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57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6600"/>
    <a:srgbClr val="009999"/>
    <a:srgbClr val="CCCC00"/>
    <a:srgbClr val="66FF33"/>
    <a:srgbClr val="FF99FF"/>
    <a:srgbClr val="FFFF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7D8CF2A9-77F0-40CB-8B34-FC8927792B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918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767FB-E948-47D3-B0D7-D6C5E95BA416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AD610-4C63-4E5E-B1F8-2BA09F19E20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38975-4F08-4E55-A797-BFDFE7E9601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550D3-0B0A-49D6-94AA-6A650924B77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987C-5015-437D-96A7-3407FC462EA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98548-918F-455C-9EB2-19FE64D394D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B4738-88D1-48CD-8E4F-DBC6EB461E4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B0E60-6588-4B98-A7A6-AD5CDC5580F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8C92F-981B-4EC3-8721-5075B7BABB5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6EDEB-B4A4-4413-A0DE-2146E421B1F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881C1-0B62-4BAD-B600-6711C37E5CE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85F44-AF63-4727-B515-4DFBAF85159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B3FD6-09C6-4E0A-B4B8-2E28962838C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9ED93-C332-4FB7-9004-17B2597CA55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C0988-E3AD-427B-AFAD-E393562DDA6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D9053-0EEA-4C1A-9C05-7D2C1590AE7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7D85-F57A-4FAA-953F-90A10679432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A7F51-7F19-4908-A029-1F94633B72B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FDD60-3C07-4F4F-83A0-7F01CC8E8E6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49400-BBE4-4599-A0F7-D0C43D257D3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02DFC-767B-443E-9C33-1DA0CA9C84E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C0573-E7BB-47CC-B11C-9155E8EC1B3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7C442-F62E-47E7-84EE-4ADE88C975C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67894-AD59-46D2-B068-FBD1D083A7D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2D4A3-C5D2-4986-9588-32E23D5E36E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1AC7D-D4B4-47F2-9C96-EEA3AB1E69F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8790C-86DE-466C-B8EE-726846FC915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6DC0E-C12E-4D65-B177-242D666BCA1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74CEA1F-4B8E-428C-AB4F-6DC3547B695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643E5-7614-430C-A31A-1381677F7C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9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C188-CFBC-4FF5-9CC6-B6A825EC67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F50C2-BE70-4F4B-B724-1D7963F44E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3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137B9-2823-4DB0-BC97-0C88EB4FE2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62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696E-5578-439C-8187-6D52CE251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8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4D386-B528-4698-972F-BD071B23B6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27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80E8E-B4FD-410B-AD12-693FDE9639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48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C912-8A56-4D34-94E1-EB2CAEDC07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0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35550-00F0-4C9E-BAA4-21D912888E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81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4E5C-EEF7-4CD1-96C7-8C363EB201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19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66931714-FFCA-4CB0-BA55-C127A47E86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1085850"/>
          </a:xfrm>
        </p:spPr>
        <p:txBody>
          <a:bodyPr/>
          <a:lstStyle/>
          <a:p>
            <a:r>
              <a:rPr lang="en-US" altLang="zh-TW"/>
              <a:t>More 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3"/>
            <a:ext cx="7696200" cy="1079500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zh-TW"/>
              <a:t>Declaring Single-Attribute Keys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Place PRIMARY KEY or UNIQUE after the type in the declaration of the attribute.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CREATE TABLE alcohols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name	CHAR(20) UNIQUE,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manf	CHAR(20)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1295400"/>
          </a:xfrm>
        </p:spPr>
        <p:txBody>
          <a:bodyPr/>
          <a:lstStyle/>
          <a:p>
            <a:r>
              <a:rPr lang="en-US" altLang="zh-TW"/>
              <a:t>Declaring Multiattribute Keys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key declaration can also be another element in the list of elements of a CREATE TABLE statement.</a:t>
            </a:r>
          </a:p>
          <a:p>
            <a:r>
              <a:rPr lang="en-US" altLang="zh-TW"/>
              <a:t>This form is essential if the key consists of more than one attribute.</a:t>
            </a:r>
          </a:p>
          <a:p>
            <a:pPr lvl="1"/>
            <a:r>
              <a:rPr lang="en-US" altLang="zh-TW"/>
              <a:t>May be used even for one-attribute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7315200" cy="838200"/>
          </a:xfrm>
        </p:spPr>
        <p:txBody>
          <a:bodyPr/>
          <a:lstStyle/>
          <a:p>
            <a:r>
              <a:rPr lang="en-US" altLang="zh-TW"/>
              <a:t>Example: Multiattribute Key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 altLang="zh-TW" sz="2800"/>
              <a:t>The bar and beer together are the key for Sells: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CREATE TABLE Sells 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   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bar		CHAR(20),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alcohol	VARCHAR(20),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price	REAL,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</a:t>
            </a:r>
            <a:r>
              <a:rPr lang="en-US" altLang="zh-TW" sz="2800">
                <a:solidFill>
                  <a:srgbClr val="3333FF"/>
                </a:solidFill>
                <a:latin typeface="Courier New" pitchFamily="49" charset="0"/>
              </a:rPr>
              <a:t>PRIMARY KEY (bar, alcohol)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);</a:t>
            </a:r>
          </a:p>
          <a:p>
            <a:pPr>
              <a:buFont typeface="Wingdings" pitchFamily="2" charset="2"/>
              <a:buNone/>
            </a:pPr>
            <a:endParaRPr lang="en-US" altLang="zh-TW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PRIMARY KEY Versus UNIQUE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SQL standard allows DBMS implementers to </a:t>
            </a:r>
            <a:r>
              <a:rPr lang="en-US" altLang="zh-TW">
                <a:solidFill>
                  <a:srgbClr val="3333FF"/>
                </a:solidFill>
              </a:rPr>
              <a:t>make their own distinctions</a:t>
            </a:r>
            <a:r>
              <a:rPr lang="en-US" altLang="zh-TW"/>
              <a:t> between PRIMARY KEY and UNIQUE.</a:t>
            </a:r>
          </a:p>
          <a:p>
            <a:pPr lvl="1"/>
            <a:r>
              <a:rPr lang="en-US" altLang="zh-TW"/>
              <a:t>Example: some DBMS might automatically create an </a:t>
            </a:r>
            <a:r>
              <a:rPr lang="en-US" altLang="zh-TW" i="1">
                <a:solidFill>
                  <a:srgbClr val="3333FF"/>
                </a:solidFill>
              </a:rPr>
              <a:t>index</a:t>
            </a:r>
            <a:r>
              <a:rPr lang="en-US" altLang="zh-TW"/>
              <a:t>  (data structure to speed search) in response to </a:t>
            </a:r>
            <a:r>
              <a:rPr lang="en-US" altLang="zh-TW">
                <a:solidFill>
                  <a:srgbClr val="FF6600"/>
                </a:solidFill>
              </a:rPr>
              <a:t>PRIMARY KEY</a:t>
            </a:r>
            <a:r>
              <a:rPr lang="en-US" altLang="zh-TW"/>
              <a:t>, but </a:t>
            </a:r>
            <a:r>
              <a:rPr lang="en-US" altLang="zh-TW">
                <a:solidFill>
                  <a:srgbClr val="FF6600"/>
                </a:solidFill>
              </a:rPr>
              <a:t>not UNIQUE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315200" cy="838200"/>
          </a:xfrm>
        </p:spPr>
        <p:txBody>
          <a:bodyPr/>
          <a:lstStyle/>
          <a:p>
            <a:r>
              <a:rPr lang="en-US" altLang="zh-TW"/>
              <a:t>Required Distinctions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However, standard SQL requires these distinctions: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There can be only </a:t>
            </a:r>
            <a:r>
              <a:rPr lang="en-US" altLang="zh-TW">
                <a:solidFill>
                  <a:srgbClr val="3333FF"/>
                </a:solidFill>
              </a:rPr>
              <a:t>one PRIMARY KEY</a:t>
            </a:r>
            <a:r>
              <a:rPr lang="en-US" altLang="zh-TW"/>
              <a:t> for a relation, but </a:t>
            </a:r>
            <a:r>
              <a:rPr lang="en-US" altLang="zh-TW">
                <a:solidFill>
                  <a:srgbClr val="3333FF"/>
                </a:solidFill>
              </a:rPr>
              <a:t>several UNIQUE</a:t>
            </a:r>
            <a:r>
              <a:rPr lang="en-US" altLang="zh-TW"/>
              <a:t>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No attribute</a:t>
            </a:r>
            <a:r>
              <a:rPr lang="en-US" altLang="zh-TW"/>
              <a:t> of a PRIMARY KEY can ever </a:t>
            </a:r>
            <a:r>
              <a:rPr lang="en-US" altLang="zh-TW">
                <a:solidFill>
                  <a:srgbClr val="3333FF"/>
                </a:solidFill>
              </a:rPr>
              <a:t>be NULL</a:t>
            </a:r>
            <a:r>
              <a:rPr lang="en-US" altLang="zh-TW"/>
              <a:t> in any tuple.  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zh-TW"/>
              <a:t>But attributes declared UNIQUE </a:t>
            </a:r>
            <a:r>
              <a:rPr lang="en-US" altLang="zh-TW">
                <a:solidFill>
                  <a:srgbClr val="3333FF"/>
                </a:solidFill>
              </a:rPr>
              <a:t>may have NULL</a:t>
            </a:r>
            <a:r>
              <a:rPr lang="en-US" altLang="zh-TW"/>
              <a:t>, and there may be several tuples with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20713"/>
            <a:ext cx="6804025" cy="1143000"/>
          </a:xfrm>
        </p:spPr>
        <p:txBody>
          <a:bodyPr/>
          <a:lstStyle/>
          <a:p>
            <a:r>
              <a:rPr lang="en-US" altLang="zh-TW" sz="4000"/>
              <a:t>Other Declarations </a:t>
            </a:r>
            <a:br>
              <a:rPr lang="en-US" altLang="zh-TW" sz="4000"/>
            </a:br>
            <a:r>
              <a:rPr lang="en-US" altLang="zh-TW" sz="4000"/>
              <a:t>for Attributes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Two other declarations we can make for an attribute are: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NOT NULL</a:t>
            </a:r>
            <a:r>
              <a:rPr lang="en-US" altLang="zh-TW"/>
              <a:t> means that the value for this attribute may </a:t>
            </a:r>
            <a:r>
              <a:rPr lang="en-US" altLang="zh-TW">
                <a:solidFill>
                  <a:srgbClr val="3333FF"/>
                </a:solidFill>
              </a:rPr>
              <a:t>never be NULL</a:t>
            </a:r>
            <a:r>
              <a:rPr lang="en-US" altLang="zh-TW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DEFAULT &lt;value&gt;</a:t>
            </a:r>
            <a:r>
              <a:rPr lang="en-US" altLang="zh-TW"/>
              <a:t> says that if there is no specific value known for this attribute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component in some tuple, use the stated &lt;value&gt;.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Default Values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	</a:t>
            </a:r>
            <a:r>
              <a:rPr lang="en-US" altLang="zh-TW" sz="2800">
                <a:latin typeface="Courier New" pitchFamily="49" charset="0"/>
              </a:rPr>
              <a:t>CREATE TABLE Drinkers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name  CHAR(30) PRIMARY KEY,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addr  CHAR(50) DEFAULT ‘</a:t>
            </a:r>
            <a:r>
              <a:rPr lang="zh-TW" altLang="en-US" sz="2800">
                <a:latin typeface="Courier New" pitchFamily="49" charset="0"/>
                <a:ea typeface="標楷體" pitchFamily="65" charset="-120"/>
              </a:rPr>
              <a:t>鳳凰號</a:t>
            </a:r>
            <a:r>
              <a:rPr lang="zh-TW" altLang="en-US" sz="2800">
                <a:latin typeface="Courier New" pitchFamily="49" charset="0"/>
              </a:rPr>
              <a:t>’</a:t>
            </a:r>
            <a:r>
              <a:rPr lang="en-US" altLang="zh-TW" sz="2800">
                <a:latin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phone CHAR(16)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r>
              <a:rPr lang="en-US" altLang="zh-TW"/>
              <a:t>Effect of Defaults -- 1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315200" cy="4191000"/>
          </a:xfrm>
        </p:spPr>
        <p:txBody>
          <a:bodyPr/>
          <a:lstStyle/>
          <a:p>
            <a:r>
              <a:rPr lang="en-US" altLang="zh-TW"/>
              <a:t>Suppose we insert the fact that 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</a:t>
            </a:r>
            <a:r>
              <a:rPr lang="zh-TW" altLang="en-US">
                <a:ea typeface="標楷體" pitchFamily="65" charset="-120"/>
              </a:rPr>
              <a:t>鐵雄</a:t>
            </a:r>
            <a:r>
              <a:rPr lang="zh-TW" altLang="en-US"/>
              <a:t> </a:t>
            </a:r>
            <a:r>
              <a:rPr lang="en-US" altLang="zh-TW"/>
              <a:t>is a drinker, but we know neither her address nor her phone.</a:t>
            </a:r>
          </a:p>
          <a:p>
            <a:r>
              <a:rPr lang="en-US" altLang="zh-TW"/>
              <a:t>An INSERT with a partial list of attributes makes the insertion possible: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INSERT INTO Drinkers(name)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VALUES(‘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鐵雄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Effect of Defaults -- 2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But what tuple appears in Drinkers?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name		addr		     phone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Tahoma"/>
              </a:rPr>
              <a:t>‘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號鐵雄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   </a:t>
            </a:r>
            <a:r>
              <a:rPr lang="zh-TW" altLang="en-US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鳳凰號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          </a:t>
            </a:r>
            <a:r>
              <a:rPr lang="en-US" altLang="zh-TW"/>
              <a:t>NULL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If we had declared phone </a:t>
            </a:r>
            <a:r>
              <a:rPr lang="en-US" altLang="zh-TW">
                <a:solidFill>
                  <a:srgbClr val="FF6600"/>
                </a:solidFill>
              </a:rPr>
              <a:t>NOT NULL</a:t>
            </a:r>
            <a:r>
              <a:rPr lang="en-US" altLang="zh-TW"/>
              <a:t>, this insertion would </a:t>
            </a:r>
            <a:r>
              <a:rPr lang="en-US" altLang="zh-TW">
                <a:solidFill>
                  <a:srgbClr val="FF6600"/>
                </a:solidFill>
              </a:rPr>
              <a:t>have been rejected</a:t>
            </a:r>
            <a:r>
              <a:rPr lang="en-US" altLang="zh-TW"/>
              <a:t>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600200" y="3276600"/>
            <a:ext cx="6781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600200" y="38100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3708400" y="32845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372225" y="32845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Adding Attributes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altLang="zh-TW"/>
              <a:t>We may change a relation schema by adding a new attribute (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column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)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ALTER TABLE &lt;name&gt; ADD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	&lt;attribute declaration&gt;;</a:t>
            </a:r>
          </a:p>
          <a:p>
            <a:r>
              <a:rPr lang="en-US" altLang="zh-TW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ALTER TABLE Drinker ADD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enemy CHAR(16) DEFAULT ‘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惡魔黨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56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b="1"/>
                <a:t>Database </a:t>
              </a:r>
            </a:p>
            <a:p>
              <a:pPr algn="ctr"/>
              <a:r>
                <a:rPr lang="en-US" altLang="zh-TW" sz="1800" b="1"/>
                <a:t>Administrator </a:t>
              </a:r>
            </a:p>
            <a:p>
              <a:pPr algn="ctr"/>
              <a:r>
                <a:rPr lang="en-US" altLang="zh-TW" sz="1800" b="1"/>
                <a:t>(DBA)</a:t>
              </a:r>
            </a:p>
          </p:txBody>
        </p:sp>
      </p:grp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6" grpId="0" animBg="1"/>
      <p:bldP spid="100377" grpId="0" animBg="1"/>
      <p:bldP spid="1003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Deleting Attributes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zh-TW"/>
              <a:t>Remove an attribute from a relation schema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ALTER TABLE &lt;name&gt;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	DROP &lt;attribute&gt;;</a:t>
            </a:r>
          </a:p>
          <a:p>
            <a:r>
              <a:rPr lang="en-US" altLang="zh-TW"/>
              <a:t>Example: 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really need the license attribute for bars: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ALTER TABLE Bars DROP license;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Views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844675"/>
            <a:ext cx="7772400" cy="4343400"/>
          </a:xfrm>
        </p:spPr>
        <p:txBody>
          <a:bodyPr/>
          <a:lstStyle/>
          <a:p>
            <a:r>
              <a:rPr lang="en-US" altLang="zh-TW"/>
              <a:t>A view is a </a:t>
            </a:r>
            <a:r>
              <a:rPr lang="en-US" altLang="zh-TW">
                <a:solidFill>
                  <a:srgbClr val="3333FF"/>
                </a:solidFill>
                <a:latin typeface="Tahoma"/>
              </a:rPr>
              <a:t>“</a:t>
            </a:r>
            <a:r>
              <a:rPr lang="en-US" altLang="zh-TW">
                <a:solidFill>
                  <a:srgbClr val="3333FF"/>
                </a:solidFill>
              </a:rPr>
              <a:t>virtual table</a:t>
            </a:r>
            <a:r>
              <a:rPr lang="en-US" altLang="zh-TW">
                <a:solidFill>
                  <a:srgbClr val="3333FF"/>
                </a:solidFill>
                <a:latin typeface="Tahoma"/>
              </a:rPr>
              <a:t>”</a:t>
            </a:r>
            <a:r>
              <a:rPr lang="en-US" altLang="zh-TW"/>
              <a:t>, a relation that </a:t>
            </a:r>
            <a:r>
              <a:rPr lang="en-US" altLang="zh-TW">
                <a:solidFill>
                  <a:srgbClr val="3333FF"/>
                </a:solidFill>
              </a:rPr>
              <a:t>is defined</a:t>
            </a:r>
            <a:r>
              <a:rPr lang="en-US" altLang="zh-TW"/>
              <a:t> in terms of the contents of </a:t>
            </a:r>
            <a:r>
              <a:rPr lang="en-US" altLang="zh-TW">
                <a:solidFill>
                  <a:srgbClr val="3333FF"/>
                </a:solidFill>
              </a:rPr>
              <a:t>other tables and views</a:t>
            </a:r>
            <a:r>
              <a:rPr lang="en-US" altLang="zh-TW"/>
              <a:t>.</a:t>
            </a:r>
          </a:p>
          <a:p>
            <a:r>
              <a:rPr lang="en-US" altLang="zh-TW"/>
              <a:t>Declare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CREATE VIEW &lt;name&gt; AS &lt;query&gt;;</a:t>
            </a:r>
          </a:p>
          <a:p>
            <a:r>
              <a:rPr lang="en-US" altLang="zh-TW"/>
              <a:t>In contrast, a relation whose value is really stored in the database is called a </a:t>
            </a:r>
            <a:r>
              <a:rPr lang="en-US" altLang="zh-TW" i="1">
                <a:solidFill>
                  <a:srgbClr val="3333FF"/>
                </a:solidFill>
              </a:rPr>
              <a:t>base table</a:t>
            </a:r>
            <a:r>
              <a:rPr lang="en-US" altLang="zh-TW"/>
              <a:t>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04238" cy="4502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r>
              <a:rPr lang="en-US" altLang="zh-TW"/>
              <a:t>Example: View Definition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CanDrink (drinker, alcohol) is a view </a:t>
            </a:r>
            <a:r>
              <a:rPr lang="en-US" altLang="zh-TW" sz="2800">
                <a:latin typeface="Tahoma"/>
              </a:rPr>
              <a:t>“</a:t>
            </a:r>
            <a:r>
              <a:rPr lang="en-US" altLang="zh-TW" sz="2800"/>
              <a:t>containing</a:t>
            </a:r>
            <a:r>
              <a:rPr lang="en-US" altLang="zh-TW" sz="2800">
                <a:latin typeface="Tahoma"/>
              </a:rPr>
              <a:t>”</a:t>
            </a:r>
            <a:r>
              <a:rPr lang="en-US" altLang="zh-TW" sz="2800"/>
              <a:t> the drinker-alcohol pairs such that the drinker frequents at least one bar that serves the alcohol: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	</a:t>
            </a:r>
            <a:r>
              <a:rPr lang="en-US" altLang="zh-TW" sz="2800">
                <a:latin typeface="Courier New" pitchFamily="49" charset="0"/>
              </a:rPr>
              <a:t>CREATE VIEW CanDrink 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SELECT drinker, alcohol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FROM Frequents,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WHERE Frequents.bar = Sells.bar;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Example: Accessing a 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zh-TW"/>
              <a:t>You may query a view as if it were a base table.</a:t>
            </a:r>
          </a:p>
          <a:p>
            <a:pPr lvl="1"/>
            <a:r>
              <a:rPr lang="en-US" altLang="zh-TW"/>
              <a:t>There is a </a:t>
            </a:r>
            <a:r>
              <a:rPr lang="en-US" altLang="zh-TW">
                <a:solidFill>
                  <a:srgbClr val="3333FF"/>
                </a:solidFill>
              </a:rPr>
              <a:t>limited ability</a:t>
            </a:r>
            <a:r>
              <a:rPr lang="en-US" altLang="zh-TW"/>
              <a:t> to modify views if the modification makes sense as a modification of the underlying base table.</a:t>
            </a:r>
          </a:p>
          <a:p>
            <a:r>
              <a:rPr lang="en-US" altLang="zh-TW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SELECT alcohol FROM CanDrink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drinker = ‘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ㄧ號鐵雄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1223963"/>
          </a:xfrm>
        </p:spPr>
        <p:txBody>
          <a:bodyPr/>
          <a:lstStyle/>
          <a:p>
            <a:r>
              <a:rPr lang="en-US" altLang="zh-TW"/>
              <a:t>What Happens </a:t>
            </a:r>
            <a:br>
              <a:rPr lang="en-US" altLang="zh-TW"/>
            </a:br>
            <a:r>
              <a:rPr lang="en-US" altLang="zh-TW"/>
              <a:t>When a View Is Used?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/>
              <a:t>The DBMS starts by interpreting the query </a:t>
            </a:r>
            <a:r>
              <a:rPr lang="en-US" altLang="zh-TW">
                <a:solidFill>
                  <a:srgbClr val="3333FF"/>
                </a:solidFill>
              </a:rPr>
              <a:t>as if the view were a base table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Typical DBMS turns the query into something like relational algebra.</a:t>
            </a:r>
          </a:p>
          <a:p>
            <a:r>
              <a:rPr lang="en-US" altLang="zh-TW"/>
              <a:t>The queries defining any views used by the query are also replaced by their algebraic equivalents, and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spliced into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the expression tree for the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Example: View Expansion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771775" y="1844675"/>
            <a:ext cx="26257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 b="1"/>
              <a:t>σ</a:t>
            </a:r>
            <a:r>
              <a:rPr lang="en-US" altLang="zh-TW" sz="2800" b="1" baseline="-25000">
                <a:latin typeface="Tahoma" pitchFamily="34" charset="0"/>
              </a:rPr>
              <a:t>drinker=‘3</a:t>
            </a:r>
            <a:r>
              <a:rPr lang="zh-TW" altLang="en-US" sz="2800" b="1" baseline="-25000">
                <a:latin typeface="Tahoma" pitchFamily="34" charset="0"/>
                <a:ea typeface="標楷體" pitchFamily="65" charset="-120"/>
              </a:rPr>
              <a:t>號珍珍</a:t>
            </a:r>
            <a:r>
              <a:rPr lang="zh-TW" altLang="en-US" sz="2800" b="1" baseline="-25000">
                <a:latin typeface="Tahoma" pitchFamily="34" charset="0"/>
              </a:rPr>
              <a:t>’</a:t>
            </a:r>
          </a:p>
          <a:p>
            <a:pPr eaLnBrk="0" hangingPunct="0"/>
            <a:endParaRPr lang="zh-TW" altLang="en-US" sz="2800" b="1">
              <a:latin typeface="Tahoma" pitchFamily="34" charset="0"/>
            </a:endParaRPr>
          </a:p>
          <a:p>
            <a:pPr eaLnBrk="0" hangingPunct="0"/>
            <a:r>
              <a:rPr lang="zh-TW" altLang="en-US" b="1">
                <a:latin typeface="Tahoma" pitchFamily="34" charset="0"/>
              </a:rPr>
              <a:t>     </a:t>
            </a:r>
            <a:r>
              <a:rPr lang="en-US" altLang="zh-TW" b="1">
                <a:latin typeface="Tahoma" pitchFamily="34" charset="0"/>
              </a:rPr>
              <a:t>CanDrink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3995738" y="24923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995738" y="32131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627313" y="3908425"/>
            <a:ext cx="28162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drinker, 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Frequents	Sells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3389313" y="5172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075113" y="5172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3995738" y="4486275"/>
            <a:ext cx="31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779838" y="4868863"/>
            <a:ext cx="431800" cy="215900"/>
            <a:chOff x="975" y="482"/>
            <a:chExt cx="272" cy="136"/>
          </a:xfrm>
        </p:grpSpPr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9" name="AutoShape 17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2700338" y="3573463"/>
            <a:ext cx="2808287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DMBS Optimization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zh-TW"/>
              <a:t>It is interesting to observe that the typical DBMS will then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optimize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the query by transforming the algebraic expression to one that can be executed faster.</a:t>
            </a:r>
          </a:p>
          <a:p>
            <a:pPr marL="609600" indent="-609600"/>
            <a:r>
              <a:rPr lang="en-US" altLang="zh-TW"/>
              <a:t>Key optimizations: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Push selections down the tree.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Eliminate unnecessary projections.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563938" y="3644900"/>
            <a:ext cx="2808287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62000" y="2667000"/>
            <a:ext cx="1898650" cy="1920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Notice how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most tuples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are eliminated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from Frequents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before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expensive join.</a:t>
            </a: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2743200" y="38100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Optimization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352800" y="1905000"/>
            <a:ext cx="42894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ahoma" pitchFamily="34" charset="0"/>
              </a:rPr>
              <a:t>	  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>
                <a:latin typeface="Tahoma" pitchFamily="34" charset="0"/>
              </a:rPr>
              <a:t>		</a:t>
            </a:r>
          </a:p>
          <a:p>
            <a:pPr eaLnBrk="0" hangingPunct="0"/>
            <a:endParaRPr lang="en-US" altLang="zh-TW" sz="2800">
              <a:latin typeface="Tahoma" pitchFamily="34" charset="0"/>
            </a:endParaRPr>
          </a:p>
          <a:p>
            <a:pPr eaLnBrk="0" hangingPunct="0"/>
            <a:r>
              <a:rPr lang="en-US" altLang="zh-TW"/>
              <a:t>    </a:t>
            </a:r>
            <a:r>
              <a:rPr lang="en-US" altLang="zh-TW" sz="2800" b="1"/>
              <a:t>σ</a:t>
            </a:r>
            <a:r>
              <a:rPr lang="en-US" altLang="zh-TW" sz="2800" b="1" baseline="-25000">
                <a:latin typeface="Tahoma" pitchFamily="34" charset="0"/>
              </a:rPr>
              <a:t>drinker=‘3</a:t>
            </a:r>
            <a:r>
              <a:rPr lang="zh-TW" altLang="en-US" sz="2800" b="1" baseline="-25000">
                <a:latin typeface="Tahoma" pitchFamily="34" charset="0"/>
                <a:ea typeface="標楷體" pitchFamily="65" charset="-120"/>
              </a:rPr>
              <a:t>號珍珍</a:t>
            </a:r>
            <a:r>
              <a:rPr lang="zh-TW" altLang="en-US" sz="2800" b="1" baseline="-25000">
                <a:latin typeface="Tahoma" pitchFamily="34" charset="0"/>
              </a:rPr>
              <a:t>’</a:t>
            </a:r>
            <a:r>
              <a:rPr lang="zh-TW" altLang="en-US" sz="2800" b="1">
                <a:latin typeface="Tahoma" pitchFamily="34" charset="0"/>
              </a:rPr>
              <a:t>     </a:t>
            </a:r>
            <a:r>
              <a:rPr lang="en-US" altLang="zh-TW" sz="2800" b="1">
                <a:latin typeface="Tahoma" pitchFamily="34" charset="0"/>
              </a:rPr>
              <a:t>Sells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>
                <a:latin typeface="Tahoma" pitchFamily="34" charset="0"/>
              </a:rPr>
              <a:t>   Frequents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6388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4495800" y="3276600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5791200" y="32766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44958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5435600" y="2924175"/>
            <a:ext cx="431800" cy="215900"/>
            <a:chOff x="975" y="482"/>
            <a:chExt cx="272" cy="136"/>
          </a:xfrm>
        </p:grpSpPr>
        <p:sp>
          <p:nvSpPr>
            <p:cNvPr id="71695" name="AutoShape 1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696" name="AutoShape 1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Defining a Database Schema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15200" cy="4191000"/>
          </a:xfrm>
        </p:spPr>
        <p:txBody>
          <a:bodyPr/>
          <a:lstStyle/>
          <a:p>
            <a:r>
              <a:rPr lang="en-US" altLang="zh-TW"/>
              <a:t>A database schema comprises declarations for the relations (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tables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) of the database.</a:t>
            </a:r>
          </a:p>
          <a:p>
            <a:r>
              <a:rPr lang="en-US" altLang="zh-TW"/>
              <a:t>Many other kinds of elements may also appear in the database schema, including views, indexes, and triggers, which we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ll introduce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Declaring a Relation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Simplest form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CREATE TABLE &lt;name&gt;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(&lt;list of elements&gt;);</a:t>
            </a:r>
          </a:p>
          <a:p>
            <a:r>
              <a:rPr lang="en-US" altLang="zh-TW"/>
              <a:t>And you may remove a relation from the database schema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DROP TABLE &lt;name&gt;;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8137525" cy="1143000"/>
          </a:xfrm>
        </p:spPr>
        <p:txBody>
          <a:bodyPr/>
          <a:lstStyle/>
          <a:p>
            <a:r>
              <a:rPr lang="en-US" altLang="zh-TW"/>
              <a:t>Elements of Table Declarations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The principal element is a pair consisting of an attribute and a type.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most common types are: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INT or INTEGER (synonyms).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REAL or FLOAT (synonyms).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CHAR(</a:t>
            </a:r>
            <a:r>
              <a:rPr lang="en-US" altLang="zh-TW" i="1"/>
              <a:t>n</a:t>
            </a:r>
            <a:r>
              <a:rPr lang="en-US" altLang="zh-TW"/>
              <a:t> ) = fixed-length string of </a:t>
            </a:r>
            <a:r>
              <a:rPr lang="en-US" altLang="zh-TW" i="1"/>
              <a:t>n</a:t>
            </a:r>
            <a:r>
              <a:rPr lang="en-US" altLang="zh-TW"/>
              <a:t>  characters.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VARCHAR(</a:t>
            </a:r>
            <a:r>
              <a:rPr lang="en-US" altLang="zh-TW" i="1"/>
              <a:t>n</a:t>
            </a:r>
            <a:r>
              <a:rPr lang="en-US" altLang="zh-TW"/>
              <a:t> ) = variable-length string of up to </a:t>
            </a:r>
            <a:r>
              <a:rPr lang="en-US" altLang="zh-TW" i="1"/>
              <a:t>n</a:t>
            </a:r>
            <a:r>
              <a:rPr lang="en-US" altLang="zh-TW"/>
              <a:t> 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Create Table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46288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CREATE TABLE Sells 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 		(	bar	  CHAR(20),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beer  VARCHAR(20),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price REAL 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zh-TW"/>
              <a:t>Dates and Times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276475"/>
            <a:ext cx="7772400" cy="3352800"/>
          </a:xfrm>
        </p:spPr>
        <p:txBody>
          <a:bodyPr/>
          <a:lstStyle/>
          <a:p>
            <a:r>
              <a:rPr lang="en-US" altLang="zh-TW">
                <a:solidFill>
                  <a:srgbClr val="3333FF"/>
                </a:solidFill>
              </a:rPr>
              <a:t>DATE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3333FF"/>
                </a:solidFill>
              </a:rPr>
              <a:t>TIME</a:t>
            </a:r>
            <a:r>
              <a:rPr lang="en-US" altLang="zh-TW"/>
              <a:t> are </a:t>
            </a:r>
            <a:r>
              <a:rPr lang="en-US" altLang="zh-TW">
                <a:solidFill>
                  <a:srgbClr val="FF6600"/>
                </a:solidFill>
              </a:rPr>
              <a:t>types</a:t>
            </a:r>
            <a:r>
              <a:rPr lang="en-US" altLang="zh-TW"/>
              <a:t> in SQL.</a:t>
            </a:r>
          </a:p>
          <a:p>
            <a:r>
              <a:rPr lang="en-US" altLang="zh-TW"/>
              <a:t>The form of a date value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DATE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yyyy-mm-dd</a:t>
            </a:r>
            <a:r>
              <a:rPr lang="en-US" altLang="zh-TW">
                <a:latin typeface="Tahoma"/>
              </a:rPr>
              <a:t>’</a:t>
            </a:r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Example: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DATE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2007-12-25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 for Dec. 25, 2007.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zh-TW"/>
              <a:t>Times as Values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4168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The form of a time value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TIME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hh:mm:ss</a:t>
            </a:r>
            <a:r>
              <a:rPr lang="en-US" altLang="zh-TW">
                <a:latin typeface="Tahoma"/>
              </a:rPr>
              <a:t>’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with an optional decimal point and fractions of a second following.</a:t>
            </a:r>
          </a:p>
          <a:p>
            <a:pPr lvl="1"/>
            <a:r>
              <a:rPr lang="en-US" altLang="zh-TW"/>
              <a:t>Example: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TIME 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15:30:02.5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= two and a half seconds after 3:30PM.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7315200" cy="838200"/>
          </a:xfrm>
        </p:spPr>
        <p:txBody>
          <a:bodyPr/>
          <a:lstStyle/>
          <a:p>
            <a:r>
              <a:rPr lang="en-US" altLang="zh-TW"/>
              <a:t>Declaring Keys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An attribute or list of attributes may be declared </a:t>
            </a:r>
            <a:r>
              <a:rPr lang="en-US" altLang="zh-TW">
                <a:solidFill>
                  <a:srgbClr val="3333FF"/>
                </a:solidFill>
              </a:rPr>
              <a:t>PRIMARY KEY</a:t>
            </a:r>
            <a:r>
              <a:rPr lang="en-US" altLang="zh-TW"/>
              <a:t> or </a:t>
            </a:r>
            <a:r>
              <a:rPr lang="en-US" altLang="zh-TW">
                <a:solidFill>
                  <a:srgbClr val="3333FF"/>
                </a:solidFill>
              </a:rPr>
              <a:t>UNIQUE</a:t>
            </a:r>
            <a:r>
              <a:rPr lang="en-US" altLang="zh-TW"/>
              <a:t>.</a:t>
            </a:r>
          </a:p>
          <a:p>
            <a:r>
              <a:rPr lang="en-US" altLang="zh-TW"/>
              <a:t>These each say the attribute(s) so declared </a:t>
            </a:r>
            <a:r>
              <a:rPr lang="en-US" altLang="zh-TW">
                <a:solidFill>
                  <a:srgbClr val="3333FF"/>
                </a:solidFill>
              </a:rPr>
              <a:t>functionally determine</a:t>
            </a:r>
            <a:r>
              <a:rPr lang="en-US" altLang="zh-TW"/>
              <a:t> all the attributes of the relation schema.</a:t>
            </a:r>
          </a:p>
          <a:p>
            <a:r>
              <a:rPr lang="en-US" altLang="zh-TW"/>
              <a:t>There are a few distinctions to be mentioned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423</TotalTime>
  <Words>829</Words>
  <Application>Microsoft Office PowerPoint</Application>
  <PresentationFormat>如螢幕大小 (4:3)</PresentationFormat>
  <Paragraphs>217</Paragraphs>
  <Slides>28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古典-1</vt:lpstr>
      <vt:lpstr>More SQL</vt:lpstr>
      <vt:lpstr>DBMS</vt:lpstr>
      <vt:lpstr>Defining a Database Schema</vt:lpstr>
      <vt:lpstr>Declaring a Relation</vt:lpstr>
      <vt:lpstr>Elements of Table Declarations</vt:lpstr>
      <vt:lpstr>Example: Create Table</vt:lpstr>
      <vt:lpstr>Dates and Times</vt:lpstr>
      <vt:lpstr>Times as Values</vt:lpstr>
      <vt:lpstr>Declaring Keys</vt:lpstr>
      <vt:lpstr>Declaring Single-Attribute Keys</vt:lpstr>
      <vt:lpstr>Declaring Multiattribute Keys</vt:lpstr>
      <vt:lpstr>Example: Multiattribute Key</vt:lpstr>
      <vt:lpstr>PRIMARY KEY Versus UNIQUE</vt:lpstr>
      <vt:lpstr>Required Distinctions</vt:lpstr>
      <vt:lpstr>Other Declarations  for Attributes</vt:lpstr>
      <vt:lpstr>Example: Default Values</vt:lpstr>
      <vt:lpstr>Effect of Defaults -- 1</vt:lpstr>
      <vt:lpstr>Effect of Defaults -- 2</vt:lpstr>
      <vt:lpstr>Adding Attributes</vt:lpstr>
      <vt:lpstr>Deleting Attributes</vt:lpstr>
      <vt:lpstr>Views</vt:lpstr>
      <vt:lpstr>PowerPoint 簡報</vt:lpstr>
      <vt:lpstr>Example: View Definition</vt:lpstr>
      <vt:lpstr>Example: Accessing a View</vt:lpstr>
      <vt:lpstr>What Happens  When a View Is Used?</vt:lpstr>
      <vt:lpstr>Example: View Expansion</vt:lpstr>
      <vt:lpstr>DMBS Optimization</vt:lpstr>
      <vt:lpstr>Example: Optimization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130</cp:revision>
  <dcterms:created xsi:type="dcterms:W3CDTF">2007-09-19T03:56:29Z</dcterms:created>
  <dcterms:modified xsi:type="dcterms:W3CDTF">2018-09-10T08:16:22Z</dcterms:modified>
</cp:coreProperties>
</file>