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23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34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31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2" r:id="rId41"/>
    <p:sldId id="293" r:id="rId42"/>
    <p:sldId id="295" r:id="rId43"/>
    <p:sldId id="297" r:id="rId44"/>
    <p:sldId id="314" r:id="rId45"/>
    <p:sldId id="298" r:id="rId46"/>
    <p:sldId id="299" r:id="rId47"/>
    <p:sldId id="31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FF"/>
    <a:srgbClr val="FF0000"/>
    <a:srgbClr val="00FF00"/>
    <a:srgbClr val="0000CC"/>
    <a:srgbClr val="00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85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fld id="{58B4F502-9EF8-46A9-A25B-0AD3740C7B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26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fld id="{0DC41EE9-5083-4C44-911F-EF927743C5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6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8C5BD-05C2-49FF-A078-EA087CB539C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8BF82-D112-4272-8134-88829C81FBE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5DA76-AE67-46E8-9B49-8692B210FAE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8EC43-4C85-49F8-903F-5BB77D5603A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D97E1-E58D-453C-B218-0B1271D231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3B497-8DEE-4B18-BDE4-FF32B6F73B1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B8D5F-E9F2-4D3B-9B25-625049FEA09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4AA9-877E-4D02-B128-2DF3C5EC7B1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573C7-2689-469F-968A-434BA0CAF79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002EB-5DC4-437F-B308-9F0B624699F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50904-C8ED-4E7E-A0E6-47BC5C5D017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46604-D20A-4CBA-828B-BE1D7B51E54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C7DC9-E094-4764-B7B9-24C7D8E8DB5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83E20-EFF4-47C1-B8BA-6E47F105EDA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B65C-0F88-4D5E-A1B3-ACA454E3CD3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148B8-4938-4DF9-92BD-D321B20D159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C9850-AD29-421D-B0E7-A61E8BA84F2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D846A-27B3-4EF0-9142-3AE0BD5D9E0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0544D-06CD-485D-ABBB-C68F016DDEF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D486A-2F2A-41A5-8A64-14982AFCDA8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B4350-0834-4BC6-B7F2-4BA8C2CDF8E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2667E-511E-440B-8F75-5C74BBF916A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F62A-598E-49D9-A876-36A24BEA5C7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32FB6-D6F1-4CA4-8B44-C1D1DB54FB28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7A445-D55A-4D8B-93F4-E9A0D984798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380F1-D5F4-4F7B-A0E0-E760EFEB3B9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7E7F0-443A-489C-BF7C-44A8469C6A9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5A266-9AA4-4911-9096-26BE1143499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8A00D-BCBA-4FBB-9E18-0DB01B9998F2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FE27E-5B21-4FF3-AB7B-F829F7C1D03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661A1-634D-47A1-A1CC-D8E748450CE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6A53A-20AB-423D-85D3-CA3CD4F4E28E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D9DF0-4BD2-42AE-9ACE-E68E5A04193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FF816-EBCA-42A4-933A-D64B3AAFD4D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9753D-FAC8-4E71-AFE9-00A8A13DE495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8592A-796B-4B41-BC9C-177D4847DB7B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0566F-7289-4057-9385-1D8D3F7385D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5257E-145D-4021-B063-251891EC9EE1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6728E-D38D-418B-BAED-371E5F77399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3B183-C772-4726-95B3-9368806E88F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08B10-234A-4EF7-BA03-447E033E2A59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764FF-E172-49DA-A1A0-44B6C520FDAF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6655F-F7D7-49B0-BD85-2A7161A4599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DEC1C-F1BB-4604-B946-4212C5C4E89D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48AB3-5C21-4C32-B892-4FB69657109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42FE5-9D03-42E5-80DA-5703C6150151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219D9-5C9B-42F9-B9D7-CB7AE1AAC00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DDA0-A51C-449A-8FBF-A79425F84185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8B19B-2426-4538-8DF7-E2F3E5C6D055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C7342-AD98-4CCB-B216-A9A5734BD57B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44C8E-ADB8-4881-8949-75346777D689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B45DD-C5E4-4BD0-9285-E70C24267CC4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E9E1-BAE0-4FFD-9C11-85A772FE6603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E5CF3-E74E-4662-8146-406567C0DADF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D5EA0-D351-4098-99A4-1E7516FDAB3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70DE-A6B1-446B-A163-ADAE214AAB0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C354A-5AB8-4746-BFFE-CA3A0998052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40BD2-9F94-4A81-BC5D-AA0299E2ACC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3D6F540E-DB0E-486A-97D4-2E64C46B950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1978F-1446-4B4A-81D9-906C8E7022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8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4477-CD5D-43B9-B512-0310F0B59F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50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AF15EE2-7CF9-4D53-B2DE-35666B40BB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90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81600" y="20574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81600" y="4229100"/>
            <a:ext cx="3581400" cy="2019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2410989-6398-4AD9-9308-2EEF576D47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1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E2EAD-8C5E-458D-A8F6-87C01D9E74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49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E3317-DFA1-4385-BB45-5E491B0A46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2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58BA-E8BE-49CB-83A3-FE0E97A472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7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11D6-0BAC-4E26-ACA0-32DC9BD2FC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61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8F071-B062-4E04-BAE6-B12B95393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9F3F-1F8F-48D0-9E43-DD1F283CFA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003D7-736C-4EA3-81FA-E8382885C4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5674-FABE-4374-8B50-D3C79F72AD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0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825BAC1-215F-4237-AA3E-1092FB6C70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C94A1F9-A81C-44A5-AA99-D4C60653289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772400" cy="1143000"/>
          </a:xfrm>
        </p:spPr>
        <p:txBody>
          <a:bodyPr/>
          <a:lstStyle/>
          <a:p>
            <a:r>
              <a:rPr lang="en-US" altLang="zh-TW" sz="4200" dirty="0"/>
              <a:t>The Entity-Relation</a:t>
            </a:r>
            <a:r>
              <a:rPr lang="en-US" altLang="zh-TW" sz="4200" u="sng" dirty="0"/>
              <a:t>ship</a:t>
            </a:r>
            <a:r>
              <a:rPr lang="en-US" altLang="zh-TW" sz="4200" dirty="0"/>
              <a:t> (E/R) Data Model</a:t>
            </a:r>
            <a:br>
              <a:rPr lang="en-US" altLang="zh-TW" sz="4200" dirty="0"/>
            </a:br>
            <a:endParaRPr lang="en-US" altLang="zh-TW" sz="2800" u="sng" dirty="0">
              <a:solidFill>
                <a:srgbClr val="FF0000"/>
              </a:solidFill>
              <a:latin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446C-D1B6-4C58-9469-69DD2BB6E4F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Relationships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relationship connects two or more entity sets.</a:t>
            </a:r>
          </a:p>
          <a:p>
            <a:r>
              <a:rPr lang="en-US" altLang="zh-TW"/>
              <a:t>It is represented by a </a:t>
            </a:r>
            <a:r>
              <a:rPr lang="en-US" altLang="zh-TW" i="1">
                <a:solidFill>
                  <a:srgbClr val="0000CC"/>
                </a:solidFill>
              </a:rPr>
              <a:t>diamond</a:t>
            </a:r>
            <a:r>
              <a:rPr lang="en-US" altLang="zh-TW"/>
              <a:t>, with lines to each of the entity sets involved.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33A-E353-4D41-99D2-DEEC37F9570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5146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1981200" y="1752600"/>
            <a:ext cx="9144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14400" y="2438400"/>
            <a:ext cx="1143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971800" y="1676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5146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3352800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4008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7162800" y="1600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5867400" y="1828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324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73152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267200" y="53340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6019800" y="6096000"/>
            <a:ext cx="1143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819400" y="617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V="1">
            <a:off x="3657600" y="5943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H="1" flipV="1">
            <a:off x="5410200" y="5943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4876800" y="3505200"/>
            <a:ext cx="1905000" cy="1828800"/>
            <a:chOff x="3072" y="2208"/>
            <a:chExt cx="1200" cy="1152"/>
          </a:xfrm>
        </p:grpSpPr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3456" y="2496"/>
              <a:ext cx="768" cy="624"/>
            </a:xfrm>
            <a:prstGeom prst="diamond">
              <a:avLst/>
            </a:prstGeom>
            <a:solidFill>
              <a:srgbClr val="CC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Likes</a:t>
              </a:r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V="1">
              <a:off x="3072" y="3120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3840" y="2208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3657600" y="2514600"/>
            <a:ext cx="2743200" cy="990600"/>
            <a:chOff x="2304" y="1584"/>
            <a:chExt cx="1728" cy="624"/>
          </a:xfrm>
        </p:grpSpPr>
        <p:sp>
          <p:nvSpPr>
            <p:cNvPr id="18464" name="AutoShape 32"/>
            <p:cNvSpPr>
              <a:spLocks noChangeArrowheads="1"/>
            </p:cNvSpPr>
            <p:nvPr/>
          </p:nvSpPr>
          <p:spPr bwMode="auto">
            <a:xfrm>
              <a:off x="2784" y="1584"/>
              <a:ext cx="768" cy="624"/>
            </a:xfrm>
            <a:prstGeom prst="diamond">
              <a:avLst/>
            </a:prstGeom>
            <a:solidFill>
              <a:srgbClr val="CC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Sells</a:t>
              </a:r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H="1">
              <a:off x="2304" y="192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3552" y="18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69" name="AutoShape 37"/>
          <p:cNvSpPr>
            <a:spLocks noChangeArrowheads="1"/>
          </p:cNvSpPr>
          <p:nvPr/>
        </p:nvSpPr>
        <p:spPr bwMode="auto">
          <a:xfrm>
            <a:off x="2743200" y="3962400"/>
            <a:ext cx="18288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Frequents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 flipV="1">
            <a:off x="3124200" y="3505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 flipH="1" flipV="1">
            <a:off x="3657600" y="4953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 animBg="1"/>
      <p:bldP spid="18470" grpId="0" animBg="1"/>
      <p:bldP spid="18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563-3323-491A-AC42-E95D8A8C342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Instances of an E/R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database described by an E/R diagram will contain </a:t>
            </a:r>
            <a:r>
              <a:rPr lang="en-US" altLang="zh-TW" i="1">
                <a:solidFill>
                  <a:srgbClr val="0000CC"/>
                </a:solidFill>
              </a:rPr>
              <a:t>particular</a:t>
            </a:r>
            <a:r>
              <a:rPr lang="en-US" altLang="zh-TW"/>
              <a:t> data, called 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4306-E17E-4222-979E-6C614B41181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315200" cy="838200"/>
          </a:xfrm>
        </p:spPr>
        <p:txBody>
          <a:bodyPr/>
          <a:lstStyle/>
          <a:p>
            <a:r>
              <a:rPr lang="en-US" altLang="zh-TW"/>
              <a:t>Instance of Entity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value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of an entity set is the set of entities that belong to it.</a:t>
            </a:r>
          </a:p>
          <a:p>
            <a:pPr lvl="1"/>
            <a:r>
              <a:rPr lang="en-US" altLang="zh-TW"/>
              <a:t>Example: Set of beers in our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3D2E-4151-4B53-A084-F89A41F3D6E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00200" y="4114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362200" y="3124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066800" y="3352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524000" y="3733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514600" y="3733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6477000" y="1981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海尼根公司 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876800" y="2057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海尼根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6388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6629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648200" y="11430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20499" name="Picture 19" descr="heine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95600"/>
            <a:ext cx="835025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Picture 21" descr="B-TG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10200"/>
            <a:ext cx="83820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6705600" y="4191000"/>
            <a:ext cx="20574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台灣菸酒公司 </a:t>
            </a: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4953000" y="4267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台啤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6553200" y="4800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791200" y="4800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114800" y="38862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219200" y="1143000"/>
            <a:ext cx="2344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/>
              <a:t>Entity Set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867400" y="1143000"/>
            <a:ext cx="173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/>
              <a:t>Instant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nimBg="1"/>
      <p:bldP spid="20494" grpId="0" animBg="1"/>
      <p:bldP spid="20495" grpId="0" animBg="1"/>
      <p:bldP spid="20496" grpId="0" animBg="1"/>
      <p:bldP spid="20502" grpId="0" animBg="1"/>
      <p:bldP spid="20503" grpId="0" animBg="1"/>
      <p:bldP spid="20504" grpId="0" animBg="1"/>
      <p:bldP spid="205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E3E-BDC7-4114-B0BA-227221C2394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Instance of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71628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value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of a relationship is </a:t>
            </a:r>
            <a:r>
              <a:rPr lang="en-US" altLang="zh-TW" i="1">
                <a:solidFill>
                  <a:srgbClr val="0000CC"/>
                </a:solidFill>
              </a:rPr>
              <a:t>a set of lists</a:t>
            </a:r>
            <a:r>
              <a:rPr lang="en-US" altLang="zh-TW"/>
              <a:t> of currently related entities, one from each of the related entity sets.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R</a:t>
            </a:r>
            <a:r>
              <a:rPr lang="en-US" altLang="zh-TW"/>
              <a:t> connects n entity sets </a:t>
            </a:r>
            <a:r>
              <a:rPr lang="en-US" altLang="zh-TW" i="1">
                <a:solidFill>
                  <a:srgbClr val="0000CC"/>
                </a:solidFill>
              </a:rPr>
              <a:t>E</a:t>
            </a:r>
            <a:r>
              <a:rPr lang="en-US" altLang="zh-TW" i="1" baseline="-25000">
                <a:solidFill>
                  <a:srgbClr val="0000CC"/>
                </a:solidFill>
              </a:rPr>
              <a:t>1</a:t>
            </a:r>
            <a:r>
              <a:rPr lang="en-US" altLang="zh-TW" i="1">
                <a:solidFill>
                  <a:srgbClr val="0000CC"/>
                </a:solidFill>
              </a:rPr>
              <a:t>, E</a:t>
            </a:r>
            <a:r>
              <a:rPr lang="en-US" altLang="zh-TW" i="1" baseline="-25000">
                <a:solidFill>
                  <a:srgbClr val="0000CC"/>
                </a:solidFill>
              </a:rPr>
              <a:t>2</a:t>
            </a:r>
            <a:r>
              <a:rPr lang="en-US" altLang="zh-TW" i="1">
                <a:solidFill>
                  <a:srgbClr val="0000CC"/>
                </a:solidFill>
              </a:rPr>
              <a:t>, … E</a:t>
            </a:r>
            <a:r>
              <a:rPr lang="en-US" altLang="zh-TW" i="1" baseline="-25000">
                <a:solidFill>
                  <a:srgbClr val="0000CC"/>
                </a:solidFill>
              </a:rPr>
              <a:t>n</a:t>
            </a:r>
            <a:r>
              <a:rPr lang="en-US" altLang="zh-TW"/>
              <a:t>. </a:t>
            </a:r>
          </a:p>
          <a:p>
            <a:r>
              <a:rPr lang="en-US" altLang="zh-TW"/>
              <a:t>A instance is (</a:t>
            </a:r>
            <a:r>
              <a:rPr lang="en-US" altLang="zh-TW" i="1">
                <a:solidFill>
                  <a:srgbClr val="0000CC"/>
                </a:solidFill>
              </a:rPr>
              <a:t>e</a:t>
            </a:r>
            <a:r>
              <a:rPr lang="en-US" altLang="zh-TW" i="1" baseline="-25000">
                <a:solidFill>
                  <a:srgbClr val="0000CC"/>
                </a:solidFill>
              </a:rPr>
              <a:t>1</a:t>
            </a:r>
            <a:r>
              <a:rPr lang="en-US" altLang="zh-TW" i="1">
                <a:solidFill>
                  <a:srgbClr val="0000CC"/>
                </a:solidFill>
              </a:rPr>
              <a:t>, e</a:t>
            </a:r>
            <a:r>
              <a:rPr lang="en-US" altLang="zh-TW" i="1" baseline="-25000">
                <a:solidFill>
                  <a:srgbClr val="0000CC"/>
                </a:solidFill>
              </a:rPr>
              <a:t>2</a:t>
            </a:r>
            <a:r>
              <a:rPr lang="en-US" altLang="zh-TW" i="1">
                <a:solidFill>
                  <a:srgbClr val="0000CC"/>
                </a:solidFill>
              </a:rPr>
              <a:t>, … e</a:t>
            </a:r>
            <a:r>
              <a:rPr lang="en-US" altLang="zh-TW" i="1" baseline="-25000">
                <a:solidFill>
                  <a:srgbClr val="0000CC"/>
                </a:solidFill>
              </a:rPr>
              <a:t>n</a:t>
            </a:r>
            <a:r>
              <a:rPr lang="en-US" altLang="zh-TW" i="1">
                <a:solidFill>
                  <a:schemeClr val="bg2"/>
                </a:solidFill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 i="1">
                <a:solidFill>
                  <a:schemeClr val="bg2"/>
                </a:solidFill>
              </a:rPr>
              <a:t>,where </a:t>
            </a:r>
            <a:endParaRPr lang="en-US" altLang="zh-TW" sz="3200" i="1" baseline="-25000">
              <a:solidFill>
                <a:srgbClr val="0000CC"/>
              </a:solidFill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5334000"/>
          <a:ext cx="1905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方程式" r:id="rId4" imgW="431640" imgH="228600" progId="Equation.3">
                  <p:embed/>
                </p:oleObj>
              </mc:Choice>
              <mc:Fallback>
                <p:oleObj name="方程式" r:id="rId4" imgW="431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0"/>
                        <a:ext cx="1905000" cy="100806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C417-C104-45E8-A2DB-08A1C5DD8BB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15200" cy="838200"/>
          </a:xfrm>
        </p:spPr>
        <p:txBody>
          <a:bodyPr/>
          <a:lstStyle/>
          <a:p>
            <a:r>
              <a:rPr lang="en-US" altLang="zh-TW"/>
              <a:t>Example: Relationship Set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4925" y="1752600"/>
            <a:ext cx="7315200" cy="1143000"/>
          </a:xfrm>
        </p:spPr>
        <p:txBody>
          <a:bodyPr/>
          <a:lstStyle/>
          <a:p>
            <a:r>
              <a:rPr lang="en-US" altLang="zh-TW"/>
              <a:t>For the relationship </a:t>
            </a:r>
            <a:r>
              <a:rPr lang="en-US" altLang="zh-TW" i="1">
                <a:solidFill>
                  <a:srgbClr val="0000CC"/>
                </a:solidFill>
              </a:rPr>
              <a:t>Sells</a:t>
            </a:r>
            <a:r>
              <a:rPr lang="en-US" altLang="zh-TW"/>
              <a:t>, we might have a relationship set like: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525" y="2971800"/>
            <a:ext cx="2927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0"/>
              <a:t>Bars		Beers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zh-TW" altLang="en-US" sz="2400" b="0"/>
              <a:t>	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133600" y="57912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19800" y="57912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4038600" y="57150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2766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257800" y="617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905125" y="2971800"/>
            <a:ext cx="3429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905125" y="3429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657725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743325" y="4876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419725" y="4876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2371725" y="3429000"/>
            <a:ext cx="4495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1650" y="3165475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One instance</a:t>
            </a:r>
          </a:p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(tuple)</a:t>
            </a:r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6486525" y="2857500"/>
            <a:ext cx="990600" cy="571500"/>
          </a:xfrm>
          <a:custGeom>
            <a:avLst/>
            <a:gdLst>
              <a:gd name="T0" fmla="*/ 624 w 624"/>
              <a:gd name="T1" fmla="*/ 216 h 360"/>
              <a:gd name="T2" fmla="*/ 384 w 624"/>
              <a:gd name="T3" fmla="*/ 24 h 360"/>
              <a:gd name="T4" fmla="*/ 0 w 624"/>
              <a:gd name="T5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60">
                <a:moveTo>
                  <a:pt x="624" y="216"/>
                </a:moveTo>
                <a:cubicBezTo>
                  <a:pt x="556" y="108"/>
                  <a:pt x="488" y="0"/>
                  <a:pt x="384" y="24"/>
                </a:cubicBezTo>
                <a:cubicBezTo>
                  <a:pt x="280" y="48"/>
                  <a:pt x="140" y="204"/>
                  <a:pt x="0" y="36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D308-E882-4ED8-B101-DC0BEE2A78D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Multiway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Sometimes, we need a relationship that </a:t>
            </a:r>
            <a:r>
              <a:rPr lang="en-US" altLang="zh-TW">
                <a:solidFill>
                  <a:srgbClr val="0000CC"/>
                </a:solidFill>
              </a:rPr>
              <a:t>connects more than two entity sets</a:t>
            </a:r>
            <a:r>
              <a:rPr lang="en-US" altLang="zh-TW"/>
              <a:t>.</a:t>
            </a:r>
          </a:p>
          <a:p>
            <a:r>
              <a:rPr lang="en-US" altLang="zh-TW"/>
              <a:t>Suppose that drinkers will only drink certain beers at certain bars.</a:t>
            </a:r>
          </a:p>
          <a:p>
            <a:pPr lvl="1"/>
            <a:r>
              <a:rPr lang="en-US" altLang="zh-TW" i="1">
                <a:solidFill>
                  <a:srgbClr val="0000CC"/>
                </a:solidFill>
              </a:rPr>
              <a:t>Three binary relationships</a:t>
            </a:r>
            <a:r>
              <a:rPr lang="en-US" altLang="zh-TW"/>
              <a:t> (Likes, Sells, and Frequents) do not allow us to make this distinction.</a:t>
            </a:r>
          </a:p>
          <a:p>
            <a:pPr lvl="1"/>
            <a:r>
              <a:rPr lang="en-US" altLang="zh-TW"/>
              <a:t>But a 3-way relationship would.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BE6C-DE97-461B-914F-29EBAC7A4623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315200" cy="838200"/>
          </a:xfrm>
        </p:spPr>
        <p:txBody>
          <a:bodyPr/>
          <a:lstStyle/>
          <a:p>
            <a:r>
              <a:rPr lang="en-US" altLang="zh-TW"/>
              <a:t>Previous Example (binary)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146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981200" y="1752600"/>
            <a:ext cx="9144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914400" y="2438400"/>
            <a:ext cx="1143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971800" y="1676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5146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352800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0574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4008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7162800" y="1600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5867400" y="1828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324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73152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4267200" y="53340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6019800" y="6096000"/>
            <a:ext cx="1143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2819400" y="617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V="1">
            <a:off x="3657600" y="5943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 flipV="1">
            <a:off x="5410200" y="5943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5486400" y="39624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Likes</a:t>
            </a:r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V="1">
            <a:off x="4876800" y="49530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6096000" y="3505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>
            <a:off x="4419600" y="25146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 flipH="1">
            <a:off x="3657600" y="3048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56388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6" name="AutoShape 26"/>
          <p:cNvSpPr>
            <a:spLocks noChangeArrowheads="1"/>
          </p:cNvSpPr>
          <p:nvPr/>
        </p:nvSpPr>
        <p:spPr bwMode="auto">
          <a:xfrm>
            <a:off x="2743200" y="3962400"/>
            <a:ext cx="18288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Frequents</a:t>
            </a: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H="1" flipV="1">
            <a:off x="3124200" y="3505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 flipV="1">
            <a:off x="3657600" y="4953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AEC0-2CB9-4FF6-88CE-6B6BBC537E0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5200" cy="838200"/>
          </a:xfrm>
        </p:spPr>
        <p:txBody>
          <a:bodyPr/>
          <a:lstStyle/>
          <a:p>
            <a:r>
              <a:rPr lang="en-US" altLang="zh-TW"/>
              <a:t>Example (three way)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81200" y="2743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629400" y="28194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191000" y="54102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5240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172200" y="2057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971800" y="1981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7162800" y="2057400"/>
            <a:ext cx="1828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895600" y="6172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91200" y="6172200"/>
            <a:ext cx="1219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62000" y="3048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1676400" y="3276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9812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2743200" y="251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3810000" y="601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5257800" y="601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6294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7467600" y="2590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3810000" y="3657600"/>
            <a:ext cx="1828800" cy="10668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Preferences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 flipV="1">
            <a:off x="3048000" y="3733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24400" y="472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V="1">
            <a:off x="5638800" y="3733800"/>
            <a:ext cx="990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ABD3-4D45-4577-B84C-5C23B129F4D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315200" cy="838200"/>
          </a:xfrm>
        </p:spPr>
        <p:txBody>
          <a:bodyPr/>
          <a:lstStyle/>
          <a:p>
            <a:r>
              <a:rPr lang="en-US" altLang="zh-TW"/>
              <a:t>Database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848600" cy="4191000"/>
          </a:xfrm>
        </p:spPr>
        <p:txBody>
          <a:bodyPr/>
          <a:lstStyle/>
          <a:p>
            <a:r>
              <a:rPr lang="en-US" altLang="zh-TW"/>
              <a:t>Structure of the database.</a:t>
            </a:r>
          </a:p>
          <a:p>
            <a:r>
              <a:rPr lang="en-US" altLang="zh-TW"/>
              <a:t>From </a:t>
            </a:r>
            <a:r>
              <a:rPr lang="en-US" altLang="zh-TW" i="1">
                <a:solidFill>
                  <a:srgbClr val="0000CC"/>
                </a:solidFill>
              </a:rPr>
              <a:t>abstract</a:t>
            </a:r>
            <a:r>
              <a:rPr lang="en-US" altLang="zh-TW" i="1"/>
              <a:t> </a:t>
            </a:r>
            <a:r>
              <a:rPr lang="en-US" altLang="zh-TW"/>
              <a:t>design to a </a:t>
            </a:r>
            <a:r>
              <a:rPr lang="en-US" altLang="zh-TW" i="1">
                <a:solidFill>
                  <a:srgbClr val="0000CC"/>
                </a:solidFill>
              </a:rPr>
              <a:t>concrete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/>
              <a:t>relational design.</a:t>
            </a:r>
          </a:p>
          <a:p>
            <a:r>
              <a:rPr lang="en-US" altLang="zh-TW"/>
              <a:t>Specified in one of several languages or notations suitable for expressing designs.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C3-DAF4-4FA0-8834-CF090D114D4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362200" y="2209800"/>
            <a:ext cx="5257800" cy="2743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315200" cy="838200"/>
          </a:xfrm>
        </p:spPr>
        <p:txBody>
          <a:bodyPr/>
          <a:lstStyle/>
          <a:p>
            <a:r>
              <a:rPr lang="en-US" altLang="zh-TW"/>
              <a:t>A Typical Relationship Set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22525" y="2251075"/>
            <a:ext cx="4914900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0"/>
              <a:t>Bar		Drinker	Beer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王建民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王建民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海尼根</a:t>
            </a:r>
            <a:endParaRPr lang="zh-TW" altLang="en-US" sz="2400" b="0"/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魏德盛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馬英九</a:t>
            </a:r>
            <a:r>
              <a:rPr lang="zh-TW" altLang="en-US" sz="2400" b="0"/>
              <a:t>	</a:t>
            </a:r>
            <a:r>
              <a:rPr lang="en-US" altLang="zh-TW" sz="2400" b="0"/>
              <a:t>Miller</a:t>
            </a:r>
          </a:p>
          <a:p>
            <a:pPr algn="l" eaLnBrk="0" hangingPunct="0"/>
            <a:r>
              <a:rPr lang="en-US" altLang="zh-TW" sz="2400" b="0"/>
              <a:t>Joe’s Bar	</a:t>
            </a:r>
            <a:r>
              <a:rPr lang="zh-TW" altLang="en-US" sz="2400" b="0">
                <a:ea typeface="標楷體" pitchFamily="65" charset="-120"/>
              </a:rPr>
              <a:t>張天才</a:t>
            </a:r>
            <a:r>
              <a:rPr lang="zh-TW" altLang="en-US" sz="2400" b="0"/>
              <a:t>	</a:t>
            </a:r>
            <a:r>
              <a:rPr lang="en-US" altLang="zh-TW" sz="2400" b="0"/>
              <a:t>Miller</a:t>
            </a:r>
          </a:p>
          <a:p>
            <a:pPr algn="l" eaLnBrk="0" hangingPunct="0"/>
            <a:r>
              <a:rPr lang="en-US" altLang="zh-TW" sz="2400" b="0"/>
              <a:t>Sue’s Bar	</a:t>
            </a:r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張天才</a:t>
            </a:r>
            <a:r>
              <a:rPr lang="zh-TW" altLang="en-US" sz="2400" b="0"/>
              <a:t>	</a:t>
            </a:r>
            <a:r>
              <a:rPr lang="en-US" altLang="zh-TW" sz="2400" b="0"/>
              <a:t>Bud Lite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362200" y="26670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114800" y="2209800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715000" y="2209800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317-D2F9-4BA1-A1C2-55B61BBFB6D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52400" y="457200"/>
            <a:ext cx="1295400" cy="441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15200" cy="838200"/>
          </a:xfrm>
        </p:spPr>
        <p:txBody>
          <a:bodyPr/>
          <a:lstStyle/>
          <a:p>
            <a:r>
              <a:rPr lang="en-US" altLang="zh-TW"/>
              <a:t>Many-Many Relationships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447800"/>
            <a:ext cx="6934200" cy="4191000"/>
          </a:xfrm>
        </p:spPr>
        <p:txBody>
          <a:bodyPr/>
          <a:lstStyle/>
          <a:p>
            <a:r>
              <a:rPr lang="en-US" altLang="zh-TW"/>
              <a:t>Think of a relationship between two entity sets, such as </a:t>
            </a:r>
            <a:r>
              <a:rPr lang="en-US" altLang="zh-TW" i="1"/>
              <a:t>Sells</a:t>
            </a:r>
            <a:r>
              <a:rPr lang="en-US" altLang="zh-TW"/>
              <a:t>  between </a:t>
            </a:r>
            <a:r>
              <a:rPr lang="en-US" altLang="zh-TW" i="1"/>
              <a:t>Bars</a:t>
            </a:r>
            <a:r>
              <a:rPr lang="en-US" altLang="zh-TW"/>
              <a:t>  and </a:t>
            </a:r>
            <a:r>
              <a:rPr lang="en-US" altLang="zh-TW" i="1"/>
              <a:t>Beers</a:t>
            </a:r>
            <a:r>
              <a:rPr lang="en-US" altLang="zh-TW"/>
              <a:t>.</a:t>
            </a:r>
          </a:p>
          <a:p>
            <a:r>
              <a:rPr lang="en-US" altLang="zh-TW"/>
              <a:t>In a </a:t>
            </a:r>
            <a:r>
              <a:rPr lang="en-US" altLang="zh-TW" i="1">
                <a:solidFill>
                  <a:srgbClr val="0000CC"/>
                </a:solidFill>
              </a:rPr>
              <a:t>many-many</a:t>
            </a:r>
            <a:r>
              <a:rPr lang="en-US" altLang="zh-TW"/>
              <a:t>  relationship, an entity of either set can be connected to many entities of the other set.</a:t>
            </a:r>
          </a:p>
          <a:p>
            <a:pPr lvl="1"/>
            <a:r>
              <a:rPr lang="en-US" altLang="zh-TW"/>
              <a:t>E.g., a bar sells many beers; a beer is sold by many bars.</a:t>
            </a:r>
          </a:p>
        </p:txBody>
      </p:sp>
      <p:graphicFrame>
        <p:nvGraphicFramePr>
          <p:cNvPr id="28707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4343400"/>
          <a:ext cx="7556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方程式" r:id="rId4" imgW="368280" imgH="177480" progId="Equation.3">
                  <p:embed/>
                </p:oleObj>
              </mc:Choice>
              <mc:Fallback>
                <p:oleObj name="方程式" r:id="rId4" imgW="368280" imgH="177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7556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28600" y="114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1430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143000" y="205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143000" y="160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143000" y="114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28600" y="160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286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28600" y="205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11430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57200" y="1371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457200" y="1295400"/>
            <a:ext cx="762000" cy="838200"/>
            <a:chOff x="1152" y="1536"/>
            <a:chExt cx="480" cy="528"/>
          </a:xfrm>
        </p:grpSpPr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V="1">
              <a:off x="1152" y="15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1152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57200" y="1752600"/>
            <a:ext cx="762000" cy="1828800"/>
            <a:chOff x="1152" y="1824"/>
            <a:chExt cx="480" cy="1152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1152" y="182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11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1152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381000" y="1752600"/>
            <a:ext cx="838200" cy="1676400"/>
            <a:chOff x="1104" y="1824"/>
            <a:chExt cx="528" cy="1056"/>
          </a:xfrm>
        </p:grpSpPr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1104" y="1824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57200" y="2209800"/>
            <a:ext cx="685800" cy="1295400"/>
            <a:chOff x="1152" y="2112"/>
            <a:chExt cx="432" cy="816"/>
          </a:xfrm>
        </p:grpSpPr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1143000" y="3352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228600" y="3733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52400" y="609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990600" y="609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graphicFrame>
        <p:nvGraphicFramePr>
          <p:cNvPr id="28709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343400"/>
          <a:ext cx="831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8318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505200" y="56388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7391400" y="56388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8713" name="AutoShape 41"/>
          <p:cNvSpPr>
            <a:spLocks noChangeArrowheads="1"/>
          </p:cNvSpPr>
          <p:nvPr/>
        </p:nvSpPr>
        <p:spPr bwMode="auto">
          <a:xfrm>
            <a:off x="5410200" y="55626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4648200" y="6096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6629400" y="601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/>
      <p:bldP spid="28711" grpId="0" animBg="1"/>
      <p:bldP spid="28712" grpId="0" animBg="1"/>
      <p:bldP spid="28713" grpId="0" animBg="1"/>
      <p:bldP spid="28714" grpId="0" animBg="1"/>
      <p:bldP spid="287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650D-D218-4BCC-823E-B200795A2F2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Many-One Relationships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7010400" cy="4191000"/>
          </a:xfrm>
        </p:spPr>
        <p:txBody>
          <a:bodyPr/>
          <a:lstStyle/>
          <a:p>
            <a:r>
              <a:rPr lang="en-US" altLang="zh-TW"/>
              <a:t>Some binary relationships are </a:t>
            </a:r>
            <a:r>
              <a:rPr lang="en-US" altLang="zh-TW" i="1">
                <a:solidFill>
                  <a:srgbClr val="0000CC"/>
                </a:solidFill>
              </a:rPr>
              <a:t>many </a:t>
            </a:r>
            <a:r>
              <a:rPr lang="en-US" altLang="zh-TW">
                <a:solidFill>
                  <a:srgbClr val="0000CC"/>
                </a:solidFill>
              </a:rPr>
              <a:t>-</a:t>
            </a:r>
            <a:r>
              <a:rPr lang="en-US" altLang="zh-TW" i="1">
                <a:solidFill>
                  <a:srgbClr val="0000CC"/>
                </a:solidFill>
              </a:rPr>
              <a:t>one</a:t>
            </a:r>
            <a:r>
              <a:rPr lang="en-US" altLang="zh-TW"/>
              <a:t> from one entity set to another.</a:t>
            </a:r>
          </a:p>
          <a:p>
            <a:r>
              <a:rPr lang="en-US" altLang="zh-TW"/>
              <a:t>Each entity of the first set is connected to at most one entity of the second set.</a:t>
            </a:r>
          </a:p>
          <a:p>
            <a:r>
              <a:rPr lang="en-US" altLang="zh-TW"/>
              <a:t>But an entity of the second set can be connected to zero, one, or many entities of the first set.</a:t>
            </a:r>
          </a:p>
        </p:txBody>
      </p:sp>
      <p:graphicFrame>
        <p:nvGraphicFramePr>
          <p:cNvPr id="29719" name="Object 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4419600"/>
          <a:ext cx="83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83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524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143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524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1143000" y="2743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524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11430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524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152400" y="4114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52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381000" y="1905000"/>
            <a:ext cx="762000" cy="533400"/>
            <a:chOff x="2544" y="1488"/>
            <a:chExt cx="480" cy="336"/>
          </a:xfrm>
        </p:grpSpPr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3810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2544" y="2352"/>
            <a:chExt cx="480" cy="336"/>
          </a:xfrm>
        </p:grpSpPr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1295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03505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29724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4419600"/>
          <a:ext cx="90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90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F520-D05E-4B0A-B75D-0A2259C7052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Favorite</a:t>
            </a:r>
            <a:r>
              <a:rPr lang="en-US" altLang="zh-TW"/>
              <a:t>, from </a:t>
            </a:r>
            <a:r>
              <a:rPr lang="en-US" altLang="zh-TW" i="1"/>
              <a:t>Drinkers</a:t>
            </a:r>
            <a:r>
              <a:rPr lang="en-US" altLang="zh-TW"/>
              <a:t>  to </a:t>
            </a:r>
            <a:r>
              <a:rPr lang="en-US" altLang="zh-TW" i="1"/>
              <a:t>Beers</a:t>
            </a:r>
            <a:r>
              <a:rPr lang="en-US" altLang="zh-TW"/>
              <a:t>  is many-one.</a:t>
            </a:r>
          </a:p>
          <a:p>
            <a:r>
              <a:rPr lang="en-US" altLang="zh-TW"/>
              <a:t>A </a:t>
            </a:r>
            <a:r>
              <a:rPr lang="zh-TW" altLang="en-US">
                <a:ea typeface="標楷體" pitchFamily="65" charset="-120"/>
              </a:rPr>
              <a:t>學生</a:t>
            </a:r>
            <a:r>
              <a:rPr lang="zh-TW" altLang="en-US"/>
              <a:t> </a:t>
            </a:r>
            <a:r>
              <a:rPr lang="en-US" altLang="zh-TW"/>
              <a:t>has </a:t>
            </a:r>
            <a:r>
              <a:rPr lang="en-US" altLang="zh-TW">
                <a:solidFill>
                  <a:srgbClr val="0000CC"/>
                </a:solidFill>
              </a:rPr>
              <a:t>at most one</a:t>
            </a:r>
            <a:r>
              <a:rPr lang="en-US" altLang="zh-TW"/>
              <a:t> favorite </a:t>
            </a:r>
            <a:r>
              <a:rPr lang="zh-TW" altLang="en-US">
                <a:ea typeface="標楷體" pitchFamily="65" charset="-120"/>
              </a:rPr>
              <a:t>明星</a:t>
            </a:r>
            <a:r>
              <a:rPr lang="en-US" altLang="zh-TW"/>
              <a:t>.</a:t>
            </a:r>
          </a:p>
          <a:p>
            <a:r>
              <a:rPr lang="en-US" altLang="zh-TW"/>
              <a:t>But a </a:t>
            </a:r>
            <a:r>
              <a:rPr lang="zh-TW" altLang="en-US">
                <a:ea typeface="標楷體" pitchFamily="65" charset="-120"/>
              </a:rPr>
              <a:t>明星</a:t>
            </a:r>
            <a:r>
              <a:rPr lang="zh-TW" altLang="en-US"/>
              <a:t> </a:t>
            </a:r>
            <a:r>
              <a:rPr lang="en-US" altLang="zh-TW"/>
              <a:t>can be the favorite of any number of </a:t>
            </a:r>
            <a:r>
              <a:rPr lang="zh-TW" altLang="en-US">
                <a:ea typeface="標楷體" pitchFamily="65" charset="-120"/>
              </a:rPr>
              <a:t>學生</a:t>
            </a:r>
            <a:r>
              <a:rPr lang="en-US" altLang="zh-TW"/>
              <a:t>, including zero.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52927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明星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981200" y="52927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學生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114800" y="5216525"/>
            <a:ext cx="15240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Favorite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124200" y="57499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5638800" y="56737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70125" y="4876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934200" y="4911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9983-B64D-4F66-BD18-15BE6EFE9E3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One-One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6934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a</a:t>
            </a:r>
            <a:r>
              <a:rPr lang="en-US" altLang="zh-TW">
                <a:solidFill>
                  <a:srgbClr val="0000CC"/>
                </a:solidFill>
              </a:rPr>
              <a:t> one-one</a:t>
            </a:r>
            <a:r>
              <a:rPr lang="en-US" altLang="zh-TW"/>
              <a:t>  relationship, each entity of either entity set is related to at most one entity of the other set.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 Relationship </a:t>
            </a:r>
            <a:r>
              <a:rPr lang="zh-TW" altLang="en-US">
                <a:ea typeface="標楷體" pitchFamily="65" charset="-120"/>
              </a:rPr>
              <a:t>分配</a:t>
            </a:r>
            <a:r>
              <a:rPr lang="zh-TW" altLang="en-US"/>
              <a:t> </a:t>
            </a:r>
            <a:r>
              <a:rPr lang="en-US" altLang="zh-TW"/>
              <a:t>between entity sets </a:t>
            </a:r>
            <a:r>
              <a:rPr lang="zh-TW" altLang="en-US">
                <a:ea typeface="標楷體" pitchFamily="65" charset="-120"/>
              </a:rPr>
              <a:t>車位</a:t>
            </a:r>
            <a:r>
              <a:rPr lang="zh-TW" altLang="en-US"/>
              <a:t> </a:t>
            </a:r>
            <a:r>
              <a:rPr lang="en-US" altLang="zh-TW"/>
              <a:t>and </a:t>
            </a:r>
            <a:r>
              <a:rPr lang="zh-TW" altLang="en-US">
                <a:ea typeface="標楷體" pitchFamily="65" charset="-120"/>
              </a:rPr>
              <a:t>員工</a:t>
            </a:r>
            <a:r>
              <a:rPr lang="en-US" altLang="zh-TW"/>
              <a:t>.</a:t>
            </a:r>
          </a:p>
        </p:txBody>
      </p:sp>
      <p:graphicFrame>
        <p:nvGraphicFramePr>
          <p:cNvPr id="32789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4213225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13225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52400" y="3581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52400" y="3124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524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52400" y="2209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066800" y="35814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066800" y="3124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0668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1066800" y="2209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81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81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3810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52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0350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781800" y="5140325"/>
            <a:ext cx="14478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車位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057400" y="51403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員工</a:t>
            </a:r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>
            <a:off x="4038600" y="5064125"/>
            <a:ext cx="19050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ea typeface="標楷體" pitchFamily="65" charset="-120"/>
              </a:rPr>
              <a:t>分配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200400" y="55975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5943600" y="55975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2346325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162800" y="4759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32798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4191000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方程式" r:id="rId6" imgW="342720" imgH="177480" progId="Equation.3">
                  <p:embed/>
                </p:oleObj>
              </mc:Choice>
              <mc:Fallback>
                <p:oleObj name="方程式" r:id="rId6" imgW="34272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91000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animBg="1"/>
      <p:bldP spid="32782" grpId="0" animBg="1"/>
      <p:bldP spid="327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B96-382D-4991-8C5C-F0D1B5B7170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315200" cy="838200"/>
          </a:xfrm>
        </p:spPr>
        <p:txBody>
          <a:bodyPr/>
          <a:lstStyle/>
          <a:p>
            <a:r>
              <a:rPr lang="en-US" altLang="zh-TW"/>
              <a:t>Other Representing(1)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7315200" cy="4648200"/>
          </a:xfrm>
        </p:spPr>
        <p:txBody>
          <a:bodyPr/>
          <a:lstStyle/>
          <a:p>
            <a:r>
              <a:rPr lang="en-US" altLang="zh-TW"/>
              <a:t>Show a many-one relationship by an </a:t>
            </a:r>
            <a:r>
              <a:rPr lang="en-US" altLang="zh-TW" sz="4400" i="1" u="sng">
                <a:solidFill>
                  <a:srgbClr val="0000CC"/>
                </a:solidFill>
              </a:rPr>
              <a:t>arrow</a:t>
            </a:r>
            <a:r>
              <a:rPr lang="en-US" altLang="zh-TW"/>
              <a:t> entering 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one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side.</a:t>
            </a:r>
          </a:p>
          <a:p>
            <a:r>
              <a:rPr lang="en-US" altLang="zh-TW"/>
              <a:t>Show a one-one relationship by arrows entering both entity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A1F6-0113-4447-8DEF-8D664AEC25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098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學生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1722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明星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1148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Likes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114800" y="43434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Favorite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2766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486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276600" y="3657600"/>
            <a:ext cx="838200" cy="12954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5486400" y="3657600"/>
            <a:ext cx="990600" cy="1219200"/>
          </a:xfrm>
          <a:prstGeom prst="line">
            <a:avLst/>
          </a:prstGeom>
          <a:noFill/>
          <a:ln w="762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659188" y="40386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5626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0" y="4419600"/>
          <a:ext cx="83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83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1524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143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1524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1143000" y="2743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1524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11430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1524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152400" y="4114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152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381000" y="1905000"/>
            <a:ext cx="762000" cy="533400"/>
            <a:chOff x="2544" y="1488"/>
            <a:chExt cx="480" cy="336"/>
          </a:xfrm>
        </p:grpSpPr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3810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6895" name="Group 31"/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2544" y="2352"/>
            <a:chExt cx="480" cy="336"/>
          </a:xfrm>
        </p:grpSpPr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52400" y="1295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03505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838200" y="4419600"/>
          <a:ext cx="90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90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B667-DB8B-4599-96F7-B52C0B3AD2AC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838200"/>
          </a:xfrm>
        </p:spPr>
        <p:txBody>
          <a:bodyPr/>
          <a:lstStyle/>
          <a:p>
            <a:r>
              <a:rPr lang="en-US" altLang="zh-TW"/>
              <a:t>Other Representing (2)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7315200" cy="4648200"/>
          </a:xfrm>
        </p:spPr>
        <p:txBody>
          <a:bodyPr/>
          <a:lstStyle/>
          <a:p>
            <a:r>
              <a:rPr lang="en-US" altLang="zh-TW"/>
              <a:t>In some situations, we can also assert </a:t>
            </a:r>
            <a:r>
              <a:rPr lang="en-US" altLang="zh-TW">
                <a:latin typeface="Tahoma"/>
              </a:rPr>
              <a:t>“</a:t>
            </a:r>
            <a:r>
              <a:rPr lang="en-US" altLang="zh-TW" u="sng">
                <a:solidFill>
                  <a:srgbClr val="0000CC"/>
                </a:solidFill>
              </a:rPr>
              <a:t>exactly one</a:t>
            </a:r>
            <a:r>
              <a:rPr lang="en-US" altLang="zh-TW"/>
              <a:t>,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i.e., each entity of one set </a:t>
            </a:r>
            <a:r>
              <a:rPr lang="en-US" altLang="zh-TW" i="1">
                <a:solidFill>
                  <a:srgbClr val="0000CC"/>
                </a:solidFill>
              </a:rPr>
              <a:t>must </a:t>
            </a:r>
            <a:r>
              <a:rPr lang="en-US" altLang="zh-TW">
                <a:solidFill>
                  <a:schemeClr val="bg2"/>
                </a:solidFill>
              </a:rPr>
              <a:t>be related</a:t>
            </a:r>
            <a:r>
              <a:rPr lang="en-US" altLang="zh-TW"/>
              <a:t> to exactly one entity of the other set.  To do so, we use a </a:t>
            </a:r>
            <a:r>
              <a:rPr lang="en-US" altLang="zh-TW" sz="4800" i="1" u="sng">
                <a:solidFill>
                  <a:srgbClr val="0000CC"/>
                </a:solidFill>
              </a:rPr>
              <a:t>rounded arrow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8C21-56CE-48F5-88B6-E4B958A6BD9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905000" y="21336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球員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172200" y="2133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背號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038600" y="19812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分配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410200" y="25908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3200400" y="2590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6019800" y="23622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410200" y="2590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733800" y="3581400"/>
            <a:ext cx="1981200" cy="2819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114800" y="4114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41148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038600" y="5486400"/>
            <a:ext cx="4572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H="1">
            <a:off x="4114800" y="5410200"/>
            <a:ext cx="30480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5105400" y="4114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51054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5105400" y="5029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5105400" y="54864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8944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5943600"/>
          <a:ext cx="7810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7810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4343400" y="3810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4343400" y="3810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343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3434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2320925" y="14668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6546850" y="15541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E445-FB03-497F-A5CE-E4F017F85D8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Attributes on </a:t>
            </a:r>
            <a:r>
              <a:rPr lang="en-US" altLang="zh-TW" sz="4800">
                <a:solidFill>
                  <a:srgbClr val="FF0000"/>
                </a:solidFill>
              </a:rPr>
              <a:t>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 it is useful to attach an attribute to a relationship.</a:t>
            </a:r>
          </a:p>
          <a:p>
            <a:r>
              <a:rPr lang="en-US" altLang="zh-TW"/>
              <a:t>This attribute is like </a:t>
            </a:r>
            <a:r>
              <a:rPr lang="en-US" altLang="zh-TW" u="sng">
                <a:solidFill>
                  <a:srgbClr val="0000CC"/>
                </a:solidFill>
              </a:rPr>
              <a:t>a property of tuples</a:t>
            </a:r>
            <a:r>
              <a:rPr lang="en-US" altLang="zh-TW"/>
              <a:t> in the relationship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7776-9477-48BE-BB34-4EFD89CE8CDB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15200" cy="1447800"/>
          </a:xfrm>
        </p:spPr>
        <p:txBody>
          <a:bodyPr/>
          <a:lstStyle/>
          <a:p>
            <a:r>
              <a:rPr lang="en-US" altLang="zh-TW"/>
              <a:t>Database Design and Implementation Process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66800" y="3505200"/>
            <a:ext cx="12192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Idea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819400" y="3505200"/>
            <a:ext cx="10668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E/R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572000" y="3505200"/>
            <a:ext cx="15240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Relational 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Schema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6200" y="3962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58000" y="3505200"/>
            <a:ext cx="16002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Relational 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096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066800" y="5257800"/>
            <a:ext cx="7391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898525" y="4667250"/>
            <a:ext cx="151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3200" b="0" i="1"/>
              <a:t>abstract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58000" y="4572000"/>
            <a:ext cx="158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3200" b="0" i="1"/>
              <a:t>concrete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660650" y="2819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Diagram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800600" y="2819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Tables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Thinking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553200" y="28194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/>
      <p:bldP spid="11277" grpId="0"/>
      <p:bldP spid="11279" grpId="0"/>
      <p:bldP spid="11280" grpId="0"/>
      <p:bldP spid="11281" grpId="0"/>
      <p:bldP spid="112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8D6-BBE0-4526-9AF1-B4C1F98CD10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438400" y="2514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400800" y="2514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343400" y="2362200"/>
            <a:ext cx="13716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791200" y="2971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715000" y="2971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5052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572000" y="3962400"/>
            <a:ext cx="914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/>
              <a:t>price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029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447800" y="48768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Price is a function of both the bar and the beer,</a:t>
            </a:r>
          </a:p>
          <a:p>
            <a:pPr algn="l" eaLnBrk="0" hangingPunct="0"/>
            <a:r>
              <a:rPr lang="en-US" altLang="zh-TW" sz="2400" b="0">
                <a:latin typeface="Tahoma" pitchFamily="34" charset="0"/>
              </a:rPr>
              <a:t>not of one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D3E-C9EC-4064-AB79-7C473CA06958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315200" cy="1828800"/>
          </a:xfrm>
        </p:spPr>
        <p:txBody>
          <a:bodyPr/>
          <a:lstStyle/>
          <a:p>
            <a:r>
              <a:rPr lang="en-US" altLang="zh-TW"/>
              <a:t>Equivalent Diagrams Without Attributes on Relationships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239000" cy="4114800"/>
          </a:xfrm>
        </p:spPr>
        <p:txBody>
          <a:bodyPr/>
          <a:lstStyle/>
          <a:p>
            <a:r>
              <a:rPr lang="en-US" altLang="zh-TW"/>
              <a:t>Create an entity set representing values of the attribute.</a:t>
            </a:r>
          </a:p>
          <a:p>
            <a:r>
              <a:rPr lang="en-US" altLang="zh-TW"/>
              <a:t>Make that entity set participate in the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E31C-5CEB-43AE-9DF8-8BA2CE0CB3A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133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038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548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410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3200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4267200" y="5943600"/>
            <a:ext cx="914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price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191000" y="4648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Prices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724400" y="5486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724400" y="3886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638800" y="4267200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000" b="0">
                <a:latin typeface="Tahoma" pitchFamily="34" charset="0"/>
              </a:rPr>
              <a:t>Multiway relationship = “all other entity sets determine a unique one of these.”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57CA-4004-4D6B-9399-447E9F0F031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315200" cy="838200"/>
          </a:xfrm>
        </p:spPr>
        <p:txBody>
          <a:bodyPr/>
          <a:lstStyle/>
          <a:p>
            <a:r>
              <a:rPr lang="en-US" altLang="zh-TW"/>
              <a:t>Roles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 an entity set appears </a:t>
            </a:r>
            <a:r>
              <a:rPr lang="en-US" altLang="zh-TW" i="1">
                <a:solidFill>
                  <a:srgbClr val="0000CC"/>
                </a:solidFill>
              </a:rPr>
              <a:t>more than once</a:t>
            </a:r>
            <a:r>
              <a:rPr lang="en-US" altLang="zh-TW"/>
              <a:t> in a relationship.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Label the edges</a:t>
            </a:r>
            <a:r>
              <a:rPr lang="en-US" altLang="zh-TW"/>
              <a:t> between the relationship and the entity set with names called </a:t>
            </a:r>
            <a:r>
              <a:rPr lang="en-US" altLang="zh-TW" sz="4400" i="1">
                <a:solidFill>
                  <a:srgbClr val="0000CC"/>
                </a:solidFill>
              </a:rPr>
              <a:t>roles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944-4B22-48E3-A6E5-90B992C284F5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13050" y="2286000"/>
            <a:ext cx="1447800" cy="2514600"/>
            <a:chOff x="2304" y="1776"/>
            <a:chExt cx="912" cy="1584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2352" y="2784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TW" altLang="en-US" sz="2400" b="0">
                  <a:solidFill>
                    <a:schemeClr val="bg1"/>
                  </a:solidFill>
                  <a:ea typeface="標楷體" pitchFamily="65" charset="-120"/>
                </a:rPr>
                <a:t>學生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2304" y="1776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Married</a:t>
              </a:r>
            </a:p>
          </p:txBody>
        </p:sp>
      </p:grpSp>
      <p:cxnSp>
        <p:nvCxnSpPr>
          <p:cNvPr id="46087" name="AutoShape 7"/>
          <p:cNvCxnSpPr>
            <a:cxnSpLocks noChangeShapeType="1"/>
          </p:cNvCxnSpPr>
          <p:nvPr/>
        </p:nvCxnSpPr>
        <p:spPr bwMode="auto">
          <a:xfrm rot="10800000" flipH="1" flipV="1">
            <a:off x="2813050" y="2895600"/>
            <a:ext cx="76200" cy="1485900"/>
          </a:xfrm>
          <a:prstGeom prst="curved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55650" y="3124200"/>
            <a:ext cx="170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3600" b="0"/>
              <a:t>husband</a:t>
            </a:r>
          </a:p>
        </p:txBody>
      </p:sp>
      <p:cxnSp>
        <p:nvCxnSpPr>
          <p:cNvPr id="46090" name="AutoShape 10"/>
          <p:cNvCxnSpPr>
            <a:cxnSpLocks noChangeShapeType="1"/>
          </p:cNvCxnSpPr>
          <p:nvPr/>
        </p:nvCxnSpPr>
        <p:spPr bwMode="auto">
          <a:xfrm flipH="1">
            <a:off x="4184650" y="2857500"/>
            <a:ext cx="76200" cy="1485900"/>
          </a:xfrm>
          <a:prstGeom prst="curved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641850" y="31242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3600" b="0"/>
              <a:t>wife</a:t>
            </a:r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6019800" y="2590800"/>
            <a:ext cx="2743200" cy="2286000"/>
            <a:chOff x="3792" y="960"/>
            <a:chExt cx="1728" cy="1440"/>
          </a:xfrm>
        </p:grpSpPr>
        <p:grpSp>
          <p:nvGrpSpPr>
            <p:cNvPr id="46093" name="Group 13"/>
            <p:cNvGrpSpPr>
              <a:grpSpLocks/>
            </p:cNvGrpSpPr>
            <p:nvPr/>
          </p:nvGrpSpPr>
          <p:grpSpPr bwMode="auto">
            <a:xfrm>
              <a:off x="3792" y="960"/>
              <a:ext cx="1728" cy="1440"/>
              <a:chOff x="3840" y="986"/>
              <a:chExt cx="1728" cy="1414"/>
            </a:xfrm>
          </p:grpSpPr>
          <p:sp>
            <p:nvSpPr>
              <p:cNvPr id="46094" name="Text Box 14"/>
              <p:cNvSpPr txBox="1">
                <a:spLocks noChangeArrowheads="1"/>
              </p:cNvSpPr>
              <p:nvPr/>
            </p:nvSpPr>
            <p:spPr bwMode="auto">
              <a:xfrm>
                <a:off x="3878" y="986"/>
                <a:ext cx="1662" cy="1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TW" sz="2400" b="0"/>
                  <a:t>   </a:t>
                </a:r>
                <a:r>
                  <a:rPr lang="en-US" altLang="zh-TW" sz="2400"/>
                  <a:t>Relationship Set</a:t>
                </a:r>
              </a:p>
              <a:p>
                <a:pPr algn="l" eaLnBrk="0" hangingPunct="0"/>
                <a:endParaRPr lang="en-US" altLang="zh-TW" sz="2400"/>
              </a:p>
              <a:p>
                <a:pPr algn="l" eaLnBrk="0" hangingPunct="0"/>
                <a:r>
                  <a:rPr lang="en-US" altLang="zh-TW" sz="2400"/>
                  <a:t>Husband	Wife</a:t>
                </a:r>
              </a:p>
              <a:p>
                <a:pPr algn="l" eaLnBrk="0" hangingPunct="0"/>
                <a:r>
                  <a:rPr lang="zh-TW" altLang="en-US" sz="2400">
                    <a:ea typeface="標楷體" pitchFamily="65" charset="-120"/>
                  </a:rPr>
                  <a:t>小明</a:t>
                </a:r>
                <a:r>
                  <a:rPr lang="zh-TW" altLang="en-US" sz="2400"/>
                  <a:t>		</a:t>
                </a:r>
                <a:r>
                  <a:rPr lang="zh-TW" altLang="en-US" sz="2400">
                    <a:ea typeface="標楷體" pitchFamily="65" charset="-120"/>
                  </a:rPr>
                  <a:t>小花</a:t>
                </a:r>
              </a:p>
              <a:p>
                <a:pPr algn="l" eaLnBrk="0" hangingPunct="0"/>
                <a:r>
                  <a:rPr lang="zh-TW" altLang="en-US" sz="2400">
                    <a:ea typeface="標楷體" pitchFamily="65" charset="-120"/>
                  </a:rPr>
                  <a:t>小鄭</a:t>
                </a:r>
                <a:r>
                  <a:rPr lang="zh-TW" altLang="en-US" sz="2400"/>
                  <a:t>		</a:t>
                </a:r>
                <a:r>
                  <a:rPr lang="zh-TW" altLang="en-US" sz="2400">
                    <a:ea typeface="標楷體" pitchFamily="65" charset="-120"/>
                  </a:rPr>
                  <a:t>莉莉</a:t>
                </a:r>
              </a:p>
              <a:p>
                <a:pPr algn="l" eaLnBrk="0" hangingPunct="0"/>
                <a:endParaRPr lang="en-US" altLang="zh-TW" sz="2400" b="0">
                  <a:ea typeface="標楷體" pitchFamily="65" charset="-120"/>
                </a:endParaRPr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172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3840" y="172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4704" y="148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64008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82296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762000" y="36576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648200" y="36576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 animBg="1"/>
      <p:bldP spid="46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A5A-0762-41A6-B042-F497C12AB81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315200" cy="838200"/>
          </a:xfrm>
        </p:spPr>
        <p:txBody>
          <a:bodyPr/>
          <a:lstStyle/>
          <a:p>
            <a:r>
              <a:rPr lang="en-US" altLang="zh-TW"/>
              <a:t>Subclasses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Subclass =&gt;special case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 =&gt;fewer entities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 =&gt;more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C3C0-71B7-40EF-9681-4F5F996CFE7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315200" cy="838200"/>
          </a:xfrm>
        </p:spPr>
        <p:txBody>
          <a:bodyPr/>
          <a:lstStyle/>
          <a:p>
            <a:r>
              <a:rPr lang="en-US" altLang="zh-TW"/>
              <a:t>Subclasses in E/R Diagrams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Assume subclasses form a tree.</a:t>
            </a:r>
          </a:p>
          <a:p>
            <a:pPr lvl="1"/>
            <a:r>
              <a:rPr lang="en-US" altLang="zh-TW"/>
              <a:t>I.e., no multiple inheritance.</a:t>
            </a:r>
          </a:p>
          <a:p>
            <a:r>
              <a:rPr lang="en-US" altLang="zh-TW" i="1" u="sng">
                <a:solidFill>
                  <a:srgbClr val="FF0000"/>
                </a:solidFill>
              </a:rPr>
              <a:t>Isa</a:t>
            </a:r>
            <a:r>
              <a:rPr lang="en-US" altLang="zh-TW"/>
              <a:t> </a:t>
            </a:r>
            <a:r>
              <a:rPr lang="en-US" altLang="zh-TW" sz="4800" u="sng">
                <a:solidFill>
                  <a:srgbClr val="0000CC"/>
                </a:solidFill>
              </a:rPr>
              <a:t>triangles</a:t>
            </a:r>
            <a:r>
              <a:rPr lang="en-US" altLang="zh-TW"/>
              <a:t> indicate the subclass relationship.</a:t>
            </a:r>
          </a:p>
          <a:p>
            <a:pPr lvl="1"/>
            <a:r>
              <a:rPr lang="en-US" altLang="zh-TW"/>
              <a:t>Point to the superclass.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F61-633F-4A9C-B380-E26EB673EF20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Murder</a:t>
            </a:r>
          </a:p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Mysteries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953000" y="38100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981200" y="2667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length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7239000" y="3962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weapon</a:t>
            </a: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 flipV="1">
            <a:off x="4724400" y="34290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715000" y="4419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2514600" y="4495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733800" y="16764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year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200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2590800" y="18288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title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4038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105400" y="16764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firm type</a:t>
            </a:r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H="1">
            <a:off x="4495800" y="2133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2971800" y="38862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H="1">
            <a:off x="3352800" y="3429000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19050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Cartoons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67056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7010400" y="5257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七夜怪談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7512050" y="2971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錄影帶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029450" y="48768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德州殺人魔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7486650" y="2590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電鋸</a:t>
            </a: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H="1" flipV="1">
            <a:off x="1600200" y="4419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990600" y="38100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?</a:t>
            </a: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1752600" y="3505200"/>
            <a:ext cx="1905000" cy="2514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H="1">
            <a:off x="1219200" y="3886200"/>
            <a:ext cx="2819400" cy="1600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7086600" y="5638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科南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543800" y="3367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足球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  <p:bldP spid="49160" grpId="0" animBg="1"/>
      <p:bldP spid="49163" grpId="0" animBg="1"/>
      <p:bldP spid="49164" grpId="0" animBg="1"/>
      <p:bldP spid="49165" grpId="0" animBg="1"/>
      <p:bldP spid="49180" grpId="1" animBg="1"/>
      <p:bldP spid="49181" grpId="0" animBg="1"/>
      <p:bldP spid="49182" grpId="1" animBg="1"/>
      <p:bldP spid="49183" grpId="0" animBg="1"/>
      <p:bldP spid="49186" grpId="0"/>
      <p:bldP spid="49187" grpId="0"/>
      <p:bldP spid="49188" grpId="0"/>
      <p:bldP spid="49189" grpId="0"/>
      <p:bldP spid="49190" grpId="0" animBg="1"/>
      <p:bldP spid="49191" grpId="1" animBg="1"/>
      <p:bldP spid="49192" grpId="0" animBg="1"/>
      <p:bldP spid="49193" grpId="0" animBg="1"/>
      <p:bldP spid="49194" grpId="0"/>
      <p:bldP spid="491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865C-A996-47DA-9C63-5BE92E66041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838200"/>
          </a:xfrm>
        </p:spPr>
        <p:txBody>
          <a:bodyPr/>
          <a:lstStyle/>
          <a:p>
            <a:r>
              <a:rPr lang="en-US" altLang="zh-TW"/>
              <a:t>Keys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/>
              <a:t>key</a:t>
            </a:r>
            <a:r>
              <a:rPr lang="en-US" altLang="zh-TW"/>
              <a:t>  is </a:t>
            </a:r>
            <a:r>
              <a:rPr lang="en-US" altLang="zh-TW" sz="4400" i="1" u="sng">
                <a:solidFill>
                  <a:srgbClr val="0000CC"/>
                </a:solidFill>
              </a:rPr>
              <a:t>a set of attributes</a:t>
            </a:r>
            <a:r>
              <a:rPr lang="en-US" altLang="zh-TW"/>
              <a:t> for one entity set such that no two entities in this set have </a:t>
            </a:r>
            <a:r>
              <a:rPr lang="en-US" altLang="zh-TW" sz="4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identical values</a:t>
            </a:r>
            <a:r>
              <a:rPr lang="en-US" altLang="zh-TW"/>
              <a:t> for each of attributes</a:t>
            </a:r>
          </a:p>
          <a:p>
            <a:r>
              <a:rPr lang="en-US" altLang="zh-TW"/>
              <a:t>We </a:t>
            </a:r>
            <a:r>
              <a:rPr lang="en-US" altLang="zh-TW" u="sng">
                <a:solidFill>
                  <a:srgbClr val="0000CC"/>
                </a:solidFill>
              </a:rPr>
              <a:t>must designate</a:t>
            </a:r>
            <a:r>
              <a:rPr lang="en-US" altLang="zh-TW"/>
              <a:t> a key for every entity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8181-442F-4566-9D36-0BBA443838A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315200" cy="838200"/>
          </a:xfrm>
        </p:spPr>
        <p:txBody>
          <a:bodyPr/>
          <a:lstStyle/>
          <a:p>
            <a:r>
              <a:rPr lang="en-US" altLang="zh-TW"/>
              <a:t>Example: a Multi-attribute Key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00400" y="32004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13716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dept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667000" y="2286000"/>
            <a:ext cx="10668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1148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hours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53340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room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18288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2004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40386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44196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203325" y="4605338"/>
            <a:ext cx="761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>
                <a:latin typeface="Tahoma" pitchFamily="34" charset="0"/>
              </a:rPr>
              <a:t> Note that </a:t>
            </a:r>
            <a:r>
              <a:rPr lang="en-US" altLang="zh-TW" sz="2400" i="1" u="sng">
                <a:latin typeface="Tahoma" pitchFamily="34" charset="0"/>
              </a:rPr>
              <a:t>hours</a:t>
            </a:r>
            <a:r>
              <a:rPr lang="en-US" altLang="zh-TW" sz="2400">
                <a:latin typeface="Tahoma" pitchFamily="34" charset="0"/>
              </a:rPr>
              <a:t> and </a:t>
            </a:r>
            <a:r>
              <a:rPr lang="en-US" altLang="zh-TW" sz="2400" i="1" u="sng">
                <a:latin typeface="Tahoma" pitchFamily="34" charset="0"/>
              </a:rPr>
              <a:t>room</a:t>
            </a:r>
            <a:r>
              <a:rPr lang="en-US" altLang="zh-TW" sz="2400">
                <a:latin typeface="Tahoma" pitchFamily="34" charset="0"/>
              </a:rPr>
              <a:t> could also serve as a</a:t>
            </a:r>
          </a:p>
          <a:p>
            <a:pPr algn="l" eaLnBrk="0" hangingPunct="0"/>
            <a:r>
              <a:rPr lang="en-US" altLang="zh-TW" sz="2400">
                <a:latin typeface="Tahoma" pitchFamily="34" charset="0"/>
              </a:rPr>
              <a:t>  key, but we must select only one key.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447800" y="2667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667000" y="26670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241D-B442-4D83-A20F-93A4B41F876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315200" cy="838200"/>
          </a:xfrm>
        </p:spPr>
        <p:txBody>
          <a:bodyPr/>
          <a:lstStyle/>
          <a:p>
            <a:r>
              <a:rPr lang="en-US" altLang="zh-TW"/>
              <a:t>Purpose of E/R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315200" cy="4191000"/>
          </a:xfrm>
        </p:spPr>
        <p:txBody>
          <a:bodyPr/>
          <a:lstStyle/>
          <a:p>
            <a:r>
              <a:rPr lang="en-US" altLang="zh-TW"/>
              <a:t>The E/R model allows us to </a:t>
            </a:r>
            <a:r>
              <a:rPr lang="en-US" altLang="zh-TW">
                <a:solidFill>
                  <a:srgbClr val="FF0000"/>
                </a:solidFill>
              </a:rPr>
              <a:t>sketch</a:t>
            </a:r>
            <a:r>
              <a:rPr lang="en-US" altLang="zh-TW"/>
              <a:t> the design of a database informally.</a:t>
            </a:r>
          </a:p>
          <a:p>
            <a:r>
              <a:rPr lang="en-US" altLang="zh-TW"/>
              <a:t>Designs are pictures called </a:t>
            </a:r>
            <a:r>
              <a:rPr lang="en-US" altLang="zh-TW">
                <a:solidFill>
                  <a:srgbClr val="0000CC"/>
                </a:solidFill>
              </a:rPr>
              <a:t>E/R diagrams</a:t>
            </a:r>
            <a:r>
              <a:rPr lang="en-US" altLang="zh-TW"/>
              <a:t>.</a:t>
            </a:r>
          </a:p>
          <a:p>
            <a:r>
              <a:rPr lang="en-US" altLang="zh-TW"/>
              <a:t>With using </a:t>
            </a:r>
            <a:r>
              <a:rPr lang="en-US" altLang="zh-TW">
                <a:solidFill>
                  <a:srgbClr val="0000CC"/>
                </a:solidFill>
              </a:rPr>
              <a:t>Fairly mechanical ways</a:t>
            </a:r>
            <a:r>
              <a:rPr lang="en-US" altLang="zh-TW"/>
              <a:t>, to convert E/R diagrams to real implementations like relational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030F-99F2-4F3A-A0DC-554259196800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Keys in E/R Diagrams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solidFill>
                  <a:srgbClr val="0000CC"/>
                </a:solidFill>
              </a:rPr>
              <a:t>Underline</a:t>
            </a:r>
            <a:r>
              <a:rPr lang="en-US" altLang="zh-TW"/>
              <a:t> the key attribute</a:t>
            </a:r>
            <a:r>
              <a:rPr lang="en-US" altLang="zh-TW">
                <a:solidFill>
                  <a:srgbClr val="FF0000"/>
                </a:solidFill>
              </a:rPr>
              <a:t>(s)</a:t>
            </a:r>
            <a:r>
              <a:rPr lang="en-US" altLang="zh-TW"/>
              <a:t>.</a:t>
            </a:r>
          </a:p>
          <a:p>
            <a:r>
              <a:rPr lang="en-US" altLang="zh-TW"/>
              <a:t>In an </a:t>
            </a:r>
            <a:r>
              <a:rPr lang="en-US" altLang="zh-TW" u="sng">
                <a:solidFill>
                  <a:srgbClr val="0000CC"/>
                </a:solidFill>
              </a:rPr>
              <a:t>Isa hierarchy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0000CC"/>
                </a:solidFill>
              </a:rPr>
              <a:t>only the root entity</a:t>
            </a:r>
            <a:r>
              <a:rPr lang="en-US" altLang="zh-TW"/>
              <a:t> set has a key, and it must serve as the key for all entities in the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C02D-7157-42DA-9457-B0A898B73E8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674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Murder</a:t>
            </a:r>
          </a:p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Mysteries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4953000" y="38100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981200" y="2667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length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239000" y="3962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weapon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 flipV="1">
            <a:off x="47244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715000" y="4419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733800" y="16764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year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00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590800" y="18288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title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4038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05400" y="16764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firm type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4495800" y="2133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67056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743200" y="2209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E203-7E28-4396-A39C-A71B13B080F5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15200" cy="838200"/>
          </a:xfrm>
        </p:spPr>
        <p:txBody>
          <a:bodyPr/>
          <a:lstStyle/>
          <a:p>
            <a:r>
              <a:rPr lang="en-US" altLang="zh-TW"/>
              <a:t>Weak Entity Set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4191000"/>
          </a:xfrm>
        </p:spPr>
        <p:txBody>
          <a:bodyPr/>
          <a:lstStyle/>
          <a:p>
            <a:r>
              <a:rPr lang="en-US" altLang="zh-TW"/>
              <a:t>Occasionally, entities of an entity set need </a:t>
            </a:r>
            <a:r>
              <a:rPr lang="en-US" altLang="zh-TW">
                <a:solidFill>
                  <a:srgbClr val="0000CC"/>
                </a:solidFill>
                <a:latin typeface="Tahoma"/>
              </a:rPr>
              <a:t>“</a:t>
            </a:r>
            <a:r>
              <a:rPr lang="en-US" altLang="zh-TW" i="1">
                <a:solidFill>
                  <a:srgbClr val="0000CC"/>
                </a:solidFill>
              </a:rPr>
              <a:t>help</a:t>
            </a:r>
            <a:r>
              <a:rPr lang="en-US" altLang="zh-TW">
                <a:solidFill>
                  <a:srgbClr val="0000CC"/>
                </a:solidFill>
                <a:latin typeface="Tahoma"/>
              </a:rPr>
              <a:t>”</a:t>
            </a:r>
            <a:r>
              <a:rPr lang="en-US" altLang="zh-TW"/>
              <a:t> to </a:t>
            </a:r>
            <a:r>
              <a:rPr lang="en-US" altLang="zh-TW" u="sng">
                <a:solidFill>
                  <a:srgbClr val="0000CC"/>
                </a:solidFill>
              </a:rPr>
              <a:t>identify them uniquely</a:t>
            </a:r>
            <a:r>
              <a:rPr lang="en-US" altLang="zh-TW"/>
              <a:t>.</a:t>
            </a:r>
          </a:p>
          <a:p>
            <a:r>
              <a:rPr lang="en-US" altLang="zh-TW"/>
              <a:t>Entity set </a:t>
            </a:r>
            <a:r>
              <a:rPr lang="en-US" altLang="zh-TW" i="1"/>
              <a:t>E</a:t>
            </a:r>
            <a:r>
              <a:rPr lang="en-US" altLang="zh-TW"/>
              <a:t>  is said to be </a:t>
            </a:r>
            <a:r>
              <a:rPr lang="en-US" altLang="zh-TW" sz="4400">
                <a:solidFill>
                  <a:srgbClr val="FF0000"/>
                </a:solidFill>
                <a:latin typeface="Tahoma"/>
              </a:rPr>
              <a:t>“</a:t>
            </a:r>
            <a:r>
              <a:rPr lang="en-US" altLang="zh-TW" sz="4400" i="1">
                <a:solidFill>
                  <a:srgbClr val="FF0000"/>
                </a:solidFill>
              </a:rPr>
              <a:t>weak</a:t>
            </a:r>
            <a:r>
              <a:rPr lang="en-US" altLang="zh-TW" sz="4400" i="1">
                <a:solidFill>
                  <a:srgbClr val="FF0000"/>
                </a:solidFill>
                <a:latin typeface="Tahoma"/>
              </a:rPr>
              <a:t>”</a:t>
            </a:r>
            <a:r>
              <a:rPr lang="en-US" altLang="zh-TW" sz="4800">
                <a:solidFill>
                  <a:srgbClr val="FF0000"/>
                </a:solidFill>
              </a:rPr>
              <a:t> 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In order to identify entities of </a:t>
            </a:r>
            <a:r>
              <a:rPr lang="en-US" altLang="zh-TW" i="1"/>
              <a:t>E</a:t>
            </a:r>
            <a:r>
              <a:rPr lang="en-US" altLang="zh-TW"/>
              <a:t> uniquely, we need to follow </a:t>
            </a:r>
            <a:r>
              <a:rPr lang="en-US" altLang="zh-TW" u="sng">
                <a:solidFill>
                  <a:srgbClr val="0000CC"/>
                </a:solidFill>
              </a:rPr>
              <a:t>one or more</a:t>
            </a:r>
            <a:r>
              <a:rPr lang="en-US" altLang="zh-TW">
                <a:solidFill>
                  <a:srgbClr val="0000CC"/>
                </a:solidFill>
              </a:rPr>
              <a:t> many-one</a:t>
            </a:r>
            <a:r>
              <a:rPr lang="en-US" altLang="zh-TW"/>
              <a:t> relationships (</a:t>
            </a:r>
            <a:r>
              <a:rPr lang="en-US" altLang="zh-TW" i="1">
                <a:solidFill>
                  <a:srgbClr val="0000CC"/>
                </a:solidFill>
              </a:rPr>
              <a:t>supporting relationships</a:t>
            </a:r>
            <a:r>
              <a:rPr lang="en-US" altLang="zh-TW"/>
              <a:t>) from </a:t>
            </a:r>
            <a:r>
              <a:rPr lang="en-US" altLang="zh-TW" i="1"/>
              <a:t>E</a:t>
            </a:r>
            <a:r>
              <a:rPr lang="en-US" altLang="zh-TW"/>
              <a:t>  to </a:t>
            </a:r>
            <a:r>
              <a:rPr lang="en-US" altLang="zh-TW" i="1"/>
              <a:t>F</a:t>
            </a:r>
            <a:r>
              <a:rPr lang="en-US" altLang="zh-TW"/>
              <a:t> and include the key of the related entities from </a:t>
            </a:r>
            <a:r>
              <a:rPr lang="en-US" altLang="zh-TW" i="1"/>
              <a:t>F</a:t>
            </a:r>
            <a:r>
              <a:rPr lang="en-US" altLang="zh-TW"/>
              <a:t>.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057400" y="5748338"/>
            <a:ext cx="1143000" cy="7159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248400" y="5748338"/>
            <a:ext cx="1143000" cy="715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981200" y="5694363"/>
            <a:ext cx="1295400" cy="825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886200" y="5694363"/>
            <a:ext cx="1447800" cy="879475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SR</a:t>
            </a: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3810000" y="5638800"/>
            <a:ext cx="1600200" cy="990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276600" y="61341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10200" y="61341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29BA-EB2E-4A27-90C6-803713CD75F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 E/R Diagrams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752600" y="3200400"/>
            <a:ext cx="13716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棒球選手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172200" y="32004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Teams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676400" y="3124200"/>
            <a:ext cx="1524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3810000" y="31242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Plays-</a:t>
            </a:r>
          </a:p>
          <a:p>
            <a:pPr eaLnBrk="0" hangingPunct="0"/>
            <a:r>
              <a:rPr lang="en-US" altLang="zh-TW" sz="2400" b="0"/>
              <a:t>on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3733800" y="30480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143000" y="236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867400" y="236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590800" y="2362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200400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34000" y="3733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76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2819400" y="2895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400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76200" y="5387975"/>
            <a:ext cx="8991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 b="0">
                <a:latin typeface="Tahoma" pitchFamily="34" charset="0"/>
              </a:rPr>
              <a:t> </a:t>
            </a:r>
            <a:r>
              <a:rPr lang="en-US" altLang="zh-TW" sz="2400" u="sng">
                <a:solidFill>
                  <a:srgbClr val="0000CC"/>
                </a:solidFill>
                <a:latin typeface="Tahoma" pitchFamily="34" charset="0"/>
              </a:rPr>
              <a:t>Double diamond</a:t>
            </a:r>
            <a:r>
              <a:rPr lang="en-US" altLang="zh-TW" sz="2400" b="0">
                <a:latin typeface="Tahoma" pitchFamily="34" charset="0"/>
              </a:rPr>
              <a:t> </a:t>
            </a:r>
            <a:r>
              <a:rPr lang="en-US" altLang="zh-TW" sz="2400">
                <a:latin typeface="Tahoma" pitchFamily="34" charset="0"/>
              </a:rPr>
              <a:t>for </a:t>
            </a:r>
            <a:r>
              <a:rPr lang="en-US" altLang="zh-TW" sz="2400" i="1">
                <a:latin typeface="Tahoma" pitchFamily="34" charset="0"/>
              </a:rPr>
              <a:t>supporting</a:t>
            </a:r>
            <a:r>
              <a:rPr lang="en-US" altLang="zh-TW" sz="2400">
                <a:latin typeface="Tahoma" pitchFamily="34" charset="0"/>
              </a:rPr>
              <a:t> many-one relationship.</a:t>
            </a:r>
          </a:p>
          <a:p>
            <a:pPr algn="l" eaLnBrk="0" hangingPunct="0">
              <a:buFontTx/>
              <a:buChar char="•"/>
            </a:pPr>
            <a:r>
              <a:rPr lang="en-US" altLang="zh-TW" sz="2400">
                <a:latin typeface="Tahoma" pitchFamily="34" charset="0"/>
              </a:rPr>
              <a:t> </a:t>
            </a:r>
            <a:r>
              <a:rPr lang="en-US" altLang="zh-TW" sz="2400" u="sng">
                <a:solidFill>
                  <a:srgbClr val="0000CC"/>
                </a:solidFill>
                <a:latin typeface="Tahoma" pitchFamily="34" charset="0"/>
              </a:rPr>
              <a:t>Double rectangle</a:t>
            </a:r>
            <a:r>
              <a:rPr lang="en-US" altLang="zh-TW" sz="2400">
                <a:latin typeface="Tahoma" pitchFamily="34" charset="0"/>
              </a:rPr>
              <a:t> for the weak entity set.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867400" y="2819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3" name="Freeform 23"/>
          <p:cNvSpPr>
            <a:spLocks/>
          </p:cNvSpPr>
          <p:nvPr/>
        </p:nvSpPr>
        <p:spPr bwMode="auto">
          <a:xfrm>
            <a:off x="6096000" y="35052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3352800" y="32766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568950" y="3290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5818-1676-452A-96FE-78332DD1EF9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r>
              <a:rPr lang="en-US" altLang="zh-TW" i="1">
                <a:solidFill>
                  <a:srgbClr val="0000CC"/>
                </a:solidFill>
              </a:rPr>
              <a:t>name</a:t>
            </a:r>
            <a:r>
              <a:rPr lang="en-US" altLang="zh-TW"/>
              <a:t> is almost a key for baseball players, but there might be two with the same name.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number</a:t>
            </a:r>
            <a:r>
              <a:rPr lang="en-US" altLang="zh-TW"/>
              <a:t> is certainly </a:t>
            </a:r>
            <a:r>
              <a:rPr lang="en-US" altLang="zh-TW">
                <a:solidFill>
                  <a:srgbClr val="0000CC"/>
                </a:solidFill>
              </a:rPr>
              <a:t>not a key</a:t>
            </a:r>
            <a:r>
              <a:rPr lang="en-US" altLang="zh-TW"/>
              <a:t>, since players on two teams could have the same number.</a:t>
            </a:r>
          </a:p>
          <a:p>
            <a:r>
              <a:rPr lang="en-US" altLang="zh-TW"/>
              <a:t>But </a:t>
            </a:r>
            <a:r>
              <a:rPr lang="en-US" altLang="zh-TW" i="1"/>
              <a:t>number</a:t>
            </a:r>
            <a:r>
              <a:rPr lang="en-US" altLang="zh-TW"/>
              <a:t>, together with the </a:t>
            </a:r>
            <a:r>
              <a:rPr lang="en-US" altLang="zh-TW" i="1"/>
              <a:t>Team</a:t>
            </a:r>
            <a:r>
              <a:rPr lang="en-US" altLang="zh-TW"/>
              <a:t> related to the player by </a:t>
            </a:r>
            <a:r>
              <a:rPr lang="en-US" altLang="zh-TW" i="1"/>
              <a:t>Plays-on</a:t>
            </a:r>
            <a:r>
              <a:rPr lang="en-US" altLang="zh-TW"/>
              <a:t>  should be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B7E-886A-4FB8-AD54-F3AD138ECC53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315200" cy="838200"/>
          </a:xfrm>
        </p:spPr>
        <p:txBody>
          <a:bodyPr/>
          <a:lstStyle/>
          <a:p>
            <a:r>
              <a:rPr lang="en-US" altLang="zh-TW"/>
              <a:t>In E/R Diagrams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81200" y="3276600"/>
            <a:ext cx="11430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Logins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72200" y="32766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Hosts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1295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3810000" y="32004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at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3733800" y="31242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143000" y="24384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User name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791200" y="2438400"/>
            <a:ext cx="1676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Host name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200400" y="3810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34000" y="38100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6764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324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143000" y="28194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6096000" y="35814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5791200" y="28194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853F-B91B-45B6-9F2F-DF187AEF67B6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15200" cy="838200"/>
          </a:xfrm>
        </p:spPr>
        <p:txBody>
          <a:bodyPr/>
          <a:lstStyle/>
          <a:p>
            <a:r>
              <a:rPr lang="en-US" altLang="zh-TW"/>
              <a:t>Key of Weak Entity-Set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 i="1">
                <a:solidFill>
                  <a:srgbClr val="0000CC"/>
                </a:solidFill>
              </a:rPr>
              <a:t>key (WE)</a:t>
            </a:r>
            <a:r>
              <a:rPr lang="en-US" altLang="zh-TW"/>
              <a:t> =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/>
              <a:t>underline attributes (WE) ∪ underline attributes (SE)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B5C4-C9EA-42CE-A911-729C161A42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38200"/>
            <a:ext cx="7315200" cy="838200"/>
          </a:xfrm>
        </p:spPr>
        <p:txBody>
          <a:bodyPr/>
          <a:lstStyle/>
          <a:p>
            <a:r>
              <a:rPr lang="en-US" altLang="zh-TW"/>
              <a:t>Key of Weak Entity Sets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828800" y="2895600"/>
            <a:ext cx="16764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棒球選手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553200" y="28956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Teams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752600" y="2819400"/>
            <a:ext cx="1828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4191000" y="28194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Plays-</a:t>
            </a:r>
          </a:p>
          <a:p>
            <a:pPr eaLnBrk="0" hangingPunct="0"/>
            <a:r>
              <a:rPr lang="en-US" altLang="zh-TW" sz="2400" b="0"/>
              <a:t>on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4114800" y="27432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1524000" y="20574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6248400" y="20574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2971800" y="2057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3581400" y="3429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715000" y="34290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0574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3200400" y="2590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78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048000" y="25146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6248400" y="25146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31" name="Freeform 19"/>
          <p:cNvSpPr>
            <a:spLocks/>
          </p:cNvSpPr>
          <p:nvPr/>
        </p:nvSpPr>
        <p:spPr bwMode="auto">
          <a:xfrm>
            <a:off x="6477000" y="32004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2362200" y="5257800"/>
            <a:ext cx="11430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Logins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553200" y="52578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Hosts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2286000" y="5181600"/>
            <a:ext cx="1295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4191000" y="51816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at</a:t>
            </a:r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4114800" y="51054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auto">
          <a:xfrm>
            <a:off x="1524000" y="44196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User name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6172200" y="4419600"/>
            <a:ext cx="1676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Host name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581400" y="5791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5715000" y="57912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2057400" y="495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>
            <a:off x="67056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>
            <a:off x="1524000" y="4800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44" name="Freeform 32"/>
          <p:cNvSpPr>
            <a:spLocks/>
          </p:cNvSpPr>
          <p:nvPr/>
        </p:nvSpPr>
        <p:spPr bwMode="auto">
          <a:xfrm>
            <a:off x="6477000" y="55626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6172200" y="48006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8B8C-D11C-4D57-9CB4-113A60AB7A7E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315200" cy="838200"/>
          </a:xfrm>
        </p:spPr>
        <p:txBody>
          <a:bodyPr/>
          <a:lstStyle/>
          <a:p>
            <a:r>
              <a:rPr lang="en-US" altLang="zh-TW"/>
              <a:t>Design Techniques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191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 u="sng">
                <a:solidFill>
                  <a:srgbClr val="0000CC"/>
                </a:solidFill>
              </a:rPr>
              <a:t>Avoid redundancy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use an entity set </a:t>
            </a:r>
            <a:r>
              <a:rPr lang="en-US" altLang="zh-TW" sz="4000" u="sng">
                <a:solidFill>
                  <a:srgbClr val="0000CC"/>
                </a:solidFill>
              </a:rPr>
              <a:t>when an attribute will do</a:t>
            </a:r>
            <a:endParaRPr lang="en-US" altLang="zh-TW" sz="4000" u="sng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</a:t>
            </a:r>
            <a:r>
              <a:rPr lang="en-US" altLang="zh-TW" sz="4000" u="sng">
                <a:solidFill>
                  <a:srgbClr val="0000CC"/>
                </a:solidFill>
              </a:rPr>
              <a:t>overuse</a:t>
            </a:r>
            <a:r>
              <a:rPr lang="en-US" altLang="zh-TW" sz="4000"/>
              <a:t> weak entity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71F-EC90-4C7F-99D2-E370568199C0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315200" cy="838200"/>
          </a:xfrm>
        </p:spPr>
        <p:txBody>
          <a:bodyPr/>
          <a:lstStyle/>
          <a:p>
            <a:r>
              <a:rPr lang="en-US" altLang="zh-TW"/>
              <a:t>Avoiding Redundancy(1)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Redundancy occurs when we </a:t>
            </a:r>
            <a:r>
              <a:rPr lang="en-US" altLang="zh-TW" i="1">
                <a:solidFill>
                  <a:srgbClr val="0000CC"/>
                </a:solidFill>
              </a:rPr>
              <a:t>say the same thing</a:t>
            </a:r>
            <a:r>
              <a:rPr lang="en-US" altLang="zh-TW"/>
              <a:t> in </a:t>
            </a:r>
            <a:r>
              <a:rPr lang="en-US" altLang="zh-TW" i="1">
                <a:solidFill>
                  <a:srgbClr val="0000CC"/>
                </a:solidFill>
              </a:rPr>
              <a:t>two different ways</a:t>
            </a:r>
            <a:r>
              <a:rPr lang="en-US" altLang="zh-TW"/>
              <a:t>.</a:t>
            </a:r>
          </a:p>
          <a:p>
            <a:r>
              <a:rPr lang="en-US" altLang="zh-TW"/>
              <a:t>Redundancy </a:t>
            </a:r>
            <a:r>
              <a:rPr lang="en-US" altLang="zh-TW" i="1">
                <a:solidFill>
                  <a:srgbClr val="0000CC"/>
                </a:solidFill>
              </a:rPr>
              <a:t>wastes space</a:t>
            </a:r>
            <a:r>
              <a:rPr lang="en-US" altLang="zh-TW"/>
              <a:t> and (more importantly) encourages </a:t>
            </a:r>
            <a:r>
              <a:rPr lang="en-US" altLang="zh-TW" i="1">
                <a:solidFill>
                  <a:srgbClr val="0000CC"/>
                </a:solidFill>
              </a:rPr>
              <a:t>inconsistency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The two instances of the same fact may become inconsistent if we change one and forget to change the other, related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BAA-BA47-4160-B0B0-D183FD36937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315200" cy="838200"/>
          </a:xfrm>
        </p:spPr>
        <p:txBody>
          <a:bodyPr/>
          <a:lstStyle/>
          <a:p>
            <a:r>
              <a:rPr lang="en-US" altLang="zh-TW"/>
              <a:t>Elements of E/R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Entity Set</a:t>
            </a:r>
          </a:p>
          <a:p>
            <a:r>
              <a:rPr lang="en-US" altLang="zh-TW"/>
              <a:t>Attributes</a:t>
            </a:r>
          </a:p>
          <a:p>
            <a:endParaRPr lang="en-US" altLang="zh-TW"/>
          </a:p>
          <a:p>
            <a:r>
              <a:rPr lang="en-US" altLang="zh-TW"/>
              <a:t>Relationships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05000" y="2057400"/>
            <a:ext cx="1828800" cy="12192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733800" y="26670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648200" y="2241550"/>
            <a:ext cx="43434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sz="4000" i="1">
                <a:solidFill>
                  <a:srgbClr val="0000CC"/>
                </a:solidFill>
              </a:rPr>
              <a:t>“Object” </a:t>
            </a:r>
          </a:p>
          <a:p>
            <a:pPr algn="l"/>
            <a:r>
              <a:rPr lang="en-US" altLang="zh-TW" sz="3200" i="1">
                <a:solidFill>
                  <a:srgbClr val="0000CC"/>
                </a:solidFill>
              </a:rPr>
              <a:t>in OO Language</a:t>
            </a:r>
            <a:endParaRPr lang="en-US" altLang="zh-TW" sz="4000" i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0184-AFBC-421E-81B6-4BBB6F0A92CF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315200" cy="838200"/>
          </a:xfrm>
        </p:spPr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752600" y="3124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791200" y="31242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3352800" y="28956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2819400" y="35814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828800" y="2209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838200" y="5181600"/>
            <a:ext cx="7848600" cy="984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800">
                <a:latin typeface="Tahoma" pitchFamily="34" charset="0"/>
              </a:rPr>
              <a:t>This design gives the address of each manufacturer exactly once.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257800" y="2209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6781800" y="22098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2286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7150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H="1">
            <a:off x="6553200" y="2743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181600" y="3581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1134-19B3-4304-9678-EA71364CED2B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524000" y="5334000"/>
            <a:ext cx="6873875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>
                <a:latin typeface="Tahoma" pitchFamily="34" charset="0"/>
              </a:rPr>
              <a:t>This design states the manufacturer of a beer twice: as an attribute and as a related entity.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1600200" y="42672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5486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7010400" y="21336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594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 flipH="1">
            <a:off x="6781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2514600" y="38862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1676400" y="3962400"/>
            <a:ext cx="17526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V="1">
            <a:off x="1676400" y="3962400"/>
            <a:ext cx="17526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2EF4-A0C0-406A-81F3-047AC41F9E9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315200" cy="838200"/>
          </a:xfrm>
        </p:spPr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048000" y="3276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1752600" y="2362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687387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>
                <a:latin typeface="Tahoma" pitchFamily="34" charset="0"/>
              </a:rPr>
              <a:t>This design repeats the manufacturer’s address once for each beer; loses the address if there are temporarily no beers for a manufacturer.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743200" y="23622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572000" y="2362200"/>
            <a:ext cx="3505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 address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581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4114800" y="2895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BC0-5C42-44F6-A5B3-E01572F35934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Entity Sets vs. Attributes(2)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An entity set should satisfy at least one of the following conditions:</a:t>
            </a:r>
          </a:p>
          <a:p>
            <a:pPr marL="990600" lvl="1" indent="-533400"/>
            <a:r>
              <a:rPr lang="en-US" altLang="zh-TW"/>
              <a:t>It is more than the name of something; it </a:t>
            </a:r>
            <a:r>
              <a:rPr lang="en-US" altLang="zh-TW" u="sng">
                <a:solidFill>
                  <a:srgbClr val="0000CC"/>
                </a:solidFill>
              </a:rPr>
              <a:t>has at least one non-key</a:t>
            </a:r>
            <a:r>
              <a:rPr lang="en-US" altLang="zh-TW"/>
              <a:t> attribute.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/>
              <a:t>			or</a:t>
            </a:r>
          </a:p>
          <a:p>
            <a:pPr marL="990600" lvl="1" indent="-533400"/>
            <a:r>
              <a:rPr lang="en-US" altLang="zh-TW"/>
              <a:t>It is the </a:t>
            </a:r>
            <a:r>
              <a:rPr lang="en-US" altLang="zh-TW" u="sng">
                <a:solidFill>
                  <a:srgbClr val="0000CC"/>
                </a:solidFill>
                <a:latin typeface="Tahoma"/>
              </a:rPr>
              <a:t>“</a:t>
            </a:r>
            <a:r>
              <a:rPr lang="en-US" altLang="zh-TW" u="sng">
                <a:solidFill>
                  <a:srgbClr val="0000CC"/>
                </a:solidFill>
              </a:rPr>
              <a:t>many side</a:t>
            </a:r>
            <a:r>
              <a:rPr lang="en-US" altLang="zh-TW" u="sng">
                <a:solidFill>
                  <a:srgbClr val="0000CC"/>
                </a:solidFill>
                <a:latin typeface="Tahoma"/>
              </a:rPr>
              <a:t>”</a:t>
            </a:r>
            <a:r>
              <a:rPr lang="en-US" altLang="zh-TW"/>
              <a:t> in a many-one or many-many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EA5-07E1-4752-8D8C-D027EAE5F2C4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524000" y="4419600"/>
            <a:ext cx="6873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 b="0" i="1">
                <a:latin typeface="Tahoma" pitchFamily="34" charset="0"/>
              </a:rPr>
              <a:t>Manfs</a:t>
            </a:r>
            <a:r>
              <a:rPr lang="en-US" altLang="zh-TW" sz="2400" b="0">
                <a:latin typeface="Tahoma" pitchFamily="34" charset="0"/>
              </a:rPr>
              <a:t> deserves to be an entity set because of        the nonkey attribute </a:t>
            </a:r>
            <a:r>
              <a:rPr lang="en-US" altLang="zh-TW" sz="2400" b="0" i="1">
                <a:latin typeface="Tahoma" pitchFamily="34" charset="0"/>
              </a:rPr>
              <a:t>addr</a:t>
            </a:r>
            <a:r>
              <a:rPr lang="en-US" altLang="zh-TW" sz="2400" b="0">
                <a:latin typeface="Tahoma" pitchFamily="34" charset="0"/>
              </a:rPr>
              <a:t>.</a:t>
            </a:r>
          </a:p>
          <a:p>
            <a:pPr algn="l" eaLnBrk="0" hangingPunct="0">
              <a:buFontTx/>
              <a:buChar char="•"/>
            </a:pPr>
            <a:r>
              <a:rPr lang="en-US" altLang="zh-TW" sz="2400" b="0" i="1">
                <a:latin typeface="Tahoma" pitchFamily="34" charset="0"/>
              </a:rPr>
              <a:t>Beers</a:t>
            </a:r>
            <a:r>
              <a:rPr lang="en-US" altLang="zh-TW" sz="2400" b="0">
                <a:latin typeface="Tahoma" pitchFamily="34" charset="0"/>
              </a:rPr>
              <a:t> deserves to be an entity set because it is  the “many” of the many-one relationship </a:t>
            </a:r>
            <a:r>
              <a:rPr lang="en-US" altLang="zh-TW" sz="2400" b="0" i="1">
                <a:latin typeface="Tahoma" pitchFamily="34" charset="0"/>
              </a:rPr>
              <a:t>ManfBy</a:t>
            </a:r>
            <a:r>
              <a:rPr lang="en-US" altLang="zh-TW" sz="2400" b="0">
                <a:latin typeface="Tahoma" pitchFamily="34" charset="0"/>
              </a:rPr>
              <a:t>.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7" name="Oval 21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5558" name="Oval 22"/>
          <p:cNvSpPr>
            <a:spLocks noChangeArrowheads="1"/>
          </p:cNvSpPr>
          <p:nvPr/>
        </p:nvSpPr>
        <p:spPr bwMode="auto">
          <a:xfrm>
            <a:off x="5486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7010400" y="2133600"/>
            <a:ext cx="1295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594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H="1">
            <a:off x="6781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7D90-6AF5-424F-87CD-1027DDA60998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315200" cy="838200"/>
          </a:xfrm>
        </p:spPr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429000" y="3200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743200" y="2286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There is no need to make the manufacturer an entity set, because we record nothing about manufacturers besides their name.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4343400" y="2286000"/>
            <a:ext cx="2209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2004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41910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43C-4D95-4FA9-9793-756C858257B5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4478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Since the manufacturer is nothing but a name, and is not at the “many” end of any relationship, it should not be an entity set.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64008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 flipH="1">
            <a:off x="6781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4770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21336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F928-67E2-46F0-858A-20E2EB6743FA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Overuse </a:t>
            </a:r>
            <a:br>
              <a:rPr lang="en-US" altLang="zh-TW" sz="4000"/>
            </a:br>
            <a:r>
              <a:rPr lang="en-US" altLang="zh-TW" sz="4000"/>
              <a:t>Weak Entity Sets(3)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4114800"/>
          </a:xfrm>
        </p:spPr>
        <p:txBody>
          <a:bodyPr/>
          <a:lstStyle/>
          <a:p>
            <a:r>
              <a:rPr lang="en-US" altLang="zh-TW"/>
              <a:t>Beginning database designers often doubt that anything could be a key by itself.</a:t>
            </a:r>
          </a:p>
          <a:p>
            <a:pPr lvl="1"/>
            <a:r>
              <a:rPr lang="en-US" altLang="zh-TW"/>
              <a:t>They make all entity sets weak, supported by all other entity sets to which they are linked.</a:t>
            </a:r>
          </a:p>
          <a:p>
            <a:r>
              <a:rPr lang="en-US" altLang="zh-TW"/>
              <a:t>In reality, we usually create unique ID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for entity sets.</a:t>
            </a:r>
          </a:p>
          <a:p>
            <a:pPr lvl="1"/>
            <a:r>
              <a:rPr lang="en-US" altLang="zh-TW"/>
              <a:t>Examples include social-security numbers, automobile license ID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31FF-90F8-4FEC-B1AB-5E8475CCD888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315200" cy="838200"/>
          </a:xfrm>
        </p:spPr>
        <p:txBody>
          <a:bodyPr/>
          <a:lstStyle/>
          <a:p>
            <a:r>
              <a:rPr lang="en-US" altLang="zh-TW"/>
              <a:t>When Do We Need Weak Entity Sets?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usual reason is that </a:t>
            </a:r>
            <a:r>
              <a:rPr lang="en-US" altLang="zh-TW">
                <a:solidFill>
                  <a:schemeClr val="bg2"/>
                </a:solidFill>
              </a:rPr>
              <a:t>there is</a:t>
            </a:r>
            <a:r>
              <a:rPr lang="en-US" altLang="zh-TW" i="1">
                <a:solidFill>
                  <a:srgbClr val="0000CC"/>
                </a:solidFill>
              </a:rPr>
              <a:t> no global authority</a:t>
            </a:r>
            <a:r>
              <a:rPr lang="en-US" altLang="zh-TW"/>
              <a:t> capable of creating unique ID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s.</a:t>
            </a:r>
          </a:p>
          <a:p>
            <a:r>
              <a:rPr lang="en-US" altLang="zh-TW"/>
              <a:t>Example: it is unlikely that there could be an agreement to assign unique player numbers across all baseball teams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EDE0-A797-4045-85B5-356765685FA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315200" cy="838200"/>
          </a:xfrm>
        </p:spPr>
        <p:txBody>
          <a:bodyPr/>
          <a:lstStyle/>
          <a:p>
            <a:r>
              <a:rPr lang="en-US" altLang="zh-TW"/>
              <a:t>Entity 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315200" cy="48006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Entity</a:t>
            </a:r>
            <a:r>
              <a:rPr lang="en-US" altLang="zh-TW"/>
              <a:t> =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thing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or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object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.</a:t>
            </a:r>
          </a:p>
          <a:p>
            <a:r>
              <a:rPr lang="en-US" altLang="zh-TW">
                <a:solidFill>
                  <a:srgbClr val="0000FF"/>
                </a:solidFill>
              </a:rPr>
              <a:t>Entity set</a:t>
            </a:r>
            <a:r>
              <a:rPr lang="en-US" altLang="zh-TW"/>
              <a:t> = collection of similar entities.</a:t>
            </a:r>
          </a:p>
          <a:p>
            <a:pPr lvl="1"/>
            <a:r>
              <a:rPr lang="en-US" altLang="zh-TW" sz="2400"/>
              <a:t>Similar to a object in object-oriented languages.</a:t>
            </a:r>
          </a:p>
          <a:p>
            <a:r>
              <a:rPr lang="en-US" altLang="zh-TW">
                <a:solidFill>
                  <a:srgbClr val="0000FF"/>
                </a:solidFill>
              </a:rPr>
              <a:t>Attribute</a:t>
            </a:r>
            <a:r>
              <a:rPr lang="en-US" altLang="zh-TW"/>
              <a:t> = property of an entity set.</a:t>
            </a:r>
          </a:p>
          <a:p>
            <a:pPr lvl="1"/>
            <a:r>
              <a:rPr lang="en-US" altLang="zh-TW" sz="2400"/>
              <a:t>Generally, all entities in a set have the same properties.</a:t>
            </a:r>
          </a:p>
          <a:p>
            <a:pPr lvl="1"/>
            <a:r>
              <a:rPr lang="en-US" altLang="zh-TW" sz="2400"/>
              <a:t>Attributes are simple values, e.g. integers or character strings. (Atomic)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/>
              <a:t>PS: atomic -&gt; not a structure data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71800" y="2667000"/>
            <a:ext cx="2590800" cy="1981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5400"/>
              <a:t>int a;</a:t>
            </a:r>
          </a:p>
          <a:p>
            <a:pPr algn="l"/>
            <a:r>
              <a:rPr lang="en-US" altLang="zh-TW" sz="5400"/>
              <a:t>char b;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19800" y="2667000"/>
            <a:ext cx="2514600" cy="1981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3600">
                <a:solidFill>
                  <a:srgbClr val="FF0000"/>
                </a:solidFill>
              </a:rPr>
              <a:t>struct P</a:t>
            </a:r>
          </a:p>
          <a:p>
            <a:pPr algn="l"/>
            <a:r>
              <a:rPr lang="en-US" altLang="zh-TW" sz="3600"/>
              <a:t>{  int a;</a:t>
            </a:r>
          </a:p>
          <a:p>
            <a:pPr algn="l"/>
            <a:r>
              <a:rPr lang="en-US" altLang="zh-TW" sz="3600"/>
              <a:t>   char b;}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943600" y="2286000"/>
            <a:ext cx="2514600" cy="2743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688-E20B-457F-A8C9-A44AC48E3B2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E/R Diagrams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315200" cy="2667000"/>
          </a:xfrm>
        </p:spPr>
        <p:txBody>
          <a:bodyPr/>
          <a:lstStyle/>
          <a:p>
            <a:r>
              <a:rPr lang="en-US" altLang="zh-TW"/>
              <a:t>In an E/R diagram, each </a:t>
            </a:r>
            <a:r>
              <a:rPr lang="en-US" altLang="zh-TW" i="1">
                <a:solidFill>
                  <a:srgbClr val="0000CC"/>
                </a:solidFill>
              </a:rPr>
              <a:t>entity set</a:t>
            </a:r>
            <a:r>
              <a:rPr lang="en-US" altLang="zh-TW"/>
              <a:t> is represented by a </a:t>
            </a:r>
            <a:r>
              <a:rPr lang="en-US" altLang="zh-TW" i="1">
                <a:solidFill>
                  <a:srgbClr val="0000CC"/>
                </a:solidFill>
              </a:rPr>
              <a:t>rectangle</a:t>
            </a:r>
            <a:r>
              <a:rPr lang="en-US" altLang="zh-TW"/>
              <a:t>.</a:t>
            </a:r>
          </a:p>
          <a:p>
            <a:r>
              <a:rPr lang="en-US" altLang="zh-TW"/>
              <a:t>Each </a:t>
            </a:r>
            <a:r>
              <a:rPr lang="en-US" altLang="zh-TW" i="1">
                <a:solidFill>
                  <a:srgbClr val="0000CC"/>
                </a:solidFill>
              </a:rPr>
              <a:t>attribute</a:t>
            </a:r>
            <a:r>
              <a:rPr lang="en-US" altLang="zh-TW"/>
              <a:t> of an entity set is represented by an </a:t>
            </a:r>
            <a:r>
              <a:rPr lang="en-US" altLang="zh-TW" i="1">
                <a:solidFill>
                  <a:srgbClr val="0000CC"/>
                </a:solidFill>
              </a:rPr>
              <a:t>oval</a:t>
            </a:r>
            <a:r>
              <a:rPr lang="en-US" altLang="zh-TW"/>
              <a:t>, with a line to the rectangle representing its entity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891-777C-4B1D-A4CF-D542066C62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667000" y="4114800"/>
            <a:ext cx="4114800" cy="2590800"/>
          </a:xfrm>
          <a:prstGeom prst="rect">
            <a:avLst/>
          </a:prstGeom>
          <a:solidFill>
            <a:srgbClr val="00FF00">
              <a:alpha val="7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572000" y="1295400"/>
            <a:ext cx="4267200" cy="2743200"/>
          </a:xfrm>
          <a:prstGeom prst="rect">
            <a:avLst/>
          </a:prstGeom>
          <a:solidFill>
            <a:srgbClr val="00FF00">
              <a:alpha val="7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838200" y="1295400"/>
            <a:ext cx="3505200" cy="2743200"/>
          </a:xfrm>
          <a:prstGeom prst="rect">
            <a:avLst/>
          </a:prstGeom>
          <a:solidFill>
            <a:srgbClr val="00FF00">
              <a:alpha val="7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76400" y="2895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990600" y="1676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590800" y="1600200"/>
            <a:ext cx="16764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6002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28956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334000" y="2895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4648200" y="1676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S-id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5943600" y="16764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2578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60960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7086600" y="16764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6629400" y="2286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7467600" y="24384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sex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69342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543800" y="32766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age</a:t>
            </a: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934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733800" y="54864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Dynasties</a:t>
            </a:r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2895600" y="44196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King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3505200" y="5029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4191000" y="44196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4419600" y="5029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5334000" y="4419600"/>
            <a:ext cx="13716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Duration</a:t>
            </a: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V="1">
            <a:off x="4876800" y="5029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nimBg="1"/>
      <p:bldP spid="16418" grpId="0" animBg="1"/>
      <p:bldP spid="16417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DE55-6DF0-490F-B0D1-375FB687B41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514600" y="1828800"/>
            <a:ext cx="4267200" cy="2743200"/>
          </a:xfrm>
          <a:prstGeom prst="rect">
            <a:avLst/>
          </a:prstGeom>
          <a:solidFill>
            <a:srgbClr val="00FF00">
              <a:alpha val="7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3276600" y="34290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2590800" y="22098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3886200" y="22098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總務處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32004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>
            <a:off x="40386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5029200" y="22098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學務處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H="1">
            <a:off x="45720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14" name="Oval 18"/>
          <p:cNvSpPr>
            <a:spLocks noChangeArrowheads="1"/>
          </p:cNvSpPr>
          <p:nvPr/>
        </p:nvSpPr>
        <p:spPr bwMode="auto">
          <a:xfrm>
            <a:off x="5410200" y="29718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軍訓室</a:t>
            </a:r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V="1">
            <a:off x="4876800" y="3505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5486400" y="38100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秘書處</a:t>
            </a:r>
          </a:p>
        </p:txBody>
      </p:sp>
      <p:grpSp>
        <p:nvGrpSpPr>
          <p:cNvPr id="183327" name="Group 31"/>
          <p:cNvGrpSpPr>
            <a:grpSpLocks/>
          </p:cNvGrpSpPr>
          <p:nvPr/>
        </p:nvGrpSpPr>
        <p:grpSpPr bwMode="auto">
          <a:xfrm>
            <a:off x="2133600" y="990600"/>
            <a:ext cx="4876800" cy="4038600"/>
            <a:chOff x="1344" y="816"/>
            <a:chExt cx="3072" cy="2544"/>
          </a:xfrm>
        </p:grpSpPr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>
              <a:off x="1344" y="912"/>
              <a:ext cx="3072" cy="235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 flipV="1">
              <a:off x="1440" y="816"/>
              <a:ext cx="2832" cy="25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83328" name="Line 32"/>
          <p:cNvSpPr>
            <a:spLocks noChangeShapeType="1"/>
          </p:cNvSpPr>
          <p:nvPr/>
        </p:nvSpPr>
        <p:spPr bwMode="auto">
          <a:xfrm flipV="1">
            <a:off x="4876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29" name="Oval 33"/>
          <p:cNvSpPr>
            <a:spLocks noChangeArrowheads="1"/>
          </p:cNvSpPr>
          <p:nvPr/>
        </p:nvSpPr>
        <p:spPr bwMode="auto">
          <a:xfrm>
            <a:off x="1228725" y="5624513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  <a:r>
              <a:rPr lang="en-US" altLang="zh-TW" sz="2400" b="0">
                <a:ea typeface="標楷體" pitchFamily="65" charset="-120"/>
              </a:rPr>
              <a:t>1</a:t>
            </a:r>
          </a:p>
        </p:txBody>
      </p:sp>
      <p:sp>
        <p:nvSpPr>
          <p:cNvPr id="183330" name="Oval 34"/>
          <p:cNvSpPr>
            <a:spLocks noChangeArrowheads="1"/>
          </p:cNvSpPr>
          <p:nvPr/>
        </p:nvSpPr>
        <p:spPr bwMode="auto">
          <a:xfrm>
            <a:off x="2600325" y="5624513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  <a:r>
              <a:rPr lang="en-US" altLang="zh-TW" sz="2400" b="0">
                <a:ea typeface="標楷體" pitchFamily="65" charset="-120"/>
              </a:rPr>
              <a:t>2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3971925" y="5319713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  <a:r>
              <a:rPr lang="en-US" altLang="zh-TW" sz="2400">
                <a:solidFill>
                  <a:schemeClr val="bg1"/>
                </a:solidFill>
                <a:ea typeface="標楷體" pitchFamily="65" charset="-120"/>
              </a:rPr>
              <a:t>A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5724525" y="5319713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  <a:r>
              <a:rPr lang="en-US" altLang="zh-TW" sz="2400">
                <a:solidFill>
                  <a:schemeClr val="bg1"/>
                </a:solidFill>
                <a:ea typeface="標楷體" pitchFamily="65" charset="-120"/>
              </a:rPr>
              <a:t>B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7486650" y="5029200"/>
            <a:ext cx="742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8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7" grpId="0" animBg="1"/>
      <p:bldP spid="183308" grpId="0" animBg="1"/>
      <p:bldP spid="183309" grpId="0" animBg="1"/>
      <p:bldP spid="183310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28" grpId="0" animBg="1"/>
      <p:bldP spid="183329" grpId="0" animBg="1"/>
      <p:bldP spid="183330" grpId="0" animBg="1"/>
      <p:bldP spid="183331" grpId="0" animBg="1"/>
      <p:bldP spid="183332" grpId="0" animBg="1"/>
    </p:bld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1184</TotalTime>
  <Words>1889</Words>
  <Application>Microsoft Office PowerPoint</Application>
  <PresentationFormat>如螢幕大小 (4:3)</PresentationFormat>
  <Paragraphs>530</Paragraphs>
  <Slides>58</Slides>
  <Notes>58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0" baseType="lpstr">
      <vt:lpstr>古典-1</vt:lpstr>
      <vt:lpstr>方程式</vt:lpstr>
      <vt:lpstr>The Entity-Relationship (E/R) Data Model </vt:lpstr>
      <vt:lpstr>Database Design</vt:lpstr>
      <vt:lpstr>Database Design and Implementation Process</vt:lpstr>
      <vt:lpstr>Purpose of E/R Model</vt:lpstr>
      <vt:lpstr>Elements of E/R Model</vt:lpstr>
      <vt:lpstr>Entity Set</vt:lpstr>
      <vt:lpstr>E/R Diagrams</vt:lpstr>
      <vt:lpstr>Examples</vt:lpstr>
      <vt:lpstr>Examples</vt:lpstr>
      <vt:lpstr>Relationships</vt:lpstr>
      <vt:lpstr>Example</vt:lpstr>
      <vt:lpstr>Instances of an E/R Diagram</vt:lpstr>
      <vt:lpstr>Instance of Entity Set</vt:lpstr>
      <vt:lpstr>Example</vt:lpstr>
      <vt:lpstr>Instance of Relationship</vt:lpstr>
      <vt:lpstr>Example: Relationship Set</vt:lpstr>
      <vt:lpstr>Multiway Relationship</vt:lpstr>
      <vt:lpstr>Previous Example (binary)</vt:lpstr>
      <vt:lpstr>Example (three way)</vt:lpstr>
      <vt:lpstr>A Typical Relationship Set</vt:lpstr>
      <vt:lpstr>Many-Many Relationships</vt:lpstr>
      <vt:lpstr>Many-One Relationships</vt:lpstr>
      <vt:lpstr>Example</vt:lpstr>
      <vt:lpstr>One-One Relationships</vt:lpstr>
      <vt:lpstr>Other Representing(1)</vt:lpstr>
      <vt:lpstr>Example</vt:lpstr>
      <vt:lpstr>Other Representing (2)</vt:lpstr>
      <vt:lpstr>Example</vt:lpstr>
      <vt:lpstr>Attributes on Relationships</vt:lpstr>
      <vt:lpstr>Example</vt:lpstr>
      <vt:lpstr>Equivalent Diagrams Without Attributes on Relationships</vt:lpstr>
      <vt:lpstr>Example</vt:lpstr>
      <vt:lpstr>Roles</vt:lpstr>
      <vt:lpstr>Example</vt:lpstr>
      <vt:lpstr>Subclasses</vt:lpstr>
      <vt:lpstr>Subclasses in E/R Diagrams</vt:lpstr>
      <vt:lpstr>Example</vt:lpstr>
      <vt:lpstr>Keys</vt:lpstr>
      <vt:lpstr>Example: a Multi-attribute Key</vt:lpstr>
      <vt:lpstr>Keys in E/R Diagrams</vt:lpstr>
      <vt:lpstr>Example</vt:lpstr>
      <vt:lpstr>Weak Entity Set</vt:lpstr>
      <vt:lpstr>In E/R Diagrams</vt:lpstr>
      <vt:lpstr>Example</vt:lpstr>
      <vt:lpstr>In E/R Diagrams</vt:lpstr>
      <vt:lpstr>Key of Weak Entity-Set</vt:lpstr>
      <vt:lpstr>Key of Weak Entity Sets</vt:lpstr>
      <vt:lpstr>Design Techniques</vt:lpstr>
      <vt:lpstr>Avoiding Redundancy(1)</vt:lpstr>
      <vt:lpstr>Example: Good</vt:lpstr>
      <vt:lpstr>Example: Bad</vt:lpstr>
      <vt:lpstr>Example: Bad</vt:lpstr>
      <vt:lpstr>Entity Sets vs. Attributes(2)</vt:lpstr>
      <vt:lpstr>Example: Good</vt:lpstr>
      <vt:lpstr>Example: Good</vt:lpstr>
      <vt:lpstr>Example: Bad</vt:lpstr>
      <vt:lpstr>Don’t Overuse  Weak Entity Sets(3)</vt:lpstr>
      <vt:lpstr>When Do We Need Weak Entity Sets?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viola</dc:creator>
  <cp:lastModifiedBy>viola</cp:lastModifiedBy>
  <cp:revision>514</cp:revision>
  <cp:lastPrinted>1601-01-01T00:00:00Z</cp:lastPrinted>
  <dcterms:created xsi:type="dcterms:W3CDTF">1601-01-01T00:00:00Z</dcterms:created>
  <dcterms:modified xsi:type="dcterms:W3CDTF">2014-09-02T07:34:34Z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