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3"/>
  </p:notesMasterIdLst>
  <p:sldIdLst>
    <p:sldId id="384" r:id="rId2"/>
    <p:sldId id="385" r:id="rId3"/>
    <p:sldId id="386" r:id="rId4"/>
    <p:sldId id="387" r:id="rId5"/>
    <p:sldId id="388" r:id="rId6"/>
    <p:sldId id="389" r:id="rId7"/>
    <p:sldId id="390" r:id="rId8"/>
    <p:sldId id="391" r:id="rId9"/>
    <p:sldId id="392" r:id="rId10"/>
    <p:sldId id="393" r:id="rId11"/>
    <p:sldId id="394" r:id="rId12"/>
    <p:sldId id="365" r:id="rId13"/>
    <p:sldId id="366" r:id="rId14"/>
    <p:sldId id="367" r:id="rId15"/>
    <p:sldId id="368" r:id="rId16"/>
    <p:sldId id="369" r:id="rId17"/>
    <p:sldId id="370" r:id="rId18"/>
    <p:sldId id="371" r:id="rId19"/>
    <p:sldId id="395" r:id="rId20"/>
    <p:sldId id="372" r:id="rId21"/>
    <p:sldId id="397" r:id="rId22"/>
    <p:sldId id="373" r:id="rId23"/>
    <p:sldId id="374" r:id="rId24"/>
    <p:sldId id="375" r:id="rId25"/>
    <p:sldId id="376" r:id="rId26"/>
    <p:sldId id="377" r:id="rId27"/>
    <p:sldId id="378" r:id="rId28"/>
    <p:sldId id="379" r:id="rId29"/>
    <p:sldId id="380" r:id="rId30"/>
    <p:sldId id="381" r:id="rId31"/>
    <p:sldId id="382" r:id="rId32"/>
    <p:sldId id="383" r:id="rId33"/>
    <p:sldId id="396" r:id="rId34"/>
    <p:sldId id="398" r:id="rId35"/>
    <p:sldId id="402" r:id="rId36"/>
    <p:sldId id="399" r:id="rId37"/>
    <p:sldId id="400" r:id="rId38"/>
    <p:sldId id="401" r:id="rId39"/>
    <p:sldId id="405" r:id="rId40"/>
    <p:sldId id="403" r:id="rId41"/>
    <p:sldId id="404" r:id="rId42"/>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charset="-120"/>
        <a:cs typeface="+mn-cs"/>
      </a:defRPr>
    </a:lvl5pPr>
    <a:lvl6pPr marL="2286000" algn="l" defTabSz="914400" rtl="0" eaLnBrk="1" latinLnBrk="0" hangingPunct="1">
      <a:defRPr sz="2400" kern="1200">
        <a:solidFill>
          <a:schemeClr val="tx1"/>
        </a:solidFill>
        <a:latin typeface="Times New Roman" pitchFamily="18" charset="0"/>
        <a:ea typeface="新細明體" charset="-120"/>
        <a:cs typeface="+mn-cs"/>
      </a:defRPr>
    </a:lvl6pPr>
    <a:lvl7pPr marL="2743200" algn="l" defTabSz="914400" rtl="0" eaLnBrk="1" latinLnBrk="0" hangingPunct="1">
      <a:defRPr sz="2400" kern="1200">
        <a:solidFill>
          <a:schemeClr val="tx1"/>
        </a:solidFill>
        <a:latin typeface="Times New Roman" pitchFamily="18" charset="0"/>
        <a:ea typeface="新細明體" charset="-120"/>
        <a:cs typeface="+mn-cs"/>
      </a:defRPr>
    </a:lvl7pPr>
    <a:lvl8pPr marL="3200400" algn="l" defTabSz="914400" rtl="0" eaLnBrk="1" latinLnBrk="0" hangingPunct="1">
      <a:defRPr sz="2400" kern="1200">
        <a:solidFill>
          <a:schemeClr val="tx1"/>
        </a:solidFill>
        <a:latin typeface="Times New Roman" pitchFamily="18" charset="0"/>
        <a:ea typeface="新細明體" charset="-120"/>
        <a:cs typeface="+mn-cs"/>
      </a:defRPr>
    </a:lvl8pPr>
    <a:lvl9pPr marL="3657600" algn="l" defTabSz="914400" rtl="0" eaLnBrk="1" latinLnBrk="0" hangingPunct="1">
      <a:defRPr sz="2400" kern="1200">
        <a:solidFill>
          <a:schemeClr val="tx1"/>
        </a:solidFill>
        <a:latin typeface="Times New Roman" pitchFamily="18"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CC"/>
    <a:srgbClr val="FF6600"/>
    <a:srgbClr val="009999"/>
    <a:srgbClr val="CCCC00"/>
    <a:srgbClr val="66FF33"/>
    <a:srgbClr val="660033"/>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8" autoAdjust="0"/>
    <p:restoredTop sz="94660"/>
  </p:normalViewPr>
  <p:slideViewPr>
    <p:cSldViewPr>
      <p:cViewPr varScale="1">
        <p:scale>
          <a:sx n="112" d="100"/>
          <a:sy n="112" d="100"/>
        </p:scale>
        <p:origin x="-150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Arial" charset="0"/>
              </a:defRPr>
            </a:lvl1pPr>
          </a:lstStyle>
          <a:p>
            <a:endParaRPr lang="en-US" altLang="zh-TW"/>
          </a:p>
        </p:txBody>
      </p:sp>
      <p:sp>
        <p:nvSpPr>
          <p:cNvPr id="2529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Arial" charset="0"/>
              </a:defRPr>
            </a:lvl1pPr>
          </a:lstStyle>
          <a:p>
            <a:endParaRPr lang="en-US" altLang="zh-TW"/>
          </a:p>
        </p:txBody>
      </p:sp>
      <p:sp>
        <p:nvSpPr>
          <p:cNvPr id="2529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29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529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Arial" charset="0"/>
              </a:defRPr>
            </a:lvl1pPr>
          </a:lstStyle>
          <a:p>
            <a:endParaRPr lang="en-US" altLang="zh-TW"/>
          </a:p>
        </p:txBody>
      </p:sp>
      <p:sp>
        <p:nvSpPr>
          <p:cNvPr id="2529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Arial" charset="0"/>
              </a:defRPr>
            </a:lvl1pPr>
          </a:lstStyle>
          <a:p>
            <a:fld id="{B6B71601-8CEC-4E07-AD0A-71E56845B82D}" type="slidenum">
              <a:rPr lang="en-US" altLang="zh-TW"/>
              <a:pPr/>
              <a:t>‹#›</a:t>
            </a:fld>
            <a:endParaRPr lang="en-US" altLang="zh-TW"/>
          </a:p>
        </p:txBody>
      </p:sp>
    </p:spTree>
    <p:extLst>
      <p:ext uri="{BB962C8B-B14F-4D97-AF65-F5344CB8AC3E}">
        <p14:creationId xmlns:p14="http://schemas.microsoft.com/office/powerpoint/2010/main" val="33380093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新細明體" charset="-120"/>
        <a:cs typeface="+mn-cs"/>
      </a:defRPr>
    </a:lvl1pPr>
    <a:lvl2pPr marL="457200" algn="l" rtl="0" fontAlgn="base">
      <a:spcBef>
        <a:spcPct val="30000"/>
      </a:spcBef>
      <a:spcAft>
        <a:spcPct val="0"/>
      </a:spcAft>
      <a:defRPr kumimoji="1" sz="1200" kern="1200">
        <a:solidFill>
          <a:schemeClr val="tx1"/>
        </a:solidFill>
        <a:latin typeface="Arial" charset="0"/>
        <a:ea typeface="新細明體" charset="-120"/>
        <a:cs typeface="+mn-cs"/>
      </a:defRPr>
    </a:lvl2pPr>
    <a:lvl3pPr marL="914400" algn="l" rtl="0" fontAlgn="base">
      <a:spcBef>
        <a:spcPct val="30000"/>
      </a:spcBef>
      <a:spcAft>
        <a:spcPct val="0"/>
      </a:spcAft>
      <a:defRPr kumimoji="1" sz="1200" kern="1200">
        <a:solidFill>
          <a:schemeClr val="tx1"/>
        </a:solidFill>
        <a:latin typeface="Arial" charset="0"/>
        <a:ea typeface="新細明體" charset="-120"/>
        <a:cs typeface="+mn-cs"/>
      </a:defRPr>
    </a:lvl3pPr>
    <a:lvl4pPr marL="1371600" algn="l" rtl="0" fontAlgn="base">
      <a:spcBef>
        <a:spcPct val="30000"/>
      </a:spcBef>
      <a:spcAft>
        <a:spcPct val="0"/>
      </a:spcAft>
      <a:defRPr kumimoji="1" sz="1200" kern="1200">
        <a:solidFill>
          <a:schemeClr val="tx1"/>
        </a:solidFill>
        <a:latin typeface="Arial" charset="0"/>
        <a:ea typeface="新細明體" charset="-120"/>
        <a:cs typeface="+mn-cs"/>
      </a:defRPr>
    </a:lvl4pPr>
    <a:lvl5pPr marL="1828800" algn="l" rtl="0" fontAlgn="base">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0DF61-DD56-478B-B814-4BFD06576AEE}" type="slidenum">
              <a:rPr lang="en-US" altLang="zh-TW"/>
              <a:pPr/>
              <a:t>1</a:t>
            </a:fld>
            <a:endParaRPr lang="en-US" altLang="zh-TW"/>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E3D62-0E9C-43C8-9C12-2EBA7A2FBE74}" type="slidenum">
              <a:rPr lang="en-US" altLang="zh-TW"/>
              <a:pPr/>
              <a:t>10</a:t>
            </a:fld>
            <a:endParaRPr lang="en-US" altLang="zh-TW"/>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52C2E-282A-4084-BBC3-20ADA3520E69}" type="slidenum">
              <a:rPr lang="en-US" altLang="zh-TW"/>
              <a:pPr/>
              <a:t>11</a:t>
            </a:fld>
            <a:endParaRPr lang="en-US" altLang="zh-TW"/>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9587B-E420-4E40-8924-F47BC2F87B3B}" type="slidenum">
              <a:rPr lang="en-US" altLang="zh-TW"/>
              <a:pPr/>
              <a:t>12</a:t>
            </a:fld>
            <a:endParaRPr lang="en-US" altLang="zh-TW"/>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E40D37-6C48-4FB2-9E93-BE399C1EBCA6}" type="slidenum">
              <a:rPr lang="en-US" altLang="zh-TW"/>
              <a:pPr/>
              <a:t>13</a:t>
            </a:fld>
            <a:endParaRPr lang="en-US" altLang="zh-TW"/>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DB2FA-6CA2-4F9B-9C51-C8352F9B2B5B}" type="slidenum">
              <a:rPr lang="en-US" altLang="zh-TW"/>
              <a:pPr/>
              <a:t>14</a:t>
            </a:fld>
            <a:endParaRPr lang="en-US" altLang="zh-TW"/>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FBD98-F7E0-4160-9C6C-AD2CDDCC843C}" type="slidenum">
              <a:rPr lang="en-US" altLang="zh-TW"/>
              <a:pPr/>
              <a:t>15</a:t>
            </a:fld>
            <a:endParaRPr lang="en-US" altLang="zh-TW"/>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E3A4C7-C751-4DD2-AF9C-E5BB9F25F0D7}" type="slidenum">
              <a:rPr lang="en-US" altLang="zh-TW"/>
              <a:pPr/>
              <a:t>16</a:t>
            </a:fld>
            <a:endParaRPr lang="en-US" altLang="zh-TW"/>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59726A-1923-4204-A931-11D8BB043F5C}" type="slidenum">
              <a:rPr lang="en-US" altLang="zh-TW"/>
              <a:pPr/>
              <a:t>17</a:t>
            </a:fld>
            <a:endParaRPr lang="en-US" altLang="zh-TW"/>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7360F-3064-4830-9EDF-C680D6929728}" type="slidenum">
              <a:rPr lang="en-US" altLang="zh-TW"/>
              <a:pPr/>
              <a:t>18</a:t>
            </a:fld>
            <a:endParaRPr lang="en-US" altLang="zh-TW"/>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5EED9-5A74-4477-8DAF-4BECB1D806A3}" type="slidenum">
              <a:rPr lang="en-US" altLang="zh-TW"/>
              <a:pPr/>
              <a:t>19</a:t>
            </a:fld>
            <a:endParaRPr lang="en-US" altLang="zh-TW"/>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09162-C3BD-4A45-AE22-3C4F88C37273}" type="slidenum">
              <a:rPr lang="en-US" altLang="zh-TW"/>
              <a:pPr/>
              <a:t>2</a:t>
            </a:fld>
            <a:endParaRPr lang="en-US" altLang="zh-TW"/>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A11B4-E16E-4522-89B3-27D36C376F42}" type="slidenum">
              <a:rPr lang="en-US" altLang="zh-TW"/>
              <a:pPr/>
              <a:t>20</a:t>
            </a:fld>
            <a:endParaRPr lang="en-US" altLang="zh-TW"/>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A36B5-AB76-4E7C-B203-2D572C658045}" type="slidenum">
              <a:rPr lang="en-US" altLang="zh-TW"/>
              <a:pPr/>
              <a:t>21</a:t>
            </a:fld>
            <a:endParaRPr lang="en-US" altLang="zh-TW"/>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5D6B9F-200D-4126-9594-AB4C8A11E149}" type="slidenum">
              <a:rPr lang="en-US" altLang="zh-TW"/>
              <a:pPr/>
              <a:t>22</a:t>
            </a:fld>
            <a:endParaRPr lang="en-US" altLang="zh-TW"/>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486D32-8E7E-41DC-9D0F-BD1D530E5668}" type="slidenum">
              <a:rPr lang="en-US" altLang="zh-TW"/>
              <a:pPr/>
              <a:t>23</a:t>
            </a:fld>
            <a:endParaRPr lang="en-US" altLang="zh-TW"/>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11F53-B760-40DA-9A80-735AF2C1FF14}" type="slidenum">
              <a:rPr lang="en-US" altLang="zh-TW"/>
              <a:pPr/>
              <a:t>24</a:t>
            </a:fld>
            <a:endParaRPr lang="en-US" altLang="zh-TW"/>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CCC9DB-789A-456B-A6A0-84FC8399B68F}" type="slidenum">
              <a:rPr lang="en-US" altLang="zh-TW"/>
              <a:pPr/>
              <a:t>25</a:t>
            </a:fld>
            <a:endParaRPr lang="en-US" altLang="zh-TW"/>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37036-667E-40C9-8491-E99C53E15DC0}" type="slidenum">
              <a:rPr lang="en-US" altLang="zh-TW"/>
              <a:pPr/>
              <a:t>26</a:t>
            </a:fld>
            <a:endParaRPr lang="en-US" altLang="zh-TW"/>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A628D-39A5-4664-B852-EE3879C9BA04}" type="slidenum">
              <a:rPr lang="en-US" altLang="zh-TW"/>
              <a:pPr/>
              <a:t>27</a:t>
            </a:fld>
            <a:endParaRPr lang="en-US" altLang="zh-TW"/>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98A9F-3533-4F10-810D-67267E788C8B}" type="slidenum">
              <a:rPr lang="en-US" altLang="zh-TW"/>
              <a:pPr/>
              <a:t>28</a:t>
            </a:fld>
            <a:endParaRPr lang="en-US" altLang="zh-TW"/>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44F64-B37C-4657-9258-45B575889D8D}" type="slidenum">
              <a:rPr lang="en-US" altLang="zh-TW"/>
              <a:pPr/>
              <a:t>29</a:t>
            </a:fld>
            <a:endParaRPr lang="en-US" altLang="zh-TW"/>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72A836-89D5-4710-8D05-DCE34BBDD25C}" type="slidenum">
              <a:rPr lang="en-US" altLang="zh-TW"/>
              <a:pPr/>
              <a:t>3</a:t>
            </a:fld>
            <a:endParaRPr lang="en-US" altLang="zh-TW"/>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7059C-57CD-49D1-8938-2128DCE8D3EE}" type="slidenum">
              <a:rPr lang="en-US" altLang="zh-TW"/>
              <a:pPr/>
              <a:t>30</a:t>
            </a:fld>
            <a:endParaRPr lang="en-US" altLang="zh-TW"/>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591E5-D168-4FD9-ADC2-A8F65022F85B}" type="slidenum">
              <a:rPr lang="en-US" altLang="zh-TW"/>
              <a:pPr/>
              <a:t>31</a:t>
            </a:fld>
            <a:endParaRPr lang="en-US" altLang="zh-TW"/>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9D975-71EE-4A0E-AC9A-8FD0D6786FBF}" type="slidenum">
              <a:rPr lang="en-US" altLang="zh-TW"/>
              <a:pPr/>
              <a:t>32</a:t>
            </a:fld>
            <a:endParaRPr lang="en-US" altLang="zh-TW"/>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D5D234-6E12-4A8B-90CB-95E9FC4AFA54}" type="slidenum">
              <a:rPr lang="en-US" altLang="zh-TW"/>
              <a:pPr/>
              <a:t>33</a:t>
            </a:fld>
            <a:endParaRPr lang="en-US" altLang="zh-TW"/>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7B58AF-353D-45B2-8ED4-25846BEBF8FC}" type="slidenum">
              <a:rPr lang="en-US" altLang="zh-TW"/>
              <a:pPr/>
              <a:t>4</a:t>
            </a:fld>
            <a:endParaRPr lang="en-US" altLang="zh-TW"/>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339CCC-359D-40DC-BD5A-A7F881D7E308}" type="slidenum">
              <a:rPr lang="en-US" altLang="zh-TW"/>
              <a:pPr/>
              <a:t>5</a:t>
            </a:fld>
            <a:endParaRPr lang="en-US" altLang="zh-TW"/>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769E4-DBB3-4F8D-AA4F-3DA576A19F97}" type="slidenum">
              <a:rPr lang="en-US" altLang="zh-TW"/>
              <a:pPr/>
              <a:t>6</a:t>
            </a:fld>
            <a:endParaRPr lang="en-US" altLang="zh-TW"/>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8DBF3B-5FAA-443E-8B6A-D7AB3D7B55DA}" type="slidenum">
              <a:rPr lang="en-US" altLang="zh-TW"/>
              <a:pPr/>
              <a:t>7</a:t>
            </a:fld>
            <a:endParaRPr lang="en-US" altLang="zh-TW"/>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D9B85-074E-4398-8932-8C5FCA0D2DA0}" type="slidenum">
              <a:rPr lang="en-US" altLang="zh-TW"/>
              <a:pPr/>
              <a:t>8</a:t>
            </a:fld>
            <a:endParaRPr lang="en-US" altLang="zh-TW"/>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FF9E3-0A99-4E06-8283-D387274A7C68}" type="slidenum">
              <a:rPr lang="en-US" altLang="zh-TW"/>
              <a:pPr/>
              <a:t>9</a:t>
            </a:fld>
            <a:endParaRPr lang="en-US" altLang="zh-TW"/>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TW"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403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44035" name="Rectangle 3"/>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altLang="zh-TW"/>
          </a:p>
        </p:txBody>
      </p:sp>
      <p:sp>
        <p:nvSpPr>
          <p:cNvPr id="44036" name="Rectangle 4"/>
          <p:cNvSpPr>
            <a:spLocks noGrp="1" noChangeArrowheads="1"/>
          </p:cNvSpPr>
          <p:nvPr>
            <p:ph type="ftr" sz="quarter" idx="3"/>
          </p:nvPr>
        </p:nvSpPr>
        <p:spPr>
          <a:xfrm>
            <a:off x="5195888" y="6553200"/>
            <a:ext cx="3279775" cy="304800"/>
          </a:xfrm>
        </p:spPr>
        <p:txBody>
          <a:bodyPr/>
          <a:lstStyle>
            <a:lvl1pPr algn="r">
              <a:defRPr/>
            </a:lvl1pPr>
          </a:lstStyle>
          <a:p>
            <a:endParaRPr lang="en-US" altLang="zh-TW"/>
          </a:p>
        </p:txBody>
      </p:sp>
      <p:sp>
        <p:nvSpPr>
          <p:cNvPr id="44037" name="Rectangle 5"/>
          <p:cNvSpPr>
            <a:spLocks noGrp="1" noChangeArrowheads="1"/>
          </p:cNvSpPr>
          <p:nvPr>
            <p:ph type="sldNum" sz="quarter" idx="4"/>
          </p:nvPr>
        </p:nvSpPr>
        <p:spPr>
          <a:xfrm>
            <a:off x="9525" y="6359525"/>
            <a:ext cx="587375" cy="488950"/>
          </a:xfrm>
        </p:spPr>
        <p:txBody>
          <a:bodyPr anchorCtr="0"/>
          <a:lstStyle>
            <a:lvl1pPr>
              <a:defRPr/>
            </a:lvl1pPr>
          </a:lstStyle>
          <a:p>
            <a:fld id="{F80BC866-8E48-42B6-BDF5-B8625EFC557A}" type="slidenum">
              <a:rPr lang="en-US" altLang="zh-TW"/>
              <a:pPr/>
              <a:t>‹#›</a:t>
            </a:fld>
            <a:endParaRPr lang="en-US" altLang="zh-TW"/>
          </a:p>
        </p:txBody>
      </p:sp>
      <p:sp>
        <p:nvSpPr>
          <p:cNvPr id="4403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D133B69A-903B-4690-8265-CE920EBF3375}" type="slidenum">
              <a:rPr lang="en-US" altLang="zh-TW"/>
              <a:pPr/>
              <a:t>‹#›</a:t>
            </a:fld>
            <a:endParaRPr lang="en-US" altLang="zh-TW"/>
          </a:p>
        </p:txBody>
      </p:sp>
    </p:spTree>
    <p:extLst>
      <p:ext uri="{BB962C8B-B14F-4D97-AF65-F5344CB8AC3E}">
        <p14:creationId xmlns:p14="http://schemas.microsoft.com/office/powerpoint/2010/main" val="340297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554613A4-9388-4547-9617-05952EE07E7F}" type="slidenum">
              <a:rPr lang="en-US" altLang="zh-TW"/>
              <a:pPr/>
              <a:t>‹#›</a:t>
            </a:fld>
            <a:endParaRPr lang="en-US" altLang="zh-TW"/>
          </a:p>
        </p:txBody>
      </p:sp>
    </p:spTree>
    <p:extLst>
      <p:ext uri="{BB962C8B-B14F-4D97-AF65-F5344CB8AC3E}">
        <p14:creationId xmlns:p14="http://schemas.microsoft.com/office/powerpoint/2010/main" val="284132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240194C5-FA3B-4DEE-97B6-4AFCFDBBDBEE}" type="slidenum">
              <a:rPr lang="en-US" altLang="zh-TW"/>
              <a:pPr/>
              <a:t>‹#›</a:t>
            </a:fld>
            <a:endParaRPr lang="en-US" altLang="zh-TW"/>
          </a:p>
        </p:txBody>
      </p:sp>
    </p:spTree>
    <p:extLst>
      <p:ext uri="{BB962C8B-B14F-4D97-AF65-F5344CB8AC3E}">
        <p14:creationId xmlns:p14="http://schemas.microsoft.com/office/powerpoint/2010/main" val="54395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2FC24D18-8271-4EF2-B48F-19C6F38D75CC}" type="slidenum">
              <a:rPr lang="en-US" altLang="zh-TW"/>
              <a:pPr/>
              <a:t>‹#›</a:t>
            </a:fld>
            <a:endParaRPr lang="en-US" altLang="zh-TW"/>
          </a:p>
        </p:txBody>
      </p:sp>
    </p:spTree>
    <p:extLst>
      <p:ext uri="{BB962C8B-B14F-4D97-AF65-F5344CB8AC3E}">
        <p14:creationId xmlns:p14="http://schemas.microsoft.com/office/powerpoint/2010/main" val="16997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68C5150E-27F4-4A3C-8D97-304941108108}" type="slidenum">
              <a:rPr lang="en-US" altLang="zh-TW"/>
              <a:pPr/>
              <a:t>‹#›</a:t>
            </a:fld>
            <a:endParaRPr lang="en-US" altLang="zh-TW"/>
          </a:p>
        </p:txBody>
      </p:sp>
    </p:spTree>
    <p:extLst>
      <p:ext uri="{BB962C8B-B14F-4D97-AF65-F5344CB8AC3E}">
        <p14:creationId xmlns:p14="http://schemas.microsoft.com/office/powerpoint/2010/main" val="403451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endParaRPr lang="en-US" altLang="zh-TW"/>
          </a:p>
        </p:txBody>
      </p:sp>
      <p:sp>
        <p:nvSpPr>
          <p:cNvPr id="9" name="投影片編號版面配置區 8"/>
          <p:cNvSpPr>
            <a:spLocks noGrp="1"/>
          </p:cNvSpPr>
          <p:nvPr>
            <p:ph type="sldNum" sz="quarter" idx="12"/>
          </p:nvPr>
        </p:nvSpPr>
        <p:spPr/>
        <p:txBody>
          <a:bodyPr/>
          <a:lstStyle>
            <a:lvl1pPr>
              <a:defRPr/>
            </a:lvl1pPr>
          </a:lstStyle>
          <a:p>
            <a:fld id="{4D391B41-6C8D-4165-AD5A-062FB63D28C1}" type="slidenum">
              <a:rPr lang="en-US" altLang="zh-TW"/>
              <a:pPr/>
              <a:t>‹#›</a:t>
            </a:fld>
            <a:endParaRPr lang="en-US" altLang="zh-TW"/>
          </a:p>
        </p:txBody>
      </p:sp>
    </p:spTree>
    <p:extLst>
      <p:ext uri="{BB962C8B-B14F-4D97-AF65-F5344CB8AC3E}">
        <p14:creationId xmlns:p14="http://schemas.microsoft.com/office/powerpoint/2010/main" val="377283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endParaRPr lang="en-US" altLang="zh-TW"/>
          </a:p>
        </p:txBody>
      </p:sp>
      <p:sp>
        <p:nvSpPr>
          <p:cNvPr id="5" name="投影片編號版面配置區 4"/>
          <p:cNvSpPr>
            <a:spLocks noGrp="1"/>
          </p:cNvSpPr>
          <p:nvPr>
            <p:ph type="sldNum" sz="quarter" idx="12"/>
          </p:nvPr>
        </p:nvSpPr>
        <p:spPr/>
        <p:txBody>
          <a:bodyPr/>
          <a:lstStyle>
            <a:lvl1pPr>
              <a:defRPr/>
            </a:lvl1pPr>
          </a:lstStyle>
          <a:p>
            <a:fld id="{389C1BDA-6F31-463C-A14F-7BCEEF892C3F}" type="slidenum">
              <a:rPr lang="en-US" altLang="zh-TW"/>
              <a:pPr/>
              <a:t>‹#›</a:t>
            </a:fld>
            <a:endParaRPr lang="en-US" altLang="zh-TW"/>
          </a:p>
        </p:txBody>
      </p:sp>
    </p:spTree>
    <p:extLst>
      <p:ext uri="{BB962C8B-B14F-4D97-AF65-F5344CB8AC3E}">
        <p14:creationId xmlns:p14="http://schemas.microsoft.com/office/powerpoint/2010/main" val="197318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endParaRPr lang="en-US" altLang="zh-TW"/>
          </a:p>
        </p:txBody>
      </p:sp>
      <p:sp>
        <p:nvSpPr>
          <p:cNvPr id="4" name="投影片編號版面配置區 3"/>
          <p:cNvSpPr>
            <a:spLocks noGrp="1"/>
          </p:cNvSpPr>
          <p:nvPr>
            <p:ph type="sldNum" sz="quarter" idx="12"/>
          </p:nvPr>
        </p:nvSpPr>
        <p:spPr/>
        <p:txBody>
          <a:bodyPr/>
          <a:lstStyle>
            <a:lvl1pPr>
              <a:defRPr/>
            </a:lvl1pPr>
          </a:lstStyle>
          <a:p>
            <a:fld id="{BFCEF3A1-5A59-4F64-83A9-86CD6E527D10}" type="slidenum">
              <a:rPr lang="en-US" altLang="zh-TW"/>
              <a:pPr/>
              <a:t>‹#›</a:t>
            </a:fld>
            <a:endParaRPr lang="en-US" altLang="zh-TW"/>
          </a:p>
        </p:txBody>
      </p:sp>
    </p:spTree>
    <p:extLst>
      <p:ext uri="{BB962C8B-B14F-4D97-AF65-F5344CB8AC3E}">
        <p14:creationId xmlns:p14="http://schemas.microsoft.com/office/powerpoint/2010/main" val="19849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6F848095-7777-4EF7-A842-FD26D45AC483}" type="slidenum">
              <a:rPr lang="en-US" altLang="zh-TW"/>
              <a:pPr/>
              <a:t>‹#›</a:t>
            </a:fld>
            <a:endParaRPr lang="en-US" altLang="zh-TW"/>
          </a:p>
        </p:txBody>
      </p:sp>
    </p:spTree>
    <p:extLst>
      <p:ext uri="{BB962C8B-B14F-4D97-AF65-F5344CB8AC3E}">
        <p14:creationId xmlns:p14="http://schemas.microsoft.com/office/powerpoint/2010/main" val="214402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74E36DE7-7BA3-4280-8659-97601120ACFB}" type="slidenum">
              <a:rPr lang="en-US" altLang="zh-TW"/>
              <a:pPr/>
              <a:t>‹#›</a:t>
            </a:fld>
            <a:endParaRPr lang="en-US" altLang="zh-TW"/>
          </a:p>
        </p:txBody>
      </p:sp>
    </p:spTree>
    <p:extLst>
      <p:ext uri="{BB962C8B-B14F-4D97-AF65-F5344CB8AC3E}">
        <p14:creationId xmlns:p14="http://schemas.microsoft.com/office/powerpoint/2010/main" val="217097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43011"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4301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a:latin typeface="Arial" charset="0"/>
              </a:defRPr>
            </a:lvl1pPr>
          </a:lstStyle>
          <a:p>
            <a:endParaRPr lang="en-US" altLang="zh-TW"/>
          </a:p>
        </p:txBody>
      </p:sp>
      <p:sp>
        <p:nvSpPr>
          <p:cNvPr id="4301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a:latin typeface="Arial" charset="0"/>
              </a:defRPr>
            </a:lvl1pPr>
          </a:lstStyle>
          <a:p>
            <a:endParaRPr lang="en-US" altLang="zh-TW"/>
          </a:p>
        </p:txBody>
      </p:sp>
      <p:sp>
        <p:nvSpPr>
          <p:cNvPr id="4301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a:solidFill>
                  <a:schemeClr val="bg1"/>
                </a:solidFill>
                <a:latin typeface="Arial" charset="0"/>
              </a:defRPr>
            </a:lvl1pPr>
          </a:lstStyle>
          <a:p>
            <a:fld id="{777F5EE9-2275-4E9A-BC2F-E4CC8613ED69}"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lnSpc>
          <a:spcPct val="90000"/>
        </a:lnSpc>
        <a:spcBef>
          <a:spcPct val="0"/>
        </a:spcBef>
        <a:spcAft>
          <a:spcPct val="0"/>
        </a:spcAft>
        <a:defRPr sz="4400" b="1">
          <a:solidFill>
            <a:schemeClr val="tx1"/>
          </a:solidFill>
          <a:latin typeface="+mj-lt"/>
          <a:ea typeface="+mj-ea"/>
          <a:cs typeface="+mj-cs"/>
        </a:defRPr>
      </a:lvl1pPr>
      <a:lvl2pPr algn="ctr" rtl="0" fontAlgn="base">
        <a:lnSpc>
          <a:spcPct val="90000"/>
        </a:lnSpc>
        <a:spcBef>
          <a:spcPct val="0"/>
        </a:spcBef>
        <a:spcAft>
          <a:spcPct val="0"/>
        </a:spcAft>
        <a:defRPr sz="4400" b="1">
          <a:solidFill>
            <a:schemeClr val="tx1"/>
          </a:solidFill>
          <a:latin typeface="Times New Roman" pitchFamily="18" charset="0"/>
          <a:ea typeface="新細明體" charset="-120"/>
        </a:defRPr>
      </a:lvl2pPr>
      <a:lvl3pPr algn="ctr" rtl="0" fontAlgn="base">
        <a:lnSpc>
          <a:spcPct val="90000"/>
        </a:lnSpc>
        <a:spcBef>
          <a:spcPct val="0"/>
        </a:spcBef>
        <a:spcAft>
          <a:spcPct val="0"/>
        </a:spcAft>
        <a:defRPr sz="4400" b="1">
          <a:solidFill>
            <a:schemeClr val="tx1"/>
          </a:solidFill>
          <a:latin typeface="Times New Roman" pitchFamily="18" charset="0"/>
          <a:ea typeface="新細明體" charset="-120"/>
        </a:defRPr>
      </a:lvl3pPr>
      <a:lvl4pPr algn="ctr" rtl="0" fontAlgn="base">
        <a:lnSpc>
          <a:spcPct val="90000"/>
        </a:lnSpc>
        <a:spcBef>
          <a:spcPct val="0"/>
        </a:spcBef>
        <a:spcAft>
          <a:spcPct val="0"/>
        </a:spcAft>
        <a:defRPr sz="4400" b="1">
          <a:solidFill>
            <a:schemeClr val="tx1"/>
          </a:solidFill>
          <a:latin typeface="Times New Roman" pitchFamily="18" charset="0"/>
          <a:ea typeface="新細明體" charset="-120"/>
        </a:defRPr>
      </a:lvl4pPr>
      <a:lvl5pPr algn="ctr" rtl="0" fontAlgn="base">
        <a:lnSpc>
          <a:spcPct val="90000"/>
        </a:lnSpc>
        <a:spcBef>
          <a:spcPct val="0"/>
        </a:spcBef>
        <a:spcAft>
          <a:spcPct val="0"/>
        </a:spcAft>
        <a:defRPr sz="4400" b="1">
          <a:solidFill>
            <a:schemeClr val="tx1"/>
          </a:solidFill>
          <a:latin typeface="Times New Roman" pitchFamily="18" charset="0"/>
          <a:ea typeface="新細明體"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charset="-120"/>
        </a:defRPr>
      </a:lvl9pPr>
    </p:titleStyle>
    <p:bodyStyle>
      <a:lvl1pPr marL="342900" indent="-342900" algn="l" rtl="0" fontAlgn="base">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fontAlgn="base">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fontAlgn="base">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fontAlgn="base">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Grp="1" noChangeArrowheads="1"/>
          </p:cNvSpPr>
          <p:nvPr>
            <p:ph type="title"/>
          </p:nvPr>
        </p:nvSpPr>
        <p:spPr/>
        <p:txBody>
          <a:bodyPr/>
          <a:lstStyle/>
          <a:p>
            <a:r>
              <a:rPr lang="en-US" altLang="zh-TW"/>
              <a:t>1NF, 2NF, 3NF, or BCNF?</a:t>
            </a:r>
          </a:p>
        </p:txBody>
      </p:sp>
      <p:sp>
        <p:nvSpPr>
          <p:cNvPr id="238597" name="Rectangle 5"/>
          <p:cNvSpPr>
            <a:spLocks noChangeArrowheads="1"/>
          </p:cNvSpPr>
          <p:nvPr/>
        </p:nvSpPr>
        <p:spPr bwMode="auto">
          <a:xfrm>
            <a:off x="1820863" y="3355975"/>
            <a:ext cx="3816350" cy="863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a:p>
        </p:txBody>
      </p:sp>
      <p:sp>
        <p:nvSpPr>
          <p:cNvPr id="238598" name="Line 6"/>
          <p:cNvSpPr>
            <a:spLocks noChangeShapeType="1"/>
          </p:cNvSpPr>
          <p:nvPr/>
        </p:nvSpPr>
        <p:spPr bwMode="auto">
          <a:xfrm>
            <a:off x="2828925" y="335597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599" name="Line 7"/>
          <p:cNvSpPr>
            <a:spLocks noChangeShapeType="1"/>
          </p:cNvSpPr>
          <p:nvPr/>
        </p:nvSpPr>
        <p:spPr bwMode="auto">
          <a:xfrm>
            <a:off x="3692525" y="335597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00" name="Line 8"/>
          <p:cNvSpPr>
            <a:spLocks noChangeShapeType="1"/>
          </p:cNvSpPr>
          <p:nvPr/>
        </p:nvSpPr>
        <p:spPr bwMode="auto">
          <a:xfrm flipV="1">
            <a:off x="2397125" y="3068638"/>
            <a:ext cx="1588" cy="28733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01" name="Line 9"/>
          <p:cNvSpPr>
            <a:spLocks noChangeShapeType="1"/>
          </p:cNvSpPr>
          <p:nvPr/>
        </p:nvSpPr>
        <p:spPr bwMode="auto">
          <a:xfrm flipV="1">
            <a:off x="3189288" y="3068638"/>
            <a:ext cx="1587" cy="28733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02" name="Line 10"/>
          <p:cNvSpPr>
            <a:spLocks noChangeShapeType="1"/>
          </p:cNvSpPr>
          <p:nvPr/>
        </p:nvSpPr>
        <p:spPr bwMode="auto">
          <a:xfrm flipV="1">
            <a:off x="2757488" y="2636838"/>
            <a:ext cx="23749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03" name="Line 11"/>
          <p:cNvSpPr>
            <a:spLocks noChangeShapeType="1"/>
          </p:cNvSpPr>
          <p:nvPr/>
        </p:nvSpPr>
        <p:spPr bwMode="auto">
          <a:xfrm>
            <a:off x="5132388" y="2636838"/>
            <a:ext cx="0" cy="71913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05" name="Line 13"/>
          <p:cNvSpPr>
            <a:spLocks noChangeShapeType="1"/>
          </p:cNvSpPr>
          <p:nvPr/>
        </p:nvSpPr>
        <p:spPr bwMode="auto">
          <a:xfrm>
            <a:off x="2398713" y="3068638"/>
            <a:ext cx="1582737"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06" name="Line 14"/>
          <p:cNvSpPr>
            <a:spLocks noChangeShapeType="1"/>
          </p:cNvSpPr>
          <p:nvPr/>
        </p:nvSpPr>
        <p:spPr bwMode="auto">
          <a:xfrm flipV="1">
            <a:off x="2757488" y="2636838"/>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07" name="Line 15"/>
          <p:cNvSpPr>
            <a:spLocks noChangeShapeType="1"/>
          </p:cNvSpPr>
          <p:nvPr/>
        </p:nvSpPr>
        <p:spPr bwMode="auto">
          <a:xfrm>
            <a:off x="4629150" y="3357563"/>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08" name="Text Box 16"/>
          <p:cNvSpPr txBox="1">
            <a:spLocks noChangeArrowheads="1"/>
          </p:cNvSpPr>
          <p:nvPr/>
        </p:nvSpPr>
        <p:spPr bwMode="auto">
          <a:xfrm>
            <a:off x="4856163" y="3573463"/>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D</a:t>
            </a:r>
          </a:p>
        </p:txBody>
      </p:sp>
      <p:sp>
        <p:nvSpPr>
          <p:cNvPr id="238609" name="Line 17"/>
          <p:cNvSpPr>
            <a:spLocks noChangeShapeType="1"/>
          </p:cNvSpPr>
          <p:nvPr/>
        </p:nvSpPr>
        <p:spPr bwMode="auto">
          <a:xfrm flipV="1">
            <a:off x="3979863" y="3068638"/>
            <a:ext cx="1587" cy="28733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13" name="Text Box 21"/>
          <p:cNvSpPr txBox="1">
            <a:spLocks noChangeArrowheads="1"/>
          </p:cNvSpPr>
          <p:nvPr/>
        </p:nvSpPr>
        <p:spPr bwMode="auto">
          <a:xfrm>
            <a:off x="2181225" y="35718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A</a:t>
            </a:r>
          </a:p>
        </p:txBody>
      </p:sp>
      <p:sp>
        <p:nvSpPr>
          <p:cNvPr id="238614" name="Text Box 22"/>
          <p:cNvSpPr txBox="1">
            <a:spLocks noChangeArrowheads="1"/>
          </p:cNvSpPr>
          <p:nvPr/>
        </p:nvSpPr>
        <p:spPr bwMode="auto">
          <a:xfrm>
            <a:off x="3046413" y="357187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B</a:t>
            </a:r>
          </a:p>
        </p:txBody>
      </p:sp>
      <p:sp>
        <p:nvSpPr>
          <p:cNvPr id="238615" name="Text Box 23"/>
          <p:cNvSpPr txBox="1">
            <a:spLocks noChangeArrowheads="1"/>
          </p:cNvSpPr>
          <p:nvPr/>
        </p:nvSpPr>
        <p:spPr bwMode="auto">
          <a:xfrm>
            <a:off x="3981450" y="35718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C</a:t>
            </a:r>
          </a:p>
        </p:txBody>
      </p:sp>
      <p:sp>
        <p:nvSpPr>
          <p:cNvPr id="238616" name="Line 24"/>
          <p:cNvSpPr>
            <a:spLocks noChangeShapeType="1"/>
          </p:cNvSpPr>
          <p:nvPr/>
        </p:nvSpPr>
        <p:spPr bwMode="auto">
          <a:xfrm>
            <a:off x="4270375" y="4221163"/>
            <a:ext cx="0" cy="50323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17" name="Line 25"/>
          <p:cNvSpPr>
            <a:spLocks noChangeShapeType="1"/>
          </p:cNvSpPr>
          <p:nvPr/>
        </p:nvSpPr>
        <p:spPr bwMode="auto">
          <a:xfrm flipH="1">
            <a:off x="3190875" y="4724400"/>
            <a:ext cx="10795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18" name="Line 26"/>
          <p:cNvSpPr>
            <a:spLocks noChangeShapeType="1"/>
          </p:cNvSpPr>
          <p:nvPr/>
        </p:nvSpPr>
        <p:spPr bwMode="auto">
          <a:xfrm flipV="1">
            <a:off x="3190875" y="4221163"/>
            <a:ext cx="0" cy="50323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8619" name="Text Box 27"/>
          <p:cNvSpPr txBox="1">
            <a:spLocks noChangeArrowheads="1"/>
          </p:cNvSpPr>
          <p:nvPr/>
        </p:nvSpPr>
        <p:spPr bwMode="auto">
          <a:xfrm>
            <a:off x="6645275" y="3284538"/>
            <a:ext cx="102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600" b="1" smtClean="0">
                <a:solidFill>
                  <a:srgbClr val="FF0000"/>
                </a:solidFill>
              </a:rPr>
              <a:t>1NF</a:t>
            </a:r>
            <a:endParaRPr lang="en-US" altLang="zh-TW" sz="3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8619">
                                            <p:txEl>
                                              <p:pRg st="0" end="0"/>
                                            </p:txEl>
                                          </p:spTgt>
                                        </p:tgtEl>
                                        <p:attrNameLst>
                                          <p:attrName>style.visibility</p:attrName>
                                        </p:attrNameLst>
                                      </p:cBhvr>
                                      <p:to>
                                        <p:strVal val="visible"/>
                                      </p:to>
                                    </p:set>
                                    <p:animEffect transition="in" filter="box(in)">
                                      <p:cBhvr>
                                        <p:cTn id="7" dur="500"/>
                                        <p:tgtEl>
                                          <p:spTgt spid="2386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zh-TW"/>
              <a:t>1NF, 2NF, 3NF, or BCNF?</a:t>
            </a:r>
          </a:p>
        </p:txBody>
      </p:sp>
      <p:sp>
        <p:nvSpPr>
          <p:cNvPr id="248835" name="Rectangle 3"/>
          <p:cNvSpPr>
            <a:spLocks noChangeArrowheads="1"/>
          </p:cNvSpPr>
          <p:nvPr/>
        </p:nvSpPr>
        <p:spPr bwMode="auto">
          <a:xfrm>
            <a:off x="2109788" y="3284538"/>
            <a:ext cx="3816350" cy="863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a:p>
        </p:txBody>
      </p:sp>
      <p:sp>
        <p:nvSpPr>
          <p:cNvPr id="248836" name="Line 4"/>
          <p:cNvSpPr>
            <a:spLocks noChangeShapeType="1"/>
          </p:cNvSpPr>
          <p:nvPr/>
        </p:nvSpPr>
        <p:spPr bwMode="auto">
          <a:xfrm>
            <a:off x="31178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8837" name="Line 5"/>
          <p:cNvSpPr>
            <a:spLocks noChangeShapeType="1"/>
          </p:cNvSpPr>
          <p:nvPr/>
        </p:nvSpPr>
        <p:spPr bwMode="auto">
          <a:xfrm>
            <a:off x="39814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8838" name="Line 6"/>
          <p:cNvSpPr>
            <a:spLocks noChangeShapeType="1"/>
          </p:cNvSpPr>
          <p:nvPr/>
        </p:nvSpPr>
        <p:spPr bwMode="auto">
          <a:xfrm flipV="1">
            <a:off x="2627313" y="2852738"/>
            <a:ext cx="14287"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8839" name="Line 7"/>
          <p:cNvSpPr>
            <a:spLocks noChangeShapeType="1"/>
          </p:cNvSpPr>
          <p:nvPr/>
        </p:nvSpPr>
        <p:spPr bwMode="auto">
          <a:xfrm flipV="1">
            <a:off x="3132138" y="2565400"/>
            <a:ext cx="12954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8840" name="Line 8"/>
          <p:cNvSpPr>
            <a:spLocks noChangeShapeType="1"/>
          </p:cNvSpPr>
          <p:nvPr/>
        </p:nvSpPr>
        <p:spPr bwMode="auto">
          <a:xfrm>
            <a:off x="4918075" y="328612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8841" name="Text Box 9"/>
          <p:cNvSpPr txBox="1">
            <a:spLocks noChangeArrowheads="1"/>
          </p:cNvSpPr>
          <p:nvPr/>
        </p:nvSpPr>
        <p:spPr bwMode="auto">
          <a:xfrm>
            <a:off x="5145088" y="35020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D</a:t>
            </a:r>
          </a:p>
        </p:txBody>
      </p:sp>
      <p:sp>
        <p:nvSpPr>
          <p:cNvPr id="248842" name="Text Box 10"/>
          <p:cNvSpPr txBox="1">
            <a:spLocks noChangeArrowheads="1"/>
          </p:cNvSpPr>
          <p:nvPr/>
        </p:nvSpPr>
        <p:spPr bwMode="auto">
          <a:xfrm>
            <a:off x="2470150"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A</a:t>
            </a:r>
          </a:p>
        </p:txBody>
      </p:sp>
      <p:sp>
        <p:nvSpPr>
          <p:cNvPr id="248843" name="Text Box 11"/>
          <p:cNvSpPr txBox="1">
            <a:spLocks noChangeArrowheads="1"/>
          </p:cNvSpPr>
          <p:nvPr/>
        </p:nvSpPr>
        <p:spPr bwMode="auto">
          <a:xfrm>
            <a:off x="3335338" y="350043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B</a:t>
            </a:r>
          </a:p>
        </p:txBody>
      </p:sp>
      <p:sp>
        <p:nvSpPr>
          <p:cNvPr id="248844" name="Text Box 12"/>
          <p:cNvSpPr txBox="1">
            <a:spLocks noChangeArrowheads="1"/>
          </p:cNvSpPr>
          <p:nvPr/>
        </p:nvSpPr>
        <p:spPr bwMode="auto">
          <a:xfrm>
            <a:off x="4270375"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C</a:t>
            </a:r>
          </a:p>
        </p:txBody>
      </p:sp>
      <p:sp>
        <p:nvSpPr>
          <p:cNvPr id="248845" name="Text Box 13"/>
          <p:cNvSpPr txBox="1">
            <a:spLocks noChangeArrowheads="1"/>
          </p:cNvSpPr>
          <p:nvPr/>
        </p:nvSpPr>
        <p:spPr bwMode="auto">
          <a:xfrm>
            <a:off x="7308850" y="2997200"/>
            <a:ext cx="102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600" b="1"/>
              <a:t>2NF</a:t>
            </a:r>
          </a:p>
        </p:txBody>
      </p:sp>
      <p:sp>
        <p:nvSpPr>
          <p:cNvPr id="248846" name="Line 14"/>
          <p:cNvSpPr>
            <a:spLocks noChangeShapeType="1"/>
          </p:cNvSpPr>
          <p:nvPr/>
        </p:nvSpPr>
        <p:spPr bwMode="auto">
          <a:xfrm>
            <a:off x="4427538"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8847" name="Line 15"/>
          <p:cNvSpPr>
            <a:spLocks noChangeShapeType="1"/>
          </p:cNvSpPr>
          <p:nvPr/>
        </p:nvSpPr>
        <p:spPr bwMode="auto">
          <a:xfrm>
            <a:off x="2627313" y="2852738"/>
            <a:ext cx="9366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8848" name="Line 16"/>
          <p:cNvSpPr>
            <a:spLocks noChangeShapeType="1"/>
          </p:cNvSpPr>
          <p:nvPr/>
        </p:nvSpPr>
        <p:spPr bwMode="auto">
          <a:xfrm>
            <a:off x="3563938" y="2852738"/>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8849" name="Line 17"/>
          <p:cNvSpPr>
            <a:spLocks noChangeShapeType="1"/>
          </p:cNvSpPr>
          <p:nvPr/>
        </p:nvSpPr>
        <p:spPr bwMode="auto">
          <a:xfrm flipV="1">
            <a:off x="3132138" y="2565400"/>
            <a:ext cx="0"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8851" name="Line 19"/>
          <p:cNvSpPr>
            <a:spLocks noChangeShapeType="1"/>
          </p:cNvSpPr>
          <p:nvPr/>
        </p:nvSpPr>
        <p:spPr bwMode="auto">
          <a:xfrm>
            <a:off x="4427538" y="4581525"/>
            <a:ext cx="10080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8852" name="Line 20"/>
          <p:cNvSpPr>
            <a:spLocks noChangeShapeType="1"/>
          </p:cNvSpPr>
          <p:nvPr/>
        </p:nvSpPr>
        <p:spPr bwMode="auto">
          <a:xfrm flipV="1">
            <a:off x="5435600" y="4149725"/>
            <a:ext cx="0" cy="431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8856" name="Line 24"/>
          <p:cNvSpPr>
            <a:spLocks noChangeShapeType="1"/>
          </p:cNvSpPr>
          <p:nvPr/>
        </p:nvSpPr>
        <p:spPr bwMode="auto">
          <a:xfrm flipV="1">
            <a:off x="4427538" y="41497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8845">
                                            <p:txEl>
                                              <p:pRg st="0" end="0"/>
                                            </p:txEl>
                                          </p:spTgt>
                                        </p:tgtEl>
                                        <p:attrNameLst>
                                          <p:attrName>style.visibility</p:attrName>
                                        </p:attrNameLst>
                                      </p:cBhvr>
                                      <p:to>
                                        <p:strVal val="visible"/>
                                      </p:to>
                                    </p:set>
                                    <p:animEffect transition="in" filter="box(in)">
                                      <p:cBhvr>
                                        <p:cTn id="7" dur="500"/>
                                        <p:tgtEl>
                                          <p:spTgt spid="2488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zh-TW"/>
              <a:t>1NF, 2NF, 3NF, or BCNF?</a:t>
            </a:r>
          </a:p>
        </p:txBody>
      </p:sp>
      <p:sp>
        <p:nvSpPr>
          <p:cNvPr id="249859" name="Rectangle 3"/>
          <p:cNvSpPr>
            <a:spLocks noChangeArrowheads="1"/>
          </p:cNvSpPr>
          <p:nvPr/>
        </p:nvSpPr>
        <p:spPr bwMode="auto">
          <a:xfrm>
            <a:off x="2109788" y="3284538"/>
            <a:ext cx="3816350" cy="863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a:p>
        </p:txBody>
      </p:sp>
      <p:sp>
        <p:nvSpPr>
          <p:cNvPr id="249860" name="Line 4"/>
          <p:cNvSpPr>
            <a:spLocks noChangeShapeType="1"/>
          </p:cNvSpPr>
          <p:nvPr/>
        </p:nvSpPr>
        <p:spPr bwMode="auto">
          <a:xfrm>
            <a:off x="31178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61" name="Line 5"/>
          <p:cNvSpPr>
            <a:spLocks noChangeShapeType="1"/>
          </p:cNvSpPr>
          <p:nvPr/>
        </p:nvSpPr>
        <p:spPr bwMode="auto">
          <a:xfrm>
            <a:off x="39814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62" name="Line 6"/>
          <p:cNvSpPr>
            <a:spLocks noChangeShapeType="1"/>
          </p:cNvSpPr>
          <p:nvPr/>
        </p:nvSpPr>
        <p:spPr bwMode="auto">
          <a:xfrm flipV="1">
            <a:off x="2627313" y="2852738"/>
            <a:ext cx="14287"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63" name="Line 7"/>
          <p:cNvSpPr>
            <a:spLocks noChangeShapeType="1"/>
          </p:cNvSpPr>
          <p:nvPr/>
        </p:nvSpPr>
        <p:spPr bwMode="auto">
          <a:xfrm flipV="1">
            <a:off x="3132138" y="2565400"/>
            <a:ext cx="12954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64" name="Line 8"/>
          <p:cNvSpPr>
            <a:spLocks noChangeShapeType="1"/>
          </p:cNvSpPr>
          <p:nvPr/>
        </p:nvSpPr>
        <p:spPr bwMode="auto">
          <a:xfrm>
            <a:off x="4918075" y="328612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65" name="Text Box 9"/>
          <p:cNvSpPr txBox="1">
            <a:spLocks noChangeArrowheads="1"/>
          </p:cNvSpPr>
          <p:nvPr/>
        </p:nvSpPr>
        <p:spPr bwMode="auto">
          <a:xfrm>
            <a:off x="5145088" y="35020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D</a:t>
            </a:r>
          </a:p>
        </p:txBody>
      </p:sp>
      <p:sp>
        <p:nvSpPr>
          <p:cNvPr id="249866" name="Text Box 10"/>
          <p:cNvSpPr txBox="1">
            <a:spLocks noChangeArrowheads="1"/>
          </p:cNvSpPr>
          <p:nvPr/>
        </p:nvSpPr>
        <p:spPr bwMode="auto">
          <a:xfrm>
            <a:off x="2470150"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A</a:t>
            </a:r>
          </a:p>
        </p:txBody>
      </p:sp>
      <p:sp>
        <p:nvSpPr>
          <p:cNvPr id="249867" name="Text Box 11"/>
          <p:cNvSpPr txBox="1">
            <a:spLocks noChangeArrowheads="1"/>
          </p:cNvSpPr>
          <p:nvPr/>
        </p:nvSpPr>
        <p:spPr bwMode="auto">
          <a:xfrm>
            <a:off x="3335338" y="350043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B</a:t>
            </a:r>
          </a:p>
        </p:txBody>
      </p:sp>
      <p:sp>
        <p:nvSpPr>
          <p:cNvPr id="249868" name="Text Box 12"/>
          <p:cNvSpPr txBox="1">
            <a:spLocks noChangeArrowheads="1"/>
          </p:cNvSpPr>
          <p:nvPr/>
        </p:nvSpPr>
        <p:spPr bwMode="auto">
          <a:xfrm>
            <a:off x="4270375"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C</a:t>
            </a:r>
          </a:p>
        </p:txBody>
      </p:sp>
      <p:sp>
        <p:nvSpPr>
          <p:cNvPr id="249869" name="Text Box 13"/>
          <p:cNvSpPr txBox="1">
            <a:spLocks noChangeArrowheads="1"/>
          </p:cNvSpPr>
          <p:nvPr/>
        </p:nvSpPr>
        <p:spPr bwMode="auto">
          <a:xfrm>
            <a:off x="6732588" y="3068638"/>
            <a:ext cx="142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600" b="1"/>
              <a:t>BCNF</a:t>
            </a:r>
          </a:p>
        </p:txBody>
      </p:sp>
      <p:sp>
        <p:nvSpPr>
          <p:cNvPr id="249870" name="Line 14"/>
          <p:cNvSpPr>
            <a:spLocks noChangeShapeType="1"/>
          </p:cNvSpPr>
          <p:nvPr/>
        </p:nvSpPr>
        <p:spPr bwMode="auto">
          <a:xfrm>
            <a:off x="4427538"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71" name="Line 15"/>
          <p:cNvSpPr>
            <a:spLocks noChangeShapeType="1"/>
          </p:cNvSpPr>
          <p:nvPr/>
        </p:nvSpPr>
        <p:spPr bwMode="auto">
          <a:xfrm>
            <a:off x="2627313" y="2852738"/>
            <a:ext cx="9366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72" name="Line 16"/>
          <p:cNvSpPr>
            <a:spLocks noChangeShapeType="1"/>
          </p:cNvSpPr>
          <p:nvPr/>
        </p:nvSpPr>
        <p:spPr bwMode="auto">
          <a:xfrm>
            <a:off x="3563938" y="2852738"/>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73" name="Line 17"/>
          <p:cNvSpPr>
            <a:spLocks noChangeShapeType="1"/>
          </p:cNvSpPr>
          <p:nvPr/>
        </p:nvSpPr>
        <p:spPr bwMode="auto">
          <a:xfrm flipV="1">
            <a:off x="3132138" y="2565400"/>
            <a:ext cx="0"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74" name="Line 18"/>
          <p:cNvSpPr>
            <a:spLocks noChangeShapeType="1"/>
          </p:cNvSpPr>
          <p:nvPr/>
        </p:nvSpPr>
        <p:spPr bwMode="auto">
          <a:xfrm>
            <a:off x="3059113" y="5013325"/>
            <a:ext cx="2376487"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75" name="Line 19"/>
          <p:cNvSpPr>
            <a:spLocks noChangeShapeType="1"/>
          </p:cNvSpPr>
          <p:nvPr/>
        </p:nvSpPr>
        <p:spPr bwMode="auto">
          <a:xfrm flipV="1">
            <a:off x="5435600" y="4149725"/>
            <a:ext cx="0" cy="863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76" name="Line 20"/>
          <p:cNvSpPr>
            <a:spLocks noChangeShapeType="1"/>
          </p:cNvSpPr>
          <p:nvPr/>
        </p:nvSpPr>
        <p:spPr bwMode="auto">
          <a:xfrm flipV="1">
            <a:off x="3059113" y="45815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77" name="Line 21"/>
          <p:cNvSpPr>
            <a:spLocks noChangeShapeType="1"/>
          </p:cNvSpPr>
          <p:nvPr/>
        </p:nvSpPr>
        <p:spPr bwMode="auto">
          <a:xfrm>
            <a:off x="2627313" y="41497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78" name="Line 22"/>
          <p:cNvSpPr>
            <a:spLocks noChangeShapeType="1"/>
          </p:cNvSpPr>
          <p:nvPr/>
        </p:nvSpPr>
        <p:spPr bwMode="auto">
          <a:xfrm>
            <a:off x="2627313" y="4581525"/>
            <a:ext cx="9366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9879" name="Line 23"/>
          <p:cNvSpPr>
            <a:spLocks noChangeShapeType="1"/>
          </p:cNvSpPr>
          <p:nvPr/>
        </p:nvSpPr>
        <p:spPr bwMode="auto">
          <a:xfrm flipV="1">
            <a:off x="3563938" y="41497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9869">
                                            <p:txEl>
                                              <p:pRg st="0" end="0"/>
                                            </p:txEl>
                                          </p:spTgt>
                                        </p:tgtEl>
                                        <p:attrNameLst>
                                          <p:attrName>style.visibility</p:attrName>
                                        </p:attrNameLst>
                                      </p:cBhvr>
                                      <p:to>
                                        <p:strVal val="visible"/>
                                      </p:to>
                                    </p:set>
                                    <p:animEffect transition="in" filter="box(in)">
                                      <p:cBhvr>
                                        <p:cTn id="7" dur="500"/>
                                        <p:tgtEl>
                                          <p:spTgt spid="2498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936625" y="2205038"/>
            <a:ext cx="7772400" cy="1277937"/>
          </a:xfrm>
        </p:spPr>
        <p:txBody>
          <a:bodyPr/>
          <a:lstStyle/>
          <a:p>
            <a:r>
              <a:rPr lang="en-US" altLang="zh-TW" sz="4200"/>
              <a:t>Multi-Valued Dependencies</a:t>
            </a:r>
            <a:br>
              <a:rPr lang="en-US" altLang="zh-TW" sz="4200"/>
            </a:br>
            <a:r>
              <a:rPr lang="en-US" altLang="zh-TW" sz="4200"/>
              <a:t>MVD </a:t>
            </a:r>
          </a:p>
        </p:txBody>
      </p:sp>
      <p:sp>
        <p:nvSpPr>
          <p:cNvPr id="218117" name="Rectangle 5"/>
          <p:cNvSpPr>
            <a:spLocks noGrp="1" noChangeArrowheads="1"/>
          </p:cNvSpPr>
          <p:nvPr>
            <p:ph type="subTitle" idx="1"/>
          </p:nvPr>
        </p:nvSpPr>
        <p:spPr>
          <a:xfrm>
            <a:off x="1600200" y="3581400"/>
            <a:ext cx="6172200" cy="1287463"/>
          </a:xfrm>
        </p:spPr>
        <p:txBody>
          <a:bodyPr/>
          <a:lstStyle/>
          <a:p>
            <a:r>
              <a:rPr lang="en-US" altLang="zh-TW"/>
              <a:t>Prof. Shin-Hung Chang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1403350" y="692150"/>
            <a:ext cx="7315200" cy="838200"/>
          </a:xfrm>
        </p:spPr>
        <p:txBody>
          <a:bodyPr/>
          <a:lstStyle/>
          <a:p>
            <a:r>
              <a:rPr lang="en-US" altLang="zh-TW" sz="4000"/>
              <a:t>Multi-Valued Dependencies</a:t>
            </a:r>
            <a:br>
              <a:rPr lang="en-US" altLang="zh-TW" sz="4000"/>
            </a:br>
            <a:r>
              <a:rPr lang="en-US" altLang="zh-TW" sz="4000"/>
              <a:t>MVDs</a:t>
            </a:r>
          </a:p>
        </p:txBody>
      </p:sp>
      <p:sp>
        <p:nvSpPr>
          <p:cNvPr id="220163" name="Rectangle 3"/>
          <p:cNvSpPr>
            <a:spLocks noGrp="1" noChangeArrowheads="1"/>
          </p:cNvSpPr>
          <p:nvPr>
            <p:ph type="body" idx="1"/>
          </p:nvPr>
        </p:nvSpPr>
        <p:spPr>
          <a:xfrm>
            <a:off x="1187450" y="2133600"/>
            <a:ext cx="7315200" cy="4191000"/>
          </a:xfrm>
        </p:spPr>
        <p:txBody>
          <a:bodyPr/>
          <a:lstStyle/>
          <a:p>
            <a:r>
              <a:rPr lang="en-US" altLang="zh-TW"/>
              <a:t>A relation tries to represent </a:t>
            </a:r>
            <a:r>
              <a:rPr lang="en-US" altLang="zh-TW">
                <a:solidFill>
                  <a:srgbClr val="0000FF"/>
                </a:solidFill>
              </a:rPr>
              <a:t>more than one many-many</a:t>
            </a:r>
            <a:r>
              <a:rPr lang="en-US" altLang="zh-TW"/>
              <a:t> relationship</a:t>
            </a:r>
          </a:p>
          <a:p>
            <a:r>
              <a:rPr lang="en-US" altLang="zh-TW"/>
              <a:t>Then certain attributes become independent of one another, and their values must </a:t>
            </a:r>
            <a:r>
              <a:rPr lang="en-US" altLang="zh-TW">
                <a:solidFill>
                  <a:srgbClr val="0000FF"/>
                </a:solidFill>
              </a:rPr>
              <a:t>appear in all combinations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827088" y="765175"/>
            <a:ext cx="7315200" cy="838200"/>
          </a:xfrm>
        </p:spPr>
        <p:txBody>
          <a:bodyPr/>
          <a:lstStyle/>
          <a:p>
            <a:r>
              <a:rPr lang="en-US" altLang="zh-TW"/>
              <a:t>Example</a:t>
            </a:r>
          </a:p>
        </p:txBody>
      </p:sp>
      <p:sp>
        <p:nvSpPr>
          <p:cNvPr id="221187" name="Rectangle 3"/>
          <p:cNvSpPr>
            <a:spLocks noGrp="1" noChangeArrowheads="1"/>
          </p:cNvSpPr>
          <p:nvPr>
            <p:ph type="body" idx="1"/>
          </p:nvPr>
        </p:nvSpPr>
        <p:spPr>
          <a:xfrm>
            <a:off x="684213" y="1905000"/>
            <a:ext cx="7926387" cy="4403725"/>
          </a:xfrm>
        </p:spPr>
        <p:txBody>
          <a:bodyPr/>
          <a:lstStyle/>
          <a:p>
            <a:pPr>
              <a:lnSpc>
                <a:spcPct val="90000"/>
              </a:lnSpc>
              <a:buFont typeface="Wingdings" pitchFamily="2" charset="2"/>
              <a:buNone/>
            </a:pPr>
            <a:r>
              <a:rPr lang="en-US" altLang="zh-TW">
                <a:solidFill>
                  <a:srgbClr val="0000FF"/>
                </a:solidFill>
              </a:rPr>
              <a:t>Teachers (Tid, Tname, phones, beerLiked)</a:t>
            </a:r>
          </a:p>
          <a:p>
            <a:pPr>
              <a:lnSpc>
                <a:spcPct val="90000"/>
              </a:lnSpc>
            </a:pPr>
            <a:r>
              <a:rPr lang="en-US" altLang="zh-TW"/>
              <a:t>A drinker</a:t>
            </a:r>
            <a:r>
              <a:rPr lang="en-US" altLang="zh-TW">
                <a:latin typeface="Tahoma"/>
              </a:rPr>
              <a:t>’</a:t>
            </a:r>
            <a:r>
              <a:rPr lang="en-US" altLang="zh-TW"/>
              <a:t>s phones are </a:t>
            </a:r>
            <a:r>
              <a:rPr lang="en-US" altLang="zh-TW">
                <a:solidFill>
                  <a:srgbClr val="FF0000"/>
                </a:solidFill>
              </a:rPr>
              <a:t>independent</a:t>
            </a:r>
            <a:r>
              <a:rPr lang="en-US" altLang="zh-TW"/>
              <a:t> of the beers they like</a:t>
            </a:r>
          </a:p>
          <a:p>
            <a:pPr>
              <a:lnSpc>
                <a:spcPct val="90000"/>
              </a:lnSpc>
            </a:pPr>
            <a:r>
              <a:rPr lang="en-US" altLang="zh-TW"/>
              <a:t>Thus, each of a Teacher</a:t>
            </a:r>
            <a:r>
              <a:rPr lang="en-US" altLang="zh-TW">
                <a:latin typeface="Tahoma"/>
              </a:rPr>
              <a:t>’</a:t>
            </a:r>
            <a:r>
              <a:rPr lang="en-US" altLang="zh-TW"/>
              <a:t>s phones appears with each of the alcohols they like in all combinations</a:t>
            </a:r>
          </a:p>
          <a:p>
            <a:pPr>
              <a:lnSpc>
                <a:spcPct val="90000"/>
              </a:lnSpc>
            </a:pPr>
            <a:r>
              <a:rPr lang="en-US" altLang="zh-TW"/>
              <a:t>This repetition is unlike redundancy due to FD</a:t>
            </a:r>
            <a:r>
              <a:rPr lang="en-US" altLang="zh-TW">
                <a:latin typeface="Tahoma"/>
              </a:rPr>
              <a:t>’</a:t>
            </a:r>
            <a:r>
              <a:rPr lang="en-US" altLang="zh-TW"/>
              <a:t>s, of which Tid</a:t>
            </a:r>
            <a:r>
              <a:rPr lang="en-US" altLang="zh-TW" sz="3600"/>
              <a:t>→</a:t>
            </a:r>
            <a:r>
              <a:rPr lang="en-US" altLang="zh-TW"/>
              <a:t>Tname is the only one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24" name="Rectangle 16"/>
          <p:cNvSpPr>
            <a:spLocks noChangeArrowheads="1"/>
          </p:cNvSpPr>
          <p:nvPr/>
        </p:nvSpPr>
        <p:spPr bwMode="auto">
          <a:xfrm>
            <a:off x="1258888" y="2924175"/>
            <a:ext cx="6408737" cy="208915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2210" name="Rectangle 2"/>
          <p:cNvSpPr>
            <a:spLocks noGrp="1" noChangeArrowheads="1"/>
          </p:cNvSpPr>
          <p:nvPr>
            <p:ph type="title"/>
          </p:nvPr>
        </p:nvSpPr>
        <p:spPr>
          <a:xfrm>
            <a:off x="457200" y="609600"/>
            <a:ext cx="8458200" cy="1143000"/>
          </a:xfrm>
        </p:spPr>
        <p:txBody>
          <a:bodyPr/>
          <a:lstStyle/>
          <a:p>
            <a:r>
              <a:rPr lang="en-US" altLang="zh-TW"/>
              <a:t>Tuples Implied by Independence</a:t>
            </a:r>
          </a:p>
        </p:txBody>
      </p:sp>
      <p:sp>
        <p:nvSpPr>
          <p:cNvPr id="222211" name="Text Box 3"/>
          <p:cNvSpPr txBox="1">
            <a:spLocks noChangeArrowheads="1"/>
          </p:cNvSpPr>
          <p:nvPr/>
        </p:nvSpPr>
        <p:spPr bwMode="auto">
          <a:xfrm>
            <a:off x="669925" y="2014538"/>
            <a:ext cx="262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a:latin typeface="Tahoma" pitchFamily="34" charset="0"/>
              </a:rPr>
              <a:t>If we have tuples:</a:t>
            </a:r>
          </a:p>
        </p:txBody>
      </p:sp>
      <p:sp>
        <p:nvSpPr>
          <p:cNvPr id="222212" name="Text Box 4"/>
          <p:cNvSpPr txBox="1">
            <a:spLocks noChangeArrowheads="1"/>
          </p:cNvSpPr>
          <p:nvPr/>
        </p:nvSpPr>
        <p:spPr bwMode="auto">
          <a:xfrm>
            <a:off x="1371600" y="2847975"/>
            <a:ext cx="62547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800" b="1">
                <a:latin typeface="標楷體" pitchFamily="65" charset="-120"/>
                <a:ea typeface="標楷體" pitchFamily="65" charset="-120"/>
              </a:rPr>
              <a:t>Tid	  Tname  phones  alcoholLiked</a:t>
            </a:r>
          </a:p>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solidFill>
                  <a:srgbClr val="0000FF"/>
                </a:solidFill>
                <a:latin typeface="標楷體" pitchFamily="65" charset="-120"/>
                <a:ea typeface="標楷體" pitchFamily="65" charset="-120"/>
              </a:rPr>
              <a:t>p1</a:t>
            </a:r>
            <a:r>
              <a:rPr lang="en-US" altLang="zh-TW" sz="2800" b="1">
                <a:latin typeface="標楷體" pitchFamily="65" charset="-120"/>
                <a:ea typeface="標楷體" pitchFamily="65" charset="-120"/>
              </a:rPr>
              <a:t>	   </a:t>
            </a:r>
            <a:r>
              <a:rPr lang="zh-TW" altLang="en-US" sz="2800" b="1">
                <a:latin typeface="標楷體" pitchFamily="65" charset="-120"/>
                <a:ea typeface="標楷體" pitchFamily="65" charset="-120"/>
              </a:rPr>
              <a:t>台啤</a:t>
            </a:r>
          </a:p>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solidFill>
                  <a:srgbClr val="0000FF"/>
                </a:solidFill>
                <a:latin typeface="標楷體" pitchFamily="65" charset="-120"/>
                <a:ea typeface="標楷體" pitchFamily="65" charset="-120"/>
              </a:rPr>
              <a:t>p2</a:t>
            </a:r>
            <a:r>
              <a:rPr lang="en-US" altLang="zh-TW" sz="2800" b="1">
                <a:latin typeface="標楷體" pitchFamily="65" charset="-120"/>
                <a:ea typeface="標楷體" pitchFamily="65" charset="-120"/>
              </a:rPr>
              <a:t>	   </a:t>
            </a:r>
            <a:r>
              <a:rPr lang="zh-TW" altLang="en-US" sz="2800" b="1">
                <a:latin typeface="標楷體" pitchFamily="65" charset="-120"/>
                <a:ea typeface="標楷體" pitchFamily="65" charset="-120"/>
              </a:rPr>
              <a:t>金門高樑</a:t>
            </a:r>
          </a:p>
        </p:txBody>
      </p:sp>
      <p:grpSp>
        <p:nvGrpSpPr>
          <p:cNvPr id="222213" name="Group 5"/>
          <p:cNvGrpSpPr>
            <a:grpSpLocks/>
          </p:cNvGrpSpPr>
          <p:nvPr/>
        </p:nvGrpSpPr>
        <p:grpSpPr bwMode="auto">
          <a:xfrm>
            <a:off x="746125" y="4071938"/>
            <a:ext cx="6423025" cy="1444625"/>
            <a:chOff x="470" y="2519"/>
            <a:chExt cx="4046" cy="910"/>
          </a:xfrm>
        </p:grpSpPr>
        <p:sp>
          <p:nvSpPr>
            <p:cNvPr id="222214" name="Text Box 6"/>
            <p:cNvSpPr txBox="1">
              <a:spLocks noChangeArrowheads="1"/>
            </p:cNvSpPr>
            <p:nvPr/>
          </p:nvSpPr>
          <p:spPr bwMode="auto">
            <a:xfrm>
              <a:off x="864" y="2519"/>
              <a:ext cx="365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latin typeface="標楷體" pitchFamily="65" charset="-120"/>
                  <a:ea typeface="標楷體" pitchFamily="65" charset="-120"/>
                </a:rPr>
                <a:t>p1	   </a:t>
              </a:r>
              <a:r>
                <a:rPr lang="zh-TW" altLang="en-US" sz="2800" b="1">
                  <a:latin typeface="標楷體" pitchFamily="65" charset="-120"/>
                  <a:ea typeface="標楷體" pitchFamily="65" charset="-120"/>
                </a:rPr>
                <a:t>金門高樑</a:t>
              </a:r>
            </a:p>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latin typeface="標楷體" pitchFamily="65" charset="-120"/>
                  <a:ea typeface="標楷體" pitchFamily="65" charset="-120"/>
                </a:rPr>
                <a:t>p2	   </a:t>
              </a:r>
              <a:r>
                <a:rPr lang="zh-TW" altLang="en-US" sz="2800" b="1">
                  <a:latin typeface="標楷體" pitchFamily="65" charset="-120"/>
                  <a:ea typeface="標楷體" pitchFamily="65" charset="-120"/>
                </a:rPr>
                <a:t>台啤</a:t>
              </a:r>
            </a:p>
          </p:txBody>
        </p:sp>
        <p:sp>
          <p:nvSpPr>
            <p:cNvPr id="222215" name="Text Box 7"/>
            <p:cNvSpPr txBox="1">
              <a:spLocks noChangeArrowheads="1"/>
            </p:cNvSpPr>
            <p:nvPr/>
          </p:nvSpPr>
          <p:spPr bwMode="auto">
            <a:xfrm>
              <a:off x="470" y="3141"/>
              <a:ext cx="40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a:latin typeface="Tahoma" pitchFamily="34" charset="0"/>
                </a:rPr>
                <a:t>Then these tuples must also be in the relation</a:t>
              </a:r>
              <a:endParaRPr lang="en-US" altLang="zh-TW"/>
            </a:p>
          </p:txBody>
        </p:sp>
      </p:grpSp>
      <p:sp>
        <p:nvSpPr>
          <p:cNvPr id="222216" name="Line 8"/>
          <p:cNvSpPr>
            <a:spLocks noChangeShapeType="1"/>
          </p:cNvSpPr>
          <p:nvPr/>
        </p:nvSpPr>
        <p:spPr bwMode="auto">
          <a:xfrm>
            <a:off x="1258888" y="3357563"/>
            <a:ext cx="64087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2217" name="Line 9"/>
          <p:cNvSpPr>
            <a:spLocks noChangeShapeType="1"/>
          </p:cNvSpPr>
          <p:nvPr/>
        </p:nvSpPr>
        <p:spPr bwMode="auto">
          <a:xfrm>
            <a:off x="2411413" y="2924175"/>
            <a:ext cx="0" cy="20891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2218" name="Line 10"/>
          <p:cNvSpPr>
            <a:spLocks noChangeShapeType="1"/>
          </p:cNvSpPr>
          <p:nvPr/>
        </p:nvSpPr>
        <p:spPr bwMode="auto">
          <a:xfrm>
            <a:off x="3851275" y="2924175"/>
            <a:ext cx="0" cy="20891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2219" name="Line 11"/>
          <p:cNvSpPr>
            <a:spLocks noChangeShapeType="1"/>
          </p:cNvSpPr>
          <p:nvPr/>
        </p:nvSpPr>
        <p:spPr bwMode="auto">
          <a:xfrm>
            <a:off x="5292725" y="2924175"/>
            <a:ext cx="0" cy="20891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2222" name="Text Box 14"/>
          <p:cNvSpPr txBox="1">
            <a:spLocks noChangeArrowheads="1"/>
          </p:cNvSpPr>
          <p:nvPr/>
        </p:nvSpPr>
        <p:spPr bwMode="auto">
          <a:xfrm>
            <a:off x="755650" y="3213100"/>
            <a:ext cx="282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i="1"/>
              <a:t>t</a:t>
            </a:r>
          </a:p>
        </p:txBody>
      </p:sp>
      <p:sp>
        <p:nvSpPr>
          <p:cNvPr id="222223" name="Text Box 15"/>
          <p:cNvSpPr txBox="1">
            <a:spLocks noChangeArrowheads="1"/>
          </p:cNvSpPr>
          <p:nvPr/>
        </p:nvSpPr>
        <p:spPr bwMode="auto">
          <a:xfrm>
            <a:off x="706438" y="3702050"/>
            <a:ext cx="38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i="1"/>
              <a:t>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116013" y="836613"/>
            <a:ext cx="7315200" cy="838200"/>
          </a:xfrm>
        </p:spPr>
        <p:txBody>
          <a:bodyPr/>
          <a:lstStyle/>
          <a:p>
            <a:r>
              <a:rPr lang="en-US" altLang="zh-TW"/>
              <a:t>Definition of MVD</a:t>
            </a:r>
          </a:p>
        </p:txBody>
      </p:sp>
      <p:sp>
        <p:nvSpPr>
          <p:cNvPr id="223235" name="Rectangle 3"/>
          <p:cNvSpPr>
            <a:spLocks noGrp="1" noChangeArrowheads="1"/>
          </p:cNvSpPr>
          <p:nvPr>
            <p:ph type="body" idx="1"/>
          </p:nvPr>
        </p:nvSpPr>
        <p:spPr>
          <a:xfrm>
            <a:off x="1187450" y="1989138"/>
            <a:ext cx="7315200" cy="4191000"/>
          </a:xfrm>
        </p:spPr>
        <p:txBody>
          <a:bodyPr/>
          <a:lstStyle/>
          <a:p>
            <a:r>
              <a:rPr lang="en-US" altLang="zh-TW"/>
              <a:t>A </a:t>
            </a:r>
            <a:r>
              <a:rPr lang="en-US" altLang="zh-TW" i="1"/>
              <a:t>Multi-Valued Dependency</a:t>
            </a:r>
            <a:r>
              <a:rPr lang="en-US" altLang="zh-TW"/>
              <a:t>, denoted by </a:t>
            </a:r>
            <a:r>
              <a:rPr lang="en-US" altLang="zh-TW" i="1">
                <a:solidFill>
                  <a:srgbClr val="0000FF"/>
                </a:solidFill>
              </a:rPr>
              <a:t>X</a:t>
            </a:r>
            <a:r>
              <a:rPr lang="en-US" altLang="zh-TW">
                <a:solidFill>
                  <a:srgbClr val="0000FF"/>
                </a:solidFill>
              </a:rPr>
              <a:t>→→</a:t>
            </a:r>
            <a:r>
              <a:rPr lang="en-US" altLang="zh-TW" i="1">
                <a:solidFill>
                  <a:srgbClr val="0000FF"/>
                </a:solidFill>
              </a:rPr>
              <a:t>Y</a:t>
            </a:r>
            <a:r>
              <a:rPr lang="en-US" altLang="zh-TW"/>
              <a:t>, is an assertion that if two tuples of a relation agree on all the attributes of </a:t>
            </a:r>
            <a:r>
              <a:rPr lang="en-US" altLang="zh-TW" i="1"/>
              <a:t>X</a:t>
            </a:r>
            <a:r>
              <a:rPr lang="en-US" altLang="zh-TW"/>
              <a:t>, then their components in the set of attributes </a:t>
            </a:r>
            <a:r>
              <a:rPr lang="en-US" altLang="zh-TW" i="1"/>
              <a:t>Y</a:t>
            </a:r>
            <a:r>
              <a:rPr lang="en-US" altLang="zh-TW"/>
              <a:t>  may be swapped, and the result will be two tuples that are also in the relation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zh-TW"/>
              <a:t>Example</a:t>
            </a:r>
          </a:p>
        </p:txBody>
      </p:sp>
      <p:sp>
        <p:nvSpPr>
          <p:cNvPr id="224259" name="Rectangle 3"/>
          <p:cNvSpPr>
            <a:spLocks noGrp="1" noChangeArrowheads="1"/>
          </p:cNvSpPr>
          <p:nvPr>
            <p:ph type="body" idx="1"/>
          </p:nvPr>
        </p:nvSpPr>
        <p:spPr>
          <a:xfrm>
            <a:off x="1187450" y="1981200"/>
            <a:ext cx="7270750" cy="4114800"/>
          </a:xfrm>
        </p:spPr>
        <p:txBody>
          <a:bodyPr/>
          <a:lstStyle/>
          <a:p>
            <a:r>
              <a:rPr lang="en-US" altLang="zh-TW"/>
              <a:t>The name-addr-phones-beersLiked example illustrated the MVD</a:t>
            </a:r>
          </a:p>
          <a:p>
            <a:pPr>
              <a:buFont typeface="Wingdings" pitchFamily="2" charset="2"/>
              <a:buNone/>
            </a:pPr>
            <a:r>
              <a:rPr lang="en-US" altLang="zh-TW"/>
              <a:t>		Tid→→phones </a:t>
            </a:r>
          </a:p>
          <a:p>
            <a:pPr>
              <a:buFont typeface="Wingdings" pitchFamily="2" charset="2"/>
              <a:buNone/>
            </a:pPr>
            <a:r>
              <a:rPr lang="en-US" altLang="zh-TW"/>
              <a:t>	and the MVD</a:t>
            </a:r>
          </a:p>
          <a:p>
            <a:pPr>
              <a:buFont typeface="Wingdings" pitchFamily="2" charset="2"/>
              <a:buNone/>
            </a:pPr>
            <a:r>
              <a:rPr lang="en-US" altLang="zh-TW"/>
              <a:t>		Tid→→alcoholLiked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zh-TW"/>
              <a:t>Picture of MVD </a:t>
            </a:r>
            <a:r>
              <a:rPr lang="en-US" altLang="zh-TW" i="1"/>
              <a:t>X→→Y</a:t>
            </a:r>
          </a:p>
        </p:txBody>
      </p:sp>
      <p:sp>
        <p:nvSpPr>
          <p:cNvPr id="225283" name="Line 3"/>
          <p:cNvSpPr>
            <a:spLocks noChangeShapeType="1"/>
          </p:cNvSpPr>
          <p:nvPr/>
        </p:nvSpPr>
        <p:spPr bwMode="auto">
          <a:xfrm>
            <a:off x="2168525" y="30226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5284" name="Line 4"/>
          <p:cNvSpPr>
            <a:spLocks noChangeShapeType="1"/>
          </p:cNvSpPr>
          <p:nvPr/>
        </p:nvSpPr>
        <p:spPr bwMode="auto">
          <a:xfrm>
            <a:off x="2168525" y="38608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5285" name="Line 5"/>
          <p:cNvSpPr>
            <a:spLocks noChangeShapeType="1"/>
          </p:cNvSpPr>
          <p:nvPr/>
        </p:nvSpPr>
        <p:spPr bwMode="auto">
          <a:xfrm>
            <a:off x="5292725" y="38608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5286" name="Line 6"/>
          <p:cNvSpPr>
            <a:spLocks noChangeShapeType="1"/>
          </p:cNvSpPr>
          <p:nvPr/>
        </p:nvSpPr>
        <p:spPr bwMode="auto">
          <a:xfrm>
            <a:off x="3768725" y="38608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5287" name="Line 7"/>
          <p:cNvSpPr>
            <a:spLocks noChangeShapeType="1"/>
          </p:cNvSpPr>
          <p:nvPr/>
        </p:nvSpPr>
        <p:spPr bwMode="auto">
          <a:xfrm>
            <a:off x="5292725" y="30226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5288" name="Line 8"/>
          <p:cNvSpPr>
            <a:spLocks noChangeShapeType="1"/>
          </p:cNvSpPr>
          <p:nvPr/>
        </p:nvSpPr>
        <p:spPr bwMode="auto">
          <a:xfrm>
            <a:off x="3768725" y="30226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5289" name="Text Box 9"/>
          <p:cNvSpPr txBox="1">
            <a:spLocks noChangeArrowheads="1"/>
          </p:cNvSpPr>
          <p:nvPr/>
        </p:nvSpPr>
        <p:spPr bwMode="auto">
          <a:xfrm>
            <a:off x="2381250" y="2447925"/>
            <a:ext cx="41751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b="1">
                <a:latin typeface="Tahoma" pitchFamily="34" charset="0"/>
              </a:rPr>
              <a:t>   </a:t>
            </a:r>
            <a:r>
              <a:rPr lang="en-US" altLang="zh-TW" b="1" i="1">
                <a:latin typeface="Tahoma" pitchFamily="34" charset="0"/>
              </a:rPr>
              <a:t>X</a:t>
            </a:r>
            <a:r>
              <a:rPr lang="en-US" altLang="zh-TW" b="1">
                <a:latin typeface="Tahoma" pitchFamily="34" charset="0"/>
              </a:rPr>
              <a:t>		</a:t>
            </a:r>
            <a:r>
              <a:rPr lang="en-US" altLang="zh-TW" b="1" i="1">
                <a:latin typeface="Tahoma" pitchFamily="34" charset="0"/>
              </a:rPr>
              <a:t>Y</a:t>
            </a:r>
            <a:r>
              <a:rPr lang="en-US" altLang="zh-TW" b="1">
                <a:latin typeface="Tahoma" pitchFamily="34" charset="0"/>
              </a:rPr>
              <a:t>	   others</a:t>
            </a:r>
          </a:p>
          <a:p>
            <a:pPr eaLnBrk="0" hangingPunct="0"/>
            <a:endParaRPr lang="en-US" altLang="zh-TW" b="1">
              <a:latin typeface="Tahoma" pitchFamily="34" charset="0"/>
            </a:endParaRPr>
          </a:p>
          <a:p>
            <a:pPr eaLnBrk="0" hangingPunct="0"/>
            <a:r>
              <a:rPr lang="en-US" altLang="zh-TW" b="1">
                <a:latin typeface="Tahoma" pitchFamily="34" charset="0"/>
              </a:rPr>
              <a:t>equal</a:t>
            </a:r>
          </a:p>
          <a:p>
            <a:pPr eaLnBrk="0" hangingPunct="0"/>
            <a:endParaRPr lang="en-US" altLang="zh-TW" b="1">
              <a:latin typeface="Tahoma" pitchFamily="34" charset="0"/>
            </a:endParaRPr>
          </a:p>
          <a:p>
            <a:pPr eaLnBrk="0" hangingPunct="0"/>
            <a:r>
              <a:rPr lang="en-US" altLang="zh-TW" b="1">
                <a:latin typeface="Tahoma" pitchFamily="34" charset="0"/>
              </a:rPr>
              <a:t>	     exchange</a:t>
            </a:r>
            <a:endParaRPr lang="en-US" altLang="zh-TW" b="1" i="1">
              <a:latin typeface="Tahoma" pitchFamily="34" charset="0"/>
            </a:endParaRPr>
          </a:p>
        </p:txBody>
      </p:sp>
      <p:sp>
        <p:nvSpPr>
          <p:cNvPr id="225290" name="Line 10"/>
          <p:cNvSpPr>
            <a:spLocks noChangeShapeType="1"/>
          </p:cNvSpPr>
          <p:nvPr/>
        </p:nvSpPr>
        <p:spPr bwMode="auto">
          <a:xfrm flipV="1">
            <a:off x="2854325" y="30226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5291" name="Line 11"/>
          <p:cNvSpPr>
            <a:spLocks noChangeShapeType="1"/>
          </p:cNvSpPr>
          <p:nvPr/>
        </p:nvSpPr>
        <p:spPr bwMode="auto">
          <a:xfrm>
            <a:off x="2854325" y="36322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5292" name="Line 12"/>
          <p:cNvSpPr>
            <a:spLocks noChangeShapeType="1"/>
          </p:cNvSpPr>
          <p:nvPr/>
        </p:nvSpPr>
        <p:spPr bwMode="auto">
          <a:xfrm flipV="1">
            <a:off x="4073525" y="3022600"/>
            <a:ext cx="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5293" name="Line 13"/>
          <p:cNvSpPr>
            <a:spLocks noChangeShapeType="1"/>
          </p:cNvSpPr>
          <p:nvPr/>
        </p:nvSpPr>
        <p:spPr bwMode="auto">
          <a:xfrm>
            <a:off x="4759325" y="3022600"/>
            <a:ext cx="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96" name="Rectangle 16"/>
          <p:cNvSpPr>
            <a:spLocks noChangeArrowheads="1"/>
          </p:cNvSpPr>
          <p:nvPr/>
        </p:nvSpPr>
        <p:spPr bwMode="auto">
          <a:xfrm>
            <a:off x="1908175" y="2205038"/>
            <a:ext cx="6408738" cy="208915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0882" name="Rectangle 2"/>
          <p:cNvSpPr>
            <a:spLocks noGrp="1" noChangeArrowheads="1"/>
          </p:cNvSpPr>
          <p:nvPr>
            <p:ph type="title"/>
          </p:nvPr>
        </p:nvSpPr>
        <p:spPr>
          <a:xfrm>
            <a:off x="457200" y="609600"/>
            <a:ext cx="8458200" cy="1143000"/>
          </a:xfrm>
        </p:spPr>
        <p:txBody>
          <a:bodyPr/>
          <a:lstStyle/>
          <a:p>
            <a:r>
              <a:rPr lang="en-US" altLang="zh-TW"/>
              <a:t>Example</a:t>
            </a:r>
          </a:p>
        </p:txBody>
      </p:sp>
      <p:sp>
        <p:nvSpPr>
          <p:cNvPr id="250884" name="Text Box 4"/>
          <p:cNvSpPr txBox="1">
            <a:spLocks noChangeArrowheads="1"/>
          </p:cNvSpPr>
          <p:nvPr/>
        </p:nvSpPr>
        <p:spPr bwMode="auto">
          <a:xfrm>
            <a:off x="1979613" y="2133600"/>
            <a:ext cx="62547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800" b="1">
                <a:latin typeface="標楷體" pitchFamily="65" charset="-120"/>
                <a:ea typeface="標楷體" pitchFamily="65" charset="-120"/>
              </a:rPr>
              <a:t>Tid	  Tname  phones  alcoholLiked</a:t>
            </a:r>
          </a:p>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solidFill>
                  <a:srgbClr val="0000FF"/>
                </a:solidFill>
                <a:latin typeface="標楷體" pitchFamily="65" charset="-120"/>
                <a:ea typeface="標楷體" pitchFamily="65" charset="-120"/>
              </a:rPr>
              <a:t>p1</a:t>
            </a:r>
            <a:r>
              <a:rPr lang="en-US" altLang="zh-TW" sz="2800" b="1">
                <a:latin typeface="標楷體" pitchFamily="65" charset="-120"/>
                <a:ea typeface="標楷體" pitchFamily="65" charset="-120"/>
              </a:rPr>
              <a:t>	   </a:t>
            </a:r>
            <a:r>
              <a:rPr lang="zh-TW" altLang="en-US" sz="2800" b="1">
                <a:latin typeface="標楷體" pitchFamily="65" charset="-120"/>
                <a:ea typeface="標楷體" pitchFamily="65" charset="-120"/>
              </a:rPr>
              <a:t>台啤</a:t>
            </a:r>
          </a:p>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solidFill>
                  <a:srgbClr val="0000FF"/>
                </a:solidFill>
                <a:latin typeface="標楷體" pitchFamily="65" charset="-120"/>
                <a:ea typeface="標楷體" pitchFamily="65" charset="-120"/>
              </a:rPr>
              <a:t>p2</a:t>
            </a:r>
            <a:r>
              <a:rPr lang="en-US" altLang="zh-TW" sz="2800" b="1">
                <a:latin typeface="標楷體" pitchFamily="65" charset="-120"/>
                <a:ea typeface="標楷體" pitchFamily="65" charset="-120"/>
              </a:rPr>
              <a:t>	   </a:t>
            </a:r>
            <a:r>
              <a:rPr lang="zh-TW" altLang="en-US" sz="2800" b="1">
                <a:latin typeface="標楷體" pitchFamily="65" charset="-120"/>
                <a:ea typeface="標楷體" pitchFamily="65" charset="-120"/>
              </a:rPr>
              <a:t>金門高樑</a:t>
            </a:r>
          </a:p>
        </p:txBody>
      </p:sp>
      <p:sp>
        <p:nvSpPr>
          <p:cNvPr id="250886" name="Text Box 6"/>
          <p:cNvSpPr txBox="1">
            <a:spLocks noChangeArrowheads="1"/>
          </p:cNvSpPr>
          <p:nvPr/>
        </p:nvSpPr>
        <p:spPr bwMode="auto">
          <a:xfrm>
            <a:off x="1979613" y="3357563"/>
            <a:ext cx="5797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latin typeface="標楷體" pitchFamily="65" charset="-120"/>
                <a:ea typeface="標楷體" pitchFamily="65" charset="-120"/>
              </a:rPr>
              <a:t>p1	   </a:t>
            </a:r>
            <a:r>
              <a:rPr lang="zh-TW" altLang="en-US" sz="2800" b="1">
                <a:latin typeface="標楷體" pitchFamily="65" charset="-120"/>
                <a:ea typeface="標楷體" pitchFamily="65" charset="-120"/>
              </a:rPr>
              <a:t>金門高樑</a:t>
            </a:r>
          </a:p>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latin typeface="標楷體" pitchFamily="65" charset="-120"/>
                <a:ea typeface="標楷體" pitchFamily="65" charset="-120"/>
              </a:rPr>
              <a:t>p2	   </a:t>
            </a:r>
            <a:r>
              <a:rPr lang="zh-TW" altLang="en-US" sz="2800" b="1">
                <a:latin typeface="標楷體" pitchFamily="65" charset="-120"/>
                <a:ea typeface="標楷體" pitchFamily="65" charset="-120"/>
              </a:rPr>
              <a:t>台啤</a:t>
            </a:r>
          </a:p>
        </p:txBody>
      </p:sp>
      <p:sp>
        <p:nvSpPr>
          <p:cNvPr id="250888" name="Line 8"/>
          <p:cNvSpPr>
            <a:spLocks noChangeShapeType="1"/>
          </p:cNvSpPr>
          <p:nvPr/>
        </p:nvSpPr>
        <p:spPr bwMode="auto">
          <a:xfrm flipV="1">
            <a:off x="1903413" y="2636838"/>
            <a:ext cx="6413500" cy="63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0889" name="Line 9"/>
          <p:cNvSpPr>
            <a:spLocks noChangeShapeType="1"/>
          </p:cNvSpPr>
          <p:nvPr/>
        </p:nvSpPr>
        <p:spPr bwMode="auto">
          <a:xfrm>
            <a:off x="2987675" y="2205038"/>
            <a:ext cx="0" cy="20875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0890" name="Line 10"/>
          <p:cNvSpPr>
            <a:spLocks noChangeShapeType="1"/>
          </p:cNvSpPr>
          <p:nvPr/>
        </p:nvSpPr>
        <p:spPr bwMode="auto">
          <a:xfrm flipH="1">
            <a:off x="4500563" y="2205038"/>
            <a:ext cx="0" cy="20875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0891" name="Line 11"/>
          <p:cNvSpPr>
            <a:spLocks noChangeShapeType="1"/>
          </p:cNvSpPr>
          <p:nvPr/>
        </p:nvSpPr>
        <p:spPr bwMode="auto">
          <a:xfrm flipH="1">
            <a:off x="5867400" y="2205038"/>
            <a:ext cx="0" cy="20875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0892" name="Text Box 12"/>
          <p:cNvSpPr txBox="1">
            <a:spLocks noChangeArrowheads="1"/>
          </p:cNvSpPr>
          <p:nvPr/>
        </p:nvSpPr>
        <p:spPr bwMode="auto">
          <a:xfrm>
            <a:off x="1363663" y="2498725"/>
            <a:ext cx="282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i="1"/>
              <a:t>t</a:t>
            </a:r>
          </a:p>
        </p:txBody>
      </p:sp>
      <p:sp>
        <p:nvSpPr>
          <p:cNvPr id="250893" name="Text Box 13"/>
          <p:cNvSpPr txBox="1">
            <a:spLocks noChangeArrowheads="1"/>
          </p:cNvSpPr>
          <p:nvPr/>
        </p:nvSpPr>
        <p:spPr bwMode="auto">
          <a:xfrm>
            <a:off x="1314450" y="298767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i="1"/>
              <a:t>u</a:t>
            </a:r>
          </a:p>
        </p:txBody>
      </p:sp>
      <p:sp>
        <p:nvSpPr>
          <p:cNvPr id="250894" name="Text Box 14"/>
          <p:cNvSpPr txBox="1">
            <a:spLocks noChangeArrowheads="1"/>
          </p:cNvSpPr>
          <p:nvPr/>
        </p:nvSpPr>
        <p:spPr bwMode="auto">
          <a:xfrm>
            <a:off x="1979613" y="4581525"/>
            <a:ext cx="5545137" cy="5572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solidFill>
                  <a:srgbClr val="0000FF"/>
                </a:solidFill>
                <a:latin typeface="標楷體" pitchFamily="65" charset="-120"/>
                <a:ea typeface="標楷體" pitchFamily="65" charset="-120"/>
              </a:rPr>
              <a:t>p1</a:t>
            </a:r>
            <a:r>
              <a:rPr lang="en-US" altLang="zh-TW" sz="2800" b="1">
                <a:latin typeface="標楷體" pitchFamily="65" charset="-120"/>
                <a:ea typeface="標楷體" pitchFamily="65" charset="-120"/>
              </a:rPr>
              <a:t>	   </a:t>
            </a:r>
            <a:r>
              <a:rPr lang="zh-TW" altLang="en-US" sz="2800" b="1">
                <a:latin typeface="標楷體" pitchFamily="65" charset="-120"/>
                <a:ea typeface="標楷體" pitchFamily="65" charset="-120"/>
              </a:rPr>
              <a:t>台啤</a:t>
            </a:r>
          </a:p>
        </p:txBody>
      </p:sp>
      <p:sp>
        <p:nvSpPr>
          <p:cNvPr id="250895" name="Line 15"/>
          <p:cNvSpPr>
            <a:spLocks noChangeShapeType="1"/>
          </p:cNvSpPr>
          <p:nvPr/>
        </p:nvSpPr>
        <p:spPr bwMode="auto">
          <a:xfrm flipV="1">
            <a:off x="2339975" y="1628775"/>
            <a:ext cx="0" cy="504825"/>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50898" name="Line 18"/>
          <p:cNvSpPr>
            <a:spLocks noChangeShapeType="1"/>
          </p:cNvSpPr>
          <p:nvPr/>
        </p:nvSpPr>
        <p:spPr bwMode="auto">
          <a:xfrm>
            <a:off x="2339975" y="1628775"/>
            <a:ext cx="2232025" cy="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50899" name="Line 19"/>
          <p:cNvSpPr>
            <a:spLocks noChangeShapeType="1"/>
          </p:cNvSpPr>
          <p:nvPr/>
        </p:nvSpPr>
        <p:spPr bwMode="auto">
          <a:xfrm flipV="1">
            <a:off x="5148263" y="1628775"/>
            <a:ext cx="0" cy="504825"/>
          </a:xfrm>
          <a:prstGeom prst="line">
            <a:avLst/>
          </a:prstGeom>
          <a:noFill/>
          <a:ln w="762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50900" name="Line 20"/>
          <p:cNvSpPr>
            <a:spLocks noChangeShapeType="1"/>
          </p:cNvSpPr>
          <p:nvPr/>
        </p:nvSpPr>
        <p:spPr bwMode="auto">
          <a:xfrm>
            <a:off x="4284663" y="1628775"/>
            <a:ext cx="863600" cy="0"/>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50901" name="Text Box 21"/>
          <p:cNvSpPr txBox="1">
            <a:spLocks noChangeArrowheads="1"/>
          </p:cNvSpPr>
          <p:nvPr/>
        </p:nvSpPr>
        <p:spPr bwMode="auto">
          <a:xfrm>
            <a:off x="1979613" y="5373688"/>
            <a:ext cx="5545137" cy="5572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solidFill>
                  <a:srgbClr val="0000FF"/>
                </a:solidFill>
                <a:latin typeface="標楷體" pitchFamily="65" charset="-120"/>
                <a:ea typeface="標楷體" pitchFamily="65" charset="-120"/>
              </a:rPr>
              <a:t>p2</a:t>
            </a:r>
            <a:r>
              <a:rPr lang="en-US" altLang="zh-TW" sz="2800" b="1">
                <a:latin typeface="標楷體" pitchFamily="65" charset="-120"/>
                <a:ea typeface="標楷體" pitchFamily="65" charset="-120"/>
              </a:rPr>
              <a:t>	   </a:t>
            </a:r>
            <a:r>
              <a:rPr lang="zh-TW" altLang="en-US" sz="2800" b="1">
                <a:latin typeface="標楷體" pitchFamily="65" charset="-120"/>
                <a:ea typeface="標楷體" pitchFamily="65" charset="-120"/>
              </a:rPr>
              <a:t>台啤</a:t>
            </a:r>
          </a:p>
        </p:txBody>
      </p:sp>
      <p:sp>
        <p:nvSpPr>
          <p:cNvPr id="250902" name="Freeform 22"/>
          <p:cNvSpPr>
            <a:spLocks/>
          </p:cNvSpPr>
          <p:nvPr/>
        </p:nvSpPr>
        <p:spPr bwMode="auto">
          <a:xfrm>
            <a:off x="5292725" y="4868863"/>
            <a:ext cx="431800" cy="865187"/>
          </a:xfrm>
          <a:custGeom>
            <a:avLst/>
            <a:gdLst>
              <a:gd name="T0" fmla="*/ 0 w 272"/>
              <a:gd name="T1" fmla="*/ 0 h 545"/>
              <a:gd name="T2" fmla="*/ 272 w 272"/>
              <a:gd name="T3" fmla="*/ 272 h 545"/>
              <a:gd name="T4" fmla="*/ 0 w 272"/>
              <a:gd name="T5" fmla="*/ 545 h 545"/>
            </a:gdLst>
            <a:ahLst/>
            <a:cxnLst>
              <a:cxn ang="0">
                <a:pos x="T0" y="T1"/>
              </a:cxn>
              <a:cxn ang="0">
                <a:pos x="T2" y="T3"/>
              </a:cxn>
              <a:cxn ang="0">
                <a:pos x="T4" y="T5"/>
              </a:cxn>
            </a:cxnLst>
            <a:rect l="0" t="0" r="r" b="b"/>
            <a:pathLst>
              <a:path w="272" h="545">
                <a:moveTo>
                  <a:pt x="0" y="0"/>
                </a:moveTo>
                <a:cubicBezTo>
                  <a:pt x="136" y="90"/>
                  <a:pt x="272" y="181"/>
                  <a:pt x="272" y="272"/>
                </a:cubicBezTo>
                <a:cubicBezTo>
                  <a:pt x="272" y="363"/>
                  <a:pt x="136" y="454"/>
                  <a:pt x="0" y="545"/>
                </a:cubicBezTo>
              </a:path>
            </a:pathLst>
          </a:custGeom>
          <a:noFill/>
          <a:ln w="76200" cap="flat" cmpd="sng">
            <a:solidFill>
              <a:schemeClr val="tx1"/>
            </a:solidFill>
            <a:prstDash val="solid"/>
            <a:miter lim="800000"/>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0901"/>
                                        </p:tgtEl>
                                        <p:attrNameLst>
                                          <p:attrName>style.visibility</p:attrName>
                                        </p:attrNameLst>
                                      </p:cBhvr>
                                      <p:to>
                                        <p:strVal val="visible"/>
                                      </p:to>
                                    </p:set>
                                    <p:animEffect transition="in" filter="box(in)">
                                      <p:cBhvr>
                                        <p:cTn id="7" dur="500"/>
                                        <p:tgtEl>
                                          <p:spTgt spid="25090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0902"/>
                                        </p:tgtEl>
                                        <p:attrNameLst>
                                          <p:attrName>style.visibility</p:attrName>
                                        </p:attrNameLst>
                                      </p:cBhvr>
                                      <p:to>
                                        <p:strVal val="visible"/>
                                      </p:to>
                                    </p:set>
                                    <p:animEffect transition="in" filter="box(in)">
                                      <p:cBhvr>
                                        <p:cTn id="10" dur="500"/>
                                        <p:tgtEl>
                                          <p:spTgt spid="25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01" grpId="0" animBg="1"/>
      <p:bldP spid="25090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zh-TW"/>
              <a:t>1NF, 2NF, 3NF, or BCNF?</a:t>
            </a:r>
          </a:p>
        </p:txBody>
      </p:sp>
      <p:sp>
        <p:nvSpPr>
          <p:cNvPr id="240643" name="Rectangle 3"/>
          <p:cNvSpPr>
            <a:spLocks noChangeArrowheads="1"/>
          </p:cNvSpPr>
          <p:nvPr/>
        </p:nvSpPr>
        <p:spPr bwMode="auto">
          <a:xfrm>
            <a:off x="2109788" y="3284538"/>
            <a:ext cx="3816350" cy="863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a:p>
        </p:txBody>
      </p:sp>
      <p:sp>
        <p:nvSpPr>
          <p:cNvPr id="240644" name="Line 4"/>
          <p:cNvSpPr>
            <a:spLocks noChangeShapeType="1"/>
          </p:cNvSpPr>
          <p:nvPr/>
        </p:nvSpPr>
        <p:spPr bwMode="auto">
          <a:xfrm>
            <a:off x="31178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45" name="Line 5"/>
          <p:cNvSpPr>
            <a:spLocks noChangeShapeType="1"/>
          </p:cNvSpPr>
          <p:nvPr/>
        </p:nvSpPr>
        <p:spPr bwMode="auto">
          <a:xfrm>
            <a:off x="39814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46" name="Line 6"/>
          <p:cNvSpPr>
            <a:spLocks noChangeShapeType="1"/>
          </p:cNvSpPr>
          <p:nvPr/>
        </p:nvSpPr>
        <p:spPr bwMode="auto">
          <a:xfrm flipV="1">
            <a:off x="2686050" y="2997200"/>
            <a:ext cx="1588"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47" name="Line 7"/>
          <p:cNvSpPr>
            <a:spLocks noChangeShapeType="1"/>
          </p:cNvSpPr>
          <p:nvPr/>
        </p:nvSpPr>
        <p:spPr bwMode="auto">
          <a:xfrm flipV="1">
            <a:off x="3478213" y="2997200"/>
            <a:ext cx="1587"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48" name="Line 8"/>
          <p:cNvSpPr>
            <a:spLocks noChangeShapeType="1"/>
          </p:cNvSpPr>
          <p:nvPr/>
        </p:nvSpPr>
        <p:spPr bwMode="auto">
          <a:xfrm flipV="1">
            <a:off x="3046413" y="2565400"/>
            <a:ext cx="23749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49" name="Line 9"/>
          <p:cNvSpPr>
            <a:spLocks noChangeShapeType="1"/>
          </p:cNvSpPr>
          <p:nvPr/>
        </p:nvSpPr>
        <p:spPr bwMode="auto">
          <a:xfrm>
            <a:off x="5421313"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50" name="Line 10"/>
          <p:cNvSpPr>
            <a:spLocks noChangeShapeType="1"/>
          </p:cNvSpPr>
          <p:nvPr/>
        </p:nvSpPr>
        <p:spPr bwMode="auto">
          <a:xfrm>
            <a:off x="2687638" y="2997200"/>
            <a:ext cx="1582737"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51" name="Line 11"/>
          <p:cNvSpPr>
            <a:spLocks noChangeShapeType="1"/>
          </p:cNvSpPr>
          <p:nvPr/>
        </p:nvSpPr>
        <p:spPr bwMode="auto">
          <a:xfrm flipV="1">
            <a:off x="3046413" y="2565400"/>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52" name="Line 12"/>
          <p:cNvSpPr>
            <a:spLocks noChangeShapeType="1"/>
          </p:cNvSpPr>
          <p:nvPr/>
        </p:nvSpPr>
        <p:spPr bwMode="auto">
          <a:xfrm>
            <a:off x="4918075" y="328612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53" name="Text Box 13"/>
          <p:cNvSpPr txBox="1">
            <a:spLocks noChangeArrowheads="1"/>
          </p:cNvSpPr>
          <p:nvPr/>
        </p:nvSpPr>
        <p:spPr bwMode="auto">
          <a:xfrm>
            <a:off x="5145088" y="35020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D</a:t>
            </a:r>
          </a:p>
        </p:txBody>
      </p:sp>
      <p:sp>
        <p:nvSpPr>
          <p:cNvPr id="240654" name="Line 14"/>
          <p:cNvSpPr>
            <a:spLocks noChangeShapeType="1"/>
          </p:cNvSpPr>
          <p:nvPr/>
        </p:nvSpPr>
        <p:spPr bwMode="auto">
          <a:xfrm flipV="1">
            <a:off x="4268788" y="2997200"/>
            <a:ext cx="1587"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55" name="Text Box 15"/>
          <p:cNvSpPr txBox="1">
            <a:spLocks noChangeArrowheads="1"/>
          </p:cNvSpPr>
          <p:nvPr/>
        </p:nvSpPr>
        <p:spPr bwMode="auto">
          <a:xfrm>
            <a:off x="2470150"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A</a:t>
            </a:r>
          </a:p>
        </p:txBody>
      </p:sp>
      <p:sp>
        <p:nvSpPr>
          <p:cNvPr id="240656" name="Text Box 16"/>
          <p:cNvSpPr txBox="1">
            <a:spLocks noChangeArrowheads="1"/>
          </p:cNvSpPr>
          <p:nvPr/>
        </p:nvSpPr>
        <p:spPr bwMode="auto">
          <a:xfrm>
            <a:off x="3335338" y="350043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B</a:t>
            </a:r>
          </a:p>
        </p:txBody>
      </p:sp>
      <p:sp>
        <p:nvSpPr>
          <p:cNvPr id="240657" name="Text Box 17"/>
          <p:cNvSpPr txBox="1">
            <a:spLocks noChangeArrowheads="1"/>
          </p:cNvSpPr>
          <p:nvPr/>
        </p:nvSpPr>
        <p:spPr bwMode="auto">
          <a:xfrm>
            <a:off x="4270375"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C</a:t>
            </a:r>
          </a:p>
        </p:txBody>
      </p:sp>
      <p:sp>
        <p:nvSpPr>
          <p:cNvPr id="240658" name="Line 18"/>
          <p:cNvSpPr>
            <a:spLocks noChangeShapeType="1"/>
          </p:cNvSpPr>
          <p:nvPr/>
        </p:nvSpPr>
        <p:spPr bwMode="auto">
          <a:xfrm>
            <a:off x="2628900" y="4149725"/>
            <a:ext cx="0" cy="5032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59" name="Line 19"/>
          <p:cNvSpPr>
            <a:spLocks noChangeShapeType="1"/>
          </p:cNvSpPr>
          <p:nvPr/>
        </p:nvSpPr>
        <p:spPr bwMode="auto">
          <a:xfrm flipH="1">
            <a:off x="2628900" y="4652963"/>
            <a:ext cx="18002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60" name="Line 20"/>
          <p:cNvSpPr>
            <a:spLocks noChangeShapeType="1"/>
          </p:cNvSpPr>
          <p:nvPr/>
        </p:nvSpPr>
        <p:spPr bwMode="auto">
          <a:xfrm flipV="1">
            <a:off x="4429125" y="4149725"/>
            <a:ext cx="0" cy="5032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0661" name="Text Box 21"/>
          <p:cNvSpPr txBox="1">
            <a:spLocks noChangeArrowheads="1"/>
          </p:cNvSpPr>
          <p:nvPr/>
        </p:nvSpPr>
        <p:spPr bwMode="auto">
          <a:xfrm>
            <a:off x="6934200" y="3213100"/>
            <a:ext cx="102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600" b="1">
                <a:solidFill>
                  <a:srgbClr val="FF0000"/>
                </a:solidFill>
              </a:rPr>
              <a:t>1NF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0661">
                                            <p:txEl>
                                              <p:pRg st="0" end="0"/>
                                            </p:txEl>
                                          </p:spTgt>
                                        </p:tgtEl>
                                        <p:attrNameLst>
                                          <p:attrName>style.visibility</p:attrName>
                                        </p:attrNameLst>
                                      </p:cBhvr>
                                      <p:to>
                                        <p:strVal val="visible"/>
                                      </p:to>
                                    </p:set>
                                    <p:animEffect transition="in" filter="box(in)">
                                      <p:cBhvr>
                                        <p:cTn id="7" dur="500"/>
                                        <p:tgtEl>
                                          <p:spTgt spid="2406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zh-TW"/>
              <a:t>MVD Rules</a:t>
            </a:r>
          </a:p>
        </p:txBody>
      </p:sp>
      <p:sp>
        <p:nvSpPr>
          <p:cNvPr id="226307" name="Rectangle 3"/>
          <p:cNvSpPr>
            <a:spLocks noGrp="1" noChangeArrowheads="1"/>
          </p:cNvSpPr>
          <p:nvPr>
            <p:ph type="body" idx="1"/>
          </p:nvPr>
        </p:nvSpPr>
        <p:spPr>
          <a:xfrm>
            <a:off x="900113" y="1981200"/>
            <a:ext cx="7939087" cy="4114800"/>
          </a:xfrm>
        </p:spPr>
        <p:txBody>
          <a:bodyPr/>
          <a:lstStyle/>
          <a:p>
            <a:r>
              <a:rPr lang="en-US" altLang="zh-TW">
                <a:solidFill>
                  <a:srgbClr val="0000FF"/>
                </a:solidFill>
              </a:rPr>
              <a:t>Every FD is a MVD</a:t>
            </a:r>
          </a:p>
          <a:p>
            <a:pPr lvl="1"/>
            <a:r>
              <a:rPr lang="en-US" altLang="zh-TW"/>
              <a:t>If </a:t>
            </a:r>
            <a:r>
              <a:rPr lang="en-US" altLang="zh-TW" i="1"/>
              <a:t>X</a:t>
            </a:r>
            <a:r>
              <a:rPr lang="en-US" altLang="zh-TW"/>
              <a:t>→</a:t>
            </a:r>
            <a:r>
              <a:rPr lang="en-US" altLang="zh-TW" i="1"/>
              <a:t>Y</a:t>
            </a:r>
            <a:r>
              <a:rPr lang="en-US" altLang="zh-TW"/>
              <a:t>, then swapping </a:t>
            </a:r>
            <a:r>
              <a:rPr lang="en-US" altLang="zh-TW" i="1"/>
              <a:t>Y </a:t>
            </a:r>
            <a:r>
              <a:rPr lang="en-US" altLang="zh-TW">
                <a:latin typeface="Tahoma"/>
              </a:rPr>
              <a:t>’</a:t>
            </a:r>
            <a:r>
              <a:rPr lang="en-US" altLang="zh-TW"/>
              <a:t>s between two tuples that agree on </a:t>
            </a:r>
            <a:r>
              <a:rPr lang="en-US" altLang="zh-TW" i="1"/>
              <a:t>X</a:t>
            </a:r>
            <a:r>
              <a:rPr lang="en-US" altLang="zh-TW"/>
              <a:t> doesn</a:t>
            </a:r>
            <a:r>
              <a:rPr lang="en-US" altLang="zh-TW">
                <a:latin typeface="Tahoma"/>
              </a:rPr>
              <a:t>’</a:t>
            </a:r>
            <a:r>
              <a:rPr lang="en-US" altLang="zh-TW"/>
              <a:t>t change the tuples</a:t>
            </a:r>
          </a:p>
          <a:p>
            <a:pPr lvl="1"/>
            <a:r>
              <a:rPr lang="en-US" altLang="zh-TW"/>
              <a:t>Therefore, the </a:t>
            </a:r>
            <a:r>
              <a:rPr lang="en-US" altLang="zh-TW">
                <a:latin typeface="Tahoma"/>
              </a:rPr>
              <a:t>“</a:t>
            </a:r>
            <a:r>
              <a:rPr lang="en-US" altLang="zh-TW"/>
              <a:t>new</a:t>
            </a:r>
            <a:r>
              <a:rPr lang="en-US" altLang="zh-TW">
                <a:latin typeface="Tahoma"/>
              </a:rPr>
              <a:t>”</a:t>
            </a:r>
            <a:r>
              <a:rPr lang="en-US" altLang="zh-TW"/>
              <a:t> tuples are surely in the relation, and we know </a:t>
            </a:r>
            <a:r>
              <a:rPr lang="en-US" altLang="zh-TW" i="1"/>
              <a:t>X</a:t>
            </a:r>
            <a:r>
              <a:rPr lang="en-US" altLang="zh-TW"/>
              <a:t>→→</a:t>
            </a:r>
            <a:r>
              <a:rPr lang="en-US" altLang="zh-TW" i="1"/>
              <a:t>Y</a:t>
            </a:r>
            <a:endParaRPr lang="en-US" altLang="zh-TW"/>
          </a:p>
          <a:p>
            <a:r>
              <a:rPr lang="en-US" altLang="zh-TW" i="1"/>
              <a:t>Complementation</a:t>
            </a:r>
            <a:r>
              <a:rPr lang="en-US" altLang="zh-TW"/>
              <a:t> : If </a:t>
            </a:r>
            <a:r>
              <a:rPr lang="en-US" altLang="zh-TW" i="1"/>
              <a:t>X</a:t>
            </a:r>
            <a:r>
              <a:rPr lang="en-US" altLang="zh-TW"/>
              <a:t>→→</a:t>
            </a:r>
            <a:r>
              <a:rPr lang="en-US" altLang="zh-TW" i="1"/>
              <a:t>Y</a:t>
            </a:r>
            <a:r>
              <a:rPr lang="en-US" altLang="zh-TW"/>
              <a:t>, and </a:t>
            </a:r>
            <a:r>
              <a:rPr lang="en-US" altLang="zh-TW" i="1"/>
              <a:t>Z</a:t>
            </a:r>
            <a:r>
              <a:rPr lang="en-US" altLang="zh-TW"/>
              <a:t>  is all the other attributes, then </a:t>
            </a:r>
            <a:r>
              <a:rPr lang="en-US" altLang="zh-TW" i="1"/>
              <a:t>X</a:t>
            </a:r>
            <a:r>
              <a:rPr lang="en-US" altLang="zh-TW"/>
              <a:t>→→</a:t>
            </a:r>
            <a:r>
              <a:rPr lang="en-US" altLang="zh-TW" i="1"/>
              <a:t>Z</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1" name="Freeform 21"/>
          <p:cNvSpPr>
            <a:spLocks/>
          </p:cNvSpPr>
          <p:nvPr/>
        </p:nvSpPr>
        <p:spPr bwMode="auto">
          <a:xfrm>
            <a:off x="3708400" y="1136650"/>
            <a:ext cx="3492500" cy="1068388"/>
          </a:xfrm>
          <a:custGeom>
            <a:avLst/>
            <a:gdLst>
              <a:gd name="T0" fmla="*/ 0 w 2200"/>
              <a:gd name="T1" fmla="*/ 673 h 673"/>
              <a:gd name="T2" fmla="*/ 862 w 2200"/>
              <a:gd name="T3" fmla="*/ 129 h 673"/>
              <a:gd name="T4" fmla="*/ 1996 w 2200"/>
              <a:gd name="T5" fmla="*/ 83 h 673"/>
              <a:gd name="T6" fmla="*/ 2086 w 2200"/>
              <a:gd name="T7" fmla="*/ 628 h 673"/>
            </a:gdLst>
            <a:ahLst/>
            <a:cxnLst>
              <a:cxn ang="0">
                <a:pos x="T0" y="T1"/>
              </a:cxn>
              <a:cxn ang="0">
                <a:pos x="T2" y="T3"/>
              </a:cxn>
              <a:cxn ang="0">
                <a:pos x="T4" y="T5"/>
              </a:cxn>
              <a:cxn ang="0">
                <a:pos x="T6" y="T7"/>
              </a:cxn>
            </a:cxnLst>
            <a:rect l="0" t="0" r="r" b="b"/>
            <a:pathLst>
              <a:path w="2200" h="673">
                <a:moveTo>
                  <a:pt x="0" y="673"/>
                </a:moveTo>
                <a:cubicBezTo>
                  <a:pt x="264" y="450"/>
                  <a:pt x="529" y="227"/>
                  <a:pt x="862" y="129"/>
                </a:cubicBezTo>
                <a:cubicBezTo>
                  <a:pt x="1195" y="31"/>
                  <a:pt x="1792" y="0"/>
                  <a:pt x="1996" y="83"/>
                </a:cubicBezTo>
                <a:cubicBezTo>
                  <a:pt x="2200" y="166"/>
                  <a:pt x="2143" y="397"/>
                  <a:pt x="2086" y="628"/>
                </a:cubicBezTo>
              </a:path>
            </a:pathLst>
          </a:custGeom>
          <a:noFill/>
          <a:ln w="57150" cap="flat" cmpd="sng">
            <a:solidFill>
              <a:srgbClr val="0000FF"/>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22" name="Rectangle 2"/>
          <p:cNvSpPr>
            <a:spLocks noChangeArrowheads="1"/>
          </p:cNvSpPr>
          <p:nvPr/>
        </p:nvSpPr>
        <p:spPr bwMode="auto">
          <a:xfrm>
            <a:off x="1908175" y="2205038"/>
            <a:ext cx="6408738" cy="208915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723" name="Rectangle 3"/>
          <p:cNvSpPr>
            <a:spLocks noGrp="1" noChangeArrowheads="1"/>
          </p:cNvSpPr>
          <p:nvPr>
            <p:ph type="title"/>
          </p:nvPr>
        </p:nvSpPr>
        <p:spPr>
          <a:xfrm>
            <a:off x="457200" y="609600"/>
            <a:ext cx="8458200" cy="1143000"/>
          </a:xfrm>
        </p:spPr>
        <p:txBody>
          <a:bodyPr/>
          <a:lstStyle/>
          <a:p>
            <a:r>
              <a:rPr lang="en-US" altLang="zh-TW"/>
              <a:t>Example</a:t>
            </a:r>
          </a:p>
        </p:txBody>
      </p:sp>
      <p:sp>
        <p:nvSpPr>
          <p:cNvPr id="286724" name="Text Box 4"/>
          <p:cNvSpPr txBox="1">
            <a:spLocks noChangeArrowheads="1"/>
          </p:cNvSpPr>
          <p:nvPr/>
        </p:nvSpPr>
        <p:spPr bwMode="auto">
          <a:xfrm>
            <a:off x="1979613" y="2133600"/>
            <a:ext cx="62547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800" b="1">
                <a:latin typeface="標楷體" pitchFamily="65" charset="-120"/>
                <a:ea typeface="標楷體" pitchFamily="65" charset="-120"/>
              </a:rPr>
              <a:t>Tid	  Tname  phones  alcoholLiked</a:t>
            </a:r>
          </a:p>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solidFill>
                  <a:srgbClr val="0000FF"/>
                </a:solidFill>
                <a:latin typeface="標楷體" pitchFamily="65" charset="-120"/>
                <a:ea typeface="標楷體" pitchFamily="65" charset="-120"/>
              </a:rPr>
              <a:t>p1</a:t>
            </a:r>
            <a:r>
              <a:rPr lang="en-US" altLang="zh-TW" sz="2800" b="1">
                <a:latin typeface="標楷體" pitchFamily="65" charset="-120"/>
                <a:ea typeface="標楷體" pitchFamily="65" charset="-120"/>
              </a:rPr>
              <a:t>	   </a:t>
            </a:r>
            <a:r>
              <a:rPr lang="zh-TW" altLang="en-US" sz="2800" b="1">
                <a:latin typeface="標楷體" pitchFamily="65" charset="-120"/>
                <a:ea typeface="標楷體" pitchFamily="65" charset="-120"/>
              </a:rPr>
              <a:t>台啤</a:t>
            </a:r>
          </a:p>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latin typeface="標楷體" pitchFamily="65" charset="-120"/>
                <a:ea typeface="標楷體" pitchFamily="65" charset="-120"/>
              </a:rPr>
              <a:t>p2	   </a:t>
            </a:r>
            <a:r>
              <a:rPr lang="zh-TW" altLang="en-US" sz="2800" b="1">
                <a:latin typeface="標楷體" pitchFamily="65" charset="-120"/>
                <a:ea typeface="標楷體" pitchFamily="65" charset="-120"/>
              </a:rPr>
              <a:t>金門高樑</a:t>
            </a:r>
          </a:p>
        </p:txBody>
      </p:sp>
      <p:sp>
        <p:nvSpPr>
          <p:cNvPr id="286725" name="Text Box 5"/>
          <p:cNvSpPr txBox="1">
            <a:spLocks noChangeArrowheads="1"/>
          </p:cNvSpPr>
          <p:nvPr/>
        </p:nvSpPr>
        <p:spPr bwMode="auto">
          <a:xfrm>
            <a:off x="1979613" y="3357563"/>
            <a:ext cx="5797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solidFill>
                  <a:srgbClr val="0000FF"/>
                </a:solidFill>
                <a:latin typeface="標楷體" pitchFamily="65" charset="-120"/>
                <a:ea typeface="標楷體" pitchFamily="65" charset="-120"/>
              </a:rPr>
              <a:t>p1</a:t>
            </a:r>
            <a:r>
              <a:rPr lang="en-US" altLang="zh-TW" sz="2800" b="1">
                <a:latin typeface="標楷體" pitchFamily="65" charset="-120"/>
                <a:ea typeface="標楷體" pitchFamily="65" charset="-120"/>
              </a:rPr>
              <a:t>	   </a:t>
            </a:r>
            <a:r>
              <a:rPr lang="zh-TW" altLang="en-US" sz="2800" b="1">
                <a:latin typeface="標楷體" pitchFamily="65" charset="-120"/>
                <a:ea typeface="標楷體" pitchFamily="65" charset="-120"/>
              </a:rPr>
              <a:t>金門高樑</a:t>
            </a:r>
          </a:p>
          <a:p>
            <a:pPr eaLnBrk="0" hangingPunct="0"/>
            <a:r>
              <a:rPr lang="en-US" altLang="zh-TW" sz="2800" b="1">
                <a:latin typeface="標楷體" pitchFamily="65" charset="-120"/>
                <a:ea typeface="標楷體" pitchFamily="65" charset="-120"/>
              </a:rPr>
              <a:t>01	 </a:t>
            </a:r>
            <a:r>
              <a:rPr lang="zh-TW" altLang="en-US" sz="2800" b="1">
                <a:latin typeface="標楷體" pitchFamily="65" charset="-120"/>
                <a:ea typeface="標楷體" pitchFamily="65" charset="-120"/>
              </a:rPr>
              <a:t>張天才	</a:t>
            </a:r>
            <a:r>
              <a:rPr lang="en-US" altLang="zh-TW" sz="2800" b="1">
                <a:latin typeface="標楷體" pitchFamily="65" charset="-120"/>
                <a:ea typeface="標楷體" pitchFamily="65" charset="-120"/>
              </a:rPr>
              <a:t>p2	   </a:t>
            </a:r>
            <a:r>
              <a:rPr lang="zh-TW" altLang="en-US" sz="2800" b="1">
                <a:latin typeface="標楷體" pitchFamily="65" charset="-120"/>
                <a:ea typeface="標楷體" pitchFamily="65" charset="-120"/>
              </a:rPr>
              <a:t>台啤</a:t>
            </a:r>
          </a:p>
        </p:txBody>
      </p:sp>
      <p:sp>
        <p:nvSpPr>
          <p:cNvPr id="286726" name="Line 6"/>
          <p:cNvSpPr>
            <a:spLocks noChangeShapeType="1"/>
          </p:cNvSpPr>
          <p:nvPr/>
        </p:nvSpPr>
        <p:spPr bwMode="auto">
          <a:xfrm flipV="1">
            <a:off x="1903413" y="2636838"/>
            <a:ext cx="6413500" cy="63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6727" name="Line 7"/>
          <p:cNvSpPr>
            <a:spLocks noChangeShapeType="1"/>
          </p:cNvSpPr>
          <p:nvPr/>
        </p:nvSpPr>
        <p:spPr bwMode="auto">
          <a:xfrm>
            <a:off x="2987675" y="2205038"/>
            <a:ext cx="0" cy="20875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6728" name="Line 8"/>
          <p:cNvSpPr>
            <a:spLocks noChangeShapeType="1"/>
          </p:cNvSpPr>
          <p:nvPr/>
        </p:nvSpPr>
        <p:spPr bwMode="auto">
          <a:xfrm flipH="1">
            <a:off x="4500563" y="2205038"/>
            <a:ext cx="0" cy="20875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6729" name="Line 9"/>
          <p:cNvSpPr>
            <a:spLocks noChangeShapeType="1"/>
          </p:cNvSpPr>
          <p:nvPr/>
        </p:nvSpPr>
        <p:spPr bwMode="auto">
          <a:xfrm flipH="1">
            <a:off x="5867400" y="2205038"/>
            <a:ext cx="0" cy="20875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6730" name="Text Box 10"/>
          <p:cNvSpPr txBox="1">
            <a:spLocks noChangeArrowheads="1"/>
          </p:cNvSpPr>
          <p:nvPr/>
        </p:nvSpPr>
        <p:spPr bwMode="auto">
          <a:xfrm>
            <a:off x="1363663" y="2498725"/>
            <a:ext cx="282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i="1"/>
              <a:t>t</a:t>
            </a:r>
          </a:p>
        </p:txBody>
      </p:sp>
      <p:sp>
        <p:nvSpPr>
          <p:cNvPr id="286731" name="Text Box 11"/>
          <p:cNvSpPr txBox="1">
            <a:spLocks noChangeArrowheads="1"/>
          </p:cNvSpPr>
          <p:nvPr/>
        </p:nvSpPr>
        <p:spPr bwMode="auto">
          <a:xfrm>
            <a:off x="1309688" y="334168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i="1"/>
              <a:t>u</a:t>
            </a:r>
          </a:p>
        </p:txBody>
      </p:sp>
      <p:sp>
        <p:nvSpPr>
          <p:cNvPr id="286732" name="Text Box 12"/>
          <p:cNvSpPr txBox="1">
            <a:spLocks noChangeArrowheads="1"/>
          </p:cNvSpPr>
          <p:nvPr/>
        </p:nvSpPr>
        <p:spPr bwMode="auto">
          <a:xfrm>
            <a:off x="1979613" y="4581525"/>
            <a:ext cx="6121400" cy="5572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800" b="1">
                <a:latin typeface="標楷體" pitchFamily="65" charset="-120"/>
                <a:ea typeface="標楷體" pitchFamily="65" charset="-120"/>
              </a:rPr>
              <a:t>01	 </a:t>
            </a:r>
            <a:r>
              <a:rPr lang="zh-TW" altLang="en-US" sz="2800" b="1">
                <a:solidFill>
                  <a:srgbClr val="0000FF"/>
                </a:solidFill>
                <a:latin typeface="標楷體" pitchFamily="65" charset="-120"/>
                <a:ea typeface="標楷體" pitchFamily="65" charset="-120"/>
              </a:rPr>
              <a:t>張天才</a:t>
            </a:r>
            <a:r>
              <a:rPr lang="zh-TW" altLang="en-US" sz="2800" b="1">
                <a:latin typeface="標楷體" pitchFamily="65" charset="-120"/>
                <a:ea typeface="標楷體" pitchFamily="65" charset="-120"/>
              </a:rPr>
              <a:t>	</a:t>
            </a:r>
            <a:r>
              <a:rPr lang="en-US" altLang="zh-TW" sz="2800" b="1">
                <a:solidFill>
                  <a:schemeClr val="bg2"/>
                </a:solidFill>
                <a:latin typeface="標楷體" pitchFamily="65" charset="-120"/>
                <a:ea typeface="標楷體" pitchFamily="65" charset="-120"/>
              </a:rPr>
              <a:t>p1</a:t>
            </a:r>
            <a:r>
              <a:rPr lang="en-US" altLang="zh-TW" sz="2800" b="1">
                <a:latin typeface="標楷體" pitchFamily="65" charset="-120"/>
                <a:ea typeface="標楷體" pitchFamily="65" charset="-120"/>
              </a:rPr>
              <a:t>	   </a:t>
            </a:r>
            <a:r>
              <a:rPr lang="zh-TW" altLang="en-US" sz="2800" b="1">
                <a:solidFill>
                  <a:srgbClr val="0000FF"/>
                </a:solidFill>
                <a:latin typeface="標楷體" pitchFamily="65" charset="-120"/>
                <a:ea typeface="標楷體" pitchFamily="65" charset="-120"/>
              </a:rPr>
              <a:t>台啤</a:t>
            </a:r>
          </a:p>
        </p:txBody>
      </p:sp>
      <p:sp>
        <p:nvSpPr>
          <p:cNvPr id="286733" name="Line 13"/>
          <p:cNvSpPr>
            <a:spLocks noChangeShapeType="1"/>
          </p:cNvSpPr>
          <p:nvPr/>
        </p:nvSpPr>
        <p:spPr bwMode="auto">
          <a:xfrm flipV="1">
            <a:off x="2339975" y="1628775"/>
            <a:ext cx="0" cy="504825"/>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34" name="Line 14"/>
          <p:cNvSpPr>
            <a:spLocks noChangeShapeType="1"/>
          </p:cNvSpPr>
          <p:nvPr/>
        </p:nvSpPr>
        <p:spPr bwMode="auto">
          <a:xfrm>
            <a:off x="2339975" y="1628775"/>
            <a:ext cx="2232025" cy="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35" name="Line 15"/>
          <p:cNvSpPr>
            <a:spLocks noChangeShapeType="1"/>
          </p:cNvSpPr>
          <p:nvPr/>
        </p:nvSpPr>
        <p:spPr bwMode="auto">
          <a:xfrm flipV="1">
            <a:off x="5148263" y="1628775"/>
            <a:ext cx="0" cy="504825"/>
          </a:xfrm>
          <a:prstGeom prst="line">
            <a:avLst/>
          </a:prstGeom>
          <a:noFill/>
          <a:ln w="762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36" name="Line 16"/>
          <p:cNvSpPr>
            <a:spLocks noChangeShapeType="1"/>
          </p:cNvSpPr>
          <p:nvPr/>
        </p:nvSpPr>
        <p:spPr bwMode="auto">
          <a:xfrm>
            <a:off x="4284663" y="1628775"/>
            <a:ext cx="863600" cy="0"/>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37" name="Text Box 17"/>
          <p:cNvSpPr txBox="1">
            <a:spLocks noChangeArrowheads="1"/>
          </p:cNvSpPr>
          <p:nvPr/>
        </p:nvSpPr>
        <p:spPr bwMode="auto">
          <a:xfrm>
            <a:off x="1979613" y="5373688"/>
            <a:ext cx="6121400" cy="5572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800" b="1">
                <a:latin typeface="標楷體" pitchFamily="65" charset="-120"/>
                <a:ea typeface="標楷體" pitchFamily="65" charset="-120"/>
              </a:rPr>
              <a:t>01	 </a:t>
            </a:r>
            <a:r>
              <a:rPr lang="zh-TW" altLang="en-US" sz="2800" b="1">
                <a:solidFill>
                  <a:srgbClr val="0000FF"/>
                </a:solidFill>
                <a:latin typeface="標楷體" pitchFamily="65" charset="-120"/>
                <a:ea typeface="標楷體" pitchFamily="65" charset="-120"/>
              </a:rPr>
              <a:t>張天才</a:t>
            </a:r>
            <a:r>
              <a:rPr lang="zh-TW" altLang="en-US" sz="2800" b="1">
                <a:latin typeface="標楷體" pitchFamily="65" charset="-120"/>
                <a:ea typeface="標楷體" pitchFamily="65" charset="-120"/>
              </a:rPr>
              <a:t>	</a:t>
            </a:r>
            <a:r>
              <a:rPr lang="en-US" altLang="zh-TW" sz="2800" b="1">
                <a:solidFill>
                  <a:schemeClr val="bg2"/>
                </a:solidFill>
                <a:latin typeface="標楷體" pitchFamily="65" charset="-120"/>
                <a:ea typeface="標楷體" pitchFamily="65" charset="-120"/>
              </a:rPr>
              <a:t>p1</a:t>
            </a:r>
            <a:r>
              <a:rPr lang="en-US" altLang="zh-TW" sz="2800" b="1">
                <a:latin typeface="標楷體" pitchFamily="65" charset="-120"/>
                <a:ea typeface="標楷體" pitchFamily="65" charset="-120"/>
              </a:rPr>
              <a:t>	   </a:t>
            </a:r>
            <a:r>
              <a:rPr lang="zh-TW" altLang="en-US" sz="2800" b="1">
                <a:solidFill>
                  <a:srgbClr val="0000FF"/>
                </a:solidFill>
                <a:latin typeface="標楷體" pitchFamily="65" charset="-120"/>
                <a:ea typeface="標楷體" pitchFamily="65" charset="-120"/>
              </a:rPr>
              <a:t>金門高樑</a:t>
            </a:r>
          </a:p>
        </p:txBody>
      </p:sp>
      <p:sp>
        <p:nvSpPr>
          <p:cNvPr id="286738" name="Freeform 18"/>
          <p:cNvSpPr>
            <a:spLocks/>
          </p:cNvSpPr>
          <p:nvPr/>
        </p:nvSpPr>
        <p:spPr bwMode="auto">
          <a:xfrm>
            <a:off x="7956550" y="4868863"/>
            <a:ext cx="431800" cy="865187"/>
          </a:xfrm>
          <a:custGeom>
            <a:avLst/>
            <a:gdLst>
              <a:gd name="T0" fmla="*/ 0 w 272"/>
              <a:gd name="T1" fmla="*/ 0 h 545"/>
              <a:gd name="T2" fmla="*/ 272 w 272"/>
              <a:gd name="T3" fmla="*/ 272 h 545"/>
              <a:gd name="T4" fmla="*/ 0 w 272"/>
              <a:gd name="T5" fmla="*/ 545 h 545"/>
            </a:gdLst>
            <a:ahLst/>
            <a:cxnLst>
              <a:cxn ang="0">
                <a:pos x="T0" y="T1"/>
              </a:cxn>
              <a:cxn ang="0">
                <a:pos x="T2" y="T3"/>
              </a:cxn>
              <a:cxn ang="0">
                <a:pos x="T4" y="T5"/>
              </a:cxn>
            </a:cxnLst>
            <a:rect l="0" t="0" r="r" b="b"/>
            <a:pathLst>
              <a:path w="272" h="545">
                <a:moveTo>
                  <a:pt x="0" y="0"/>
                </a:moveTo>
                <a:cubicBezTo>
                  <a:pt x="136" y="90"/>
                  <a:pt x="272" y="181"/>
                  <a:pt x="272" y="272"/>
                </a:cubicBezTo>
                <a:cubicBezTo>
                  <a:pt x="272" y="363"/>
                  <a:pt x="136" y="454"/>
                  <a:pt x="0" y="545"/>
                </a:cubicBezTo>
              </a:path>
            </a:pathLst>
          </a:custGeom>
          <a:noFill/>
          <a:ln w="76200" cap="flat" cmpd="sng">
            <a:solidFill>
              <a:schemeClr val="tx1"/>
            </a:solidFill>
            <a:prstDash val="solid"/>
            <a:miter lim="800000"/>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39" name="Text Box 19"/>
          <p:cNvSpPr txBox="1">
            <a:spLocks noChangeArrowheads="1"/>
          </p:cNvSpPr>
          <p:nvPr/>
        </p:nvSpPr>
        <p:spPr bwMode="auto">
          <a:xfrm>
            <a:off x="5219700" y="1484313"/>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4400" b="1">
                <a:solidFill>
                  <a:srgbClr val="FF0000"/>
                </a:solidFill>
              </a:rPr>
              <a:t>Y</a:t>
            </a:r>
          </a:p>
        </p:txBody>
      </p:sp>
      <p:sp>
        <p:nvSpPr>
          <p:cNvPr id="286740" name="Text Box 20"/>
          <p:cNvSpPr txBox="1">
            <a:spLocks noChangeArrowheads="1"/>
          </p:cNvSpPr>
          <p:nvPr/>
        </p:nvSpPr>
        <p:spPr bwMode="auto">
          <a:xfrm>
            <a:off x="6877050" y="836613"/>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4400" b="1">
                <a:solidFill>
                  <a:srgbClr val="FF0000"/>
                </a:solidFill>
              </a:rPr>
              <a:t>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37"/>
                                        </p:tgtEl>
                                        <p:attrNameLst>
                                          <p:attrName>style.visibility</p:attrName>
                                        </p:attrNameLst>
                                      </p:cBhvr>
                                      <p:to>
                                        <p:strVal val="visible"/>
                                      </p:to>
                                    </p:set>
                                    <p:animEffect transition="in" filter="box(in)">
                                      <p:cBhvr>
                                        <p:cTn id="7" dur="500"/>
                                        <p:tgtEl>
                                          <p:spTgt spid="28673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86738"/>
                                        </p:tgtEl>
                                        <p:attrNameLst>
                                          <p:attrName>style.visibility</p:attrName>
                                        </p:attrNameLst>
                                      </p:cBhvr>
                                      <p:to>
                                        <p:strVal val="visible"/>
                                      </p:to>
                                    </p:set>
                                    <p:animEffect transition="in" filter="box(in)">
                                      <p:cBhvr>
                                        <p:cTn id="10" dur="500"/>
                                        <p:tgtEl>
                                          <p:spTgt spid="28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7" grpId="0" animBg="1"/>
      <p:bldP spid="2867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042988" y="908050"/>
            <a:ext cx="7315200" cy="838200"/>
          </a:xfrm>
        </p:spPr>
        <p:txBody>
          <a:bodyPr/>
          <a:lstStyle/>
          <a:p>
            <a:r>
              <a:rPr lang="en-US" altLang="zh-TW"/>
              <a:t>Splitting Doesn</a:t>
            </a:r>
            <a:r>
              <a:rPr lang="en-US" altLang="zh-TW">
                <a:latin typeface="Tahoma"/>
              </a:rPr>
              <a:t>’</a:t>
            </a:r>
            <a:r>
              <a:rPr lang="en-US" altLang="zh-TW"/>
              <a:t>t Hold</a:t>
            </a:r>
          </a:p>
        </p:txBody>
      </p:sp>
      <p:sp>
        <p:nvSpPr>
          <p:cNvPr id="227331" name="Rectangle 3"/>
          <p:cNvSpPr>
            <a:spLocks noGrp="1" noChangeArrowheads="1"/>
          </p:cNvSpPr>
          <p:nvPr>
            <p:ph type="body" idx="1"/>
          </p:nvPr>
        </p:nvSpPr>
        <p:spPr/>
        <p:txBody>
          <a:bodyPr/>
          <a:lstStyle/>
          <a:p>
            <a:r>
              <a:rPr lang="en-US" altLang="zh-TW"/>
              <a:t>Like FD</a:t>
            </a:r>
            <a:r>
              <a:rPr lang="en-US" altLang="zh-TW">
                <a:latin typeface="Tahoma"/>
              </a:rPr>
              <a:t>’</a:t>
            </a:r>
            <a:r>
              <a:rPr lang="en-US" altLang="zh-TW"/>
              <a:t>s, we </a:t>
            </a:r>
            <a:r>
              <a:rPr lang="en-US" altLang="zh-TW">
                <a:solidFill>
                  <a:srgbClr val="0000FF"/>
                </a:solidFill>
              </a:rPr>
              <a:t>cannot </a:t>
            </a:r>
            <a:r>
              <a:rPr lang="en-US" altLang="zh-TW"/>
              <a:t>generally split the </a:t>
            </a:r>
            <a:r>
              <a:rPr lang="en-US" altLang="zh-TW">
                <a:solidFill>
                  <a:srgbClr val="0000FF"/>
                </a:solidFill>
              </a:rPr>
              <a:t>left side of an MVD</a:t>
            </a:r>
          </a:p>
          <a:p>
            <a:r>
              <a:rPr lang="en-US" altLang="zh-TW"/>
              <a:t>But unlike FD</a:t>
            </a:r>
            <a:r>
              <a:rPr lang="en-US" altLang="zh-TW">
                <a:latin typeface="Tahoma"/>
              </a:rPr>
              <a:t>’</a:t>
            </a:r>
            <a:r>
              <a:rPr lang="en-US" altLang="zh-TW"/>
              <a:t>s, we </a:t>
            </a:r>
            <a:r>
              <a:rPr lang="en-US" altLang="zh-TW">
                <a:solidFill>
                  <a:srgbClr val="FF0000"/>
                </a:solidFill>
              </a:rPr>
              <a:t>cannot split the right side either</a:t>
            </a:r>
            <a:r>
              <a:rPr lang="en-US" altLang="zh-TW"/>
              <a:t> --- sometimes you have to leave several attributes on the right side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7" name="Rectangle 5"/>
          <p:cNvSpPr>
            <a:spLocks noChangeArrowheads="1"/>
          </p:cNvSpPr>
          <p:nvPr/>
        </p:nvSpPr>
        <p:spPr bwMode="auto">
          <a:xfrm>
            <a:off x="323850" y="2565400"/>
            <a:ext cx="8424863" cy="4318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8354" name="Rectangle 2"/>
          <p:cNvSpPr>
            <a:spLocks noGrp="1" noChangeArrowheads="1"/>
          </p:cNvSpPr>
          <p:nvPr>
            <p:ph type="title"/>
          </p:nvPr>
        </p:nvSpPr>
        <p:spPr/>
        <p:txBody>
          <a:bodyPr/>
          <a:lstStyle/>
          <a:p>
            <a:r>
              <a:rPr lang="en-US" altLang="zh-TW"/>
              <a:t>Example</a:t>
            </a:r>
          </a:p>
        </p:txBody>
      </p:sp>
      <p:sp>
        <p:nvSpPr>
          <p:cNvPr id="228355" name="Rectangle 3"/>
          <p:cNvSpPr>
            <a:spLocks noGrp="1" noChangeArrowheads="1"/>
          </p:cNvSpPr>
          <p:nvPr>
            <p:ph type="body" idx="1"/>
          </p:nvPr>
        </p:nvSpPr>
        <p:spPr>
          <a:xfrm>
            <a:off x="468313" y="1989138"/>
            <a:ext cx="8294687" cy="4191000"/>
          </a:xfrm>
        </p:spPr>
        <p:txBody>
          <a:bodyPr/>
          <a:lstStyle/>
          <a:p>
            <a:pPr>
              <a:lnSpc>
                <a:spcPct val="90000"/>
              </a:lnSpc>
            </a:pPr>
            <a:r>
              <a:rPr lang="en-US" altLang="zh-TW"/>
              <a:t>Consider a Teachers relation:</a:t>
            </a:r>
          </a:p>
          <a:p>
            <a:pPr>
              <a:lnSpc>
                <a:spcPct val="90000"/>
              </a:lnSpc>
              <a:buFont typeface="Wingdings" pitchFamily="2" charset="2"/>
              <a:buNone/>
            </a:pPr>
            <a:r>
              <a:rPr lang="en-US" altLang="zh-TW" sz="2800">
                <a:solidFill>
                  <a:schemeClr val="tx2"/>
                </a:solidFill>
              </a:rPr>
              <a:t>Teachers (Tid, areaCode, phone, BeerLiked, manf)</a:t>
            </a:r>
          </a:p>
          <a:p>
            <a:pPr>
              <a:lnSpc>
                <a:spcPct val="90000"/>
              </a:lnSpc>
              <a:buFont typeface="Wingdings" pitchFamily="2" charset="2"/>
              <a:buNone/>
            </a:pPr>
            <a:endParaRPr lang="en-US" altLang="zh-TW" sz="2800">
              <a:solidFill>
                <a:schemeClr val="tx2"/>
              </a:solidFill>
            </a:endParaRPr>
          </a:p>
          <a:p>
            <a:pPr>
              <a:lnSpc>
                <a:spcPct val="90000"/>
              </a:lnSpc>
            </a:pPr>
            <a:r>
              <a:rPr lang="en-US" altLang="zh-TW"/>
              <a:t>A teacher can have several phones, with the number divided between areaCode and phone (last 8 digits)</a:t>
            </a:r>
          </a:p>
          <a:p>
            <a:pPr>
              <a:lnSpc>
                <a:spcPct val="90000"/>
              </a:lnSpc>
            </a:pPr>
            <a:r>
              <a:rPr lang="en-US" altLang="zh-TW"/>
              <a:t>A teacher can like several alcohols, each with its own manufacturer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1116013" y="908050"/>
            <a:ext cx="7315200" cy="838200"/>
          </a:xfrm>
        </p:spPr>
        <p:txBody>
          <a:bodyPr/>
          <a:lstStyle/>
          <a:p>
            <a:r>
              <a:rPr lang="en-US" altLang="zh-TW"/>
              <a:t>Example, Continued</a:t>
            </a:r>
          </a:p>
        </p:txBody>
      </p:sp>
      <p:sp>
        <p:nvSpPr>
          <p:cNvPr id="229379" name="Rectangle 3"/>
          <p:cNvSpPr>
            <a:spLocks noGrp="1" noChangeArrowheads="1"/>
          </p:cNvSpPr>
          <p:nvPr>
            <p:ph type="body" idx="1"/>
          </p:nvPr>
        </p:nvSpPr>
        <p:spPr/>
        <p:txBody>
          <a:bodyPr/>
          <a:lstStyle/>
          <a:p>
            <a:r>
              <a:rPr lang="en-US" altLang="zh-TW"/>
              <a:t>Since the areaCode-phone combinations for a drinker are independent of the beersLiked-manf combinations, we expect that the following MVD</a:t>
            </a:r>
            <a:r>
              <a:rPr lang="en-US" altLang="zh-TW">
                <a:latin typeface="Tahoma"/>
              </a:rPr>
              <a:t>’</a:t>
            </a:r>
            <a:r>
              <a:rPr lang="en-US" altLang="zh-TW"/>
              <a:t>s hold:</a:t>
            </a:r>
          </a:p>
          <a:p>
            <a:pPr>
              <a:buFont typeface="Wingdings" pitchFamily="2" charset="2"/>
              <a:buNone/>
            </a:pPr>
            <a:r>
              <a:rPr lang="en-US" altLang="zh-TW"/>
              <a:t>		Tid→→areaCode phone</a:t>
            </a:r>
          </a:p>
          <a:p>
            <a:pPr>
              <a:buFont typeface="Wingdings" pitchFamily="2" charset="2"/>
              <a:buNone/>
            </a:pPr>
            <a:r>
              <a:rPr lang="en-US" altLang="zh-TW"/>
              <a:t>		Tid→→beersLiked manf</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5" name="Rectangle 5"/>
          <p:cNvSpPr>
            <a:spLocks noChangeArrowheads="1"/>
          </p:cNvSpPr>
          <p:nvPr/>
        </p:nvSpPr>
        <p:spPr bwMode="auto">
          <a:xfrm>
            <a:off x="685800" y="2895600"/>
            <a:ext cx="8278813" cy="19050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0402" name="Rectangle 2"/>
          <p:cNvSpPr>
            <a:spLocks noGrp="1" noChangeArrowheads="1"/>
          </p:cNvSpPr>
          <p:nvPr>
            <p:ph type="title"/>
          </p:nvPr>
        </p:nvSpPr>
        <p:spPr/>
        <p:txBody>
          <a:bodyPr/>
          <a:lstStyle/>
          <a:p>
            <a:r>
              <a:rPr lang="en-US" altLang="zh-TW"/>
              <a:t>Example Data</a:t>
            </a:r>
          </a:p>
        </p:txBody>
      </p:sp>
      <p:sp>
        <p:nvSpPr>
          <p:cNvPr id="230403" name="Text Box 3"/>
          <p:cNvSpPr txBox="1">
            <a:spLocks noChangeArrowheads="1"/>
          </p:cNvSpPr>
          <p:nvPr/>
        </p:nvSpPr>
        <p:spPr bwMode="auto">
          <a:xfrm>
            <a:off x="669925" y="2090738"/>
            <a:ext cx="80708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a:latin typeface="Tahoma" pitchFamily="34" charset="0"/>
              </a:rPr>
              <a:t>Here is possible data satisfying these MVD’s:</a:t>
            </a:r>
          </a:p>
          <a:p>
            <a:pPr eaLnBrk="0" hangingPunct="0"/>
            <a:endParaRPr lang="en-US" altLang="zh-TW">
              <a:latin typeface="Tahoma" pitchFamily="34" charset="0"/>
            </a:endParaRPr>
          </a:p>
          <a:p>
            <a:pPr eaLnBrk="0" hangingPunct="0"/>
            <a:r>
              <a:rPr lang="en-US" altLang="zh-TW" b="1">
                <a:latin typeface="Tahoma" pitchFamily="34" charset="0"/>
              </a:rPr>
              <a:t>Tid	areaCode	phone	alcoholLiked    manf</a:t>
            </a:r>
          </a:p>
          <a:p>
            <a:pPr eaLnBrk="0" hangingPunct="0"/>
            <a:r>
              <a:rPr lang="en-US" altLang="zh-TW" b="1">
                <a:latin typeface="Tahoma" pitchFamily="34" charset="0"/>
              </a:rPr>
              <a:t>01	02	        2555-1111	</a:t>
            </a:r>
            <a:r>
              <a:rPr lang="zh-TW" altLang="en-US" b="1">
                <a:latin typeface="Tahoma" pitchFamily="34" charset="0"/>
                <a:ea typeface="標楷體" pitchFamily="65" charset="-120"/>
              </a:rPr>
              <a:t>台啤</a:t>
            </a:r>
            <a:r>
              <a:rPr lang="zh-TW" altLang="en-US" b="1">
                <a:latin typeface="Tahoma" pitchFamily="34" charset="0"/>
              </a:rPr>
              <a:t>		   </a:t>
            </a:r>
            <a:r>
              <a:rPr lang="zh-TW" altLang="en-US" b="1">
                <a:latin typeface="Tahoma" pitchFamily="34" charset="0"/>
                <a:ea typeface="標楷體" pitchFamily="65" charset="-120"/>
              </a:rPr>
              <a:t>台灣菸酒</a:t>
            </a:r>
          </a:p>
          <a:p>
            <a:pPr eaLnBrk="0" hangingPunct="0"/>
            <a:r>
              <a:rPr lang="en-US" altLang="zh-TW" b="1">
                <a:latin typeface="Tahoma" pitchFamily="34" charset="0"/>
              </a:rPr>
              <a:t>01	02	        2555-1111	</a:t>
            </a:r>
            <a:r>
              <a:rPr lang="zh-TW" altLang="en-US" b="1">
                <a:latin typeface="Tahoma" pitchFamily="34" charset="0"/>
                <a:ea typeface="標楷體" pitchFamily="65" charset="-120"/>
              </a:rPr>
              <a:t>金門高樑</a:t>
            </a:r>
            <a:r>
              <a:rPr lang="zh-TW" altLang="en-US" b="1">
                <a:latin typeface="Tahoma" pitchFamily="34" charset="0"/>
              </a:rPr>
              <a:t>	   </a:t>
            </a:r>
            <a:r>
              <a:rPr lang="zh-TW" altLang="en-US" b="1">
                <a:latin typeface="Tahoma" pitchFamily="34" charset="0"/>
                <a:ea typeface="標楷體" pitchFamily="65" charset="-120"/>
              </a:rPr>
              <a:t>金門酒廠</a:t>
            </a:r>
          </a:p>
          <a:p>
            <a:pPr eaLnBrk="0" hangingPunct="0"/>
            <a:r>
              <a:rPr lang="en-US" altLang="zh-TW" b="1">
                <a:latin typeface="Tahoma" pitchFamily="34" charset="0"/>
              </a:rPr>
              <a:t>01	035	          555-9999	</a:t>
            </a:r>
            <a:r>
              <a:rPr lang="zh-TW" altLang="en-US" b="1">
                <a:latin typeface="Tahoma" pitchFamily="34" charset="0"/>
                <a:ea typeface="標楷體" pitchFamily="65" charset="-120"/>
              </a:rPr>
              <a:t>台啤</a:t>
            </a:r>
            <a:r>
              <a:rPr lang="zh-TW" altLang="en-US" b="1">
                <a:latin typeface="Tahoma" pitchFamily="34" charset="0"/>
              </a:rPr>
              <a:t>		   </a:t>
            </a:r>
            <a:r>
              <a:rPr lang="zh-TW" altLang="en-US" b="1">
                <a:ea typeface="標楷體" pitchFamily="65" charset="-120"/>
              </a:rPr>
              <a:t>台灣菸酒</a:t>
            </a:r>
            <a:endParaRPr lang="zh-TW" altLang="en-US" b="1">
              <a:latin typeface="Tahoma" pitchFamily="34" charset="0"/>
              <a:ea typeface="標楷體" pitchFamily="65" charset="-120"/>
            </a:endParaRPr>
          </a:p>
          <a:p>
            <a:pPr eaLnBrk="0" hangingPunct="0"/>
            <a:r>
              <a:rPr lang="en-US" altLang="zh-TW" b="1">
                <a:latin typeface="Tahoma" pitchFamily="34" charset="0"/>
              </a:rPr>
              <a:t>01	035	          555-9999	</a:t>
            </a:r>
            <a:r>
              <a:rPr lang="zh-TW" altLang="en-US" b="1">
                <a:latin typeface="Tahoma" pitchFamily="34" charset="0"/>
                <a:ea typeface="標楷體" pitchFamily="65" charset="-120"/>
              </a:rPr>
              <a:t>金門高樑</a:t>
            </a:r>
            <a:r>
              <a:rPr lang="zh-TW" altLang="en-US" b="1">
                <a:latin typeface="Tahoma" pitchFamily="34" charset="0"/>
              </a:rPr>
              <a:t>	   </a:t>
            </a:r>
            <a:r>
              <a:rPr lang="zh-TW" altLang="en-US" b="1">
                <a:ea typeface="標楷體" pitchFamily="65" charset="-120"/>
              </a:rPr>
              <a:t>金門酒廠</a:t>
            </a:r>
          </a:p>
        </p:txBody>
      </p:sp>
      <p:sp>
        <p:nvSpPr>
          <p:cNvPr id="230404" name="Text Box 4"/>
          <p:cNvSpPr txBox="1">
            <a:spLocks noChangeArrowheads="1"/>
          </p:cNvSpPr>
          <p:nvPr/>
        </p:nvSpPr>
        <p:spPr bwMode="auto">
          <a:xfrm>
            <a:off x="669925" y="5062538"/>
            <a:ext cx="7599363" cy="12001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a:latin typeface="Tahoma" pitchFamily="34" charset="0"/>
              </a:rPr>
              <a:t>But we </a:t>
            </a:r>
            <a:r>
              <a:rPr lang="en-US" altLang="zh-TW" u="sng">
                <a:solidFill>
                  <a:srgbClr val="FF0000"/>
                </a:solidFill>
                <a:latin typeface="Tahoma" pitchFamily="34" charset="0"/>
              </a:rPr>
              <a:t>cannot swap area codes or phones themselves</a:t>
            </a:r>
            <a:r>
              <a:rPr lang="en-US" altLang="zh-TW">
                <a:latin typeface="Tahoma" pitchFamily="34" charset="0"/>
              </a:rPr>
              <a:t>.</a:t>
            </a:r>
          </a:p>
          <a:p>
            <a:pPr eaLnBrk="0" hangingPunct="0"/>
            <a:r>
              <a:rPr lang="en-US" altLang="zh-TW">
                <a:latin typeface="Tahoma" pitchFamily="34" charset="0"/>
              </a:rPr>
              <a:t>That is, neither Tid</a:t>
            </a:r>
            <a:r>
              <a:rPr lang="en-US" altLang="zh-TW"/>
              <a:t>→→</a:t>
            </a:r>
            <a:r>
              <a:rPr lang="en-US" altLang="zh-TW">
                <a:latin typeface="Tahoma" pitchFamily="34" charset="0"/>
              </a:rPr>
              <a:t>areaCode nor Tid</a:t>
            </a:r>
            <a:r>
              <a:rPr lang="en-US" altLang="zh-TW"/>
              <a:t>→→</a:t>
            </a:r>
            <a:r>
              <a:rPr lang="en-US" altLang="zh-TW">
                <a:latin typeface="Tahoma" pitchFamily="34" charset="0"/>
              </a:rPr>
              <a:t>phone</a:t>
            </a:r>
          </a:p>
          <a:p>
            <a:pPr eaLnBrk="0" hangingPunct="0"/>
            <a:r>
              <a:rPr lang="en-US" altLang="zh-TW">
                <a:latin typeface="Tahoma" pitchFamily="34" charset="0"/>
              </a:rPr>
              <a:t>holds for this relation.</a:t>
            </a:r>
          </a:p>
        </p:txBody>
      </p:sp>
      <p:sp>
        <p:nvSpPr>
          <p:cNvPr id="230406" name="Line 6"/>
          <p:cNvSpPr>
            <a:spLocks noChangeShapeType="1"/>
          </p:cNvSpPr>
          <p:nvPr/>
        </p:nvSpPr>
        <p:spPr bwMode="auto">
          <a:xfrm>
            <a:off x="685800" y="3284538"/>
            <a:ext cx="82788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407" name="Line 7"/>
          <p:cNvSpPr>
            <a:spLocks noChangeShapeType="1"/>
          </p:cNvSpPr>
          <p:nvPr/>
        </p:nvSpPr>
        <p:spPr bwMode="auto">
          <a:xfrm>
            <a:off x="1524000" y="2895600"/>
            <a:ext cx="0" cy="1905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408" name="Line 8"/>
          <p:cNvSpPr>
            <a:spLocks noChangeShapeType="1"/>
          </p:cNvSpPr>
          <p:nvPr/>
        </p:nvSpPr>
        <p:spPr bwMode="auto">
          <a:xfrm>
            <a:off x="3200400" y="2895600"/>
            <a:ext cx="0" cy="1905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409" name="Line 9"/>
          <p:cNvSpPr>
            <a:spLocks noChangeShapeType="1"/>
          </p:cNvSpPr>
          <p:nvPr/>
        </p:nvSpPr>
        <p:spPr bwMode="auto">
          <a:xfrm>
            <a:off x="5219700" y="2895600"/>
            <a:ext cx="0" cy="1905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410" name="Line 10"/>
          <p:cNvSpPr>
            <a:spLocks noChangeShapeType="1"/>
          </p:cNvSpPr>
          <p:nvPr/>
        </p:nvSpPr>
        <p:spPr bwMode="auto">
          <a:xfrm>
            <a:off x="7308850" y="2895600"/>
            <a:ext cx="0" cy="1905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0413" name="Rectangle 13"/>
          <p:cNvSpPr>
            <a:spLocks noChangeArrowheads="1"/>
          </p:cNvSpPr>
          <p:nvPr/>
        </p:nvSpPr>
        <p:spPr bwMode="auto">
          <a:xfrm>
            <a:off x="1403350" y="2636838"/>
            <a:ext cx="3889375" cy="23050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30404"/>
                                        </p:tgtEl>
                                        <p:attrNameLst>
                                          <p:attrName>style.visibility</p:attrName>
                                        </p:attrNameLst>
                                      </p:cBhvr>
                                      <p:to>
                                        <p:strVal val="visible"/>
                                      </p:to>
                                    </p:set>
                                    <p:anim calcmode="lin" valueType="num">
                                      <p:cBhvr additive="base">
                                        <p:cTn id="7" dur="500" fill="hold"/>
                                        <p:tgtEl>
                                          <p:spTgt spid="230404"/>
                                        </p:tgtEl>
                                        <p:attrNameLst>
                                          <p:attrName>ppt_x</p:attrName>
                                        </p:attrNameLst>
                                      </p:cBhvr>
                                      <p:tavLst>
                                        <p:tav tm="0">
                                          <p:val>
                                            <p:strVal val="0-#ppt_w/2"/>
                                          </p:val>
                                        </p:tav>
                                        <p:tav tm="100000">
                                          <p:val>
                                            <p:strVal val="#ppt_x"/>
                                          </p:val>
                                        </p:tav>
                                      </p:tavLst>
                                    </p:anim>
                                    <p:anim calcmode="lin" valueType="num">
                                      <p:cBhvr additive="base">
                                        <p:cTn id="8" dur="500" fill="hold"/>
                                        <p:tgtEl>
                                          <p:spTgt spid="230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116013" y="692150"/>
            <a:ext cx="7315200" cy="838200"/>
          </a:xfrm>
        </p:spPr>
        <p:txBody>
          <a:bodyPr/>
          <a:lstStyle/>
          <a:p>
            <a:r>
              <a:rPr lang="en-US" altLang="zh-TW" sz="4000"/>
              <a:t>Fourth Normal Form</a:t>
            </a:r>
            <a:br>
              <a:rPr lang="en-US" altLang="zh-TW" sz="4000"/>
            </a:br>
            <a:r>
              <a:rPr lang="en-US" altLang="zh-TW" sz="4000"/>
              <a:t>4NF</a:t>
            </a:r>
          </a:p>
        </p:txBody>
      </p:sp>
      <p:sp>
        <p:nvSpPr>
          <p:cNvPr id="231427" name="Rectangle 3"/>
          <p:cNvSpPr>
            <a:spLocks noGrp="1" noChangeArrowheads="1"/>
          </p:cNvSpPr>
          <p:nvPr>
            <p:ph type="body" idx="1"/>
          </p:nvPr>
        </p:nvSpPr>
        <p:spPr/>
        <p:txBody>
          <a:bodyPr/>
          <a:lstStyle/>
          <a:p>
            <a:r>
              <a:rPr lang="en-US" altLang="zh-TW"/>
              <a:t>The redundancy that comes from MVD</a:t>
            </a:r>
            <a:r>
              <a:rPr lang="en-US" altLang="zh-TW">
                <a:latin typeface="Tahoma"/>
              </a:rPr>
              <a:t>’</a:t>
            </a:r>
            <a:r>
              <a:rPr lang="en-US" altLang="zh-TW"/>
              <a:t>s is not removable by putting the database schema in BCNF</a:t>
            </a:r>
          </a:p>
          <a:p>
            <a:r>
              <a:rPr lang="en-US" altLang="zh-TW"/>
              <a:t>There is a stronger normal form, called 4NF, that (intuitively) </a:t>
            </a:r>
            <a:r>
              <a:rPr lang="en-US" altLang="zh-TW">
                <a:solidFill>
                  <a:srgbClr val="0000FF"/>
                </a:solidFill>
              </a:rPr>
              <a:t>treats MVD</a:t>
            </a:r>
            <a:r>
              <a:rPr lang="en-US" altLang="zh-TW">
                <a:solidFill>
                  <a:srgbClr val="0000FF"/>
                </a:solidFill>
                <a:latin typeface="Tahoma"/>
              </a:rPr>
              <a:t>’</a:t>
            </a:r>
            <a:r>
              <a:rPr lang="en-US" altLang="zh-TW">
                <a:solidFill>
                  <a:srgbClr val="0000FF"/>
                </a:solidFill>
              </a:rPr>
              <a:t>s as FD</a:t>
            </a:r>
            <a:r>
              <a:rPr lang="en-US" altLang="zh-TW">
                <a:solidFill>
                  <a:srgbClr val="0000FF"/>
                </a:solidFill>
                <a:latin typeface="Tahoma"/>
              </a:rPr>
              <a:t>’</a:t>
            </a:r>
            <a:r>
              <a:rPr lang="en-US" altLang="zh-TW">
                <a:solidFill>
                  <a:srgbClr val="0000FF"/>
                </a:solidFill>
              </a:rPr>
              <a:t>s</a:t>
            </a:r>
            <a:r>
              <a:rPr lang="en-US" altLang="zh-TW"/>
              <a:t> when it comes to decomposition, but not when determining keys of the relation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331913" y="908050"/>
            <a:ext cx="7315200" cy="838200"/>
          </a:xfrm>
        </p:spPr>
        <p:txBody>
          <a:bodyPr/>
          <a:lstStyle/>
          <a:p>
            <a:r>
              <a:rPr lang="en-US" altLang="zh-TW"/>
              <a:t>4NF Definition</a:t>
            </a:r>
          </a:p>
        </p:txBody>
      </p:sp>
      <p:sp>
        <p:nvSpPr>
          <p:cNvPr id="232451" name="Rectangle 3"/>
          <p:cNvSpPr>
            <a:spLocks noGrp="1" noChangeArrowheads="1"/>
          </p:cNvSpPr>
          <p:nvPr>
            <p:ph type="body" idx="1"/>
          </p:nvPr>
        </p:nvSpPr>
        <p:spPr>
          <a:xfrm>
            <a:off x="1258888" y="1916113"/>
            <a:ext cx="7315200" cy="4191000"/>
          </a:xfrm>
        </p:spPr>
        <p:txBody>
          <a:bodyPr/>
          <a:lstStyle/>
          <a:p>
            <a:pPr marL="609600" indent="-609600">
              <a:lnSpc>
                <a:spcPct val="90000"/>
              </a:lnSpc>
            </a:pPr>
            <a:r>
              <a:rPr lang="en-US" altLang="zh-TW"/>
              <a:t>A relation </a:t>
            </a:r>
            <a:r>
              <a:rPr lang="en-US" altLang="zh-TW" i="1"/>
              <a:t>R </a:t>
            </a:r>
            <a:r>
              <a:rPr lang="en-US" altLang="zh-TW"/>
              <a:t> is in 4NF if whenever       </a:t>
            </a:r>
            <a:r>
              <a:rPr lang="en-US" altLang="zh-TW" i="1"/>
              <a:t>X</a:t>
            </a:r>
            <a:r>
              <a:rPr lang="en-US" altLang="zh-TW"/>
              <a:t>→→</a:t>
            </a:r>
            <a:r>
              <a:rPr lang="en-US" altLang="zh-TW" i="1"/>
              <a:t>Y</a:t>
            </a:r>
            <a:r>
              <a:rPr lang="en-US" altLang="zh-TW"/>
              <a:t>  is a nontrivial MVD, then </a:t>
            </a:r>
            <a:r>
              <a:rPr lang="en-US" altLang="zh-TW" i="1"/>
              <a:t>X</a:t>
            </a:r>
            <a:r>
              <a:rPr lang="en-US" altLang="zh-TW"/>
              <a:t>  is a superkey</a:t>
            </a:r>
          </a:p>
          <a:p>
            <a:pPr marL="990600" lvl="1" indent="-533400">
              <a:lnSpc>
                <a:spcPct val="90000"/>
              </a:lnSpc>
            </a:pPr>
            <a:r>
              <a:rPr lang="en-US" altLang="zh-TW">
                <a:latin typeface="Tahoma"/>
              </a:rPr>
              <a:t>“</a:t>
            </a:r>
            <a:r>
              <a:rPr lang="en-US" altLang="zh-TW"/>
              <a:t>Nontrivial</a:t>
            </a:r>
            <a:r>
              <a:rPr lang="en-US" altLang="zh-TW">
                <a:latin typeface="Tahoma"/>
              </a:rPr>
              <a:t>”</a:t>
            </a:r>
            <a:r>
              <a:rPr lang="en-US" altLang="zh-TW"/>
              <a:t> means that:</a:t>
            </a:r>
          </a:p>
          <a:p>
            <a:pPr marL="1371600" lvl="2" indent="-457200">
              <a:lnSpc>
                <a:spcPct val="90000"/>
              </a:lnSpc>
              <a:buFontTx/>
              <a:buAutoNum type="arabicPeriod"/>
            </a:pPr>
            <a:r>
              <a:rPr lang="en-US" altLang="zh-TW" sz="2800" i="1"/>
              <a:t>Y</a:t>
            </a:r>
            <a:r>
              <a:rPr lang="en-US" altLang="zh-TW" sz="2800"/>
              <a:t>  is not a subset of </a:t>
            </a:r>
            <a:r>
              <a:rPr lang="en-US" altLang="zh-TW" sz="2800" i="1"/>
              <a:t>X</a:t>
            </a:r>
            <a:r>
              <a:rPr lang="en-US" altLang="zh-TW" sz="2800"/>
              <a:t>, and</a:t>
            </a:r>
          </a:p>
          <a:p>
            <a:pPr marL="1371600" lvl="2" indent="-457200">
              <a:lnSpc>
                <a:spcPct val="90000"/>
              </a:lnSpc>
              <a:buFontTx/>
              <a:buAutoNum type="arabicPeriod"/>
            </a:pPr>
            <a:r>
              <a:rPr lang="en-US" altLang="zh-TW" sz="2800" i="1"/>
              <a:t>X</a:t>
            </a:r>
            <a:r>
              <a:rPr lang="en-US" altLang="zh-TW" sz="2800"/>
              <a:t>  and </a:t>
            </a:r>
            <a:r>
              <a:rPr lang="en-US" altLang="zh-TW" sz="2800" i="1"/>
              <a:t>Y </a:t>
            </a:r>
            <a:r>
              <a:rPr lang="en-US" altLang="zh-TW" sz="2800"/>
              <a:t> are not, together, all the attributes</a:t>
            </a:r>
          </a:p>
          <a:p>
            <a:pPr marL="990600" lvl="1" indent="-533400">
              <a:lnSpc>
                <a:spcPct val="90000"/>
              </a:lnSpc>
            </a:pPr>
            <a:r>
              <a:rPr lang="en-US" altLang="zh-TW">
                <a:solidFill>
                  <a:srgbClr val="0000FF"/>
                </a:solidFill>
              </a:rPr>
              <a:t>Note: </a:t>
            </a:r>
            <a:r>
              <a:rPr lang="en-US" altLang="zh-TW"/>
              <a:t>The definition of </a:t>
            </a:r>
            <a:r>
              <a:rPr lang="en-US" altLang="zh-TW">
                <a:latin typeface="Tahoma"/>
              </a:rPr>
              <a:t>“</a:t>
            </a:r>
            <a:r>
              <a:rPr lang="en-US" altLang="zh-TW"/>
              <a:t>superkey</a:t>
            </a:r>
            <a:r>
              <a:rPr lang="en-US" altLang="zh-TW">
                <a:latin typeface="Tahoma"/>
              </a:rPr>
              <a:t>”</a:t>
            </a:r>
            <a:r>
              <a:rPr lang="en-US" altLang="zh-TW"/>
              <a:t> still depends on FD</a:t>
            </a:r>
            <a:r>
              <a:rPr lang="en-US" altLang="zh-TW">
                <a:latin typeface="Tahoma"/>
              </a:rPr>
              <a:t>’</a:t>
            </a:r>
            <a:r>
              <a:rPr lang="en-US" altLang="zh-TW"/>
              <a:t>s only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1116013" y="836613"/>
            <a:ext cx="7315200" cy="838200"/>
          </a:xfrm>
        </p:spPr>
        <p:txBody>
          <a:bodyPr/>
          <a:lstStyle/>
          <a:p>
            <a:r>
              <a:rPr lang="en-US" altLang="zh-TW"/>
              <a:t>BCNF Versus 4NF</a:t>
            </a:r>
          </a:p>
        </p:txBody>
      </p:sp>
      <p:sp>
        <p:nvSpPr>
          <p:cNvPr id="233475" name="Rectangle 3"/>
          <p:cNvSpPr>
            <a:spLocks noGrp="1" noChangeArrowheads="1"/>
          </p:cNvSpPr>
          <p:nvPr>
            <p:ph type="body" idx="1"/>
          </p:nvPr>
        </p:nvSpPr>
        <p:spPr>
          <a:xfrm>
            <a:off x="685800" y="1981200"/>
            <a:ext cx="7772400" cy="4343400"/>
          </a:xfrm>
        </p:spPr>
        <p:txBody>
          <a:bodyPr/>
          <a:lstStyle/>
          <a:p>
            <a:r>
              <a:rPr lang="en-US" altLang="zh-TW"/>
              <a:t>Remember that every FD, </a:t>
            </a:r>
            <a:r>
              <a:rPr lang="en-US" altLang="zh-TW" i="1"/>
              <a:t>X</a:t>
            </a:r>
            <a:r>
              <a:rPr lang="en-US" altLang="zh-TW"/>
              <a:t>→</a:t>
            </a:r>
            <a:r>
              <a:rPr lang="en-US" altLang="zh-TW" i="1"/>
              <a:t>Y, </a:t>
            </a:r>
            <a:r>
              <a:rPr lang="en-US" altLang="zh-TW"/>
              <a:t> is also a MVD, </a:t>
            </a:r>
            <a:r>
              <a:rPr lang="en-US" altLang="zh-TW" i="1"/>
              <a:t>X</a:t>
            </a:r>
            <a:r>
              <a:rPr lang="en-US" altLang="zh-TW"/>
              <a:t> →→</a:t>
            </a:r>
            <a:r>
              <a:rPr lang="en-US" altLang="zh-TW" i="1"/>
              <a:t>Y</a:t>
            </a:r>
            <a:endParaRPr lang="en-US" altLang="zh-TW"/>
          </a:p>
          <a:p>
            <a:r>
              <a:rPr lang="en-US" altLang="zh-TW"/>
              <a:t>Thus, if </a:t>
            </a:r>
            <a:r>
              <a:rPr lang="en-US" altLang="zh-TW" i="1"/>
              <a:t>R</a:t>
            </a:r>
            <a:r>
              <a:rPr lang="en-US" altLang="zh-TW"/>
              <a:t>  is in 4NF, it is certainly in BCNF</a:t>
            </a:r>
          </a:p>
          <a:p>
            <a:pPr lvl="1"/>
            <a:r>
              <a:rPr lang="en-US" altLang="zh-TW"/>
              <a:t>Because any BCNF violation is a 4NF violation</a:t>
            </a:r>
          </a:p>
          <a:p>
            <a:r>
              <a:rPr lang="en-US" altLang="zh-TW"/>
              <a:t>But </a:t>
            </a:r>
            <a:r>
              <a:rPr lang="en-US" altLang="zh-TW" i="1"/>
              <a:t>R</a:t>
            </a:r>
            <a:r>
              <a:rPr lang="en-US" altLang="zh-TW"/>
              <a:t>  could be in BCNF and not 4NF, because MVD</a:t>
            </a:r>
            <a:r>
              <a:rPr lang="en-US" altLang="zh-TW">
                <a:latin typeface="Tahoma"/>
              </a:rPr>
              <a:t>’</a:t>
            </a:r>
            <a:r>
              <a:rPr lang="en-US" altLang="zh-TW"/>
              <a:t>s are </a:t>
            </a:r>
            <a:r>
              <a:rPr lang="en-US" altLang="zh-TW">
                <a:solidFill>
                  <a:srgbClr val="FF0000"/>
                </a:solidFill>
                <a:latin typeface="Tahoma"/>
              </a:rPr>
              <a:t>“</a:t>
            </a:r>
            <a:r>
              <a:rPr lang="en-US" altLang="zh-TW">
                <a:solidFill>
                  <a:srgbClr val="FF0000"/>
                </a:solidFill>
              </a:rPr>
              <a:t>invisible</a:t>
            </a:r>
            <a:r>
              <a:rPr lang="en-US" altLang="zh-TW">
                <a:solidFill>
                  <a:srgbClr val="FF0000"/>
                </a:solidFill>
                <a:latin typeface="Tahoma"/>
              </a:rPr>
              <a:t>”</a:t>
            </a:r>
            <a:r>
              <a:rPr lang="en-US" altLang="zh-TW"/>
              <a:t> to BCNF</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1116013" y="981075"/>
            <a:ext cx="7315200" cy="838200"/>
          </a:xfrm>
        </p:spPr>
        <p:txBody>
          <a:bodyPr/>
          <a:lstStyle/>
          <a:p>
            <a:r>
              <a:rPr lang="en-US" altLang="zh-TW"/>
              <a:t>Decomposition and 4NF</a:t>
            </a:r>
          </a:p>
        </p:txBody>
      </p:sp>
      <p:sp>
        <p:nvSpPr>
          <p:cNvPr id="234499" name="Rectangle 3"/>
          <p:cNvSpPr>
            <a:spLocks noGrp="1" noChangeArrowheads="1"/>
          </p:cNvSpPr>
          <p:nvPr>
            <p:ph type="body" idx="1"/>
          </p:nvPr>
        </p:nvSpPr>
        <p:spPr>
          <a:xfrm>
            <a:off x="1258888" y="2060575"/>
            <a:ext cx="7315200" cy="4191000"/>
          </a:xfrm>
        </p:spPr>
        <p:txBody>
          <a:bodyPr/>
          <a:lstStyle/>
          <a:p>
            <a:pPr marL="609600" indent="-609600"/>
            <a:r>
              <a:rPr lang="en-US" altLang="zh-TW"/>
              <a:t>If </a:t>
            </a:r>
            <a:r>
              <a:rPr lang="en-US" altLang="zh-TW" i="1"/>
              <a:t>X</a:t>
            </a:r>
            <a:r>
              <a:rPr lang="en-US" altLang="zh-TW"/>
              <a:t>→→</a:t>
            </a:r>
            <a:r>
              <a:rPr lang="en-US" altLang="zh-TW" i="1"/>
              <a:t>Y</a:t>
            </a:r>
            <a:r>
              <a:rPr lang="en-US" altLang="zh-TW"/>
              <a:t>  is a 4NF violation for relation </a:t>
            </a:r>
            <a:r>
              <a:rPr lang="en-US" altLang="zh-TW" i="1"/>
              <a:t>R</a:t>
            </a:r>
            <a:r>
              <a:rPr lang="en-US" altLang="zh-TW"/>
              <a:t>, we can decompose </a:t>
            </a:r>
            <a:r>
              <a:rPr lang="en-US" altLang="zh-TW" i="1"/>
              <a:t>R</a:t>
            </a:r>
            <a:r>
              <a:rPr lang="en-US" altLang="zh-TW"/>
              <a:t>  using the same technique as for BCNF</a:t>
            </a:r>
          </a:p>
          <a:p>
            <a:pPr marL="990600" lvl="1" indent="-533400">
              <a:buFont typeface="Monotype Sorts" pitchFamily="2" charset="2"/>
              <a:buAutoNum type="arabicPeriod"/>
            </a:pPr>
            <a:r>
              <a:rPr lang="en-US" altLang="zh-TW" i="1"/>
              <a:t>XY</a:t>
            </a:r>
            <a:r>
              <a:rPr lang="en-US" altLang="zh-TW"/>
              <a:t>  is one of the decomposed relations</a:t>
            </a:r>
          </a:p>
          <a:p>
            <a:pPr marL="990600" lvl="1" indent="-533400">
              <a:buFont typeface="Monotype Sorts" pitchFamily="2" charset="2"/>
              <a:buAutoNum type="arabicPeriod"/>
            </a:pPr>
            <a:r>
              <a:rPr lang="en-US" altLang="zh-TW"/>
              <a:t>All </a:t>
            </a:r>
            <a:r>
              <a:rPr lang="en-US" altLang="zh-TW">
                <a:solidFill>
                  <a:srgbClr val="0000FF"/>
                </a:solidFill>
              </a:rPr>
              <a:t>but </a:t>
            </a:r>
            <a:r>
              <a:rPr lang="en-US" altLang="zh-TW" i="1">
                <a:solidFill>
                  <a:srgbClr val="0000FF"/>
                </a:solidFill>
              </a:rPr>
              <a:t>Y-X</a:t>
            </a:r>
            <a:r>
              <a:rPr lang="en-US" altLang="zh-TW"/>
              <a:t> is the other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zh-TW"/>
              <a:t>1NF, 2NF, 3NF, or BCNF?</a:t>
            </a:r>
          </a:p>
        </p:txBody>
      </p:sp>
      <p:sp>
        <p:nvSpPr>
          <p:cNvPr id="241667" name="Rectangle 3"/>
          <p:cNvSpPr>
            <a:spLocks noChangeArrowheads="1"/>
          </p:cNvSpPr>
          <p:nvPr/>
        </p:nvSpPr>
        <p:spPr bwMode="auto">
          <a:xfrm>
            <a:off x="2109788" y="3284538"/>
            <a:ext cx="3816350" cy="863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a:p>
        </p:txBody>
      </p:sp>
      <p:sp>
        <p:nvSpPr>
          <p:cNvPr id="241668" name="Line 4"/>
          <p:cNvSpPr>
            <a:spLocks noChangeShapeType="1"/>
          </p:cNvSpPr>
          <p:nvPr/>
        </p:nvSpPr>
        <p:spPr bwMode="auto">
          <a:xfrm>
            <a:off x="31178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69" name="Line 5"/>
          <p:cNvSpPr>
            <a:spLocks noChangeShapeType="1"/>
          </p:cNvSpPr>
          <p:nvPr/>
        </p:nvSpPr>
        <p:spPr bwMode="auto">
          <a:xfrm>
            <a:off x="39814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70" name="Line 6"/>
          <p:cNvSpPr>
            <a:spLocks noChangeShapeType="1"/>
          </p:cNvSpPr>
          <p:nvPr/>
        </p:nvSpPr>
        <p:spPr bwMode="auto">
          <a:xfrm flipV="1">
            <a:off x="2686050" y="2997200"/>
            <a:ext cx="1588"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71" name="Line 7"/>
          <p:cNvSpPr>
            <a:spLocks noChangeShapeType="1"/>
          </p:cNvSpPr>
          <p:nvPr/>
        </p:nvSpPr>
        <p:spPr bwMode="auto">
          <a:xfrm flipV="1">
            <a:off x="3478213" y="2997200"/>
            <a:ext cx="1587"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72" name="Line 8"/>
          <p:cNvSpPr>
            <a:spLocks noChangeShapeType="1"/>
          </p:cNvSpPr>
          <p:nvPr/>
        </p:nvSpPr>
        <p:spPr bwMode="auto">
          <a:xfrm flipV="1">
            <a:off x="3046413" y="2565400"/>
            <a:ext cx="23749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73" name="Line 9"/>
          <p:cNvSpPr>
            <a:spLocks noChangeShapeType="1"/>
          </p:cNvSpPr>
          <p:nvPr/>
        </p:nvSpPr>
        <p:spPr bwMode="auto">
          <a:xfrm>
            <a:off x="5421313"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74" name="Line 10"/>
          <p:cNvSpPr>
            <a:spLocks noChangeShapeType="1"/>
          </p:cNvSpPr>
          <p:nvPr/>
        </p:nvSpPr>
        <p:spPr bwMode="auto">
          <a:xfrm>
            <a:off x="2687638" y="2997200"/>
            <a:ext cx="1582737"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75" name="Line 11"/>
          <p:cNvSpPr>
            <a:spLocks noChangeShapeType="1"/>
          </p:cNvSpPr>
          <p:nvPr/>
        </p:nvSpPr>
        <p:spPr bwMode="auto">
          <a:xfrm flipV="1">
            <a:off x="3046413" y="2565400"/>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76" name="Line 12"/>
          <p:cNvSpPr>
            <a:spLocks noChangeShapeType="1"/>
          </p:cNvSpPr>
          <p:nvPr/>
        </p:nvSpPr>
        <p:spPr bwMode="auto">
          <a:xfrm>
            <a:off x="4918075" y="328612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77" name="Text Box 13"/>
          <p:cNvSpPr txBox="1">
            <a:spLocks noChangeArrowheads="1"/>
          </p:cNvSpPr>
          <p:nvPr/>
        </p:nvSpPr>
        <p:spPr bwMode="auto">
          <a:xfrm>
            <a:off x="5145088" y="35020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D</a:t>
            </a:r>
          </a:p>
        </p:txBody>
      </p:sp>
      <p:sp>
        <p:nvSpPr>
          <p:cNvPr id="241678" name="Line 14"/>
          <p:cNvSpPr>
            <a:spLocks noChangeShapeType="1"/>
          </p:cNvSpPr>
          <p:nvPr/>
        </p:nvSpPr>
        <p:spPr bwMode="auto">
          <a:xfrm flipV="1">
            <a:off x="4268788" y="2997200"/>
            <a:ext cx="1587"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79" name="Text Box 15"/>
          <p:cNvSpPr txBox="1">
            <a:spLocks noChangeArrowheads="1"/>
          </p:cNvSpPr>
          <p:nvPr/>
        </p:nvSpPr>
        <p:spPr bwMode="auto">
          <a:xfrm>
            <a:off x="2470150"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A</a:t>
            </a:r>
          </a:p>
        </p:txBody>
      </p:sp>
      <p:sp>
        <p:nvSpPr>
          <p:cNvPr id="241680" name="Text Box 16"/>
          <p:cNvSpPr txBox="1">
            <a:spLocks noChangeArrowheads="1"/>
          </p:cNvSpPr>
          <p:nvPr/>
        </p:nvSpPr>
        <p:spPr bwMode="auto">
          <a:xfrm>
            <a:off x="3335338" y="350043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B</a:t>
            </a:r>
          </a:p>
        </p:txBody>
      </p:sp>
      <p:sp>
        <p:nvSpPr>
          <p:cNvPr id="241681" name="Text Box 17"/>
          <p:cNvSpPr txBox="1">
            <a:spLocks noChangeArrowheads="1"/>
          </p:cNvSpPr>
          <p:nvPr/>
        </p:nvSpPr>
        <p:spPr bwMode="auto">
          <a:xfrm>
            <a:off x="4270375"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C</a:t>
            </a:r>
          </a:p>
        </p:txBody>
      </p:sp>
      <p:sp>
        <p:nvSpPr>
          <p:cNvPr id="241685" name="Text Box 21"/>
          <p:cNvSpPr txBox="1">
            <a:spLocks noChangeArrowheads="1"/>
          </p:cNvSpPr>
          <p:nvPr/>
        </p:nvSpPr>
        <p:spPr bwMode="auto">
          <a:xfrm>
            <a:off x="6934200" y="3213100"/>
            <a:ext cx="102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600" b="1"/>
              <a:t>1NF</a:t>
            </a:r>
          </a:p>
        </p:txBody>
      </p:sp>
      <p:sp>
        <p:nvSpPr>
          <p:cNvPr id="241686" name="Line 22"/>
          <p:cNvSpPr>
            <a:spLocks noChangeShapeType="1"/>
          </p:cNvSpPr>
          <p:nvPr/>
        </p:nvSpPr>
        <p:spPr bwMode="auto">
          <a:xfrm>
            <a:off x="3563938" y="41497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87" name="Line 23"/>
          <p:cNvSpPr>
            <a:spLocks noChangeShapeType="1"/>
          </p:cNvSpPr>
          <p:nvPr/>
        </p:nvSpPr>
        <p:spPr bwMode="auto">
          <a:xfrm>
            <a:off x="3563938" y="4581525"/>
            <a:ext cx="9366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88" name="Line 24"/>
          <p:cNvSpPr>
            <a:spLocks noChangeShapeType="1"/>
          </p:cNvSpPr>
          <p:nvPr/>
        </p:nvSpPr>
        <p:spPr bwMode="auto">
          <a:xfrm flipV="1">
            <a:off x="4500563" y="41497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89" name="Line 25"/>
          <p:cNvSpPr>
            <a:spLocks noChangeShapeType="1"/>
          </p:cNvSpPr>
          <p:nvPr/>
        </p:nvSpPr>
        <p:spPr bwMode="auto">
          <a:xfrm>
            <a:off x="3995738" y="45815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90" name="Line 26"/>
          <p:cNvSpPr>
            <a:spLocks noChangeShapeType="1"/>
          </p:cNvSpPr>
          <p:nvPr/>
        </p:nvSpPr>
        <p:spPr bwMode="auto">
          <a:xfrm>
            <a:off x="3995738" y="5013325"/>
            <a:ext cx="1512887"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1691" name="Line 27"/>
          <p:cNvSpPr>
            <a:spLocks noChangeShapeType="1"/>
          </p:cNvSpPr>
          <p:nvPr/>
        </p:nvSpPr>
        <p:spPr bwMode="auto">
          <a:xfrm flipV="1">
            <a:off x="5508625" y="4149725"/>
            <a:ext cx="0" cy="863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1685">
                                            <p:txEl>
                                              <p:pRg st="0" end="0"/>
                                            </p:txEl>
                                          </p:spTgt>
                                        </p:tgtEl>
                                        <p:attrNameLst>
                                          <p:attrName>style.visibility</p:attrName>
                                        </p:attrNameLst>
                                      </p:cBhvr>
                                      <p:to>
                                        <p:strVal val="visible"/>
                                      </p:to>
                                    </p:set>
                                    <p:animEffect transition="in" filter="box(in)">
                                      <p:cBhvr>
                                        <p:cTn id="7" dur="500"/>
                                        <p:tgtEl>
                                          <p:spTgt spid="2416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TW"/>
              <a:t>Example</a:t>
            </a:r>
          </a:p>
        </p:txBody>
      </p:sp>
      <p:sp>
        <p:nvSpPr>
          <p:cNvPr id="235523" name="Rectangle 3"/>
          <p:cNvSpPr>
            <a:spLocks noGrp="1" noChangeArrowheads="1"/>
          </p:cNvSpPr>
          <p:nvPr>
            <p:ph type="body" idx="1"/>
          </p:nvPr>
        </p:nvSpPr>
        <p:spPr>
          <a:xfrm>
            <a:off x="900113" y="2781300"/>
            <a:ext cx="7818437" cy="3182938"/>
          </a:xfrm>
        </p:spPr>
        <p:txBody>
          <a:bodyPr/>
          <a:lstStyle/>
          <a:p>
            <a:pPr>
              <a:buFont typeface="Wingdings" pitchFamily="2" charset="2"/>
              <a:buNone/>
            </a:pPr>
            <a:r>
              <a:rPr lang="en-US" altLang="zh-TW"/>
              <a:t>FD: 		Tid→Tname</a:t>
            </a:r>
          </a:p>
          <a:p>
            <a:pPr>
              <a:buFont typeface="Wingdings" pitchFamily="2" charset="2"/>
              <a:buNone/>
            </a:pPr>
            <a:r>
              <a:rPr lang="en-US" altLang="zh-TW"/>
              <a:t>MVD</a:t>
            </a:r>
            <a:r>
              <a:rPr lang="en-US" altLang="zh-TW">
                <a:latin typeface="Tahoma"/>
              </a:rPr>
              <a:t>’</a:t>
            </a:r>
            <a:r>
              <a:rPr lang="en-US" altLang="zh-TW"/>
              <a:t>s: 	Tid→→phones</a:t>
            </a:r>
          </a:p>
          <a:p>
            <a:pPr>
              <a:buFont typeface="Wingdings" pitchFamily="2" charset="2"/>
              <a:buNone/>
            </a:pPr>
            <a:r>
              <a:rPr lang="en-US" altLang="zh-TW"/>
              <a:t>			Tid→→alcoholLiked</a:t>
            </a:r>
          </a:p>
          <a:p>
            <a:r>
              <a:rPr lang="en-US" altLang="zh-TW"/>
              <a:t>Key is {Tid, phones, beersLiked}</a:t>
            </a:r>
          </a:p>
          <a:p>
            <a:r>
              <a:rPr lang="en-US" altLang="zh-TW"/>
              <a:t>All dependencies violate 4NF</a:t>
            </a:r>
          </a:p>
        </p:txBody>
      </p:sp>
      <p:sp>
        <p:nvSpPr>
          <p:cNvPr id="235525" name="Line 5"/>
          <p:cNvSpPr>
            <a:spLocks noChangeShapeType="1"/>
          </p:cNvSpPr>
          <p:nvPr/>
        </p:nvSpPr>
        <p:spPr bwMode="auto">
          <a:xfrm>
            <a:off x="2555875" y="2205038"/>
            <a:ext cx="576263"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5526" name="Line 6"/>
          <p:cNvSpPr>
            <a:spLocks noChangeShapeType="1"/>
          </p:cNvSpPr>
          <p:nvPr/>
        </p:nvSpPr>
        <p:spPr bwMode="auto">
          <a:xfrm>
            <a:off x="4787900" y="2205038"/>
            <a:ext cx="1296988"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5527" name="Line 7"/>
          <p:cNvSpPr>
            <a:spLocks noChangeShapeType="1"/>
          </p:cNvSpPr>
          <p:nvPr/>
        </p:nvSpPr>
        <p:spPr bwMode="auto">
          <a:xfrm>
            <a:off x="6229350" y="2205038"/>
            <a:ext cx="2303463"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5528" name="Text Box 8"/>
          <p:cNvSpPr txBox="1">
            <a:spLocks noChangeArrowheads="1"/>
          </p:cNvSpPr>
          <p:nvPr/>
        </p:nvSpPr>
        <p:spPr bwMode="auto">
          <a:xfrm>
            <a:off x="827088" y="1674813"/>
            <a:ext cx="7831137" cy="61753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275393"/>
              </a:buClr>
              <a:buSzPct val="110000"/>
              <a:buFont typeface="Wingdings" pitchFamily="2" charset="2"/>
              <a:buNone/>
            </a:pPr>
            <a:r>
              <a:rPr lang="en-US" altLang="zh-TW" sz="3200" b="1">
                <a:solidFill>
                  <a:srgbClr val="000000"/>
                </a:solidFill>
              </a:rPr>
              <a:t>Teacher(Tid, Tname, phones, alcoholLiked)</a:t>
            </a:r>
            <a:endParaRPr lang="en-US" altLang="zh-TW"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box(in)">
                                      <p:cBhvr>
                                        <p:cTn id="7" dur="500"/>
                                        <p:tgtEl>
                                          <p:spTgt spid="23552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5526"/>
                                        </p:tgtEl>
                                        <p:attrNameLst>
                                          <p:attrName>style.visibility</p:attrName>
                                        </p:attrNameLst>
                                      </p:cBhvr>
                                      <p:to>
                                        <p:strVal val="visible"/>
                                      </p:to>
                                    </p:set>
                                    <p:animEffect transition="in" filter="box(in)">
                                      <p:cBhvr>
                                        <p:cTn id="10" dur="500"/>
                                        <p:tgtEl>
                                          <p:spTgt spid="23552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5527"/>
                                        </p:tgtEl>
                                        <p:attrNameLst>
                                          <p:attrName>style.visibility</p:attrName>
                                        </p:attrNameLst>
                                      </p:cBhvr>
                                      <p:to>
                                        <p:strVal val="visible"/>
                                      </p:to>
                                    </p:set>
                                    <p:animEffect transition="in" filter="box(in)">
                                      <p:cBhvr>
                                        <p:cTn id="13" dur="500"/>
                                        <p:tgtEl>
                                          <p:spTgt spid="2355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35523">
                                            <p:txEl>
                                              <p:pRg st="3" end="3"/>
                                            </p:txEl>
                                          </p:spTgt>
                                        </p:tgtEl>
                                        <p:attrNameLst>
                                          <p:attrName>style.visibility</p:attrName>
                                        </p:attrNameLst>
                                      </p:cBhvr>
                                      <p:to>
                                        <p:strVal val="visible"/>
                                      </p:to>
                                    </p:set>
                                    <p:animEffect transition="in" filter="box(in)">
                                      <p:cBhvr>
                                        <p:cTn id="18" dur="500"/>
                                        <p:tgtEl>
                                          <p:spTgt spid="235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animBg="1"/>
      <p:bldP spid="235526" grpId="0" animBg="1"/>
      <p:bldP spid="2355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1116013" y="549275"/>
            <a:ext cx="7315200" cy="838200"/>
          </a:xfrm>
        </p:spPr>
        <p:txBody>
          <a:bodyPr/>
          <a:lstStyle/>
          <a:p>
            <a:r>
              <a:rPr lang="en-US" altLang="zh-TW"/>
              <a:t>Example (Cont.)</a:t>
            </a:r>
          </a:p>
        </p:txBody>
      </p:sp>
      <p:sp>
        <p:nvSpPr>
          <p:cNvPr id="236547" name="Rectangle 3"/>
          <p:cNvSpPr>
            <a:spLocks noGrp="1" noChangeArrowheads="1"/>
          </p:cNvSpPr>
          <p:nvPr>
            <p:ph type="body" idx="1"/>
          </p:nvPr>
        </p:nvSpPr>
        <p:spPr>
          <a:xfrm>
            <a:off x="684213" y="2565400"/>
            <a:ext cx="7773987" cy="4176713"/>
          </a:xfrm>
        </p:spPr>
        <p:txBody>
          <a:bodyPr/>
          <a:lstStyle/>
          <a:p>
            <a:pPr marL="609600" indent="-609600"/>
            <a:r>
              <a:rPr lang="en-US" altLang="zh-TW"/>
              <a:t>Decompose using Tid→Tname:</a:t>
            </a:r>
          </a:p>
          <a:p>
            <a:pPr marL="609600" indent="-609600">
              <a:buFont typeface="Monotype Sorts" pitchFamily="2" charset="2"/>
              <a:buAutoNum type="arabicPeriod"/>
            </a:pPr>
            <a:r>
              <a:rPr lang="en-US" altLang="zh-TW"/>
              <a:t>Teacher1(</a:t>
            </a:r>
            <a:r>
              <a:rPr lang="en-US" altLang="zh-TW" u="sng"/>
              <a:t>Tid</a:t>
            </a:r>
            <a:r>
              <a:rPr lang="en-US" altLang="zh-TW"/>
              <a:t>, Tname)</a:t>
            </a:r>
          </a:p>
          <a:p>
            <a:pPr marL="990600" lvl="1" indent="-533400">
              <a:buFont typeface="Monotype Sorts" pitchFamily="2" charset="2"/>
              <a:buChar char="u"/>
            </a:pPr>
            <a:r>
              <a:rPr lang="en-US" altLang="zh-TW"/>
              <a:t>In 4NF, only dependency is Tid→Tname</a:t>
            </a:r>
          </a:p>
          <a:p>
            <a:pPr marL="609600" indent="-609600">
              <a:buFont typeface="Monotype Sorts" pitchFamily="2" charset="2"/>
              <a:buAutoNum type="arabicPeriod"/>
            </a:pPr>
            <a:r>
              <a:rPr lang="en-US" altLang="zh-TW"/>
              <a:t>Teacher2(Tid, phones, alcoholLiked)</a:t>
            </a:r>
          </a:p>
          <a:p>
            <a:pPr marL="990600" lvl="1" indent="-533400">
              <a:buFont typeface="Monotype Sorts" pitchFamily="2" charset="2"/>
              <a:buChar char="u"/>
            </a:pPr>
            <a:r>
              <a:rPr lang="en-US" altLang="zh-TW"/>
              <a:t>Not in 4NF</a:t>
            </a:r>
          </a:p>
          <a:p>
            <a:pPr marL="990600" lvl="1" indent="-533400">
              <a:buFont typeface="Monotype Sorts" pitchFamily="2" charset="2"/>
              <a:buChar char="u"/>
            </a:pPr>
            <a:r>
              <a:rPr lang="en-US" altLang="zh-TW"/>
              <a:t>Tid→→phones</a:t>
            </a:r>
          </a:p>
          <a:p>
            <a:pPr marL="990600" lvl="1" indent="-533400">
              <a:buFont typeface="Monotype Sorts" pitchFamily="2" charset="2"/>
              <a:buChar char="u"/>
            </a:pPr>
            <a:r>
              <a:rPr lang="en-US" altLang="zh-TW"/>
              <a:t>Tid→→alcoholLiked apply</a:t>
            </a:r>
          </a:p>
        </p:txBody>
      </p:sp>
      <p:sp>
        <p:nvSpPr>
          <p:cNvPr id="236549" name="Text Box 5"/>
          <p:cNvSpPr txBox="1">
            <a:spLocks noChangeArrowheads="1"/>
          </p:cNvSpPr>
          <p:nvPr/>
        </p:nvSpPr>
        <p:spPr bwMode="auto">
          <a:xfrm>
            <a:off x="663575" y="1865313"/>
            <a:ext cx="8012113" cy="61753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275393"/>
              </a:buClr>
              <a:buSzPct val="110000"/>
              <a:buFont typeface="Wingdings" pitchFamily="2" charset="2"/>
              <a:buNone/>
            </a:pPr>
            <a:r>
              <a:rPr lang="en-US" altLang="zh-TW" sz="3200" b="1">
                <a:solidFill>
                  <a:srgbClr val="000000"/>
                </a:solidFill>
              </a:rPr>
              <a:t>Teacher(Tid, Tname, phones, alcoholLiked)</a:t>
            </a:r>
            <a:endParaRPr lang="en-US" altLang="zh-TW"/>
          </a:p>
        </p:txBody>
      </p:sp>
      <p:sp>
        <p:nvSpPr>
          <p:cNvPr id="236553" name="Line 9"/>
          <p:cNvSpPr>
            <a:spLocks noChangeShapeType="1"/>
          </p:cNvSpPr>
          <p:nvPr/>
        </p:nvSpPr>
        <p:spPr bwMode="auto">
          <a:xfrm>
            <a:off x="3275013" y="4797425"/>
            <a:ext cx="6477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6554" name="Line 10"/>
          <p:cNvSpPr>
            <a:spLocks noChangeShapeType="1"/>
          </p:cNvSpPr>
          <p:nvPr/>
        </p:nvSpPr>
        <p:spPr bwMode="auto">
          <a:xfrm>
            <a:off x="4140200" y="4797425"/>
            <a:ext cx="1296988"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6555" name="Line 11"/>
          <p:cNvSpPr>
            <a:spLocks noChangeShapeType="1"/>
          </p:cNvSpPr>
          <p:nvPr/>
        </p:nvSpPr>
        <p:spPr bwMode="auto">
          <a:xfrm>
            <a:off x="5580063" y="4797425"/>
            <a:ext cx="2303462"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36556" name="Text Box 12"/>
          <p:cNvSpPr txBox="1">
            <a:spLocks noChangeArrowheads="1"/>
          </p:cNvSpPr>
          <p:nvPr/>
        </p:nvSpPr>
        <p:spPr bwMode="auto">
          <a:xfrm>
            <a:off x="7019925" y="2616200"/>
            <a:ext cx="1273175" cy="495300"/>
          </a:xfrm>
          <a:prstGeom prst="rect">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FF0000"/>
                </a:solidFill>
              </a:rPr>
              <a:t>X→→Y</a:t>
            </a:r>
          </a:p>
        </p:txBody>
      </p:sp>
      <p:sp>
        <p:nvSpPr>
          <p:cNvPr id="236557" name="Text Box 13"/>
          <p:cNvSpPr txBox="1">
            <a:spLocks noChangeArrowheads="1"/>
          </p:cNvSpPr>
          <p:nvPr/>
        </p:nvSpPr>
        <p:spPr bwMode="auto">
          <a:xfrm>
            <a:off x="5364163" y="3263900"/>
            <a:ext cx="663575" cy="495300"/>
          </a:xfrm>
          <a:prstGeom prst="rect">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FF0000"/>
                </a:solidFill>
              </a:rPr>
              <a:t>XY</a:t>
            </a:r>
          </a:p>
        </p:txBody>
      </p:sp>
      <p:sp>
        <p:nvSpPr>
          <p:cNvPr id="236558" name="Text Box 14"/>
          <p:cNvSpPr txBox="1">
            <a:spLocks noChangeArrowheads="1"/>
          </p:cNvSpPr>
          <p:nvPr/>
        </p:nvSpPr>
        <p:spPr bwMode="auto">
          <a:xfrm>
            <a:off x="7235825" y="4868863"/>
            <a:ext cx="1290638" cy="495300"/>
          </a:xfrm>
          <a:prstGeom prst="rect">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FF0000"/>
                </a:solidFill>
              </a:rPr>
              <a:t>R-(Y-X)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6553"/>
                                        </p:tgtEl>
                                        <p:attrNameLst>
                                          <p:attrName>style.visibility</p:attrName>
                                        </p:attrNameLst>
                                      </p:cBhvr>
                                      <p:to>
                                        <p:strVal val="visible"/>
                                      </p:to>
                                    </p:set>
                                    <p:animEffect transition="in" filter="box(in)">
                                      <p:cBhvr>
                                        <p:cTn id="7" dur="500"/>
                                        <p:tgtEl>
                                          <p:spTgt spid="23655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6554"/>
                                        </p:tgtEl>
                                        <p:attrNameLst>
                                          <p:attrName>style.visibility</p:attrName>
                                        </p:attrNameLst>
                                      </p:cBhvr>
                                      <p:to>
                                        <p:strVal val="visible"/>
                                      </p:to>
                                    </p:set>
                                    <p:animEffect transition="in" filter="box(in)">
                                      <p:cBhvr>
                                        <p:cTn id="10" dur="500"/>
                                        <p:tgtEl>
                                          <p:spTgt spid="23655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6555"/>
                                        </p:tgtEl>
                                        <p:attrNameLst>
                                          <p:attrName>style.visibility</p:attrName>
                                        </p:attrNameLst>
                                      </p:cBhvr>
                                      <p:to>
                                        <p:strVal val="visible"/>
                                      </p:to>
                                    </p:set>
                                    <p:animEffect transition="in" filter="box(in)">
                                      <p:cBhvr>
                                        <p:cTn id="13" dur="500"/>
                                        <p:tgtEl>
                                          <p:spTgt spid="236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3" grpId="0" animBg="1"/>
      <p:bldP spid="236554" grpId="0" animBg="1"/>
      <p:bldP spid="2365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0" y="609600"/>
            <a:ext cx="9144000" cy="1143000"/>
          </a:xfrm>
        </p:spPr>
        <p:txBody>
          <a:bodyPr/>
          <a:lstStyle/>
          <a:p>
            <a:r>
              <a:rPr lang="en-US" altLang="zh-TW"/>
              <a:t>Example (Cont.) </a:t>
            </a:r>
          </a:p>
        </p:txBody>
      </p:sp>
      <p:sp>
        <p:nvSpPr>
          <p:cNvPr id="237571" name="Rectangle 3"/>
          <p:cNvSpPr>
            <a:spLocks noGrp="1" noChangeArrowheads="1"/>
          </p:cNvSpPr>
          <p:nvPr>
            <p:ph type="body" idx="1"/>
          </p:nvPr>
        </p:nvSpPr>
        <p:spPr/>
        <p:txBody>
          <a:bodyPr/>
          <a:lstStyle/>
          <a:p>
            <a:r>
              <a:rPr lang="en-US" altLang="zh-TW"/>
              <a:t>Either MVD</a:t>
            </a:r>
          </a:p>
          <a:p>
            <a:pPr lvl="1"/>
            <a:r>
              <a:rPr lang="en-US" altLang="zh-TW"/>
              <a:t>Tid→→phones</a:t>
            </a:r>
          </a:p>
          <a:p>
            <a:pPr lvl="1"/>
            <a:r>
              <a:rPr lang="en-US" altLang="zh-TW"/>
              <a:t>Tid→→AlcoholLiked tells us to decompose to:</a:t>
            </a:r>
          </a:p>
          <a:p>
            <a:r>
              <a:rPr lang="en-US" altLang="zh-TW"/>
              <a:t>Teacher2-1 (</a:t>
            </a:r>
            <a:r>
              <a:rPr lang="en-US" altLang="zh-TW" u="sng"/>
              <a:t>Tid</a:t>
            </a:r>
            <a:r>
              <a:rPr lang="en-US" altLang="zh-TW"/>
              <a:t>, </a:t>
            </a:r>
            <a:r>
              <a:rPr lang="en-US" altLang="zh-TW" u="sng"/>
              <a:t>phones</a:t>
            </a:r>
            <a:r>
              <a:rPr lang="en-US" altLang="zh-TW"/>
              <a:t>)</a:t>
            </a:r>
          </a:p>
          <a:p>
            <a:r>
              <a:rPr lang="en-US" altLang="zh-TW"/>
              <a:t>Teacher2-2 (</a:t>
            </a:r>
            <a:r>
              <a:rPr lang="en-US" altLang="zh-TW" u="sng"/>
              <a:t>Tid</a:t>
            </a:r>
            <a:r>
              <a:rPr lang="en-US" altLang="zh-TW"/>
              <a:t>, </a:t>
            </a:r>
            <a:r>
              <a:rPr lang="en-US" altLang="zh-TW" u="sng"/>
              <a:t>AlcoholLiked</a:t>
            </a:r>
            <a:r>
              <a:rPr lang="en-US" altLang="zh-TW"/>
              <a:t>)</a:t>
            </a:r>
          </a:p>
        </p:txBody>
      </p:sp>
      <p:sp>
        <p:nvSpPr>
          <p:cNvPr id="237573" name="Text Box 5"/>
          <p:cNvSpPr txBox="1">
            <a:spLocks noChangeArrowheads="1"/>
          </p:cNvSpPr>
          <p:nvPr/>
        </p:nvSpPr>
        <p:spPr bwMode="auto">
          <a:xfrm>
            <a:off x="4667250" y="2636838"/>
            <a:ext cx="1273175" cy="495300"/>
          </a:xfrm>
          <a:prstGeom prst="rect">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FF0000"/>
                </a:solidFill>
              </a:rPr>
              <a:t>X→→Y</a:t>
            </a:r>
          </a:p>
        </p:txBody>
      </p:sp>
      <p:sp>
        <p:nvSpPr>
          <p:cNvPr id="237574" name="Text Box 6"/>
          <p:cNvSpPr txBox="1">
            <a:spLocks noChangeArrowheads="1"/>
          </p:cNvSpPr>
          <p:nvPr/>
        </p:nvSpPr>
        <p:spPr bwMode="auto">
          <a:xfrm>
            <a:off x="6300788" y="4149725"/>
            <a:ext cx="663575" cy="495300"/>
          </a:xfrm>
          <a:prstGeom prst="rect">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FF0000"/>
                </a:solidFill>
              </a:rPr>
              <a:t>XY</a:t>
            </a:r>
          </a:p>
        </p:txBody>
      </p:sp>
      <p:sp>
        <p:nvSpPr>
          <p:cNvPr id="237575" name="Text Box 7"/>
          <p:cNvSpPr txBox="1">
            <a:spLocks noChangeArrowheads="1"/>
          </p:cNvSpPr>
          <p:nvPr/>
        </p:nvSpPr>
        <p:spPr bwMode="auto">
          <a:xfrm>
            <a:off x="6659563" y="5300663"/>
            <a:ext cx="1290637" cy="495300"/>
          </a:xfrm>
          <a:prstGeom prst="rect">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FF0000"/>
                </a:solidFill>
              </a:rPr>
              <a:t>R-(Y-X)</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9" name="Oval 5"/>
          <p:cNvSpPr>
            <a:spLocks noChangeArrowheads="1"/>
          </p:cNvSpPr>
          <p:nvPr/>
        </p:nvSpPr>
        <p:spPr bwMode="auto">
          <a:xfrm>
            <a:off x="3706813" y="3286125"/>
            <a:ext cx="3384550" cy="2447925"/>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1906" name="Rectangle 2"/>
          <p:cNvSpPr>
            <a:spLocks noGrp="1" noChangeArrowheads="1"/>
          </p:cNvSpPr>
          <p:nvPr>
            <p:ph type="title"/>
          </p:nvPr>
        </p:nvSpPr>
        <p:spPr/>
        <p:txBody>
          <a:bodyPr/>
          <a:lstStyle/>
          <a:p>
            <a:r>
              <a:rPr lang="en-US" altLang="zh-TW" sz="4000"/>
              <a:t>Relations among Normal Form</a:t>
            </a:r>
          </a:p>
        </p:txBody>
      </p:sp>
      <p:sp>
        <p:nvSpPr>
          <p:cNvPr id="251908" name="Oval 4"/>
          <p:cNvSpPr>
            <a:spLocks noChangeArrowheads="1"/>
          </p:cNvSpPr>
          <p:nvPr/>
        </p:nvSpPr>
        <p:spPr bwMode="auto">
          <a:xfrm>
            <a:off x="4356100" y="3789363"/>
            <a:ext cx="2017713" cy="1439862"/>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3200" b="1"/>
              <a:t>4NF</a:t>
            </a:r>
          </a:p>
        </p:txBody>
      </p:sp>
      <p:sp>
        <p:nvSpPr>
          <p:cNvPr id="251910" name="Text Box 6"/>
          <p:cNvSpPr txBox="1">
            <a:spLocks noChangeArrowheads="1"/>
          </p:cNvSpPr>
          <p:nvPr/>
        </p:nvSpPr>
        <p:spPr bwMode="auto">
          <a:xfrm>
            <a:off x="4714875" y="3282950"/>
            <a:ext cx="1290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b="1"/>
              <a:t>BCNF</a:t>
            </a:r>
          </a:p>
        </p:txBody>
      </p:sp>
      <p:sp>
        <p:nvSpPr>
          <p:cNvPr id="251911" name="Oval 7"/>
          <p:cNvSpPr>
            <a:spLocks noChangeArrowheads="1"/>
          </p:cNvSpPr>
          <p:nvPr/>
        </p:nvSpPr>
        <p:spPr bwMode="auto">
          <a:xfrm>
            <a:off x="2916238" y="2854325"/>
            <a:ext cx="4535487" cy="316865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1912" name="Text Box 8"/>
          <p:cNvSpPr txBox="1">
            <a:spLocks noChangeArrowheads="1"/>
          </p:cNvSpPr>
          <p:nvPr/>
        </p:nvSpPr>
        <p:spPr bwMode="auto">
          <a:xfrm>
            <a:off x="4219575" y="2854325"/>
            <a:ext cx="928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b="1"/>
              <a:t>3NF</a:t>
            </a:r>
          </a:p>
        </p:txBody>
      </p:sp>
      <p:sp>
        <p:nvSpPr>
          <p:cNvPr id="251913" name="Oval 9"/>
          <p:cNvSpPr>
            <a:spLocks noChangeArrowheads="1"/>
          </p:cNvSpPr>
          <p:nvPr/>
        </p:nvSpPr>
        <p:spPr bwMode="auto">
          <a:xfrm>
            <a:off x="2051050" y="2422525"/>
            <a:ext cx="5761038" cy="3959225"/>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1914" name="Text Box 10"/>
          <p:cNvSpPr txBox="1">
            <a:spLocks noChangeArrowheads="1"/>
          </p:cNvSpPr>
          <p:nvPr/>
        </p:nvSpPr>
        <p:spPr bwMode="auto">
          <a:xfrm>
            <a:off x="2916238" y="2781300"/>
            <a:ext cx="9286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b="1"/>
              <a:t>2NF</a:t>
            </a:r>
          </a:p>
        </p:txBody>
      </p:sp>
      <p:sp>
        <p:nvSpPr>
          <p:cNvPr id="251915" name="Text Box 11"/>
          <p:cNvSpPr txBox="1">
            <a:spLocks noChangeArrowheads="1"/>
          </p:cNvSpPr>
          <p:nvPr/>
        </p:nvSpPr>
        <p:spPr bwMode="auto">
          <a:xfrm>
            <a:off x="2058988" y="2278063"/>
            <a:ext cx="928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b="1"/>
              <a:t>1NF</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71600" y="692696"/>
            <a:ext cx="756084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buFont typeface="Wingdings" pitchFamily="2" charset="2"/>
              <a:buChar char="u"/>
            </a:pPr>
            <a:r>
              <a:rPr kumimoji="1" lang="en-US" altLang="zh-TW" sz="3200" b="1" i="0" u="none" strike="noStrike" cap="none" normalizeH="0" baseline="0" dirty="0" smtClean="0">
                <a:ln>
                  <a:noFill/>
                </a:ln>
                <a:solidFill>
                  <a:schemeClr val="tx1"/>
                </a:solidFill>
                <a:effectLst/>
                <a:ea typeface="新細明體" pitchFamily="18" charset="-120"/>
                <a:cs typeface="Times New Roman" pitchFamily="18" charset="0"/>
              </a:rPr>
              <a:t>Assume a E/R diagram is designed as follows.</a:t>
            </a:r>
            <a:r>
              <a:rPr kumimoji="1" lang="en-US" altLang="zh-TW" sz="3200" b="1" i="0" u="none" strike="noStrike" cap="none" normalizeH="0" dirty="0" smtClean="0">
                <a:ln>
                  <a:noFill/>
                </a:ln>
                <a:solidFill>
                  <a:schemeClr val="tx1"/>
                </a:solidFill>
                <a:effectLst/>
                <a:ea typeface="新細明體" pitchFamily="18" charset="-120"/>
                <a:cs typeface="Times New Roman" pitchFamily="18" charset="0"/>
              </a:rPr>
              <a:t> </a:t>
            </a:r>
            <a:r>
              <a:rPr kumimoji="1" lang="en-US" altLang="zh-TW" sz="3200" b="1" dirty="0">
                <a:ea typeface="新細明體" pitchFamily="18" charset="-120"/>
                <a:cs typeface="Times New Roman" pitchFamily="18" charset="0"/>
              </a:rPr>
              <a:t>Is any relationship among, R, S, or T, necessarily redundant? Please explain </a:t>
            </a:r>
            <a:r>
              <a:rPr kumimoji="1" lang="en-US" altLang="zh-TW" sz="3200" b="1" dirty="0" smtClean="0">
                <a:ea typeface="新細明體" pitchFamily="18" charset="-120"/>
                <a:cs typeface="Times New Roman" pitchFamily="18" charset="0"/>
              </a:rPr>
              <a:t>why?</a:t>
            </a:r>
          </a:p>
        </p:txBody>
      </p:sp>
      <p:graphicFrame>
        <p:nvGraphicFramePr>
          <p:cNvPr id="5" name="物件 4"/>
          <p:cNvGraphicFramePr>
            <a:graphicFrameLocks noChangeAspect="1"/>
          </p:cNvGraphicFramePr>
          <p:nvPr>
            <p:extLst>
              <p:ext uri="{D42A27DB-BD31-4B8C-83A1-F6EECF244321}">
                <p14:modId xmlns:p14="http://schemas.microsoft.com/office/powerpoint/2010/main" val="1355276330"/>
              </p:ext>
            </p:extLst>
          </p:nvPr>
        </p:nvGraphicFramePr>
        <p:xfrm>
          <a:off x="1053305" y="3068960"/>
          <a:ext cx="7513415" cy="2970420"/>
        </p:xfrm>
        <a:graphic>
          <a:graphicData uri="http://schemas.openxmlformats.org/presentationml/2006/ole">
            <mc:AlternateContent xmlns:mc="http://schemas.openxmlformats.org/markup-compatibility/2006">
              <mc:Choice xmlns:v="urn:schemas-microsoft-com:vml" Requires="v">
                <p:oleObj spid="_x0000_s1048" name="Picture" r:id="rId3" imgW="2736533" imgH="1084924" progId="Word.Picture.8">
                  <p:embed/>
                </p:oleObj>
              </mc:Choice>
              <mc:Fallback>
                <p:oleObj name="Picture" r:id="rId3" imgW="2736533" imgH="1084924"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05" y="3068960"/>
                        <a:ext cx="7513415" cy="2970420"/>
                      </a:xfrm>
                      <a:prstGeom prst="rect">
                        <a:avLst/>
                      </a:prstGeom>
                      <a:noFill/>
                      <a:ln>
                        <a:solidFill>
                          <a:schemeClr val="bg2"/>
                        </a:solidFill>
                      </a:ln>
                    </p:spPr>
                  </p:pic>
                </p:oleObj>
              </mc:Fallback>
            </mc:AlternateContent>
          </a:graphicData>
        </a:graphic>
      </p:graphicFrame>
    </p:spTree>
    <p:extLst>
      <p:ext uri="{BB962C8B-B14F-4D97-AF65-F5344CB8AC3E}">
        <p14:creationId xmlns:p14="http://schemas.microsoft.com/office/powerpoint/2010/main" val="1307479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55576" y="234508"/>
            <a:ext cx="7992888"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buFont typeface="Wingdings" pitchFamily="2" charset="2"/>
              <a:buChar char="u"/>
            </a:pPr>
            <a:r>
              <a:rPr lang="en-US" altLang="zh-TW" sz="2800" b="1" dirty="0"/>
              <a:t>Suppose the relation R(A,B,C) has the four tuples: (3,1,2), (5,1,2), (3,1,5), and (5,1,5). Explain whether following functional dependencies and multi-valued dependencies hold or doesn’t hold in R? </a:t>
            </a:r>
            <a:endParaRPr lang="en-US" altLang="zh-TW" sz="2800" b="1" dirty="0" smtClean="0"/>
          </a:p>
          <a:p>
            <a:pPr marL="449263" lvl="0" indent="-449263"/>
            <a:r>
              <a:rPr lang="en-US" altLang="zh-TW" sz="2800" b="1" dirty="0" smtClean="0"/>
              <a:t>     For </a:t>
            </a:r>
            <a:r>
              <a:rPr lang="en-US" altLang="zh-TW" sz="2800" b="1" dirty="0"/>
              <a:t>each dependency that you think does not hold in R, indicate </a:t>
            </a:r>
            <a:r>
              <a:rPr lang="en-US" altLang="zh-TW" sz="2800" b="1" u="sng" dirty="0"/>
              <a:t>at least two tuples</a:t>
            </a:r>
            <a:r>
              <a:rPr lang="en-US" altLang="zh-TW" sz="2800" b="1" dirty="0"/>
              <a:t> that violate that dependency. For each dependency that you think holds in R, </a:t>
            </a:r>
            <a:r>
              <a:rPr lang="en-US" altLang="zh-TW" sz="2800" b="1" u="sng" dirty="0"/>
              <a:t>state your reasons</a:t>
            </a:r>
            <a:r>
              <a:rPr lang="en-US" altLang="zh-TW" sz="2800" b="1" dirty="0" smtClean="0"/>
              <a:t>.</a:t>
            </a:r>
          </a:p>
          <a:p>
            <a:pPr marL="457200" lvl="0" indent="-457200">
              <a:buFont typeface="Wingdings" pitchFamily="2" charset="2"/>
              <a:buChar char="u"/>
            </a:pPr>
            <a:endParaRPr lang="en-US" altLang="zh-TW" b="1" dirty="0" smtClean="0"/>
          </a:p>
          <a:p>
            <a:pPr marL="514350" indent="-514350">
              <a:buAutoNum type="arabicParenBoth"/>
            </a:pPr>
            <a:r>
              <a:rPr lang="en-US" altLang="zh-TW" b="1" dirty="0" smtClean="0"/>
              <a:t>B</a:t>
            </a:r>
            <a:r>
              <a:rPr lang="en-US" altLang="zh-TW" b="1" dirty="0"/>
              <a:t>→→</a:t>
            </a:r>
            <a:r>
              <a:rPr lang="en-US" altLang="zh-TW" b="1" dirty="0" smtClean="0"/>
              <a:t>A</a:t>
            </a:r>
            <a:r>
              <a:rPr lang="en-US" altLang="zh-TW" b="1" dirty="0"/>
              <a:t> </a:t>
            </a:r>
            <a:r>
              <a:rPr lang="en-US" altLang="zh-TW" b="1" dirty="0" smtClean="0"/>
              <a:t>(2)A</a:t>
            </a:r>
            <a:r>
              <a:rPr lang="en-US" altLang="zh-TW" b="1" dirty="0"/>
              <a:t>→</a:t>
            </a:r>
            <a:r>
              <a:rPr lang="en-US" altLang="zh-TW" b="1" dirty="0" smtClean="0"/>
              <a:t>B (3)BC</a:t>
            </a:r>
            <a:r>
              <a:rPr lang="en-US" altLang="zh-TW" b="1" dirty="0"/>
              <a:t>→</a:t>
            </a:r>
            <a:r>
              <a:rPr lang="en-US" altLang="zh-TW" b="1" dirty="0" smtClean="0"/>
              <a:t>AB</a:t>
            </a:r>
            <a:r>
              <a:rPr lang="en-US" altLang="zh-TW" b="1" dirty="0"/>
              <a:t> </a:t>
            </a:r>
            <a:r>
              <a:rPr lang="en-US" altLang="zh-TW" b="1" dirty="0" smtClean="0"/>
              <a:t>(4)A</a:t>
            </a:r>
            <a:r>
              <a:rPr lang="en-US" altLang="zh-TW" b="1" dirty="0"/>
              <a:t>→→</a:t>
            </a:r>
            <a:r>
              <a:rPr lang="en-US" altLang="zh-TW" b="1" dirty="0" smtClean="0"/>
              <a:t>BC</a:t>
            </a:r>
            <a:r>
              <a:rPr lang="en-US" altLang="zh-TW" b="1" dirty="0"/>
              <a:t> </a:t>
            </a:r>
            <a:r>
              <a:rPr lang="en-US" altLang="zh-TW" b="1" dirty="0" smtClean="0"/>
              <a:t>(5)C</a:t>
            </a:r>
            <a:r>
              <a:rPr lang="en-US" altLang="zh-TW" b="1" dirty="0"/>
              <a:t>→B</a:t>
            </a:r>
            <a:endParaRPr lang="zh-TW" altLang="zh-TW" b="1" dirty="0"/>
          </a:p>
          <a:p>
            <a:pPr marL="514350" indent="-514350">
              <a:buAutoNum type="arabicParenBoth"/>
            </a:pPr>
            <a:endParaRPr lang="zh-TW" altLang="zh-TW" sz="2800" dirty="0"/>
          </a:p>
          <a:p>
            <a:pPr marL="514350" indent="-514350">
              <a:buAutoNum type="arabicParenBoth"/>
            </a:pPr>
            <a:endParaRPr lang="zh-TW" altLang="zh-TW" sz="2800" dirty="0"/>
          </a:p>
        </p:txBody>
      </p:sp>
      <p:sp>
        <p:nvSpPr>
          <p:cNvPr id="4" name="文字方塊 3"/>
          <p:cNvSpPr txBox="1"/>
          <p:nvPr/>
        </p:nvSpPr>
        <p:spPr>
          <a:xfrm>
            <a:off x="827584" y="5085184"/>
            <a:ext cx="6552728" cy="1692771"/>
          </a:xfrm>
          <a:prstGeom prst="rect">
            <a:avLst/>
          </a:prstGeom>
          <a:solidFill>
            <a:srgbClr val="FFFF00"/>
          </a:solidFill>
          <a:ln>
            <a:solidFill>
              <a:schemeClr val="bg2"/>
            </a:solidFill>
          </a:ln>
        </p:spPr>
        <p:txBody>
          <a:bodyPr wrap="square" rtlCol="0">
            <a:spAutoFit/>
          </a:bodyPr>
          <a:lstStyle/>
          <a:p>
            <a:pPr marL="457200" indent="-457200">
              <a:buAutoNum type="arabicParenBoth"/>
            </a:pPr>
            <a:r>
              <a:rPr lang="en-US" altLang="zh-TW" sz="2000" b="1" dirty="0" smtClean="0">
                <a:solidFill>
                  <a:srgbClr val="FF0000"/>
                </a:solidFill>
              </a:rPr>
              <a:t>Hold </a:t>
            </a:r>
          </a:p>
          <a:p>
            <a:pPr marL="457200" indent="-457200">
              <a:buAutoNum type="arabicParenBoth"/>
            </a:pPr>
            <a:r>
              <a:rPr lang="en-US" altLang="zh-TW" sz="2000" b="1" dirty="0" smtClean="0">
                <a:solidFill>
                  <a:srgbClr val="FF0000"/>
                </a:solidFill>
              </a:rPr>
              <a:t>Hold</a:t>
            </a:r>
          </a:p>
          <a:p>
            <a:pPr marL="457200" indent="-457200">
              <a:buAutoNum type="arabicParenBoth"/>
            </a:pPr>
            <a:r>
              <a:rPr lang="en-US" altLang="zh-TW" sz="2000" b="1" dirty="0" smtClean="0">
                <a:solidFill>
                  <a:srgbClr val="FF0000"/>
                </a:solidFill>
              </a:rPr>
              <a:t>Not hold</a:t>
            </a:r>
          </a:p>
          <a:p>
            <a:pPr marL="457200" indent="-457200">
              <a:buAutoNum type="arabicParenBoth"/>
            </a:pPr>
            <a:r>
              <a:rPr lang="en-US" altLang="zh-TW" sz="2000" b="1" dirty="0" smtClean="0">
                <a:solidFill>
                  <a:srgbClr val="FF0000"/>
                </a:solidFill>
              </a:rPr>
              <a:t>Hold</a:t>
            </a:r>
          </a:p>
          <a:p>
            <a:pPr marL="457200" indent="-457200">
              <a:buAutoNum type="arabicParenBoth"/>
            </a:pPr>
            <a:r>
              <a:rPr lang="en-US" altLang="zh-TW" sz="2000" b="1" dirty="0" smtClean="0">
                <a:solidFill>
                  <a:srgbClr val="FF0000"/>
                </a:solidFill>
              </a:rPr>
              <a:t>Hold</a:t>
            </a:r>
            <a:endParaRPr lang="zh-TW" altLang="zh-TW" sz="2000" dirty="0">
              <a:solidFill>
                <a:srgbClr val="FF0000"/>
              </a:solidFill>
            </a:endParaRPr>
          </a:p>
        </p:txBody>
      </p:sp>
    </p:spTree>
    <p:extLst>
      <p:ext uri="{BB962C8B-B14F-4D97-AF65-F5344CB8AC3E}">
        <p14:creationId xmlns:p14="http://schemas.microsoft.com/office/powerpoint/2010/main" val="27511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874688" y="332656"/>
            <a:ext cx="7560840"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buFont typeface="Wingdings" pitchFamily="2" charset="2"/>
              <a:buChar char="u"/>
            </a:pPr>
            <a:r>
              <a:rPr lang="en-US" altLang="zh-TW" sz="3200" b="1" dirty="0"/>
              <a:t>Consider relation R(A,B,C,D,E) with the following functional dependencies: </a:t>
            </a:r>
          </a:p>
          <a:p>
            <a:pPr marL="457200" lvl="0" indent="-457200">
              <a:buFont typeface="Wingdings" pitchFamily="2" charset="2"/>
              <a:buChar char="u"/>
            </a:pPr>
            <a:endParaRPr lang="zh-TW" altLang="zh-TW" sz="3200" b="1" dirty="0"/>
          </a:p>
          <a:p>
            <a:pPr algn="ctr"/>
            <a:r>
              <a:rPr lang="en-US" altLang="zh-TW" sz="3200" b="1" dirty="0"/>
              <a:t>AB→C, D→ E, and DE→</a:t>
            </a:r>
            <a:r>
              <a:rPr lang="en-US" altLang="zh-TW" sz="3200" b="1" dirty="0" smtClean="0"/>
              <a:t>B</a:t>
            </a:r>
          </a:p>
          <a:p>
            <a:pPr algn="ctr"/>
            <a:endParaRPr lang="en-US" altLang="zh-TW" sz="3200" b="1" dirty="0" smtClean="0"/>
          </a:p>
          <a:p>
            <a:pPr marL="514350" lvl="1" indent="-514350">
              <a:buFont typeface="+mj-lt"/>
              <a:buAutoNum type="arabicPeriod"/>
            </a:pPr>
            <a:r>
              <a:rPr lang="en-US" altLang="zh-TW" b="1" dirty="0"/>
              <a:t>What are keys of relation R</a:t>
            </a:r>
            <a:r>
              <a:rPr lang="en-US" altLang="zh-TW" b="1" dirty="0" smtClean="0"/>
              <a:t>?</a:t>
            </a:r>
            <a:endParaRPr lang="en-US" altLang="zh-TW" sz="3200" b="1" dirty="0"/>
          </a:p>
          <a:p>
            <a:pPr marL="514350" lvl="1" indent="-514350">
              <a:buFont typeface="+mj-lt"/>
              <a:buAutoNum type="arabicPeriod"/>
            </a:pPr>
            <a:r>
              <a:rPr lang="en-US" altLang="zh-TW" b="1" dirty="0"/>
              <a:t>How many </a:t>
            </a:r>
            <a:r>
              <a:rPr lang="en-US" altLang="zh-TW" b="1" dirty="0" err="1"/>
              <a:t>superkeys</a:t>
            </a:r>
            <a:r>
              <a:rPr lang="en-US" altLang="zh-TW" b="1" dirty="0"/>
              <a:t> but not keys in R? Show steps of your calculation. (note: Only show the “number” of </a:t>
            </a:r>
            <a:r>
              <a:rPr lang="en-US" altLang="zh-TW" b="1" dirty="0" err="1"/>
              <a:t>superkeys</a:t>
            </a:r>
            <a:r>
              <a:rPr lang="en-US" altLang="zh-TW" b="1" dirty="0" smtClean="0"/>
              <a:t>.)</a:t>
            </a:r>
          </a:p>
          <a:p>
            <a:pPr marL="514350" lvl="1" indent="-514350">
              <a:buFont typeface="+mj-lt"/>
              <a:buAutoNum type="arabicPeriod"/>
            </a:pPr>
            <a:r>
              <a:rPr lang="en-US" altLang="zh-TW" b="1" dirty="0"/>
              <a:t>Is R in BCNF? If “not”, decompose R into a collection of BCNF relations by the first BCNF violation. Show steps of the decomposition process. </a:t>
            </a:r>
            <a:endParaRPr lang="zh-TW" altLang="zh-TW" b="1" dirty="0"/>
          </a:p>
        </p:txBody>
      </p:sp>
      <p:sp>
        <p:nvSpPr>
          <p:cNvPr id="4" name="文字方塊 3"/>
          <p:cNvSpPr txBox="1"/>
          <p:nvPr/>
        </p:nvSpPr>
        <p:spPr>
          <a:xfrm>
            <a:off x="892613" y="5486589"/>
            <a:ext cx="6552728" cy="1200329"/>
          </a:xfrm>
          <a:prstGeom prst="rect">
            <a:avLst/>
          </a:prstGeom>
          <a:solidFill>
            <a:srgbClr val="FFFF00"/>
          </a:solidFill>
          <a:ln>
            <a:solidFill>
              <a:schemeClr val="bg2"/>
            </a:solidFill>
          </a:ln>
        </p:spPr>
        <p:txBody>
          <a:bodyPr wrap="square" rtlCol="0">
            <a:spAutoFit/>
          </a:bodyPr>
          <a:lstStyle/>
          <a:p>
            <a:pPr marL="457200" indent="-457200">
              <a:buAutoNum type="arabicParenBoth"/>
            </a:pPr>
            <a:r>
              <a:rPr lang="en-US" altLang="zh-TW" b="1" dirty="0" smtClean="0">
                <a:solidFill>
                  <a:srgbClr val="FF0000"/>
                </a:solidFill>
              </a:rPr>
              <a:t>AD </a:t>
            </a:r>
          </a:p>
          <a:p>
            <a:pPr marL="457200" indent="-457200">
              <a:buAutoNum type="arabicParenBoth"/>
            </a:pPr>
            <a:r>
              <a:rPr lang="en-US" altLang="zh-TW" b="1" dirty="0" smtClean="0">
                <a:solidFill>
                  <a:srgbClr val="FF0000"/>
                </a:solidFill>
              </a:rPr>
              <a:t>7</a:t>
            </a:r>
            <a:r>
              <a:rPr lang="zh-TW" altLang="en-US" b="1" dirty="0" smtClean="0">
                <a:solidFill>
                  <a:srgbClr val="FF0000"/>
                </a:solidFill>
              </a:rPr>
              <a:t>個 </a:t>
            </a:r>
            <a:endParaRPr lang="en-US" altLang="zh-TW" b="1" dirty="0" smtClean="0">
              <a:solidFill>
                <a:srgbClr val="FF0000"/>
              </a:solidFill>
            </a:endParaRPr>
          </a:p>
          <a:p>
            <a:pPr marL="457200" indent="-457200">
              <a:buAutoNum type="arabicParenBoth"/>
            </a:pPr>
            <a:r>
              <a:rPr lang="en-US" altLang="zh-TW" b="1" dirty="0" smtClean="0">
                <a:solidFill>
                  <a:srgbClr val="FF0000"/>
                </a:solidFill>
              </a:rPr>
              <a:t>R1(A,B,C</a:t>
            </a:r>
            <a:r>
              <a:rPr lang="en-US" altLang="zh-TW" b="1" dirty="0">
                <a:solidFill>
                  <a:srgbClr val="FF0000"/>
                </a:solidFill>
              </a:rPr>
              <a:t>)</a:t>
            </a:r>
            <a:r>
              <a:rPr lang="zh-TW" altLang="zh-TW" b="1" dirty="0">
                <a:solidFill>
                  <a:srgbClr val="FF0000"/>
                </a:solidFill>
              </a:rPr>
              <a:t>，</a:t>
            </a:r>
            <a:r>
              <a:rPr lang="en-US" altLang="zh-TW" b="1" dirty="0">
                <a:solidFill>
                  <a:srgbClr val="FF0000"/>
                </a:solidFill>
              </a:rPr>
              <a:t>R</a:t>
            </a:r>
            <a:r>
              <a:rPr lang="en-US" altLang="zh-TW" b="1" baseline="-25000" dirty="0">
                <a:solidFill>
                  <a:srgbClr val="FF0000"/>
                </a:solidFill>
              </a:rPr>
              <a:t>2,1</a:t>
            </a:r>
            <a:r>
              <a:rPr lang="en-US" altLang="zh-TW" b="1" dirty="0">
                <a:solidFill>
                  <a:srgbClr val="FF0000"/>
                </a:solidFill>
              </a:rPr>
              <a:t>(D,E,B)</a:t>
            </a:r>
            <a:r>
              <a:rPr lang="zh-TW" altLang="zh-TW" b="1" dirty="0">
                <a:solidFill>
                  <a:srgbClr val="FF0000"/>
                </a:solidFill>
              </a:rPr>
              <a:t>，與</a:t>
            </a:r>
            <a:r>
              <a:rPr lang="en-US" altLang="zh-TW" b="1" dirty="0">
                <a:solidFill>
                  <a:srgbClr val="FF0000"/>
                </a:solidFill>
              </a:rPr>
              <a:t>R</a:t>
            </a:r>
            <a:r>
              <a:rPr lang="en-US" altLang="zh-TW" b="1" baseline="-25000" dirty="0">
                <a:solidFill>
                  <a:srgbClr val="FF0000"/>
                </a:solidFill>
              </a:rPr>
              <a:t>2,2</a:t>
            </a:r>
            <a:r>
              <a:rPr lang="en-US" altLang="zh-TW" b="1" dirty="0">
                <a:solidFill>
                  <a:srgbClr val="FF0000"/>
                </a:solidFill>
              </a:rPr>
              <a:t>(D,A</a:t>
            </a:r>
            <a:r>
              <a:rPr lang="en-US" altLang="zh-TW" b="1" dirty="0" smtClean="0">
                <a:solidFill>
                  <a:srgbClr val="FF0000"/>
                </a:solidFill>
              </a:rPr>
              <a:t>)</a:t>
            </a:r>
            <a:endParaRPr lang="zh-TW" altLang="zh-TW" dirty="0">
              <a:solidFill>
                <a:srgbClr val="FF0000"/>
              </a:solidFill>
            </a:endParaRPr>
          </a:p>
        </p:txBody>
      </p:sp>
    </p:spTree>
    <p:extLst>
      <p:ext uri="{BB962C8B-B14F-4D97-AF65-F5344CB8AC3E}">
        <p14:creationId xmlns:p14="http://schemas.microsoft.com/office/powerpoint/2010/main" val="316514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99592" y="360416"/>
            <a:ext cx="7560840" cy="62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buFont typeface="Wingdings" pitchFamily="2" charset="2"/>
              <a:buChar char="u"/>
            </a:pPr>
            <a:r>
              <a:rPr lang="en-US" altLang="zh-TW" sz="2700" b="1" dirty="0"/>
              <a:t>A relation R(A,B,C). For each of the four conditions described below, draw functional dependencies as few as possible in the following diagram and make the statements true. Please explain briefly why the condition holds? </a:t>
            </a:r>
          </a:p>
          <a:p>
            <a:pPr marL="449263" lvl="0" indent="-449263"/>
            <a:r>
              <a:rPr lang="en-US" altLang="zh-TW" sz="2700" b="1" dirty="0" smtClean="0"/>
              <a:t>     (</a:t>
            </a:r>
            <a:r>
              <a:rPr lang="en-US" altLang="zh-TW" sz="2700" b="1" dirty="0"/>
              <a:t>Note</a:t>
            </a:r>
            <a:r>
              <a:rPr lang="zh-TW" altLang="zh-TW" sz="2700" b="1" dirty="0"/>
              <a:t>：</a:t>
            </a:r>
            <a:r>
              <a:rPr lang="en-US" altLang="zh-TW" sz="2700" b="1" dirty="0"/>
              <a:t>In </a:t>
            </a:r>
            <a:r>
              <a:rPr lang="en-US" altLang="zh-TW" sz="2700" b="1" dirty="0" smtClean="0"/>
              <a:t>(1)(</a:t>
            </a:r>
            <a:r>
              <a:rPr lang="en-US" altLang="zh-TW" sz="2700" b="1" dirty="0"/>
              <a:t>2</a:t>
            </a:r>
            <a:r>
              <a:rPr lang="en-US" altLang="zh-TW" sz="2700" b="1" dirty="0" smtClean="0"/>
              <a:t>)(</a:t>
            </a:r>
            <a:r>
              <a:rPr lang="en-US" altLang="zh-TW" sz="2700" b="1" dirty="0"/>
              <a:t>3</a:t>
            </a:r>
            <a:r>
              <a:rPr lang="en-US" altLang="zh-TW" sz="2700" b="1" dirty="0" smtClean="0"/>
              <a:t>)(</a:t>
            </a:r>
            <a:r>
              <a:rPr lang="en-US" altLang="zh-TW" sz="2700" b="1" dirty="0"/>
              <a:t>4</a:t>
            </a:r>
            <a:r>
              <a:rPr lang="en-US" altLang="zh-TW" sz="2700" b="1" dirty="0" smtClean="0"/>
              <a:t>), </a:t>
            </a:r>
            <a:r>
              <a:rPr lang="en-US" altLang="zh-TW" sz="2700" b="1" dirty="0"/>
              <a:t>A→→B is not redundant MVD. That is, A→→B cannot be replaced</a:t>
            </a:r>
            <a:r>
              <a:rPr lang="en-US" altLang="zh-TW" sz="2700" b="1" dirty="0" smtClean="0"/>
              <a:t>.)</a:t>
            </a:r>
          </a:p>
          <a:p>
            <a:pPr marL="449263" lvl="0" indent="-449263"/>
            <a:endParaRPr lang="en-US" altLang="zh-TW" sz="2800" b="1" dirty="0"/>
          </a:p>
          <a:p>
            <a:pPr marL="449263" lvl="0" indent="-449263"/>
            <a:endParaRPr lang="en-US" altLang="zh-TW" sz="2800" b="1" dirty="0" smtClean="0"/>
          </a:p>
          <a:p>
            <a:pPr marL="514350" lvl="0" indent="-514350">
              <a:buAutoNum type="arabicParenBoth"/>
            </a:pPr>
            <a:r>
              <a:rPr lang="en-US" altLang="zh-TW" sz="2000" b="1" dirty="0" smtClean="0"/>
              <a:t>R </a:t>
            </a:r>
            <a:r>
              <a:rPr lang="en-US" altLang="zh-TW" sz="2000" b="1" dirty="0"/>
              <a:t>is in BCNF</a:t>
            </a:r>
            <a:r>
              <a:rPr lang="en-US" altLang="zh-TW" sz="2000" b="1" dirty="0" smtClean="0"/>
              <a:t>.</a:t>
            </a:r>
          </a:p>
          <a:p>
            <a:pPr marL="514350" indent="-514350">
              <a:buFontTx/>
              <a:buAutoNum type="arabicParenBoth"/>
            </a:pPr>
            <a:r>
              <a:rPr lang="en-US" altLang="zh-TW" sz="2000" b="1" dirty="0"/>
              <a:t>R is in 3NF but not in BCNF.</a:t>
            </a:r>
            <a:endParaRPr lang="zh-TW" altLang="zh-TW" sz="2000" b="1" dirty="0"/>
          </a:p>
          <a:p>
            <a:pPr marL="514350" indent="-514350">
              <a:buFontTx/>
              <a:buAutoNum type="arabicParenBoth"/>
            </a:pPr>
            <a:r>
              <a:rPr lang="en-US" altLang="zh-TW" sz="2000" b="1" dirty="0"/>
              <a:t>R is not in 3NF</a:t>
            </a:r>
            <a:endParaRPr lang="zh-TW" altLang="zh-TW" sz="2000" b="1" dirty="0"/>
          </a:p>
          <a:p>
            <a:pPr marL="514350" indent="-514350">
              <a:buFontTx/>
              <a:buAutoNum type="arabicParenBoth"/>
            </a:pPr>
            <a:r>
              <a:rPr lang="en-US" altLang="zh-TW" sz="2000" b="1" dirty="0"/>
              <a:t>R is in 2NF but not in 3NF.</a:t>
            </a:r>
            <a:endParaRPr lang="zh-TW" altLang="zh-TW" sz="2000" b="1" dirty="0"/>
          </a:p>
          <a:p>
            <a:pPr marL="514350" indent="-514350">
              <a:buFontTx/>
              <a:buAutoNum type="arabicParenBoth"/>
            </a:pPr>
            <a:r>
              <a:rPr lang="en-US" altLang="zh-TW" sz="2000" b="1" dirty="0"/>
              <a:t>R is in 4NF</a:t>
            </a:r>
            <a:r>
              <a:rPr lang="en-US" altLang="zh-TW" sz="2000" b="1" dirty="0" smtClean="0"/>
              <a:t>.</a:t>
            </a:r>
            <a:endParaRPr lang="en-US" altLang="zh-TW" sz="2000" b="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4" name="物件 3"/>
          <p:cNvGraphicFramePr>
            <a:graphicFrameLocks noChangeAspect="1"/>
          </p:cNvGraphicFramePr>
          <p:nvPr>
            <p:extLst>
              <p:ext uri="{D42A27DB-BD31-4B8C-83A1-F6EECF244321}">
                <p14:modId xmlns:p14="http://schemas.microsoft.com/office/powerpoint/2010/main" val="3093885275"/>
              </p:ext>
            </p:extLst>
          </p:nvPr>
        </p:nvGraphicFramePr>
        <p:xfrm>
          <a:off x="5292080" y="4077072"/>
          <a:ext cx="1796507" cy="1008112"/>
        </p:xfrm>
        <a:graphic>
          <a:graphicData uri="http://schemas.openxmlformats.org/presentationml/2006/ole">
            <mc:AlternateContent xmlns:mc="http://schemas.openxmlformats.org/markup-compatibility/2006">
              <mc:Choice xmlns:v="urn:schemas-microsoft-com:vml" Requires="v">
                <p:oleObj spid="_x0000_s2068" name="Picture" r:id="rId3" imgW="1320846" imgH="746431" progId="Word.Picture.8">
                  <p:embed/>
                </p:oleObj>
              </mc:Choice>
              <mc:Fallback>
                <p:oleObj name="Picture" r:id="rId3" imgW="1320846" imgH="746431"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4077072"/>
                        <a:ext cx="1796507" cy="1008112"/>
                      </a:xfrm>
                      <a:prstGeom prst="rect">
                        <a:avLst/>
                      </a:prstGeom>
                      <a:noFill/>
                    </p:spPr>
                  </p:pic>
                </p:oleObj>
              </mc:Fallback>
            </mc:AlternateContent>
          </a:graphicData>
        </a:graphic>
      </p:graphicFrame>
    </p:spTree>
    <p:extLst>
      <p:ext uri="{BB962C8B-B14F-4D97-AF65-F5344CB8AC3E}">
        <p14:creationId xmlns:p14="http://schemas.microsoft.com/office/powerpoint/2010/main" val="21471598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55576" y="332656"/>
            <a:ext cx="75608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buFont typeface="Wingdings" pitchFamily="2" charset="2"/>
              <a:buChar char="u"/>
            </a:pPr>
            <a:r>
              <a:rPr lang="en-US" altLang="zh-TW" sz="2800" b="1" dirty="0" smtClean="0"/>
              <a:t>Consider </a:t>
            </a:r>
            <a:r>
              <a:rPr lang="en-US" altLang="zh-TW" sz="2800" b="1" dirty="0"/>
              <a:t>the relation R(A, B, C, D, E) with FDs given by {A→BC, CD→E, B→D, E→A}. Consider the decomposition of R into </a:t>
            </a:r>
            <a:endParaRPr lang="en-US" altLang="zh-TW" sz="2800" b="1" dirty="0" smtClean="0"/>
          </a:p>
          <a:p>
            <a:pPr lvl="0"/>
            <a:endParaRPr lang="en-US" altLang="zh-TW" sz="2800" b="1" dirty="0" smtClean="0"/>
          </a:p>
          <a:p>
            <a:pPr lvl="0"/>
            <a:r>
              <a:rPr lang="en-US" altLang="zh-TW" sz="2800" b="1" dirty="0"/>
              <a:t> </a:t>
            </a:r>
            <a:r>
              <a:rPr lang="en-US" altLang="zh-TW" sz="2800" b="1" dirty="0" smtClean="0"/>
              <a:t>   (a){R1(ABC</a:t>
            </a:r>
            <a:r>
              <a:rPr lang="en-US" altLang="zh-TW" sz="2800" b="1" dirty="0"/>
              <a:t>), R2(ADE)} </a:t>
            </a:r>
            <a:endParaRPr lang="en-US" altLang="zh-TW" sz="2800" b="1" dirty="0" smtClean="0"/>
          </a:p>
          <a:p>
            <a:pPr lvl="0"/>
            <a:r>
              <a:rPr lang="en-US" altLang="zh-TW" sz="2800" b="1" dirty="0"/>
              <a:t> </a:t>
            </a:r>
            <a:r>
              <a:rPr lang="en-US" altLang="zh-TW" sz="2800" b="1" dirty="0" smtClean="0"/>
              <a:t>   (b){R1(ABC</a:t>
            </a:r>
            <a:r>
              <a:rPr lang="en-US" altLang="zh-TW" sz="2800" b="1" dirty="0"/>
              <a:t>), R2(CDE</a:t>
            </a:r>
            <a:r>
              <a:rPr lang="en-US" altLang="zh-TW" sz="2800" b="1" dirty="0" smtClean="0"/>
              <a:t>)}</a:t>
            </a:r>
          </a:p>
          <a:p>
            <a:pPr lvl="0"/>
            <a:endParaRPr lang="en-US" altLang="zh-TW" sz="2800" b="1" dirty="0"/>
          </a:p>
          <a:p>
            <a:pPr marL="449263" lvl="0" indent="-449263"/>
            <a:r>
              <a:rPr lang="en-US" altLang="zh-TW" sz="2800" b="1" dirty="0" smtClean="0"/>
              <a:t>     Use </a:t>
            </a:r>
            <a:r>
              <a:rPr lang="en-US" altLang="zh-TW" sz="2800" b="1" u="sng" dirty="0">
                <a:solidFill>
                  <a:srgbClr val="FF0000"/>
                </a:solidFill>
              </a:rPr>
              <a:t>chase test</a:t>
            </a:r>
            <a:r>
              <a:rPr lang="en-US" altLang="zh-TW" sz="2800" b="1" dirty="0"/>
              <a:t> to explain whether these two decompositions are lossless decomposition</a:t>
            </a:r>
            <a:r>
              <a:rPr lang="en-US" altLang="zh-TW" sz="2800" b="1" dirty="0" smtClean="0"/>
              <a:t>?</a:t>
            </a:r>
            <a:endParaRPr lang="zh-TW" altLang="zh-TW" sz="2800" b="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4127498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27584" y="548680"/>
            <a:ext cx="7632848" cy="4191000"/>
          </a:xfrm>
        </p:spPr>
        <p:txBody>
          <a:bodyPr/>
          <a:lstStyle/>
          <a:p>
            <a:pPr lvl="0" algn="just">
              <a:buFont typeface="Wingdings" pitchFamily="2" charset="2"/>
              <a:buChar char="u"/>
            </a:pPr>
            <a:r>
              <a:rPr lang="en-US" altLang="zh-TW" dirty="0" smtClean="0"/>
              <a:t>Consider </a:t>
            </a:r>
            <a:r>
              <a:rPr lang="en-US" altLang="zh-TW" dirty="0"/>
              <a:t>the relation R(A, B, C, D, E, F) with FDs given by {AB</a:t>
            </a:r>
            <a:r>
              <a:rPr lang="zh-TW" altLang="zh-TW" dirty="0"/>
              <a:t>→</a:t>
            </a:r>
            <a:r>
              <a:rPr lang="en-US" altLang="zh-TW" dirty="0"/>
              <a:t>C, AC</a:t>
            </a:r>
            <a:r>
              <a:rPr lang="zh-TW" altLang="zh-TW" dirty="0"/>
              <a:t>→</a:t>
            </a:r>
            <a:r>
              <a:rPr lang="en-US" altLang="zh-TW" dirty="0"/>
              <a:t>B, AD</a:t>
            </a:r>
            <a:r>
              <a:rPr lang="zh-TW" altLang="zh-TW" dirty="0"/>
              <a:t>→</a:t>
            </a:r>
            <a:r>
              <a:rPr lang="en-US" altLang="zh-TW" dirty="0"/>
              <a:t>E, B</a:t>
            </a:r>
            <a:r>
              <a:rPr lang="zh-TW" altLang="zh-TW" dirty="0"/>
              <a:t>→</a:t>
            </a:r>
            <a:r>
              <a:rPr lang="en-US" altLang="zh-TW" dirty="0"/>
              <a:t>D, BC</a:t>
            </a:r>
            <a:r>
              <a:rPr lang="zh-TW" altLang="zh-TW" dirty="0"/>
              <a:t>→</a:t>
            </a:r>
            <a:r>
              <a:rPr lang="en-US" altLang="zh-TW" dirty="0"/>
              <a:t>A, E</a:t>
            </a:r>
            <a:r>
              <a:rPr lang="zh-TW" altLang="zh-TW" dirty="0"/>
              <a:t>→</a:t>
            </a:r>
            <a:r>
              <a:rPr lang="en-US" altLang="zh-TW" dirty="0"/>
              <a:t>F}. </a:t>
            </a:r>
            <a:endParaRPr lang="en-US" altLang="zh-TW" dirty="0" smtClean="0"/>
          </a:p>
          <a:p>
            <a:pPr lvl="0" algn="just"/>
            <a:r>
              <a:rPr lang="en-US" altLang="zh-TW" dirty="0" smtClean="0"/>
              <a:t>Consider </a:t>
            </a:r>
            <a:r>
              <a:rPr lang="en-US" altLang="zh-TW" dirty="0"/>
              <a:t>the decomposition of R into {AB, BC, ABDE, EF}. </a:t>
            </a:r>
            <a:endParaRPr lang="en-US" altLang="zh-TW" dirty="0" smtClean="0"/>
          </a:p>
          <a:p>
            <a:pPr lvl="0"/>
            <a:r>
              <a:rPr lang="en-US" altLang="zh-TW" dirty="0" smtClean="0"/>
              <a:t>Use </a:t>
            </a:r>
            <a:r>
              <a:rPr lang="en-US" altLang="zh-TW" u="sng" dirty="0"/>
              <a:t>chase test</a:t>
            </a:r>
            <a:r>
              <a:rPr lang="en-US" altLang="zh-TW" dirty="0"/>
              <a:t> to explain whether these two decompositions are lossless decomposition?</a:t>
            </a:r>
            <a:endParaRPr lang="zh-TW" altLang="zh-TW" dirty="0"/>
          </a:p>
          <a:p>
            <a:endParaRPr lang="zh-TW" altLang="en-US" dirty="0"/>
          </a:p>
        </p:txBody>
      </p:sp>
    </p:spTree>
    <p:extLst>
      <p:ext uri="{BB962C8B-B14F-4D97-AF65-F5344CB8AC3E}">
        <p14:creationId xmlns:p14="http://schemas.microsoft.com/office/powerpoint/2010/main" val="3939840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TW"/>
              <a:t>1NF, 2NF, 3NF, or BCNF?</a:t>
            </a:r>
          </a:p>
        </p:txBody>
      </p:sp>
      <p:sp>
        <p:nvSpPr>
          <p:cNvPr id="242691" name="Rectangle 3"/>
          <p:cNvSpPr>
            <a:spLocks noChangeArrowheads="1"/>
          </p:cNvSpPr>
          <p:nvPr/>
        </p:nvSpPr>
        <p:spPr bwMode="auto">
          <a:xfrm>
            <a:off x="2411413" y="3284538"/>
            <a:ext cx="3816350" cy="863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a:p>
        </p:txBody>
      </p:sp>
      <p:sp>
        <p:nvSpPr>
          <p:cNvPr id="242692" name="Line 4"/>
          <p:cNvSpPr>
            <a:spLocks noChangeShapeType="1"/>
          </p:cNvSpPr>
          <p:nvPr/>
        </p:nvSpPr>
        <p:spPr bwMode="auto">
          <a:xfrm>
            <a:off x="3419475"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693" name="Line 5"/>
          <p:cNvSpPr>
            <a:spLocks noChangeShapeType="1"/>
          </p:cNvSpPr>
          <p:nvPr/>
        </p:nvSpPr>
        <p:spPr bwMode="auto">
          <a:xfrm>
            <a:off x="4283075"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694" name="Line 6"/>
          <p:cNvSpPr>
            <a:spLocks noChangeShapeType="1"/>
          </p:cNvSpPr>
          <p:nvPr/>
        </p:nvSpPr>
        <p:spPr bwMode="auto">
          <a:xfrm flipV="1">
            <a:off x="2987675" y="2997200"/>
            <a:ext cx="1588"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695" name="Line 7"/>
          <p:cNvSpPr>
            <a:spLocks noChangeShapeType="1"/>
          </p:cNvSpPr>
          <p:nvPr/>
        </p:nvSpPr>
        <p:spPr bwMode="auto">
          <a:xfrm flipV="1">
            <a:off x="3779838" y="2997200"/>
            <a:ext cx="1587"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696" name="Line 8"/>
          <p:cNvSpPr>
            <a:spLocks noChangeShapeType="1"/>
          </p:cNvSpPr>
          <p:nvPr/>
        </p:nvSpPr>
        <p:spPr bwMode="auto">
          <a:xfrm flipV="1">
            <a:off x="3348038" y="2565400"/>
            <a:ext cx="23749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697" name="Line 9"/>
          <p:cNvSpPr>
            <a:spLocks noChangeShapeType="1"/>
          </p:cNvSpPr>
          <p:nvPr/>
        </p:nvSpPr>
        <p:spPr bwMode="auto">
          <a:xfrm>
            <a:off x="5722938"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698" name="Line 10"/>
          <p:cNvSpPr>
            <a:spLocks noChangeShapeType="1"/>
          </p:cNvSpPr>
          <p:nvPr/>
        </p:nvSpPr>
        <p:spPr bwMode="auto">
          <a:xfrm>
            <a:off x="2989263" y="2997200"/>
            <a:ext cx="8048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699" name="Line 11"/>
          <p:cNvSpPr>
            <a:spLocks noChangeShapeType="1"/>
          </p:cNvSpPr>
          <p:nvPr/>
        </p:nvSpPr>
        <p:spPr bwMode="auto">
          <a:xfrm flipV="1">
            <a:off x="3348038" y="2565400"/>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700" name="Line 12"/>
          <p:cNvSpPr>
            <a:spLocks noChangeShapeType="1"/>
          </p:cNvSpPr>
          <p:nvPr/>
        </p:nvSpPr>
        <p:spPr bwMode="auto">
          <a:xfrm>
            <a:off x="5219700" y="328612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701" name="Text Box 13"/>
          <p:cNvSpPr txBox="1">
            <a:spLocks noChangeArrowheads="1"/>
          </p:cNvSpPr>
          <p:nvPr/>
        </p:nvSpPr>
        <p:spPr bwMode="auto">
          <a:xfrm>
            <a:off x="5446713" y="35020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D</a:t>
            </a:r>
          </a:p>
        </p:txBody>
      </p:sp>
      <p:sp>
        <p:nvSpPr>
          <p:cNvPr id="242703" name="Text Box 15"/>
          <p:cNvSpPr txBox="1">
            <a:spLocks noChangeArrowheads="1"/>
          </p:cNvSpPr>
          <p:nvPr/>
        </p:nvSpPr>
        <p:spPr bwMode="auto">
          <a:xfrm>
            <a:off x="2771775"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A</a:t>
            </a:r>
          </a:p>
        </p:txBody>
      </p:sp>
      <p:sp>
        <p:nvSpPr>
          <p:cNvPr id="242704" name="Text Box 16"/>
          <p:cNvSpPr txBox="1">
            <a:spLocks noChangeArrowheads="1"/>
          </p:cNvSpPr>
          <p:nvPr/>
        </p:nvSpPr>
        <p:spPr bwMode="auto">
          <a:xfrm>
            <a:off x="3636963" y="350043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B</a:t>
            </a:r>
          </a:p>
        </p:txBody>
      </p:sp>
      <p:sp>
        <p:nvSpPr>
          <p:cNvPr id="242705" name="Text Box 17"/>
          <p:cNvSpPr txBox="1">
            <a:spLocks noChangeArrowheads="1"/>
          </p:cNvSpPr>
          <p:nvPr/>
        </p:nvSpPr>
        <p:spPr bwMode="auto">
          <a:xfrm>
            <a:off x="4572000"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C</a:t>
            </a:r>
          </a:p>
        </p:txBody>
      </p:sp>
      <p:sp>
        <p:nvSpPr>
          <p:cNvPr id="242706" name="Text Box 18"/>
          <p:cNvSpPr txBox="1">
            <a:spLocks noChangeArrowheads="1"/>
          </p:cNvSpPr>
          <p:nvPr/>
        </p:nvSpPr>
        <p:spPr bwMode="auto">
          <a:xfrm>
            <a:off x="7019925" y="3284538"/>
            <a:ext cx="102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600" b="1"/>
              <a:t>1NF</a:t>
            </a:r>
          </a:p>
        </p:txBody>
      </p:sp>
      <p:sp>
        <p:nvSpPr>
          <p:cNvPr id="242707" name="Line 19"/>
          <p:cNvSpPr>
            <a:spLocks noChangeShapeType="1"/>
          </p:cNvSpPr>
          <p:nvPr/>
        </p:nvSpPr>
        <p:spPr bwMode="auto">
          <a:xfrm>
            <a:off x="3865563" y="41497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708" name="Line 20"/>
          <p:cNvSpPr>
            <a:spLocks noChangeShapeType="1"/>
          </p:cNvSpPr>
          <p:nvPr/>
        </p:nvSpPr>
        <p:spPr bwMode="auto">
          <a:xfrm>
            <a:off x="3865563" y="4581525"/>
            <a:ext cx="9366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709" name="Line 21"/>
          <p:cNvSpPr>
            <a:spLocks noChangeShapeType="1"/>
          </p:cNvSpPr>
          <p:nvPr/>
        </p:nvSpPr>
        <p:spPr bwMode="auto">
          <a:xfrm flipV="1">
            <a:off x="4802188" y="41497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710" name="Line 22"/>
          <p:cNvSpPr>
            <a:spLocks noChangeShapeType="1"/>
          </p:cNvSpPr>
          <p:nvPr/>
        </p:nvSpPr>
        <p:spPr bwMode="auto">
          <a:xfrm>
            <a:off x="4297363" y="45815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711" name="Line 23"/>
          <p:cNvSpPr>
            <a:spLocks noChangeShapeType="1"/>
          </p:cNvSpPr>
          <p:nvPr/>
        </p:nvSpPr>
        <p:spPr bwMode="auto">
          <a:xfrm>
            <a:off x="4297363" y="5013325"/>
            <a:ext cx="1512887"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2712" name="Line 24"/>
          <p:cNvSpPr>
            <a:spLocks noChangeShapeType="1"/>
          </p:cNvSpPr>
          <p:nvPr/>
        </p:nvSpPr>
        <p:spPr bwMode="auto">
          <a:xfrm flipV="1">
            <a:off x="5810250" y="4149725"/>
            <a:ext cx="0" cy="863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2706">
                                            <p:txEl>
                                              <p:pRg st="0" end="0"/>
                                            </p:txEl>
                                          </p:spTgt>
                                        </p:tgtEl>
                                        <p:attrNameLst>
                                          <p:attrName>style.visibility</p:attrName>
                                        </p:attrNameLst>
                                      </p:cBhvr>
                                      <p:to>
                                        <p:strVal val="visible"/>
                                      </p:to>
                                    </p:set>
                                    <p:animEffect transition="in" filter="box(in)">
                                      <p:cBhvr>
                                        <p:cTn id="7" dur="500"/>
                                        <p:tgtEl>
                                          <p:spTgt spid="2427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3568" y="908720"/>
            <a:ext cx="7992888" cy="4191000"/>
          </a:xfrm>
        </p:spPr>
        <p:txBody>
          <a:bodyPr/>
          <a:lstStyle/>
          <a:p>
            <a:pPr algn="just">
              <a:buFont typeface="Wingdings" pitchFamily="2" charset="2"/>
              <a:buChar char="u"/>
            </a:pPr>
            <a:r>
              <a:rPr lang="en-US" altLang="zh-TW" sz="3600" dirty="0" smtClean="0"/>
              <a:t>(</a:t>
            </a:r>
            <a:r>
              <a:rPr lang="en-US" altLang="zh-TW" sz="3600" dirty="0"/>
              <a:t>True/False) R(A,B,C) is a relation in 4NF. If the MVD A→→BC holds in R, then the FD:A→BC holds in R</a:t>
            </a:r>
            <a:r>
              <a:rPr lang="en-US" altLang="zh-TW" sz="3600" dirty="0" smtClean="0"/>
              <a:t>.</a:t>
            </a:r>
          </a:p>
          <a:p>
            <a:endParaRPr lang="en-US" altLang="zh-TW" sz="2400" dirty="0" smtClean="0"/>
          </a:p>
          <a:p>
            <a:pPr marL="0" indent="0">
              <a:buNone/>
            </a:pPr>
            <a:r>
              <a:rPr lang="en-US" altLang="zh-TW" sz="3600" dirty="0" err="1" smtClean="0">
                <a:solidFill>
                  <a:srgbClr val="FF0000"/>
                </a:solidFill>
              </a:rPr>
              <a:t>Ans</a:t>
            </a:r>
            <a:r>
              <a:rPr lang="en-US" altLang="zh-TW" sz="3600" dirty="0" smtClean="0">
                <a:solidFill>
                  <a:srgbClr val="FF0000"/>
                </a:solidFill>
              </a:rPr>
              <a:t>: False</a:t>
            </a:r>
            <a:endParaRPr lang="zh-TW" altLang="zh-TW" sz="3600" dirty="0">
              <a:solidFill>
                <a:srgbClr val="FF0000"/>
              </a:solidFill>
            </a:endParaRPr>
          </a:p>
          <a:p>
            <a:pPr marL="0" indent="0">
              <a:buNone/>
            </a:pPr>
            <a:endParaRPr lang="zh-TW" altLang="en-US" sz="2400" dirty="0"/>
          </a:p>
        </p:txBody>
      </p:sp>
    </p:spTree>
    <p:extLst>
      <p:ext uri="{BB962C8B-B14F-4D97-AF65-F5344CB8AC3E}">
        <p14:creationId xmlns:p14="http://schemas.microsoft.com/office/powerpoint/2010/main" val="394733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1560" y="908720"/>
            <a:ext cx="8136904" cy="4191000"/>
          </a:xfrm>
        </p:spPr>
        <p:txBody>
          <a:bodyPr/>
          <a:lstStyle/>
          <a:p>
            <a:pPr lvl="0" algn="just">
              <a:buFont typeface="Wingdings" pitchFamily="2" charset="2"/>
              <a:buChar char="u"/>
            </a:pPr>
            <a:r>
              <a:rPr lang="en-US" altLang="zh-TW" sz="3600" dirty="0" smtClean="0"/>
              <a:t>(</a:t>
            </a:r>
            <a:r>
              <a:rPr lang="en-US" altLang="zh-TW" sz="3600" dirty="0"/>
              <a:t>True/False) A key is simple if it consists of only one attribute. If a relation R is in 3NF and if every key in R is simple, then R is in BCNF</a:t>
            </a:r>
            <a:r>
              <a:rPr lang="en-US" altLang="zh-TW" sz="3600" dirty="0" smtClean="0"/>
              <a:t>.</a:t>
            </a:r>
          </a:p>
          <a:p>
            <a:endParaRPr lang="en-US" altLang="zh-TW" sz="2400" dirty="0" smtClean="0"/>
          </a:p>
          <a:p>
            <a:pPr marL="0" indent="0">
              <a:buNone/>
            </a:pPr>
            <a:r>
              <a:rPr lang="en-US" altLang="zh-TW" sz="3600" dirty="0" err="1" smtClean="0">
                <a:solidFill>
                  <a:srgbClr val="FF0000"/>
                </a:solidFill>
              </a:rPr>
              <a:t>Ans</a:t>
            </a:r>
            <a:r>
              <a:rPr lang="en-US" altLang="zh-TW" sz="3600" dirty="0" smtClean="0">
                <a:solidFill>
                  <a:srgbClr val="FF0000"/>
                </a:solidFill>
              </a:rPr>
              <a:t>: True</a:t>
            </a:r>
            <a:endParaRPr lang="zh-TW" altLang="en-US" sz="3600" dirty="0">
              <a:solidFill>
                <a:srgbClr val="FF0000"/>
              </a:solidFill>
            </a:endParaRPr>
          </a:p>
        </p:txBody>
      </p:sp>
    </p:spTree>
    <p:extLst>
      <p:ext uri="{BB962C8B-B14F-4D97-AF65-F5344CB8AC3E}">
        <p14:creationId xmlns:p14="http://schemas.microsoft.com/office/powerpoint/2010/main" val="426992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TW"/>
              <a:t>1NF, 2NF, 3NF, or BCNF?</a:t>
            </a:r>
          </a:p>
        </p:txBody>
      </p:sp>
      <p:sp>
        <p:nvSpPr>
          <p:cNvPr id="243715" name="Rectangle 3"/>
          <p:cNvSpPr>
            <a:spLocks noChangeArrowheads="1"/>
          </p:cNvSpPr>
          <p:nvPr/>
        </p:nvSpPr>
        <p:spPr bwMode="auto">
          <a:xfrm>
            <a:off x="2109788" y="3284538"/>
            <a:ext cx="3816350" cy="863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a:p>
        </p:txBody>
      </p:sp>
      <p:sp>
        <p:nvSpPr>
          <p:cNvPr id="243716" name="Line 4"/>
          <p:cNvSpPr>
            <a:spLocks noChangeShapeType="1"/>
          </p:cNvSpPr>
          <p:nvPr/>
        </p:nvSpPr>
        <p:spPr bwMode="auto">
          <a:xfrm>
            <a:off x="31178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17" name="Line 5"/>
          <p:cNvSpPr>
            <a:spLocks noChangeShapeType="1"/>
          </p:cNvSpPr>
          <p:nvPr/>
        </p:nvSpPr>
        <p:spPr bwMode="auto">
          <a:xfrm>
            <a:off x="39814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18" name="Line 6"/>
          <p:cNvSpPr>
            <a:spLocks noChangeShapeType="1"/>
          </p:cNvSpPr>
          <p:nvPr/>
        </p:nvSpPr>
        <p:spPr bwMode="auto">
          <a:xfrm flipV="1">
            <a:off x="2686050" y="2997200"/>
            <a:ext cx="1588"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19" name="Line 7"/>
          <p:cNvSpPr>
            <a:spLocks noChangeShapeType="1"/>
          </p:cNvSpPr>
          <p:nvPr/>
        </p:nvSpPr>
        <p:spPr bwMode="auto">
          <a:xfrm flipV="1">
            <a:off x="3478213" y="2997200"/>
            <a:ext cx="1587"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20" name="Line 8"/>
          <p:cNvSpPr>
            <a:spLocks noChangeShapeType="1"/>
          </p:cNvSpPr>
          <p:nvPr/>
        </p:nvSpPr>
        <p:spPr bwMode="auto">
          <a:xfrm flipV="1">
            <a:off x="3046413" y="2565400"/>
            <a:ext cx="23749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21" name="Line 9"/>
          <p:cNvSpPr>
            <a:spLocks noChangeShapeType="1"/>
          </p:cNvSpPr>
          <p:nvPr/>
        </p:nvSpPr>
        <p:spPr bwMode="auto">
          <a:xfrm>
            <a:off x="5421313"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22" name="Line 10"/>
          <p:cNvSpPr>
            <a:spLocks noChangeShapeType="1"/>
          </p:cNvSpPr>
          <p:nvPr/>
        </p:nvSpPr>
        <p:spPr bwMode="auto">
          <a:xfrm>
            <a:off x="2687638" y="2997200"/>
            <a:ext cx="8048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23" name="Line 11"/>
          <p:cNvSpPr>
            <a:spLocks noChangeShapeType="1"/>
          </p:cNvSpPr>
          <p:nvPr/>
        </p:nvSpPr>
        <p:spPr bwMode="auto">
          <a:xfrm flipV="1">
            <a:off x="3046413" y="2565400"/>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24" name="Line 12"/>
          <p:cNvSpPr>
            <a:spLocks noChangeShapeType="1"/>
          </p:cNvSpPr>
          <p:nvPr/>
        </p:nvSpPr>
        <p:spPr bwMode="auto">
          <a:xfrm>
            <a:off x="4918075" y="328612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25" name="Text Box 13"/>
          <p:cNvSpPr txBox="1">
            <a:spLocks noChangeArrowheads="1"/>
          </p:cNvSpPr>
          <p:nvPr/>
        </p:nvSpPr>
        <p:spPr bwMode="auto">
          <a:xfrm>
            <a:off x="5145088" y="35020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D</a:t>
            </a:r>
          </a:p>
        </p:txBody>
      </p:sp>
      <p:sp>
        <p:nvSpPr>
          <p:cNvPr id="243726" name="Text Box 14"/>
          <p:cNvSpPr txBox="1">
            <a:spLocks noChangeArrowheads="1"/>
          </p:cNvSpPr>
          <p:nvPr/>
        </p:nvSpPr>
        <p:spPr bwMode="auto">
          <a:xfrm>
            <a:off x="2470150"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A</a:t>
            </a:r>
          </a:p>
        </p:txBody>
      </p:sp>
      <p:sp>
        <p:nvSpPr>
          <p:cNvPr id="243727" name="Text Box 15"/>
          <p:cNvSpPr txBox="1">
            <a:spLocks noChangeArrowheads="1"/>
          </p:cNvSpPr>
          <p:nvPr/>
        </p:nvSpPr>
        <p:spPr bwMode="auto">
          <a:xfrm>
            <a:off x="3335338" y="350043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B</a:t>
            </a:r>
          </a:p>
        </p:txBody>
      </p:sp>
      <p:sp>
        <p:nvSpPr>
          <p:cNvPr id="243728" name="Text Box 16"/>
          <p:cNvSpPr txBox="1">
            <a:spLocks noChangeArrowheads="1"/>
          </p:cNvSpPr>
          <p:nvPr/>
        </p:nvSpPr>
        <p:spPr bwMode="auto">
          <a:xfrm>
            <a:off x="4270375"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C</a:t>
            </a:r>
          </a:p>
        </p:txBody>
      </p:sp>
      <p:sp>
        <p:nvSpPr>
          <p:cNvPr id="243729" name="Text Box 17"/>
          <p:cNvSpPr txBox="1">
            <a:spLocks noChangeArrowheads="1"/>
          </p:cNvSpPr>
          <p:nvPr/>
        </p:nvSpPr>
        <p:spPr bwMode="auto">
          <a:xfrm>
            <a:off x="6934200" y="3213100"/>
            <a:ext cx="102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600" b="1"/>
              <a:t>2NF</a:t>
            </a:r>
          </a:p>
        </p:txBody>
      </p:sp>
      <p:sp>
        <p:nvSpPr>
          <p:cNvPr id="243736" name="Line 24"/>
          <p:cNvSpPr>
            <a:spLocks noChangeShapeType="1"/>
          </p:cNvSpPr>
          <p:nvPr/>
        </p:nvSpPr>
        <p:spPr bwMode="auto">
          <a:xfrm>
            <a:off x="4427538"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37" name="Line 25"/>
          <p:cNvSpPr>
            <a:spLocks noChangeShapeType="1"/>
          </p:cNvSpPr>
          <p:nvPr/>
        </p:nvSpPr>
        <p:spPr bwMode="auto">
          <a:xfrm>
            <a:off x="5364163" y="4149725"/>
            <a:ext cx="0" cy="6477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38" name="Line 26"/>
          <p:cNvSpPr>
            <a:spLocks noChangeShapeType="1"/>
          </p:cNvSpPr>
          <p:nvPr/>
        </p:nvSpPr>
        <p:spPr bwMode="auto">
          <a:xfrm flipH="1">
            <a:off x="4427538" y="4797425"/>
            <a:ext cx="9366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3739" name="Line 27"/>
          <p:cNvSpPr>
            <a:spLocks noChangeShapeType="1"/>
          </p:cNvSpPr>
          <p:nvPr/>
        </p:nvSpPr>
        <p:spPr bwMode="auto">
          <a:xfrm flipV="1">
            <a:off x="4427538" y="4149725"/>
            <a:ext cx="0" cy="6477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3729">
                                            <p:txEl>
                                              <p:pRg st="0" end="0"/>
                                            </p:txEl>
                                          </p:spTgt>
                                        </p:tgtEl>
                                        <p:attrNameLst>
                                          <p:attrName>style.visibility</p:attrName>
                                        </p:attrNameLst>
                                      </p:cBhvr>
                                      <p:to>
                                        <p:strVal val="visible"/>
                                      </p:to>
                                    </p:set>
                                    <p:animEffect transition="in" filter="box(in)">
                                      <p:cBhvr>
                                        <p:cTn id="7" dur="500"/>
                                        <p:tgtEl>
                                          <p:spTgt spid="2437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zh-TW"/>
              <a:t>1NF, 2NF, 3NF, or BCNF?</a:t>
            </a:r>
          </a:p>
        </p:txBody>
      </p:sp>
      <p:sp>
        <p:nvSpPr>
          <p:cNvPr id="244739" name="Rectangle 3"/>
          <p:cNvSpPr>
            <a:spLocks noChangeArrowheads="1"/>
          </p:cNvSpPr>
          <p:nvPr/>
        </p:nvSpPr>
        <p:spPr bwMode="auto">
          <a:xfrm>
            <a:off x="2109788" y="3284538"/>
            <a:ext cx="3816350" cy="863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a:p>
        </p:txBody>
      </p:sp>
      <p:sp>
        <p:nvSpPr>
          <p:cNvPr id="244740" name="Line 4"/>
          <p:cNvSpPr>
            <a:spLocks noChangeShapeType="1"/>
          </p:cNvSpPr>
          <p:nvPr/>
        </p:nvSpPr>
        <p:spPr bwMode="auto">
          <a:xfrm>
            <a:off x="31178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4741" name="Line 5"/>
          <p:cNvSpPr>
            <a:spLocks noChangeShapeType="1"/>
          </p:cNvSpPr>
          <p:nvPr/>
        </p:nvSpPr>
        <p:spPr bwMode="auto">
          <a:xfrm>
            <a:off x="39814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4742" name="Line 6"/>
          <p:cNvSpPr>
            <a:spLocks noChangeShapeType="1"/>
          </p:cNvSpPr>
          <p:nvPr/>
        </p:nvSpPr>
        <p:spPr bwMode="auto">
          <a:xfrm flipV="1">
            <a:off x="2686050" y="2565400"/>
            <a:ext cx="14288" cy="7191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4744" name="Line 8"/>
          <p:cNvSpPr>
            <a:spLocks noChangeShapeType="1"/>
          </p:cNvSpPr>
          <p:nvPr/>
        </p:nvSpPr>
        <p:spPr bwMode="auto">
          <a:xfrm flipV="1">
            <a:off x="2700338" y="2565400"/>
            <a:ext cx="272097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4745" name="Line 9"/>
          <p:cNvSpPr>
            <a:spLocks noChangeShapeType="1"/>
          </p:cNvSpPr>
          <p:nvPr/>
        </p:nvSpPr>
        <p:spPr bwMode="auto">
          <a:xfrm>
            <a:off x="5421313"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4748" name="Line 12"/>
          <p:cNvSpPr>
            <a:spLocks noChangeShapeType="1"/>
          </p:cNvSpPr>
          <p:nvPr/>
        </p:nvSpPr>
        <p:spPr bwMode="auto">
          <a:xfrm>
            <a:off x="4918075" y="328612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4749" name="Text Box 13"/>
          <p:cNvSpPr txBox="1">
            <a:spLocks noChangeArrowheads="1"/>
          </p:cNvSpPr>
          <p:nvPr/>
        </p:nvSpPr>
        <p:spPr bwMode="auto">
          <a:xfrm>
            <a:off x="5145088" y="35020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D</a:t>
            </a:r>
          </a:p>
        </p:txBody>
      </p:sp>
      <p:sp>
        <p:nvSpPr>
          <p:cNvPr id="244750" name="Text Box 14"/>
          <p:cNvSpPr txBox="1">
            <a:spLocks noChangeArrowheads="1"/>
          </p:cNvSpPr>
          <p:nvPr/>
        </p:nvSpPr>
        <p:spPr bwMode="auto">
          <a:xfrm>
            <a:off x="2470150"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A</a:t>
            </a:r>
          </a:p>
        </p:txBody>
      </p:sp>
      <p:sp>
        <p:nvSpPr>
          <p:cNvPr id="244751" name="Text Box 15"/>
          <p:cNvSpPr txBox="1">
            <a:spLocks noChangeArrowheads="1"/>
          </p:cNvSpPr>
          <p:nvPr/>
        </p:nvSpPr>
        <p:spPr bwMode="auto">
          <a:xfrm>
            <a:off x="3335338" y="350043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B</a:t>
            </a:r>
          </a:p>
        </p:txBody>
      </p:sp>
      <p:sp>
        <p:nvSpPr>
          <p:cNvPr id="244752" name="Text Box 16"/>
          <p:cNvSpPr txBox="1">
            <a:spLocks noChangeArrowheads="1"/>
          </p:cNvSpPr>
          <p:nvPr/>
        </p:nvSpPr>
        <p:spPr bwMode="auto">
          <a:xfrm>
            <a:off x="4270375"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C</a:t>
            </a:r>
          </a:p>
        </p:txBody>
      </p:sp>
      <p:sp>
        <p:nvSpPr>
          <p:cNvPr id="244753" name="Text Box 17"/>
          <p:cNvSpPr txBox="1">
            <a:spLocks noChangeArrowheads="1"/>
          </p:cNvSpPr>
          <p:nvPr/>
        </p:nvSpPr>
        <p:spPr bwMode="auto">
          <a:xfrm>
            <a:off x="6588125" y="2997200"/>
            <a:ext cx="142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600" b="1"/>
              <a:t>BCNF</a:t>
            </a:r>
          </a:p>
        </p:txBody>
      </p:sp>
      <p:sp>
        <p:nvSpPr>
          <p:cNvPr id="244754" name="Line 18"/>
          <p:cNvSpPr>
            <a:spLocks noChangeShapeType="1"/>
          </p:cNvSpPr>
          <p:nvPr/>
        </p:nvSpPr>
        <p:spPr bwMode="auto">
          <a:xfrm>
            <a:off x="4427538"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4758" name="Line 22"/>
          <p:cNvSpPr>
            <a:spLocks noChangeShapeType="1"/>
          </p:cNvSpPr>
          <p:nvPr/>
        </p:nvSpPr>
        <p:spPr bwMode="auto">
          <a:xfrm>
            <a:off x="3563938"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4753">
                                            <p:txEl>
                                              <p:pRg st="0" end="0"/>
                                            </p:txEl>
                                          </p:spTgt>
                                        </p:tgtEl>
                                        <p:attrNameLst>
                                          <p:attrName>style.visibility</p:attrName>
                                        </p:attrNameLst>
                                      </p:cBhvr>
                                      <p:to>
                                        <p:strVal val="visible"/>
                                      </p:to>
                                    </p:set>
                                    <p:animEffect transition="in" filter="box(in)">
                                      <p:cBhvr>
                                        <p:cTn id="7" dur="500"/>
                                        <p:tgtEl>
                                          <p:spTgt spid="2447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zh-TW"/>
              <a:t>1NF, 2NF, 3NF, or BCNF?</a:t>
            </a:r>
          </a:p>
        </p:txBody>
      </p:sp>
      <p:sp>
        <p:nvSpPr>
          <p:cNvPr id="245763" name="Rectangle 3"/>
          <p:cNvSpPr>
            <a:spLocks noChangeArrowheads="1"/>
          </p:cNvSpPr>
          <p:nvPr/>
        </p:nvSpPr>
        <p:spPr bwMode="auto">
          <a:xfrm>
            <a:off x="2109788" y="3284538"/>
            <a:ext cx="3816350" cy="863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a:p>
        </p:txBody>
      </p:sp>
      <p:sp>
        <p:nvSpPr>
          <p:cNvPr id="245764" name="Line 4"/>
          <p:cNvSpPr>
            <a:spLocks noChangeShapeType="1"/>
          </p:cNvSpPr>
          <p:nvPr/>
        </p:nvSpPr>
        <p:spPr bwMode="auto">
          <a:xfrm>
            <a:off x="31178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65" name="Line 5"/>
          <p:cNvSpPr>
            <a:spLocks noChangeShapeType="1"/>
          </p:cNvSpPr>
          <p:nvPr/>
        </p:nvSpPr>
        <p:spPr bwMode="auto">
          <a:xfrm>
            <a:off x="39814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66" name="Line 6"/>
          <p:cNvSpPr>
            <a:spLocks noChangeShapeType="1"/>
          </p:cNvSpPr>
          <p:nvPr/>
        </p:nvSpPr>
        <p:spPr bwMode="auto">
          <a:xfrm flipV="1">
            <a:off x="2627313" y="2852738"/>
            <a:ext cx="14287"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67" name="Line 7"/>
          <p:cNvSpPr>
            <a:spLocks noChangeShapeType="1"/>
          </p:cNvSpPr>
          <p:nvPr/>
        </p:nvSpPr>
        <p:spPr bwMode="auto">
          <a:xfrm flipV="1">
            <a:off x="3132138" y="2565400"/>
            <a:ext cx="228917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68" name="Line 8"/>
          <p:cNvSpPr>
            <a:spLocks noChangeShapeType="1"/>
          </p:cNvSpPr>
          <p:nvPr/>
        </p:nvSpPr>
        <p:spPr bwMode="auto">
          <a:xfrm>
            <a:off x="5421313"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69" name="Line 9"/>
          <p:cNvSpPr>
            <a:spLocks noChangeShapeType="1"/>
          </p:cNvSpPr>
          <p:nvPr/>
        </p:nvSpPr>
        <p:spPr bwMode="auto">
          <a:xfrm>
            <a:off x="4918075" y="328612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70" name="Text Box 10"/>
          <p:cNvSpPr txBox="1">
            <a:spLocks noChangeArrowheads="1"/>
          </p:cNvSpPr>
          <p:nvPr/>
        </p:nvSpPr>
        <p:spPr bwMode="auto">
          <a:xfrm>
            <a:off x="5145088" y="35020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D</a:t>
            </a:r>
          </a:p>
        </p:txBody>
      </p:sp>
      <p:sp>
        <p:nvSpPr>
          <p:cNvPr id="245771" name="Text Box 11"/>
          <p:cNvSpPr txBox="1">
            <a:spLocks noChangeArrowheads="1"/>
          </p:cNvSpPr>
          <p:nvPr/>
        </p:nvSpPr>
        <p:spPr bwMode="auto">
          <a:xfrm>
            <a:off x="2470150"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A</a:t>
            </a:r>
          </a:p>
        </p:txBody>
      </p:sp>
      <p:sp>
        <p:nvSpPr>
          <p:cNvPr id="245772" name="Text Box 12"/>
          <p:cNvSpPr txBox="1">
            <a:spLocks noChangeArrowheads="1"/>
          </p:cNvSpPr>
          <p:nvPr/>
        </p:nvSpPr>
        <p:spPr bwMode="auto">
          <a:xfrm>
            <a:off x="3335338" y="350043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B</a:t>
            </a:r>
          </a:p>
        </p:txBody>
      </p:sp>
      <p:sp>
        <p:nvSpPr>
          <p:cNvPr id="245773" name="Text Box 13"/>
          <p:cNvSpPr txBox="1">
            <a:spLocks noChangeArrowheads="1"/>
          </p:cNvSpPr>
          <p:nvPr/>
        </p:nvSpPr>
        <p:spPr bwMode="auto">
          <a:xfrm>
            <a:off x="4270375"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C</a:t>
            </a:r>
          </a:p>
        </p:txBody>
      </p:sp>
      <p:sp>
        <p:nvSpPr>
          <p:cNvPr id="245774" name="Text Box 14"/>
          <p:cNvSpPr txBox="1">
            <a:spLocks noChangeArrowheads="1"/>
          </p:cNvSpPr>
          <p:nvPr/>
        </p:nvSpPr>
        <p:spPr bwMode="auto">
          <a:xfrm>
            <a:off x="6588125" y="2997200"/>
            <a:ext cx="102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600" b="1"/>
              <a:t>3NF</a:t>
            </a:r>
          </a:p>
        </p:txBody>
      </p:sp>
      <p:sp>
        <p:nvSpPr>
          <p:cNvPr id="245775" name="Line 15"/>
          <p:cNvSpPr>
            <a:spLocks noChangeShapeType="1"/>
          </p:cNvSpPr>
          <p:nvPr/>
        </p:nvSpPr>
        <p:spPr bwMode="auto">
          <a:xfrm>
            <a:off x="4427538"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77" name="Line 17"/>
          <p:cNvSpPr>
            <a:spLocks noChangeShapeType="1"/>
          </p:cNvSpPr>
          <p:nvPr/>
        </p:nvSpPr>
        <p:spPr bwMode="auto">
          <a:xfrm>
            <a:off x="2627313" y="2852738"/>
            <a:ext cx="9366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78" name="Line 18"/>
          <p:cNvSpPr>
            <a:spLocks noChangeShapeType="1"/>
          </p:cNvSpPr>
          <p:nvPr/>
        </p:nvSpPr>
        <p:spPr bwMode="auto">
          <a:xfrm>
            <a:off x="3563938" y="2852738"/>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79" name="Line 19"/>
          <p:cNvSpPr>
            <a:spLocks noChangeShapeType="1"/>
          </p:cNvSpPr>
          <p:nvPr/>
        </p:nvSpPr>
        <p:spPr bwMode="auto">
          <a:xfrm flipV="1">
            <a:off x="3132138" y="2565400"/>
            <a:ext cx="0"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80" name="Line 20"/>
          <p:cNvSpPr>
            <a:spLocks noChangeShapeType="1"/>
          </p:cNvSpPr>
          <p:nvPr/>
        </p:nvSpPr>
        <p:spPr bwMode="auto">
          <a:xfrm>
            <a:off x="5435600" y="4149725"/>
            <a:ext cx="0" cy="6477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81" name="Line 21"/>
          <p:cNvSpPr>
            <a:spLocks noChangeShapeType="1"/>
          </p:cNvSpPr>
          <p:nvPr/>
        </p:nvSpPr>
        <p:spPr bwMode="auto">
          <a:xfrm flipH="1">
            <a:off x="3492500" y="4797425"/>
            <a:ext cx="19431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5782" name="Line 22"/>
          <p:cNvSpPr>
            <a:spLocks noChangeShapeType="1"/>
          </p:cNvSpPr>
          <p:nvPr/>
        </p:nvSpPr>
        <p:spPr bwMode="auto">
          <a:xfrm flipV="1">
            <a:off x="3492500" y="4149725"/>
            <a:ext cx="0" cy="6477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5774">
                                            <p:txEl>
                                              <p:pRg st="0" end="0"/>
                                            </p:txEl>
                                          </p:spTgt>
                                        </p:tgtEl>
                                        <p:attrNameLst>
                                          <p:attrName>style.visibility</p:attrName>
                                        </p:attrNameLst>
                                      </p:cBhvr>
                                      <p:to>
                                        <p:strVal val="visible"/>
                                      </p:to>
                                    </p:set>
                                    <p:animEffect transition="in" filter="box(in)">
                                      <p:cBhvr>
                                        <p:cTn id="7" dur="500"/>
                                        <p:tgtEl>
                                          <p:spTgt spid="2457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TW"/>
              <a:t>1NF, 2NF, 3NF, or BCNF?</a:t>
            </a:r>
          </a:p>
        </p:txBody>
      </p:sp>
      <p:sp>
        <p:nvSpPr>
          <p:cNvPr id="246787" name="Rectangle 3"/>
          <p:cNvSpPr>
            <a:spLocks noChangeArrowheads="1"/>
          </p:cNvSpPr>
          <p:nvPr/>
        </p:nvSpPr>
        <p:spPr bwMode="auto">
          <a:xfrm>
            <a:off x="2109788" y="3284538"/>
            <a:ext cx="3816350" cy="863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a:p>
        </p:txBody>
      </p:sp>
      <p:sp>
        <p:nvSpPr>
          <p:cNvPr id="246788" name="Line 4"/>
          <p:cNvSpPr>
            <a:spLocks noChangeShapeType="1"/>
          </p:cNvSpPr>
          <p:nvPr/>
        </p:nvSpPr>
        <p:spPr bwMode="auto">
          <a:xfrm>
            <a:off x="31178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789" name="Line 5"/>
          <p:cNvSpPr>
            <a:spLocks noChangeShapeType="1"/>
          </p:cNvSpPr>
          <p:nvPr/>
        </p:nvSpPr>
        <p:spPr bwMode="auto">
          <a:xfrm>
            <a:off x="39814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790" name="Line 6"/>
          <p:cNvSpPr>
            <a:spLocks noChangeShapeType="1"/>
          </p:cNvSpPr>
          <p:nvPr/>
        </p:nvSpPr>
        <p:spPr bwMode="auto">
          <a:xfrm flipV="1">
            <a:off x="2627313" y="2852738"/>
            <a:ext cx="14287"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791" name="Line 7"/>
          <p:cNvSpPr>
            <a:spLocks noChangeShapeType="1"/>
          </p:cNvSpPr>
          <p:nvPr/>
        </p:nvSpPr>
        <p:spPr bwMode="auto">
          <a:xfrm flipV="1">
            <a:off x="3132138" y="2565400"/>
            <a:ext cx="228917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792" name="Line 8"/>
          <p:cNvSpPr>
            <a:spLocks noChangeShapeType="1"/>
          </p:cNvSpPr>
          <p:nvPr/>
        </p:nvSpPr>
        <p:spPr bwMode="auto">
          <a:xfrm>
            <a:off x="5421313"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793" name="Line 9"/>
          <p:cNvSpPr>
            <a:spLocks noChangeShapeType="1"/>
          </p:cNvSpPr>
          <p:nvPr/>
        </p:nvSpPr>
        <p:spPr bwMode="auto">
          <a:xfrm>
            <a:off x="4918075" y="328612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794" name="Text Box 10"/>
          <p:cNvSpPr txBox="1">
            <a:spLocks noChangeArrowheads="1"/>
          </p:cNvSpPr>
          <p:nvPr/>
        </p:nvSpPr>
        <p:spPr bwMode="auto">
          <a:xfrm>
            <a:off x="5145088" y="35020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D</a:t>
            </a:r>
          </a:p>
        </p:txBody>
      </p:sp>
      <p:sp>
        <p:nvSpPr>
          <p:cNvPr id="246795" name="Text Box 11"/>
          <p:cNvSpPr txBox="1">
            <a:spLocks noChangeArrowheads="1"/>
          </p:cNvSpPr>
          <p:nvPr/>
        </p:nvSpPr>
        <p:spPr bwMode="auto">
          <a:xfrm>
            <a:off x="2470150"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A</a:t>
            </a:r>
          </a:p>
        </p:txBody>
      </p:sp>
      <p:sp>
        <p:nvSpPr>
          <p:cNvPr id="246796" name="Text Box 12"/>
          <p:cNvSpPr txBox="1">
            <a:spLocks noChangeArrowheads="1"/>
          </p:cNvSpPr>
          <p:nvPr/>
        </p:nvSpPr>
        <p:spPr bwMode="auto">
          <a:xfrm>
            <a:off x="3335338" y="350043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B</a:t>
            </a:r>
          </a:p>
        </p:txBody>
      </p:sp>
      <p:sp>
        <p:nvSpPr>
          <p:cNvPr id="246797" name="Text Box 13"/>
          <p:cNvSpPr txBox="1">
            <a:spLocks noChangeArrowheads="1"/>
          </p:cNvSpPr>
          <p:nvPr/>
        </p:nvSpPr>
        <p:spPr bwMode="auto">
          <a:xfrm>
            <a:off x="4270375"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C</a:t>
            </a:r>
          </a:p>
        </p:txBody>
      </p:sp>
      <p:sp>
        <p:nvSpPr>
          <p:cNvPr id="246798" name="Text Box 14"/>
          <p:cNvSpPr txBox="1">
            <a:spLocks noChangeArrowheads="1"/>
          </p:cNvSpPr>
          <p:nvPr/>
        </p:nvSpPr>
        <p:spPr bwMode="auto">
          <a:xfrm>
            <a:off x="6588125" y="2997200"/>
            <a:ext cx="102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600" b="1"/>
              <a:t>2NF</a:t>
            </a:r>
          </a:p>
        </p:txBody>
      </p:sp>
      <p:sp>
        <p:nvSpPr>
          <p:cNvPr id="246799" name="Line 15"/>
          <p:cNvSpPr>
            <a:spLocks noChangeShapeType="1"/>
          </p:cNvSpPr>
          <p:nvPr/>
        </p:nvSpPr>
        <p:spPr bwMode="auto">
          <a:xfrm>
            <a:off x="4427538"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800" name="Line 16"/>
          <p:cNvSpPr>
            <a:spLocks noChangeShapeType="1"/>
          </p:cNvSpPr>
          <p:nvPr/>
        </p:nvSpPr>
        <p:spPr bwMode="auto">
          <a:xfrm>
            <a:off x="2627313" y="2852738"/>
            <a:ext cx="9366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801" name="Line 17"/>
          <p:cNvSpPr>
            <a:spLocks noChangeShapeType="1"/>
          </p:cNvSpPr>
          <p:nvPr/>
        </p:nvSpPr>
        <p:spPr bwMode="auto">
          <a:xfrm>
            <a:off x="3563938" y="2852738"/>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802" name="Line 18"/>
          <p:cNvSpPr>
            <a:spLocks noChangeShapeType="1"/>
          </p:cNvSpPr>
          <p:nvPr/>
        </p:nvSpPr>
        <p:spPr bwMode="auto">
          <a:xfrm flipV="1">
            <a:off x="3132138" y="2565400"/>
            <a:ext cx="0"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806" name="Line 22"/>
          <p:cNvSpPr>
            <a:spLocks noChangeShapeType="1"/>
          </p:cNvSpPr>
          <p:nvPr/>
        </p:nvSpPr>
        <p:spPr bwMode="auto">
          <a:xfrm>
            <a:off x="4427538" y="4149725"/>
            <a:ext cx="0" cy="574675"/>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807" name="Line 23"/>
          <p:cNvSpPr>
            <a:spLocks noChangeShapeType="1"/>
          </p:cNvSpPr>
          <p:nvPr/>
        </p:nvSpPr>
        <p:spPr bwMode="auto">
          <a:xfrm>
            <a:off x="4427538" y="4724400"/>
            <a:ext cx="10080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6808" name="Line 24"/>
          <p:cNvSpPr>
            <a:spLocks noChangeShapeType="1"/>
          </p:cNvSpPr>
          <p:nvPr/>
        </p:nvSpPr>
        <p:spPr bwMode="auto">
          <a:xfrm flipV="1">
            <a:off x="5435600" y="4149725"/>
            <a:ext cx="0" cy="57467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6798">
                                            <p:txEl>
                                              <p:pRg st="0" end="0"/>
                                            </p:txEl>
                                          </p:spTgt>
                                        </p:tgtEl>
                                        <p:attrNameLst>
                                          <p:attrName>style.visibility</p:attrName>
                                        </p:attrNameLst>
                                      </p:cBhvr>
                                      <p:to>
                                        <p:strVal val="visible"/>
                                      </p:to>
                                    </p:set>
                                    <p:animEffect transition="in" filter="box(in)">
                                      <p:cBhvr>
                                        <p:cTn id="7" dur="500"/>
                                        <p:tgtEl>
                                          <p:spTgt spid="2467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zh-TW"/>
              <a:t>1NF, 2NF, 3NF, or BCNF?</a:t>
            </a:r>
          </a:p>
        </p:txBody>
      </p:sp>
      <p:sp>
        <p:nvSpPr>
          <p:cNvPr id="247811" name="Rectangle 3"/>
          <p:cNvSpPr>
            <a:spLocks noChangeArrowheads="1"/>
          </p:cNvSpPr>
          <p:nvPr/>
        </p:nvSpPr>
        <p:spPr bwMode="auto">
          <a:xfrm>
            <a:off x="2109788" y="3284538"/>
            <a:ext cx="3816350" cy="863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a:p>
        </p:txBody>
      </p:sp>
      <p:sp>
        <p:nvSpPr>
          <p:cNvPr id="247812" name="Line 4"/>
          <p:cNvSpPr>
            <a:spLocks noChangeShapeType="1"/>
          </p:cNvSpPr>
          <p:nvPr/>
        </p:nvSpPr>
        <p:spPr bwMode="auto">
          <a:xfrm>
            <a:off x="31178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13" name="Line 5"/>
          <p:cNvSpPr>
            <a:spLocks noChangeShapeType="1"/>
          </p:cNvSpPr>
          <p:nvPr/>
        </p:nvSpPr>
        <p:spPr bwMode="auto">
          <a:xfrm>
            <a:off x="3981450" y="3284538"/>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14" name="Line 6"/>
          <p:cNvSpPr>
            <a:spLocks noChangeShapeType="1"/>
          </p:cNvSpPr>
          <p:nvPr/>
        </p:nvSpPr>
        <p:spPr bwMode="auto">
          <a:xfrm flipV="1">
            <a:off x="2627313" y="2852738"/>
            <a:ext cx="14287"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15" name="Line 7"/>
          <p:cNvSpPr>
            <a:spLocks noChangeShapeType="1"/>
          </p:cNvSpPr>
          <p:nvPr/>
        </p:nvSpPr>
        <p:spPr bwMode="auto">
          <a:xfrm flipV="1">
            <a:off x="3132138" y="2565400"/>
            <a:ext cx="12954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17" name="Line 9"/>
          <p:cNvSpPr>
            <a:spLocks noChangeShapeType="1"/>
          </p:cNvSpPr>
          <p:nvPr/>
        </p:nvSpPr>
        <p:spPr bwMode="auto">
          <a:xfrm>
            <a:off x="4918075" y="3286125"/>
            <a:ext cx="0" cy="86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18" name="Text Box 10"/>
          <p:cNvSpPr txBox="1">
            <a:spLocks noChangeArrowheads="1"/>
          </p:cNvSpPr>
          <p:nvPr/>
        </p:nvSpPr>
        <p:spPr bwMode="auto">
          <a:xfrm>
            <a:off x="5145088" y="35020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D</a:t>
            </a:r>
          </a:p>
        </p:txBody>
      </p:sp>
      <p:sp>
        <p:nvSpPr>
          <p:cNvPr id="247819" name="Text Box 11"/>
          <p:cNvSpPr txBox="1">
            <a:spLocks noChangeArrowheads="1"/>
          </p:cNvSpPr>
          <p:nvPr/>
        </p:nvSpPr>
        <p:spPr bwMode="auto">
          <a:xfrm>
            <a:off x="2470150"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A</a:t>
            </a:r>
          </a:p>
        </p:txBody>
      </p:sp>
      <p:sp>
        <p:nvSpPr>
          <p:cNvPr id="247820" name="Text Box 12"/>
          <p:cNvSpPr txBox="1">
            <a:spLocks noChangeArrowheads="1"/>
          </p:cNvSpPr>
          <p:nvPr/>
        </p:nvSpPr>
        <p:spPr bwMode="auto">
          <a:xfrm>
            <a:off x="3335338" y="350043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B</a:t>
            </a:r>
          </a:p>
        </p:txBody>
      </p:sp>
      <p:sp>
        <p:nvSpPr>
          <p:cNvPr id="247821" name="Text Box 13"/>
          <p:cNvSpPr txBox="1">
            <a:spLocks noChangeArrowheads="1"/>
          </p:cNvSpPr>
          <p:nvPr/>
        </p:nvSpPr>
        <p:spPr bwMode="auto">
          <a:xfrm>
            <a:off x="4270375" y="35004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Arial Black" pitchFamily="34" charset="0"/>
              </a:rPr>
              <a:t>C</a:t>
            </a:r>
          </a:p>
        </p:txBody>
      </p:sp>
      <p:sp>
        <p:nvSpPr>
          <p:cNvPr id="247822" name="Text Box 14"/>
          <p:cNvSpPr txBox="1">
            <a:spLocks noChangeArrowheads="1"/>
          </p:cNvSpPr>
          <p:nvPr/>
        </p:nvSpPr>
        <p:spPr bwMode="auto">
          <a:xfrm>
            <a:off x="6588125" y="2997200"/>
            <a:ext cx="102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600" b="1" smtClean="0">
                <a:solidFill>
                  <a:srgbClr val="FF0000"/>
                </a:solidFill>
              </a:rPr>
              <a:t>3NF</a:t>
            </a:r>
            <a:endParaRPr lang="en-US" altLang="zh-TW" sz="3600" b="1" dirty="0">
              <a:solidFill>
                <a:srgbClr val="FF0000"/>
              </a:solidFill>
            </a:endParaRPr>
          </a:p>
        </p:txBody>
      </p:sp>
      <p:sp>
        <p:nvSpPr>
          <p:cNvPr id="247823" name="Line 15"/>
          <p:cNvSpPr>
            <a:spLocks noChangeShapeType="1"/>
          </p:cNvSpPr>
          <p:nvPr/>
        </p:nvSpPr>
        <p:spPr bwMode="auto">
          <a:xfrm>
            <a:off x="4427538" y="2565400"/>
            <a:ext cx="0" cy="7191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24" name="Line 16"/>
          <p:cNvSpPr>
            <a:spLocks noChangeShapeType="1"/>
          </p:cNvSpPr>
          <p:nvPr/>
        </p:nvSpPr>
        <p:spPr bwMode="auto">
          <a:xfrm>
            <a:off x="2627313" y="2852738"/>
            <a:ext cx="9366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25" name="Line 17"/>
          <p:cNvSpPr>
            <a:spLocks noChangeShapeType="1"/>
          </p:cNvSpPr>
          <p:nvPr/>
        </p:nvSpPr>
        <p:spPr bwMode="auto">
          <a:xfrm>
            <a:off x="3563938" y="2852738"/>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26" name="Line 18"/>
          <p:cNvSpPr>
            <a:spLocks noChangeShapeType="1"/>
          </p:cNvSpPr>
          <p:nvPr/>
        </p:nvSpPr>
        <p:spPr bwMode="auto">
          <a:xfrm flipV="1">
            <a:off x="3132138" y="2565400"/>
            <a:ext cx="0" cy="287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27" name="Line 19"/>
          <p:cNvSpPr>
            <a:spLocks noChangeShapeType="1"/>
          </p:cNvSpPr>
          <p:nvPr/>
        </p:nvSpPr>
        <p:spPr bwMode="auto">
          <a:xfrm>
            <a:off x="4427538" y="41497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28" name="Line 20"/>
          <p:cNvSpPr>
            <a:spLocks noChangeShapeType="1"/>
          </p:cNvSpPr>
          <p:nvPr/>
        </p:nvSpPr>
        <p:spPr bwMode="auto">
          <a:xfrm>
            <a:off x="4427538" y="4581525"/>
            <a:ext cx="10080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29" name="Line 21"/>
          <p:cNvSpPr>
            <a:spLocks noChangeShapeType="1"/>
          </p:cNvSpPr>
          <p:nvPr/>
        </p:nvSpPr>
        <p:spPr bwMode="auto">
          <a:xfrm flipV="1">
            <a:off x="5435600" y="41497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30" name="Line 22"/>
          <p:cNvSpPr>
            <a:spLocks noChangeShapeType="1"/>
          </p:cNvSpPr>
          <p:nvPr/>
        </p:nvSpPr>
        <p:spPr bwMode="auto">
          <a:xfrm>
            <a:off x="5003800" y="4581525"/>
            <a:ext cx="0" cy="431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31" name="Line 23"/>
          <p:cNvSpPr>
            <a:spLocks noChangeShapeType="1"/>
          </p:cNvSpPr>
          <p:nvPr/>
        </p:nvSpPr>
        <p:spPr bwMode="auto">
          <a:xfrm flipH="1">
            <a:off x="3563938" y="5013325"/>
            <a:ext cx="14398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47832" name="Line 24"/>
          <p:cNvSpPr>
            <a:spLocks noChangeShapeType="1"/>
          </p:cNvSpPr>
          <p:nvPr/>
        </p:nvSpPr>
        <p:spPr bwMode="auto">
          <a:xfrm flipV="1">
            <a:off x="3563938" y="4149725"/>
            <a:ext cx="0" cy="863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7822">
                                            <p:txEl>
                                              <p:pRg st="0" end="0"/>
                                            </p:txEl>
                                          </p:spTgt>
                                        </p:tgtEl>
                                        <p:attrNameLst>
                                          <p:attrName>style.visibility</p:attrName>
                                        </p:attrNameLst>
                                      </p:cBhvr>
                                      <p:to>
                                        <p:strVal val="visible"/>
                                      </p:to>
                                    </p:set>
                                    <p:animEffect transition="in" filter="box(in)">
                                      <p:cBhvr>
                                        <p:cTn id="7" dur="500"/>
                                        <p:tgtEl>
                                          <p:spTgt spid="2478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3297</TotalTime>
  <Words>1473</Words>
  <Application>Microsoft Office PowerPoint</Application>
  <PresentationFormat>如螢幕大小 (4:3)</PresentationFormat>
  <Paragraphs>279</Paragraphs>
  <Slides>41</Slides>
  <Notes>33</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41</vt:i4>
      </vt:variant>
    </vt:vector>
  </HeadingPairs>
  <TitlesOfParts>
    <vt:vector size="43" baseType="lpstr">
      <vt:lpstr>古典-1</vt:lpstr>
      <vt:lpstr>Picture</vt:lpstr>
      <vt:lpstr>1NF, 2NF, 3NF, or BCNF?</vt:lpstr>
      <vt:lpstr>1NF, 2NF, 3NF, or BCNF?</vt:lpstr>
      <vt:lpstr>1NF, 2NF, 3NF, or BCNF?</vt:lpstr>
      <vt:lpstr>1NF, 2NF, 3NF, or BCNF?</vt:lpstr>
      <vt:lpstr>1NF, 2NF, 3NF, or BCNF?</vt:lpstr>
      <vt:lpstr>1NF, 2NF, 3NF, or BCNF?</vt:lpstr>
      <vt:lpstr>1NF, 2NF, 3NF, or BCNF?</vt:lpstr>
      <vt:lpstr>1NF, 2NF, 3NF, or BCNF?</vt:lpstr>
      <vt:lpstr>1NF, 2NF, 3NF, or BCNF?</vt:lpstr>
      <vt:lpstr>1NF, 2NF, 3NF, or BCNF?</vt:lpstr>
      <vt:lpstr>1NF, 2NF, 3NF, or BCNF?</vt:lpstr>
      <vt:lpstr>Multi-Valued Dependencies MVD </vt:lpstr>
      <vt:lpstr>Multi-Valued Dependencies MVDs</vt:lpstr>
      <vt:lpstr>Example</vt:lpstr>
      <vt:lpstr>Tuples Implied by Independence</vt:lpstr>
      <vt:lpstr>Definition of MVD</vt:lpstr>
      <vt:lpstr>Example</vt:lpstr>
      <vt:lpstr>Picture of MVD X→→Y</vt:lpstr>
      <vt:lpstr>Example</vt:lpstr>
      <vt:lpstr>MVD Rules</vt:lpstr>
      <vt:lpstr>Example</vt:lpstr>
      <vt:lpstr>Splitting Doesn’t Hold</vt:lpstr>
      <vt:lpstr>Example</vt:lpstr>
      <vt:lpstr>Example, Continued</vt:lpstr>
      <vt:lpstr>Example Data</vt:lpstr>
      <vt:lpstr>Fourth Normal Form 4NF</vt:lpstr>
      <vt:lpstr>4NF Definition</vt:lpstr>
      <vt:lpstr>BCNF Versus 4NF</vt:lpstr>
      <vt:lpstr>Decomposition and 4NF</vt:lpstr>
      <vt:lpstr>Example</vt:lpstr>
      <vt:lpstr>Example (Cont.)</vt:lpstr>
      <vt:lpstr>Example (Cont.) </vt:lpstr>
      <vt:lpstr>Relations among Normal Form</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to Database Systems</dc:title>
  <dc:creator>coolman</dc:creator>
  <cp:lastModifiedBy>Viola</cp:lastModifiedBy>
  <cp:revision>1068</cp:revision>
  <dcterms:created xsi:type="dcterms:W3CDTF">2007-09-19T03:56:29Z</dcterms:created>
  <dcterms:modified xsi:type="dcterms:W3CDTF">2018-12-10T17:33:56Z</dcterms:modified>
</cp:coreProperties>
</file>