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410" r:id="rId9"/>
    <p:sldId id="372" r:id="rId10"/>
    <p:sldId id="373" r:id="rId11"/>
    <p:sldId id="413" r:id="rId12"/>
    <p:sldId id="409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411" r:id="rId32"/>
    <p:sldId id="412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66"/>
    <a:srgbClr val="FF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>
      <p:cViewPr varScale="1">
        <p:scale>
          <a:sx n="127" d="100"/>
          <a:sy n="127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1DD9E18E-8319-4264-8702-2E9E56FB9B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FEAF-AC4A-4976-80A3-DCECCA5FAA8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E33A9-2534-4C02-B5AB-2CC43C48D8E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22DAF-0F87-4222-8AE5-CAC472DA80B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04DA-899E-4735-9FCD-EF5219B0DDD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572AC-4009-4411-B90C-D2E3B14B1F6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C898C-7AF6-46B4-ABA9-9735277676C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EAF39-7152-4239-B964-2D9E9F9282A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D24FE-A4BA-418C-BACA-39A4D5BABBA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7F5BE-8386-4F82-BE1C-2325E741A5E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E7D6E-CEA6-48FE-ACBC-1E1D65DC650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84F00-DF53-4B32-AE36-D6DC49E37F2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29192-F964-4730-959F-0B2DC5E7929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63AB9-D56D-49B0-AEA3-1D0E7C267D3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8E22D-CACD-4F2D-9FCD-5B7F380DD94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BBAD1-D72F-4211-9AB8-CA072FC8C92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40A77-3AAF-471B-9B08-BB762F95C77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51D48-37F7-4D94-A629-2D232F14E9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B6F8-BB37-4B8E-A103-023BE30CD0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557E5-3014-462C-93DC-55CCB605514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EC2A-038B-48E4-958C-F433BD18BB0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FCFE7-9099-4385-B319-D976990F338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A7736-FB37-4849-B9C0-EA12B3B0F28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1EB76-D95F-4281-8332-D0289BA4DB9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5D390-E9AC-42D6-8BD0-F668053006C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9722B-1D0E-4464-8FFD-B58A4FFBCA3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3D032-D65E-4A3B-ABD7-D038D4EE5C4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8BFAA-AC87-466C-A736-B53C8C40F0E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A239-8581-4588-A150-483B4F00CD5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1A802-19C0-426E-AE28-1177446DDEFB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6BB5E-C790-48DB-95C0-890115BB7397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50855-B870-4536-A5B1-43E90AA1190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62D22-6437-412F-B8B3-8133C108B5C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9D9B8-5F64-4149-B9EA-101AF727C05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B687C-FE14-4E85-B73C-BE540F0B35EA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64F7-8029-4409-BEA0-0DACCE185F4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4224-DABA-49AC-BBF8-21F2AA3FBEAF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AA846-75D6-442A-88E2-8566341784B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C7EAE-B38C-4C68-9D49-F726B0235DB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30CC1-F5A8-4502-A627-3CC3B55B53A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5653B-070A-4945-A3C5-B3FC2CDBF52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7266-095D-4F8D-A8B8-6490D926AAF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5E9D0-EE53-4300-8543-034098DBDF9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48E8A-DA1C-47C1-97D1-A9F186B24EF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74B7-7E69-4AAA-8B5C-5CF24AD89EA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703A-0E8B-4DCA-A053-2F58DBF34A5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4032-A37D-47E1-B183-1DF244A2671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63EB7BDB-6420-4662-8D47-2844F71B4F1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A1084-A2B0-4AE7-A3A8-178E138EB9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3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FB424-E7F9-4D82-8B7F-988E8DFB78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8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FD9E-8258-4A53-AF1D-61348390A4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7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F621D-50D0-4E38-A4B8-CF6AB0B8D7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7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81CE-56CB-4DB5-9C70-5ED5DA8EE3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6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0E81D-370C-4529-9395-9859CCDFA6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4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FB6A-1941-499A-ADF1-5BADCB5C98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8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C040-A480-4F09-A65A-113A95D3A1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1DF5-28AD-4B5C-9FC6-5E21751B9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8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F9483-9BB7-4A83-AD7F-6736A2DFEB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46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Click to edit Master text styles</a:t>
            </a:r>
          </a:p>
          <a:p>
            <a:pPr lvl="1"/>
            <a:r>
              <a:rPr lang="en-US" altLang="zh-TW"/>
              <a:t> Second level</a:t>
            </a:r>
          </a:p>
          <a:p>
            <a:pPr lvl="2"/>
            <a:r>
              <a:rPr lang="en-US" altLang="zh-TW"/>
              <a:t> Third level</a:t>
            </a:r>
          </a:p>
          <a:p>
            <a:pPr lvl="3"/>
            <a:r>
              <a:rPr lang="en-US" altLang="zh-TW"/>
              <a:t> Fourth level</a:t>
            </a:r>
          </a:p>
          <a:p>
            <a:pPr lvl="4"/>
            <a:r>
              <a:rPr lang="en-US" altLang="zh-TW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6ED83EE2-BFEE-4170-9442-17F315BF692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8B40D8C-D0A7-4995-951D-2A0A5B0479F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6625" y="2205038"/>
            <a:ext cx="7772400" cy="1277937"/>
          </a:xfrm>
        </p:spPr>
        <p:txBody>
          <a:bodyPr/>
          <a:lstStyle/>
          <a:p>
            <a:r>
              <a:rPr lang="en-US" altLang="zh-TW"/>
              <a:t>Introduction to SQL (2)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287463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 dirty="0"/>
              <a:t>Using relations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Frequents(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bar)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Likes(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alcohol)</a:t>
            </a: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(SELECT drinker FROM Likes);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/>
              <a:t>Using relations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Frequents(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bar)</a:t>
            </a:r>
            <a:r>
              <a:rPr lang="en-US" altLang="zh-TW"/>
              <a:t>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Likes(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alcohol)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(SELECT drinker FROM Likes);</a:t>
            </a:r>
          </a:p>
          <a:p>
            <a:r>
              <a:rPr lang="en-US" altLang="zh-TW" sz="2800"/>
              <a:t>Lists drinkers who frequent more bars than they like alcohols and does so as many times as the difference of those counts.</a:t>
            </a:r>
          </a:p>
        </p:txBody>
      </p:sp>
    </p:spTree>
    <p:extLst>
      <p:ext uri="{BB962C8B-B14F-4D97-AF65-F5344CB8AC3E}">
        <p14:creationId xmlns:p14="http://schemas.microsoft.com/office/powerpoint/2010/main" val="228036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5A4A-266A-4B44-BEBB-7399F3710EC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2528888" y="4306888"/>
            <a:ext cx="1106487" cy="777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867400" y="1196975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331913" y="1196975"/>
            <a:ext cx="28797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87487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</a:rPr>
              <a:t>Freq</a:t>
            </a:r>
            <a:r>
              <a:rPr lang="en-US" altLang="zh-TW" dirty="0">
                <a:latin typeface="Tahoma" pitchFamily="34" charset="0"/>
              </a:rPr>
              <a:t> (  drinker      bar	 )  	Like(   drinker        A       )</a:t>
            </a:r>
          </a:p>
          <a:p>
            <a:pPr eaLnBrk="0" hangingPunct="0"/>
            <a:r>
              <a:rPr lang="en-US" altLang="zh-TW" dirty="0">
                <a:latin typeface="Tahoma" pitchFamily="34" charset="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       	      王建民    </a:t>
            </a:r>
            <a:r>
              <a:rPr lang="en-US" altLang="zh-TW" dirty="0">
                <a:ea typeface="標楷體" pitchFamily="65" charset="-120"/>
              </a:rPr>
              <a:t>TB</a:t>
            </a:r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lb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	            王建民    </a:t>
            </a:r>
            <a:r>
              <a:rPr lang="en-US" altLang="zh-TW"/>
              <a:t>H</a:t>
            </a:r>
            <a:endParaRPr lang="en-US" altLang="zh-TW" dirty="0"/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pPr eaLnBrk="0" hangingPunct="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王建民</a:t>
            </a:r>
            <a:r>
              <a:rPr lang="zh-TW" altLang="en-US" dirty="0"/>
              <a:t>      </a:t>
            </a:r>
            <a:r>
              <a:rPr lang="en-US" altLang="zh-TW" dirty="0">
                <a:latin typeface="Tahoma" pitchFamily="34" charset="0"/>
              </a:rPr>
              <a:t>16</a:t>
            </a:r>
            <a:endParaRPr lang="zh-TW" altLang="en-US" sz="3200" dirty="0">
              <a:latin typeface="Tahoma" pitchFamily="34" charset="0"/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1331913" y="1577975"/>
            <a:ext cx="28797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2627313" y="11969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5867400" y="1577975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7451725" y="12255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292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	 	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王建民</a:t>
            </a:r>
          </a:p>
          <a:p>
            <a:pPr eaLnBrk="0" hangingPunct="0"/>
            <a:r>
              <a:rPr lang="zh-TW" altLang="en-US">
                <a:latin typeface="標楷體" pitchFamily="65" charset="-120"/>
                <a:ea typeface="標楷體" pitchFamily="65" charset="-120"/>
              </a:rPr>
              <a:t>		王建民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535-E9B7-4A2C-852D-B12CFF2B701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Join Expressions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SQL provides a number of expression forms that act like varieties of join in relational algebra.</a:t>
            </a:r>
          </a:p>
          <a:p>
            <a:pPr lvl="1"/>
            <a:r>
              <a:rPr lang="en-US" altLang="zh-TW"/>
              <a:t>But using </a:t>
            </a:r>
            <a:r>
              <a:rPr lang="en-US" altLang="zh-TW" sz="3200" u="sng">
                <a:solidFill>
                  <a:srgbClr val="0000FF"/>
                </a:solidFill>
              </a:rPr>
              <a:t>bag semantics</a:t>
            </a:r>
            <a:r>
              <a:rPr lang="en-US" altLang="zh-TW"/>
              <a:t>, not set semantics.</a:t>
            </a:r>
          </a:p>
          <a:p>
            <a:r>
              <a:rPr lang="en-US" altLang="zh-TW"/>
              <a:t>These expressions can be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Stand-alone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queries</a:t>
            </a:r>
            <a:endParaRPr lang="en-US" altLang="zh-TW"/>
          </a:p>
          <a:p>
            <a:pPr lvl="1"/>
            <a:r>
              <a:rPr lang="en-US" altLang="zh-TW">
                <a:solidFill>
                  <a:schemeClr val="bg2"/>
                </a:solidFill>
              </a:rPr>
              <a:t>In place of relations in</a:t>
            </a:r>
            <a:r>
              <a:rPr lang="en-US" altLang="zh-TW"/>
              <a:t> a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D62-99F4-4FF9-BC88-FED55B43041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Products and Natural Joins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 sz="2800"/>
              <a:t>Natural join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NATURAL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Product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CROSS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Likes NATURAL JOIN Serves;</a:t>
            </a:r>
          </a:p>
          <a:p>
            <a:r>
              <a:rPr lang="en-US" altLang="zh-TW" sz="2800"/>
              <a:t>Relations can be </a:t>
            </a:r>
            <a:r>
              <a:rPr lang="en-US" altLang="zh-TW" sz="2800">
                <a:solidFill>
                  <a:srgbClr val="0000FF"/>
                </a:solidFill>
              </a:rPr>
              <a:t>parenthesized</a:t>
            </a:r>
            <a:r>
              <a:rPr lang="en-US" altLang="zh-TW" sz="2800"/>
              <a:t> subexpressions, as well.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AAE-6A23-49A3-94E1-AB6BAEF4E17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315200" cy="838200"/>
          </a:xfrm>
        </p:spPr>
        <p:txBody>
          <a:bodyPr/>
          <a:lstStyle/>
          <a:p>
            <a:r>
              <a:rPr lang="en-US" altLang="zh-TW"/>
              <a:t>Theta Join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844675"/>
            <a:ext cx="7824787" cy="453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JOIN</a:t>
            </a:r>
            <a:r>
              <a:rPr lang="en-US" altLang="zh-TW"/>
              <a:t> S </a:t>
            </a:r>
            <a:r>
              <a:rPr lang="en-US" altLang="zh-TW">
                <a:solidFill>
                  <a:srgbClr val="FF0000"/>
                </a:solidFill>
              </a:rPr>
              <a:t>ON &lt;condition&gt;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 theta-join, using &lt;condition&gt; for selection.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 using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Drinkers (name, addr)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Drinkers JOIN Frequents 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name = drinker;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Gives us all (</a:t>
            </a:r>
            <a:r>
              <a:rPr lang="en-US" altLang="zh-TW" i="1"/>
              <a:t>n, a, d, b</a:t>
            </a:r>
            <a:r>
              <a:rPr lang="en-US" altLang="zh-TW"/>
              <a:t>) quadruples such that </a:t>
            </a:r>
          </a:p>
          <a:p>
            <a:pPr lvl="1">
              <a:lnSpc>
                <a:spcPct val="90000"/>
              </a:lnSpc>
            </a:pPr>
            <a:r>
              <a:rPr lang="en-US" altLang="zh-TW" i="1" u="sng">
                <a:solidFill>
                  <a:srgbClr val="0000FF"/>
                </a:solidFill>
              </a:rPr>
              <a:t>name n lives addr a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frequents </a:t>
            </a:r>
            <a:r>
              <a:rPr lang="en-US" altLang="zh-TW" i="1" u="sng">
                <a:solidFill>
                  <a:srgbClr val="0000FF"/>
                </a:solidFill>
              </a:rPr>
              <a:t>bar</a:t>
            </a:r>
            <a:r>
              <a:rPr lang="en-US" altLang="zh-TW" u="sng">
                <a:solidFill>
                  <a:srgbClr val="0000FF"/>
                </a:solidFill>
              </a:rPr>
              <a:t> </a:t>
            </a:r>
            <a:r>
              <a:rPr lang="en-US" altLang="zh-TW" i="1" u="sng">
                <a:solidFill>
                  <a:srgbClr val="0000FF"/>
                </a:solidFill>
              </a:rPr>
              <a:t>b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E24F-7298-4C88-A18B-EF5C585DD9A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315200" cy="838200"/>
          </a:xfrm>
        </p:spPr>
        <p:txBody>
          <a:bodyPr/>
          <a:lstStyle/>
          <a:p>
            <a:r>
              <a:rPr lang="en-US" altLang="zh-TW"/>
              <a:t>Outer Joins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773238"/>
            <a:ext cx="8001000" cy="46164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OUTER JOIN</a:t>
            </a:r>
            <a:r>
              <a:rPr lang="en-US" altLang="zh-TW"/>
              <a:t> 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/>
              <a:t>is the core of an outer join 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LEFT = pad dangling tuples 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RIGHT = pad dangling tuples 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FULL = pad both; this choice is the default.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458B-BF9B-4286-ACBB-35BD2B25A04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Aggregations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315200" cy="4191000"/>
          </a:xfrm>
        </p:spPr>
        <p:txBody>
          <a:bodyPr/>
          <a:lstStyle/>
          <a:p>
            <a:r>
              <a:rPr lang="en-US" altLang="zh-TW"/>
              <a:t>SUM, AVG, COUNT, MIN, and MAX can be applied to a column in a SELECT clause to produce that aggregation on the column.</a:t>
            </a:r>
          </a:p>
          <a:p>
            <a:r>
              <a:rPr lang="en-US" altLang="zh-TW">
                <a:solidFill>
                  <a:srgbClr val="0000FF"/>
                </a:solidFill>
              </a:rPr>
              <a:t>ps: </a:t>
            </a:r>
            <a:r>
              <a:rPr lang="en-US" altLang="zh-TW" u="sng">
                <a:solidFill>
                  <a:srgbClr val="FF0000"/>
                </a:solidFill>
              </a:rPr>
              <a:t>COUNT(*)</a:t>
            </a:r>
            <a:r>
              <a:rPr lang="en-US" altLang="zh-TW"/>
              <a:t> counts the </a:t>
            </a:r>
            <a:r>
              <a:rPr lang="en-US" altLang="zh-TW">
                <a:solidFill>
                  <a:srgbClr val="0000FF"/>
                </a:solidFill>
              </a:rPr>
              <a:t>number of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9F5-A881-4B98-86FD-64BA82BDA85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835150" y="3068638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Example: Aggregation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>
                <a:solidFill>
                  <a:srgbClr val="0000FF"/>
                </a:solidFill>
              </a:rPr>
              <a:t>Sells(bar, alcohol, price)</a:t>
            </a:r>
            <a:r>
              <a:rPr lang="en-US" altLang="zh-TW" dirty="0"/>
              <a:t>, find the average price of </a:t>
            </a:r>
            <a:r>
              <a:rPr lang="en-US" altLang="zh-TW" dirty="0">
                <a:latin typeface="Courier New" pitchFamily="49" charset="0"/>
              </a:rPr>
              <a:t>TB</a:t>
            </a:r>
            <a:r>
              <a:rPr lang="zh-TW" altLang="en-US" dirty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en-US" altLang="zh-TW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Courier New" pitchFamily="49" charset="0"/>
              </a:rPr>
              <a:t>SELECT AVG(price)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</a:rPr>
              <a:t>		WHERE alcohol=‘TB</a:t>
            </a:r>
            <a:r>
              <a:rPr lang="zh-TW" altLang="en-US" dirty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dirty="0">
                <a:latin typeface="Courier New" pitchFamily="49" charset="0"/>
              </a:rPr>
              <a:t>’</a:t>
            </a:r>
            <a:r>
              <a:rPr lang="en-US" altLang="zh-TW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230F-646D-4C2F-924D-D1684C4BA52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908175" y="4435475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838200"/>
          </a:xfrm>
        </p:spPr>
        <p:txBody>
          <a:bodyPr/>
          <a:lstStyle/>
          <a:p>
            <a:r>
              <a:rPr lang="en-US" altLang="zh-TW"/>
              <a:t>Eliminating Duplicates in an Aggregation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033588"/>
            <a:ext cx="7772400" cy="4419600"/>
          </a:xfrm>
        </p:spPr>
        <p:txBody>
          <a:bodyPr/>
          <a:lstStyle/>
          <a:p>
            <a:r>
              <a:rPr lang="en-US" altLang="zh-TW" sz="2800" dirty="0"/>
              <a:t>DISTINCT inside an aggregation causes </a:t>
            </a:r>
            <a:r>
              <a:rPr lang="en-US" altLang="zh-TW" dirty="0">
                <a:solidFill>
                  <a:srgbClr val="0000FF"/>
                </a:solidFill>
              </a:rPr>
              <a:t>duplicates to be eliminated</a:t>
            </a:r>
            <a:r>
              <a:rPr lang="en-US" altLang="zh-TW" sz="2800" dirty="0"/>
              <a:t> before the aggregation.</a:t>
            </a:r>
          </a:p>
          <a:p>
            <a:r>
              <a:rPr lang="en-US" altLang="zh-TW" sz="2800" dirty="0"/>
              <a:t>Example: find the number of different prices charged for TB</a:t>
            </a:r>
            <a:r>
              <a:rPr lang="zh-TW" altLang="en-US" sz="2800" dirty="0">
                <a:ea typeface="標楷體" pitchFamily="65" charset="-120"/>
              </a:rPr>
              <a:t>台啤</a:t>
            </a:r>
            <a:r>
              <a:rPr lang="en-US" altLang="zh-TW" sz="28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latin typeface="Courier New" pitchFamily="49" charset="0"/>
              </a:rPr>
              <a:t>SELECT COUNT(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DISTINCT</a:t>
            </a:r>
            <a:r>
              <a:rPr lang="en-US" altLang="zh-TW" sz="2800" dirty="0">
                <a:latin typeface="Courier New" pitchFamily="49" charset="0"/>
              </a:rPr>
              <a:t> 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WHERE alcohol = ‘TB</a:t>
            </a:r>
            <a:r>
              <a:rPr lang="zh-TW" altLang="en-US" sz="2800" dirty="0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sz="2800" dirty="0">
                <a:latin typeface="Courier New" pitchFamily="49" charset="0"/>
              </a:rPr>
              <a:t>’</a:t>
            </a:r>
            <a:r>
              <a:rPr lang="en-US" altLang="zh-TW" sz="28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C24-9BC4-4DF8-9C22-18CEB89FF52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43888" cy="1287462"/>
          </a:xfrm>
        </p:spPr>
        <p:txBody>
          <a:bodyPr/>
          <a:lstStyle/>
          <a:p>
            <a:r>
              <a:rPr lang="en-US" altLang="zh-TW" sz="4000"/>
              <a:t>Union, Intersection, </a:t>
            </a:r>
            <a:br>
              <a:rPr lang="en-US" altLang="zh-TW" sz="4000"/>
            </a:br>
            <a:r>
              <a:rPr lang="en-US" altLang="zh-TW" sz="4000"/>
              <a:t>and Difference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Union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FF"/>
                </a:solidFill>
              </a:rPr>
              <a:t>intersection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0000FF"/>
                </a:solidFill>
              </a:rPr>
              <a:t>difference</a:t>
            </a:r>
            <a:r>
              <a:rPr lang="en-US" altLang="zh-TW"/>
              <a:t> of relations are expressed by the following forms, each involving subqueries:</a:t>
            </a:r>
          </a:p>
          <a:p>
            <a:pPr lvl="1"/>
            <a:r>
              <a:rPr lang="en-US" altLang="zh-TW"/>
              <a:t>( subquery ) UNION ( subquery )</a:t>
            </a:r>
          </a:p>
          <a:p>
            <a:pPr lvl="1"/>
            <a:r>
              <a:rPr lang="en-US" altLang="zh-TW"/>
              <a:t>( subquery ) INTERSECT ( subquery )</a:t>
            </a:r>
          </a:p>
          <a:p>
            <a:pPr lvl="1"/>
            <a:r>
              <a:rPr lang="en-US" altLang="zh-TW"/>
              <a:t>( subquery ) EXCEPT ( subquery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E47-7D9C-4067-8F6A-1B67D84A9B2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r>
              <a:rPr lang="en-US" altLang="zh-TW" sz="4000"/>
              <a:t>NULL is ignored in Aggregation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01825"/>
            <a:ext cx="7315200" cy="4191000"/>
          </a:xfrm>
        </p:spPr>
        <p:txBody>
          <a:bodyPr/>
          <a:lstStyle/>
          <a:p>
            <a:r>
              <a:rPr lang="en-US" altLang="zh-TW"/>
              <a:t>NULL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contributes to a sum, average, or count</a:t>
            </a:r>
          </a:p>
          <a:p>
            <a:r>
              <a:rPr lang="en-US" altLang="zh-TW"/>
              <a:t>NULL can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be the minimum or maximum of a column</a:t>
            </a:r>
          </a:p>
          <a:p>
            <a:r>
              <a:rPr lang="en-US" altLang="zh-TW">
                <a:solidFill>
                  <a:srgbClr val="FF0000"/>
                </a:solidFill>
              </a:rPr>
              <a:t>But if</a:t>
            </a:r>
            <a:r>
              <a:rPr lang="en-US" altLang="zh-TW"/>
              <a:t> there are </a:t>
            </a:r>
            <a:r>
              <a:rPr lang="en-US" altLang="zh-TW">
                <a:solidFill>
                  <a:srgbClr val="0000FF"/>
                </a:solidFill>
              </a:rPr>
              <a:t>no non-NULL</a:t>
            </a:r>
            <a:r>
              <a:rPr lang="en-US" altLang="zh-TW"/>
              <a:t> values in a column, then the result of the aggregation is NULL.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619-316B-40FC-9F9C-9F4E3C4197A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1476375" y="4343400"/>
            <a:ext cx="4751388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473200" y="2057400"/>
            <a:ext cx="4754563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6562725" y="2216150"/>
            <a:ext cx="2401888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 flipH="1">
            <a:off x="6227763" y="2924175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7315200" cy="838200"/>
          </a:xfrm>
        </p:spPr>
        <p:txBody>
          <a:bodyPr/>
          <a:lstStyle/>
          <a:p>
            <a:r>
              <a:rPr lang="en-US" altLang="zh-TW"/>
              <a:t>Example: Effect of NULL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117725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count(price)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6484938" y="4076700"/>
            <a:ext cx="2479675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 sz="2000">
                <a:latin typeface="Tahoma" pitchFamily="34" charset="0"/>
              </a:rPr>
              <a:t>at a known price.</a:t>
            </a: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 flipH="1">
            <a:off x="6227763" y="5229225"/>
            <a:ext cx="569912" cy="423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669-B706-442F-94EC-0920144E404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r>
              <a:rPr lang="en-US" altLang="zh-TW"/>
              <a:t>Grouping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We may follow a SELECT-FROM-WHERE expression by </a:t>
            </a:r>
            <a:r>
              <a:rPr lang="en-US" altLang="zh-TW">
                <a:solidFill>
                  <a:srgbClr val="0000FF"/>
                </a:solidFill>
              </a:rPr>
              <a:t>GROUP BY</a:t>
            </a:r>
            <a:r>
              <a:rPr lang="en-US" altLang="zh-TW"/>
              <a:t> and a list of attributes.</a:t>
            </a:r>
          </a:p>
          <a:p>
            <a:r>
              <a:rPr lang="en-US" altLang="zh-TW"/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0A50-23E4-41CD-A4AE-3369EA8655E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619250" y="3500438"/>
            <a:ext cx="6697663" cy="2016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52513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>
                <a:solidFill>
                  <a:srgbClr val="0000FF"/>
                </a:solidFill>
              </a:rPr>
              <a:t>Sells(bar, alcohol, price)</a:t>
            </a:r>
            <a:r>
              <a:rPr lang="en-US" altLang="zh-TW" dirty="0"/>
              <a:t>, find the average price for each alcohol: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itchFamily="49" charset="0"/>
              </a:rPr>
              <a:t>SELECT alcohol,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</a:rPr>
              <a:t>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</a:rPr>
              <a:t>GROUP BY alcohol</a:t>
            </a:r>
            <a:r>
              <a:rPr lang="en-US" altLang="zh-TW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E3FA-0E77-4453-8CFC-D73C24D1386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98525" y="3644900"/>
            <a:ext cx="6049963" cy="2592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258888" y="4149725"/>
            <a:ext cx="5329237" cy="1524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7772400" cy="4419600"/>
          </a:xfrm>
        </p:spPr>
        <p:txBody>
          <a:bodyPr/>
          <a:lstStyle/>
          <a:p>
            <a:r>
              <a:rPr lang="en-US" altLang="zh-TW" sz="2800" dirty="0"/>
              <a:t>From </a:t>
            </a:r>
            <a:r>
              <a:rPr lang="en-US" altLang="zh-TW" sz="2800" dirty="0">
                <a:solidFill>
                  <a:srgbClr val="0000FF"/>
                </a:solidFill>
              </a:rPr>
              <a:t>Sells(bar, alcohol, price)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00FF"/>
                </a:solidFill>
              </a:rPr>
              <a:t>Frequents(drinker, bar)</a:t>
            </a:r>
            <a:r>
              <a:rPr lang="en-US" altLang="zh-TW" sz="2800" dirty="0"/>
              <a:t>, find for each drinker the average price of TB</a:t>
            </a:r>
            <a:r>
              <a:rPr lang="zh-TW" altLang="en-US" sz="2800" dirty="0">
                <a:ea typeface="標楷體" pitchFamily="65" charset="-120"/>
              </a:rPr>
              <a:t>台啤 </a:t>
            </a:r>
            <a:r>
              <a:rPr lang="en-US" altLang="zh-TW" sz="2800" dirty="0"/>
              <a:t>at the bars they frequent: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SELECT drinker,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FROM Frequents,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WHERE alcohol = </a:t>
            </a:r>
            <a:r>
              <a:rPr lang="en-US" altLang="zh-TW" sz="2800" dirty="0">
                <a:latin typeface="Tahoma"/>
              </a:rPr>
              <a:t>‘</a:t>
            </a:r>
            <a:r>
              <a:rPr lang="en-US" altLang="zh-TW" sz="2800" dirty="0"/>
              <a:t>TB</a:t>
            </a:r>
            <a:r>
              <a:rPr lang="zh-TW" altLang="en-US" sz="2800" dirty="0">
                <a:ea typeface="標楷體" pitchFamily="65" charset="-120"/>
              </a:rPr>
              <a:t>台啤</a:t>
            </a:r>
            <a:r>
              <a:rPr lang="zh-TW" altLang="en-US" sz="2800" dirty="0">
                <a:latin typeface="Tahoma"/>
              </a:rPr>
              <a:t>’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	</a:t>
            </a:r>
            <a:r>
              <a:rPr lang="en-US" altLang="zh-TW" sz="2800" dirty="0" err="1"/>
              <a:t>Frequents.bar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Sells.bar</a:t>
            </a:r>
            <a:endParaRPr lang="en-US" altLang="zh-TW" sz="2800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GROUP BY drinker;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7164388" y="3357563"/>
            <a:ext cx="1908175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Compute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drinker-bar-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price of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first,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then group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drinker.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6588125" y="4581525"/>
            <a:ext cx="5762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5C6-FB7F-43B3-8C0F-C0D8211A314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Restriction on SELECT Lists With Aggregation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315200" cy="2736850"/>
          </a:xfrm>
        </p:spPr>
        <p:txBody>
          <a:bodyPr/>
          <a:lstStyle/>
          <a:p>
            <a:pPr marL="609600" indent="-609600"/>
            <a:r>
              <a:rPr lang="en-US" altLang="zh-TW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An attribute on the GROUP BY list.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2E84-CC35-4FBF-A2EC-CA785998041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331913" y="3141663"/>
            <a:ext cx="5976937" cy="151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315200" cy="838200"/>
          </a:xfrm>
        </p:spPr>
        <p:txBody>
          <a:bodyPr/>
          <a:lstStyle/>
          <a:p>
            <a:r>
              <a:rPr lang="en-US" altLang="zh-TW" dirty="0"/>
              <a:t>Illegal Query Example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TW" dirty="0"/>
              <a:t>You might think you could find the bar that sells </a:t>
            </a:r>
            <a:r>
              <a:rPr lang="en-US" altLang="zh-TW" sz="2800" dirty="0"/>
              <a:t>TB</a:t>
            </a:r>
            <a:r>
              <a:rPr lang="zh-TW" altLang="en-US" sz="2800" dirty="0">
                <a:ea typeface="標楷體" pitchFamily="65" charset="-120"/>
              </a:rPr>
              <a:t>台啤 </a:t>
            </a:r>
            <a:r>
              <a:rPr lang="en-US" altLang="zh-TW" dirty="0"/>
              <a:t>the cheapest by: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	</a:t>
            </a:r>
            <a:r>
              <a:rPr lang="en-US" altLang="zh-TW" sz="2800" dirty="0"/>
              <a:t>SELECT </a:t>
            </a:r>
            <a:r>
              <a:rPr lang="en-US" altLang="zh-TW" sz="2800" dirty="0">
                <a:solidFill>
                  <a:srgbClr val="FF0000"/>
                </a:solidFill>
              </a:rPr>
              <a:t>bar</a:t>
            </a:r>
            <a:r>
              <a:rPr lang="en-US" altLang="zh-TW" sz="2800" dirty="0"/>
              <a:t>, MIN(price)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WHERE alcohol = ‘TB</a:t>
            </a:r>
            <a:r>
              <a:rPr lang="zh-TW" altLang="en-US" sz="2800" dirty="0">
                <a:ea typeface="標楷體" pitchFamily="65" charset="-120"/>
              </a:rPr>
              <a:t>台啤</a:t>
            </a:r>
            <a:r>
              <a:rPr lang="zh-TW" altLang="en-US" sz="2800" dirty="0"/>
              <a:t>’</a:t>
            </a:r>
            <a:r>
              <a:rPr lang="en-US" altLang="zh-TW" sz="2800" dirty="0"/>
              <a:t>;</a:t>
            </a:r>
          </a:p>
          <a:p>
            <a:r>
              <a:rPr lang="en-US" altLang="zh-TW" dirty="0"/>
              <a:t>But this query is illegal in SQL.</a:t>
            </a:r>
          </a:p>
          <a:p>
            <a:pPr lvl="1"/>
            <a:r>
              <a:rPr lang="en-US" altLang="zh-TW" dirty="0"/>
              <a:t>Why? Note bar is neither </a:t>
            </a:r>
            <a:r>
              <a:rPr lang="en-US" altLang="zh-TW" dirty="0">
                <a:solidFill>
                  <a:srgbClr val="0000FF"/>
                </a:solidFill>
              </a:rPr>
              <a:t>aggregated</a:t>
            </a:r>
            <a:r>
              <a:rPr lang="en-US" altLang="zh-TW" dirty="0"/>
              <a:t> nor </a:t>
            </a:r>
            <a:r>
              <a:rPr lang="en-US" altLang="zh-TW" dirty="0">
                <a:solidFill>
                  <a:srgbClr val="0000FF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the GROUP BY list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A7A5-47D4-44A9-AE55-F3DDDD8A5E6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r>
              <a:rPr lang="en-US" altLang="zh-TW"/>
              <a:t>HAVING Clauses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011988" cy="2811463"/>
          </a:xfrm>
        </p:spPr>
        <p:txBody>
          <a:bodyPr/>
          <a:lstStyle/>
          <a:p>
            <a:r>
              <a:rPr lang="en-US" altLang="zh-TW" u="sng">
                <a:solidFill>
                  <a:srgbClr val="0000FF"/>
                </a:solidFill>
              </a:rPr>
              <a:t>HAVING &lt;condition&gt;</a:t>
            </a:r>
            <a:r>
              <a:rPr lang="en-US" altLang="zh-TW"/>
              <a:t> may follow a GROUP BY clause.</a:t>
            </a:r>
          </a:p>
          <a:p>
            <a:r>
              <a:rPr lang="en-US" altLang="zh-TW"/>
              <a:t>If so, the condition </a:t>
            </a:r>
            <a:r>
              <a:rPr lang="en-US" altLang="zh-TW">
                <a:solidFill>
                  <a:srgbClr val="0000FF"/>
                </a:solidFill>
              </a:rPr>
              <a:t>applies to each group</a:t>
            </a:r>
            <a:r>
              <a:rPr lang="en-US" altLang="zh-TW"/>
              <a:t>, and groups not satisfying the condition are eliminated.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171B-930C-4E30-9AC3-41C34793D20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Requirements on HAVING Conditions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8153400" cy="4114800"/>
          </a:xfrm>
        </p:spPr>
        <p:txBody>
          <a:bodyPr/>
          <a:lstStyle/>
          <a:p>
            <a:pPr marL="609600" indent="-609600"/>
            <a:r>
              <a:rPr lang="en-US" altLang="zh-TW"/>
              <a:t>These conditions may refer to any relation or tuple-variable in the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They may refer to attributes of those relations, as long as the attribute makes sense within a group; i.e., it is either: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 grouping attribute, or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Aggregated.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1C24-BD16-4D4B-96CA-4001A97EDBB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HAVING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 and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Alcohol(name, manf)</a:t>
            </a:r>
          </a:p>
          <a:p>
            <a:r>
              <a:rPr lang="en-US" altLang="zh-TW"/>
              <a:t>Find the average price of those alcohols that are either served in at least three bars or are manufactured by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40-9FE1-46F4-B125-86C9D60310A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4640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From relations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Likes (drinker, alcohol)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Sells (bar, alcohol, price)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/>
              <a:t>Find the </a:t>
            </a:r>
            <a:r>
              <a:rPr lang="en-US" altLang="zh-TW">
                <a:solidFill>
                  <a:srgbClr val="0000FF"/>
                </a:solidFill>
              </a:rPr>
              <a:t>drinkers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FF"/>
                </a:solidFill>
              </a:rPr>
              <a:t>alcohols</a:t>
            </a:r>
            <a:r>
              <a:rPr lang="en-US" altLang="zh-TW"/>
              <a:t> such that: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likes the alcohol, and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frequents at least one bar that sells the alcohol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5744-6B69-4432-9A1C-21C552E945F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107950" y="1989138"/>
            <a:ext cx="7704138" cy="4608512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250825" y="3727450"/>
            <a:ext cx="7129463" cy="259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5561013" y="1676400"/>
            <a:ext cx="36195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groups with at least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3 non-NULL bars and also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alcohol groups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is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 flipH="1">
            <a:off x="5295900" y="2924175"/>
            <a:ext cx="715963" cy="803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2339975" y="4419600"/>
            <a:ext cx="4968875" cy="1752600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292975" y="4343400"/>
            <a:ext cx="178435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manu-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factured by</a:t>
            </a:r>
          </a:p>
          <a:p>
            <a:pPr eaLnBrk="0" hangingPunct="0"/>
            <a:r>
              <a:rPr lang="zh-TW" altLang="en-US" sz="2000"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 flipH="1">
            <a:off x="6911975" y="4868863"/>
            <a:ext cx="468313" cy="236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SELECT alcohol, AVG(price)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FROM Sells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GROUP </a:t>
            </a:r>
            <a:r>
              <a:rPr lang="en-US" altLang="zh-TW">
                <a:solidFill>
                  <a:srgbClr val="FF3300"/>
                </a:solidFill>
              </a:rPr>
              <a:t>BY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HAVING COUNT(bar) &gt;= 3 OR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  alcohol IN (SELECT 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FROM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WHERE manf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 sz="2000" b="0">
                <a:solidFill>
                  <a:schemeClr val="tx1"/>
                </a:solidFill>
                <a:ea typeface="標楷體" pitchFamily="65" charset="-120"/>
              </a:rPr>
              <a:t>台灣菸酒公司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D3A-6E85-46FC-9A63-6D8E3CA416C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1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2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3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4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5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6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7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8119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  <p:bldP spid="388102" grpId="0" animBg="1"/>
      <p:bldP spid="388103" grpId="0" animBg="1"/>
      <p:bldP spid="388104" grpId="0" animBg="1"/>
      <p:bldP spid="388105" grpId="0" animBg="1"/>
      <p:bldP spid="388106" grpId="0" animBg="1"/>
      <p:bldP spid="388107" grpId="0" animBg="1"/>
      <p:bldP spid="388109" grpId="0" animBg="1"/>
      <p:bldP spid="388110" grpId="0"/>
      <p:bldP spid="388111" grpId="0" animBg="1"/>
      <p:bldP spid="388112" grpId="0"/>
      <p:bldP spid="388113" grpId="0" animBg="1"/>
      <p:bldP spid="388114" grpId="0"/>
      <p:bldP spid="388115" grpId="0" animBg="1"/>
      <p:bldP spid="388116" grpId="0"/>
      <p:bldP spid="388117" grpId="0" animBg="1"/>
      <p:bldP spid="388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F8BA-5C50-44B1-B777-DBA2B6266CAE}" type="slidenum">
              <a:rPr lang="en-US" altLang="zh-TW"/>
              <a:pPr/>
              <a:t>32</a:t>
            </a:fld>
            <a:endParaRPr lang="en-US" altLang="zh-TW"/>
          </a:p>
        </p:txBody>
      </p:sp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390147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48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b="1"/>
                <a:t>Database </a:t>
              </a:r>
            </a:p>
            <a:p>
              <a:pPr algn="ctr"/>
              <a:r>
                <a:rPr lang="en-US" altLang="zh-TW" sz="1800" b="1"/>
                <a:t>Administrator </a:t>
              </a:r>
            </a:p>
            <a:p>
              <a:pPr algn="ctr"/>
              <a:r>
                <a:rPr lang="en-US" altLang="zh-TW" sz="1800" b="1"/>
                <a:t>(DBA)</a:t>
              </a:r>
            </a:p>
          </p:txBody>
        </p:sp>
      </p:grp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7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390168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390169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 animBg="1"/>
      <p:bldP spid="390169" grpId="0" animBg="1"/>
      <p:bldP spid="3901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65D7-D5FB-48A8-9C26-9B0500F0EAB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Database Modifications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A modification command </a:t>
            </a:r>
            <a:r>
              <a:rPr lang="en-US" altLang="zh-TW">
                <a:solidFill>
                  <a:srgbClr val="0000FF"/>
                </a:solidFill>
              </a:rPr>
              <a:t>does not return a result</a:t>
            </a:r>
            <a:r>
              <a:rPr lang="en-US" altLang="zh-TW"/>
              <a:t> as a query does, but it </a:t>
            </a:r>
            <a:r>
              <a:rPr lang="en-US" altLang="zh-TW">
                <a:solidFill>
                  <a:srgbClr val="FF3300"/>
                </a:solidFill>
              </a:rPr>
              <a:t>changes</a:t>
            </a:r>
            <a:r>
              <a:rPr lang="en-US" altLang="zh-TW">
                <a:solidFill>
                  <a:srgbClr val="0000FF"/>
                </a:solidFill>
              </a:rPr>
              <a:t> the database</a:t>
            </a:r>
            <a:r>
              <a:rPr lang="en-US" altLang="zh-TW"/>
              <a:t> in some way.</a:t>
            </a:r>
          </a:p>
          <a:p>
            <a:pPr marL="609600" indent="-609600"/>
            <a:r>
              <a:rPr lang="en-US" altLang="zh-TW"/>
              <a:t>There are 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Insert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Delete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Update</a:t>
            </a:r>
            <a:r>
              <a:rPr lang="en-US" altLang="zh-TW"/>
              <a:t>  the value(s) of an existing tuple or tuples.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9BD6-A880-4E7A-9065-2B0BB3DDB22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835150" y="4724400"/>
            <a:ext cx="6337300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18437" cy="4191000"/>
          </a:xfrm>
        </p:spPr>
        <p:txBody>
          <a:bodyPr/>
          <a:lstStyle/>
          <a:p>
            <a:r>
              <a:rPr lang="en-US" altLang="zh-TW"/>
              <a:t>To insert a single tuple: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VALUES</a:t>
            </a:r>
            <a:r>
              <a:rPr lang="en-US" altLang="zh-TW"/>
              <a:t> ( &lt;list of values&gt; );</a:t>
            </a:r>
          </a:p>
          <a:p>
            <a:r>
              <a:rPr lang="en-US" altLang="zh-TW"/>
              <a:t>Example: add to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INSERT INTO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VALUES(‘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63E-ECA8-4A82-A79A-4C2EC470E9A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458200" cy="1143000"/>
          </a:xfrm>
        </p:spPr>
        <p:txBody>
          <a:bodyPr/>
          <a:lstStyle/>
          <a:p>
            <a:r>
              <a:rPr lang="en-US" altLang="zh-TW" sz="4000"/>
              <a:t>Specifying Attributes </a:t>
            </a:r>
            <a:br>
              <a:rPr lang="en-US" altLang="zh-TW" sz="4000"/>
            </a:br>
            <a:r>
              <a:rPr lang="en-US" altLang="zh-TW" sz="4000"/>
              <a:t>in INSERT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 altLang="zh-TW"/>
              <a:t>We may </a:t>
            </a:r>
            <a:r>
              <a:rPr lang="en-US" altLang="zh-TW">
                <a:solidFill>
                  <a:srgbClr val="0000FF"/>
                </a:solidFill>
              </a:rPr>
              <a:t>add</a:t>
            </a:r>
            <a:r>
              <a:rPr lang="en-US" altLang="zh-TW"/>
              <a:t> to the relation name </a:t>
            </a:r>
            <a:r>
              <a:rPr lang="en-US" altLang="zh-TW">
                <a:solidFill>
                  <a:srgbClr val="0000FF"/>
                </a:solidFill>
              </a:rPr>
              <a:t>a list of attributes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There are 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forget the </a:t>
            </a:r>
            <a:r>
              <a:rPr lang="en-US" altLang="zh-TW">
                <a:solidFill>
                  <a:srgbClr val="FF3300"/>
                </a:solidFill>
              </a:rPr>
              <a:t>standard order</a:t>
            </a:r>
            <a:r>
              <a:rPr lang="en-US" altLang="zh-TW"/>
              <a:t>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D934-AA06-499C-9201-783D5F3401F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Specifying Attributes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8569325" cy="4114800"/>
          </a:xfrm>
        </p:spPr>
        <p:txBody>
          <a:bodyPr/>
          <a:lstStyle/>
          <a:p>
            <a:r>
              <a:rPr lang="en-US" altLang="zh-TW"/>
              <a:t>Another way to add the fact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/>
              <a:t> </a:t>
            </a:r>
            <a:r>
              <a:rPr lang="en-US" altLang="zh-TW"/>
              <a:t>to Likes(drinker, alcohol):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INSERT INTO Likes</a:t>
            </a:r>
            <a:r>
              <a:rPr lang="en-US" altLang="zh-TW">
                <a:solidFill>
                  <a:srgbClr val="FF3300"/>
                </a:solidFill>
                <a:latin typeface="Courier New" pitchFamily="49" charset="0"/>
              </a:rPr>
              <a:t>(alcohol, drinker)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VALUES(‘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652-BE71-4887-A94B-372F3B74DA1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Inserting Many Tuples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may insert the entire result of a query into a relation, using the form: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( &lt;subquery&gt; 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FC10-3FF7-45AA-94D1-0C2B1BC94BC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Insert a Subquery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0575"/>
            <a:ext cx="7315200" cy="4191000"/>
          </a:xfrm>
        </p:spPr>
        <p:txBody>
          <a:bodyPr/>
          <a:lstStyle/>
          <a:p>
            <a:r>
              <a:rPr lang="en-US" altLang="zh-TW"/>
              <a:t>Using </a:t>
            </a:r>
            <a:r>
              <a:rPr lang="en-US" altLang="zh-TW">
                <a:solidFill>
                  <a:srgbClr val="3333FF"/>
                </a:solidFill>
              </a:rPr>
              <a:t>Frequents(drinker, bar)</a:t>
            </a:r>
            <a:r>
              <a:rPr lang="en-US" altLang="zh-TW"/>
              <a:t>, enter into the new relation PotBuddies(name) all of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potential buddies,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i.e., those drinkers who frequent at least one bar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also frequents.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E5F-EEDB-446F-A37E-BDA5F95C081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042988" y="3200400"/>
            <a:ext cx="6553200" cy="231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6834188" y="685800"/>
            <a:ext cx="2173287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Pairs of Drinker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first is for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張天才</a:t>
            </a:r>
            <a:r>
              <a:rPr lang="en-US" altLang="zh-TW" sz="2000">
                <a:latin typeface="Tahoma" pitchFamily="34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second is for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someone else,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and the bars are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same.</a:t>
            </a:r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H="1">
            <a:off x="5614988" y="1905000"/>
            <a:ext cx="1143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116013" y="2608263"/>
            <a:ext cx="3640137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57400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INSERT INTO PotBuddies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(SELECT d2.drinker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Frequents d1, Frequents d2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WHERE d1.drinker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d2.drinker &lt;&gt;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d1.bar = d2.bar                                    );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1331913" y="633413"/>
            <a:ext cx="127635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other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</a:t>
            </a: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2195513" y="1341438"/>
            <a:ext cx="431800" cy="126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2-B113-4524-9ACD-4EB190405DB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900113" y="1844675"/>
            <a:ext cx="7775575" cy="403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403350" y="3860800"/>
            <a:ext cx="6697663" cy="1728788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(SELECT *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</a:t>
            </a:r>
            <a:r>
              <a:rPr lang="en-US" altLang="zh-TW">
                <a:solidFill>
                  <a:srgbClr val="0000FF"/>
                </a:solidFill>
              </a:rPr>
              <a:t>Likes</a:t>
            </a:r>
            <a:r>
              <a:rPr lang="en-US" altLang="zh-TW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INTERSECT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(SELECT 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alcohol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Sells, Frequents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WHERE Frequents.bar = Sells.bar);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5364163" y="2060575"/>
            <a:ext cx="294957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b="1">
                <a:latin typeface="Tahoma" pitchFamily="34" charset="0"/>
              </a:rPr>
              <a:t>The drinker frequents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 bar that sells the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alcohol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H="1">
            <a:off x="5795963" y="3068638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323850" y="765175"/>
            <a:ext cx="2663825" cy="954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>
                <a:solidFill>
                  <a:srgbClr val="0000FF"/>
                </a:solidFill>
              </a:rPr>
              <a:t>Likes </a:t>
            </a:r>
            <a:r>
              <a:rPr lang="en-US" altLang="zh-TW" sz="1800" b="1">
                <a:solidFill>
                  <a:srgbClr val="000000"/>
                </a:solidFill>
              </a:rPr>
              <a:t>(drinker, alcohol)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Sells (bar, </a:t>
            </a:r>
            <a:r>
              <a:rPr lang="en-US" altLang="zh-TW" sz="1800" b="1">
                <a:solidFill>
                  <a:srgbClr val="FF0000"/>
                </a:solidFill>
              </a:rPr>
              <a:t>alcohol</a:t>
            </a:r>
            <a:r>
              <a:rPr lang="en-US" altLang="zh-TW" sz="1800" b="1">
                <a:solidFill>
                  <a:srgbClr val="000000"/>
                </a:solidFill>
              </a:rPr>
              <a:t>, price)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Frequents (</a:t>
            </a:r>
            <a:r>
              <a:rPr lang="en-US" altLang="zh-TW" sz="1800" b="1">
                <a:solidFill>
                  <a:srgbClr val="FF0000"/>
                </a:solidFill>
              </a:rPr>
              <a:t>drinker</a:t>
            </a:r>
            <a:r>
              <a:rPr lang="en-US" altLang="zh-TW" sz="1800" b="1">
                <a:solidFill>
                  <a:srgbClr val="000000"/>
                </a:solidFill>
              </a:rPr>
              <a:t>, bar)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5176-6C47-4415-987E-269F7811A8E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r>
              <a:rPr lang="en-US" altLang="zh-TW"/>
              <a:t>To delete tuples satisfying a condition from some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DELETE FROM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WHERE </a:t>
            </a:r>
            <a:r>
              <a:rPr lang="en-US" altLang="zh-TW"/>
              <a:t>&lt;condition&gt;;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69E5-2E69-4CBD-A458-9B3C87134EC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Deletion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57400"/>
            <a:ext cx="7935912" cy="4191000"/>
          </a:xfrm>
        </p:spPr>
        <p:txBody>
          <a:bodyPr/>
          <a:lstStyle/>
          <a:p>
            <a:r>
              <a:rPr lang="en-US" altLang="zh-TW"/>
              <a:t>Delete from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drinker = ‘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 </a:t>
            </a:r>
            <a:r>
              <a:rPr lang="en-US" altLang="zh-TW">
                <a:latin typeface="Courier New" pitchFamily="49" charset="0"/>
              </a:rPr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alcohol =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6080-6C1F-4845-9A88-46413D7E0F2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Delete all Tuples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the relation Likes empty: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Likes;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Note: </a:t>
            </a:r>
            <a:r>
              <a:rPr lang="en-US" altLang="zh-TW">
                <a:solidFill>
                  <a:srgbClr val="FF3300"/>
                </a:solidFill>
              </a:rPr>
              <a:t>no WHERE clause needed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D40A-C71C-46BA-8A17-98F9ED4ABF7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611188" y="4724400"/>
            <a:ext cx="5689600" cy="2017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Delete Many Tuples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632700" cy="4968875"/>
          </a:xfrm>
        </p:spPr>
        <p:txBody>
          <a:bodyPr/>
          <a:lstStyle/>
          <a:p>
            <a:r>
              <a:rPr lang="en-US" altLang="zh-TW" sz="2800"/>
              <a:t>Delete from Alcohols(name, manf) all alcohols for which there is another alcohol by the same manufacturer.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DELETE FROM Alcohols b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EXISTS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SELECT name 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FROM Alcohols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manf = b.manf 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name &lt;&gt; b.name                         );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372225" y="3379788"/>
            <a:ext cx="2825750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alcohols with the same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and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 different name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from the name of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alcohol represented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tuple b.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5292725" y="4005263"/>
            <a:ext cx="107950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A6F-C5D0-4318-AF05-A19C7E5ABCE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-- 1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772400" cy="4343400"/>
          </a:xfrm>
        </p:spPr>
        <p:txBody>
          <a:bodyPr/>
          <a:lstStyle/>
          <a:p>
            <a:r>
              <a:rPr lang="en-US" altLang="zh-TW"/>
              <a:t>Suppose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zh-TW" altLang="en-US"/>
              <a:t> </a:t>
            </a:r>
            <a:r>
              <a:rPr lang="en-US" altLang="zh-TW"/>
              <a:t>makes </a:t>
            </a:r>
            <a:r>
              <a:rPr lang="en-US" altLang="zh-TW">
                <a:solidFill>
                  <a:srgbClr val="FF3300"/>
                </a:solidFill>
              </a:rPr>
              <a:t>only</a:t>
            </a:r>
            <a:r>
              <a:rPr lang="en-US" altLang="zh-TW"/>
              <a:t>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and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.</a:t>
            </a:r>
          </a:p>
          <a:p>
            <a:r>
              <a:rPr lang="en-US" altLang="zh-TW"/>
              <a:t>Suppose we come to the </a:t>
            </a:r>
            <a:r>
              <a:rPr lang="en-US" altLang="zh-TW">
                <a:solidFill>
                  <a:srgbClr val="3333FF"/>
                </a:solidFill>
              </a:rPr>
              <a:t>tuple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/>
              <a:t>  for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first.</a:t>
            </a:r>
          </a:p>
          <a:p>
            <a:r>
              <a:rPr lang="en-US" altLang="zh-TW"/>
              <a:t>The subquery is </a:t>
            </a:r>
            <a:r>
              <a:rPr lang="en-US" altLang="zh-TW">
                <a:solidFill>
                  <a:srgbClr val="FF3300"/>
                </a:solidFill>
              </a:rPr>
              <a:t>nonempty</a:t>
            </a:r>
            <a:r>
              <a:rPr lang="en-US" altLang="zh-TW"/>
              <a:t>, because of the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tuple, so we delete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.</a:t>
            </a:r>
          </a:p>
          <a:p>
            <a:r>
              <a:rPr lang="en-US" altLang="zh-TW"/>
              <a:t>Now, When </a:t>
            </a:r>
            <a:r>
              <a:rPr lang="en-US" altLang="zh-TW" i="1"/>
              <a:t>b</a:t>
            </a:r>
            <a:r>
              <a:rPr lang="en-US" altLang="zh-TW"/>
              <a:t>  is the tuple for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, do we delete that tuple too?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692-09AB-4B26-9E87-1436028C75DF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-- 2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15200" cy="4535487"/>
          </a:xfrm>
        </p:spPr>
        <p:txBody>
          <a:bodyPr/>
          <a:lstStyle/>
          <a:p>
            <a:pPr marL="609600" indent="-609600"/>
            <a:r>
              <a:rPr lang="en-US" altLang="zh-TW"/>
              <a:t>The answer is that we </a:t>
            </a:r>
            <a:r>
              <a:rPr lang="en-US" altLang="zh-TW" i="1">
                <a:solidFill>
                  <a:srgbClr val="FF3300"/>
                </a:solidFill>
              </a:rPr>
              <a:t>do</a:t>
            </a:r>
            <a:r>
              <a:rPr lang="en-US" altLang="zh-TW"/>
              <a:t> delete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as well.</a:t>
            </a:r>
          </a:p>
          <a:p>
            <a:pPr marL="609600" indent="-609600"/>
            <a:r>
              <a:rPr lang="en-US" altLang="zh-TW"/>
              <a:t>The reason is that deletion proceeds </a:t>
            </a:r>
            <a:r>
              <a:rPr lang="en-US" altLang="zh-TW">
                <a:solidFill>
                  <a:srgbClr val="3333FF"/>
                </a:solidFill>
              </a:rPr>
              <a:t>in two stages</a:t>
            </a:r>
            <a:r>
              <a:rPr lang="en-US" altLang="zh-TW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FF3300"/>
                </a:solidFill>
              </a:rPr>
              <a:t>Mark all tuples</a:t>
            </a:r>
            <a:r>
              <a:rPr lang="en-US" altLang="zh-TW"/>
              <a:t> for which the WHERE condition is satisfied in the original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Delete the </a:t>
            </a:r>
            <a:r>
              <a:rPr lang="en-US" altLang="zh-TW" sz="3600">
                <a:solidFill>
                  <a:srgbClr val="FF0000"/>
                </a:solidFill>
              </a:rPr>
              <a:t>marked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A7E-64FA-4C05-A157-DF552A62B09F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Updates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To change certain attributes in certain tuples of a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UPDATE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SET &lt;list of attribute assignments&gt;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WHERE &lt;condition on tuples&gt;;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BF10-733C-4E52-B869-10F7DFE87503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7315200" cy="838200"/>
          </a:xfrm>
        </p:spPr>
        <p:txBody>
          <a:bodyPr/>
          <a:lstStyle/>
          <a:p>
            <a:r>
              <a:rPr lang="en-US" altLang="zh-TW"/>
              <a:t>Example: Update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488" y="1989138"/>
            <a:ext cx="7315200" cy="4191000"/>
          </a:xfrm>
        </p:spPr>
        <p:txBody>
          <a:bodyPr/>
          <a:lstStyle/>
          <a:p>
            <a:r>
              <a:rPr lang="en-US" altLang="zh-TW"/>
              <a:t>Change drinker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address to 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Drinkers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addr = ‘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zh-TW" altLang="en-US">
                <a:latin typeface="Courier New" pitchFamily="49" charset="0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zh-TW" altLang="en-US">
                <a:latin typeface="Courier New" pitchFamily="49" charset="0"/>
              </a:rPr>
              <a:t>		</a:t>
            </a:r>
            <a:r>
              <a:rPr lang="en-US" altLang="zh-TW">
                <a:latin typeface="Courier New" pitchFamily="49" charset="0"/>
              </a:rPr>
              <a:t>WHERE name =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9376-B2CB-43A8-8CB3-9338C17001D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Update Several Tuples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$4 the maximum price for beer: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price = 4.00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price &gt; 4.00;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E054-6B0B-4177-90AB-023B3DCCF73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Bag Semantics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Although the </a:t>
            </a:r>
            <a:r>
              <a:rPr lang="en-US" altLang="zh-TW">
                <a:solidFill>
                  <a:srgbClr val="FF0000"/>
                </a:solidFill>
              </a:rPr>
              <a:t>SELECT-FROM-WHERE</a:t>
            </a:r>
            <a:r>
              <a:rPr lang="en-US" altLang="zh-TW"/>
              <a:t> statement </a:t>
            </a:r>
            <a:r>
              <a:rPr lang="en-US" altLang="zh-TW" u="sng">
                <a:solidFill>
                  <a:srgbClr val="0000FF"/>
                </a:solidFill>
              </a:rPr>
              <a:t>uses bag semantics</a:t>
            </a:r>
            <a:endParaRPr lang="en-US" altLang="zh-TW"/>
          </a:p>
          <a:p>
            <a:r>
              <a:rPr lang="en-US" altLang="zh-TW"/>
              <a:t>The </a:t>
            </a:r>
            <a:r>
              <a:rPr lang="en-US" altLang="zh-TW">
                <a:solidFill>
                  <a:srgbClr val="FF0000"/>
                </a:solidFill>
              </a:rPr>
              <a:t>default for union, intersection, and difference</a:t>
            </a:r>
            <a:r>
              <a:rPr lang="en-US" altLang="zh-TW"/>
              <a:t> is </a:t>
            </a:r>
            <a:r>
              <a:rPr lang="en-US" altLang="zh-TW" u="sng">
                <a:solidFill>
                  <a:srgbClr val="0000FF"/>
                </a:solidFill>
              </a:rPr>
              <a:t>set semantics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That is, </a:t>
            </a:r>
            <a:r>
              <a:rPr lang="en-US" altLang="zh-TW">
                <a:solidFill>
                  <a:srgbClr val="0000FF"/>
                </a:solidFill>
              </a:rPr>
              <a:t>duplicates are eliminated</a:t>
            </a:r>
            <a:r>
              <a:rPr lang="en-US" altLang="zh-TW"/>
              <a:t> as the operation is applied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473E-C5ED-4EE3-9AFF-BDAE4C00375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Motivation: Efficiency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When doing projection in relational algebra, it is easier to avoid eliminating duplicates.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Just work tuple-at-a-time.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When doing intersection or difference, it is most efficient to sort the relations first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At that point you may as well eliminate the duplicates anyway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A54-5238-434B-B523-D7B36E195AB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zh-TW" sz="4000"/>
              <a:t>Controlling </a:t>
            </a:r>
            <a:br>
              <a:rPr lang="en-US" altLang="zh-TW" sz="4000"/>
            </a:br>
            <a:r>
              <a:rPr lang="en-US" altLang="zh-TW" sz="4000"/>
              <a:t>Duplicate Elimination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set</a:t>
            </a:r>
            <a:r>
              <a:rPr lang="en-US" altLang="zh-TW"/>
              <a:t> by    </a:t>
            </a:r>
            <a:r>
              <a:rPr lang="en-US" altLang="zh-TW">
                <a:solidFill>
                  <a:srgbClr val="0000FF"/>
                </a:solidFill>
              </a:rPr>
              <a:t>SELECT </a:t>
            </a:r>
            <a:r>
              <a:rPr lang="en-US" altLang="zh-TW">
                <a:solidFill>
                  <a:srgbClr val="FF0000"/>
                </a:solidFill>
              </a:rPr>
              <a:t>DISTINCT</a:t>
            </a:r>
            <a:r>
              <a:rPr lang="en-US" altLang="zh-TW"/>
              <a:t> . . .</a:t>
            </a:r>
          </a:p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bag</a:t>
            </a:r>
            <a:r>
              <a:rPr lang="en-US" altLang="zh-TW"/>
              <a:t> (i.e.,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eliminate duplicates) by </a:t>
            </a:r>
            <a:r>
              <a:rPr lang="en-US" altLang="zh-TW">
                <a:solidFill>
                  <a:srgbClr val="FF0000"/>
                </a:solidFill>
              </a:rPr>
              <a:t>ALL</a:t>
            </a:r>
            <a:endParaRPr lang="en-US" altLang="zh-TW"/>
          </a:p>
          <a:p>
            <a:pPr lvl="1"/>
            <a:r>
              <a:rPr lang="en-US" altLang="zh-TW"/>
              <a:t>as in . . . </a:t>
            </a:r>
            <a:r>
              <a:rPr lang="en-US" altLang="zh-TW">
                <a:solidFill>
                  <a:srgbClr val="0000FF"/>
                </a:solidFill>
              </a:rPr>
              <a:t>UNION ALL</a:t>
            </a:r>
            <a:r>
              <a:rPr lang="en-US" altLang="zh-TW"/>
              <a:t>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AF8-EFF4-467E-A84B-43A8213772A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3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4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5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6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7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8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9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6063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6065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6067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6071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 animBg="1"/>
      <p:bldP spid="386055" grpId="0" animBg="1"/>
      <p:bldP spid="386056" grpId="0" animBg="1"/>
      <p:bldP spid="386057" grpId="0" animBg="1"/>
      <p:bldP spid="386058" grpId="0" animBg="1"/>
      <p:bldP spid="386059" grpId="0" animBg="1"/>
      <p:bldP spid="386061" grpId="0" animBg="1"/>
      <p:bldP spid="386062" grpId="0"/>
      <p:bldP spid="386063" grpId="0" animBg="1"/>
      <p:bldP spid="386064" grpId="0"/>
      <p:bldP spid="386065" grpId="0" animBg="1"/>
      <p:bldP spid="386066" grpId="0"/>
      <p:bldP spid="386067" grpId="0" animBg="1"/>
      <p:bldP spid="386068" grpId="0"/>
      <p:bldP spid="386069" grpId="0" animBg="1"/>
      <p:bldP spid="3860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C3C3-D980-4645-8636-9CBF5728B50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DISTINCT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57400"/>
            <a:ext cx="7720012" cy="4191000"/>
          </a:xfrm>
        </p:spPr>
        <p:txBody>
          <a:bodyPr/>
          <a:lstStyle/>
          <a:p>
            <a:r>
              <a:rPr lang="en-US" altLang="zh-TW"/>
              <a:t>From Sells(bar, alcohol, price), find </a:t>
            </a:r>
            <a:r>
              <a:rPr lang="en-US" altLang="zh-TW">
                <a:solidFill>
                  <a:srgbClr val="0000FF"/>
                </a:solidFill>
              </a:rPr>
              <a:t>all the different prices</a:t>
            </a:r>
            <a:r>
              <a:rPr lang="en-US" altLang="zh-TW"/>
              <a:t> charged for alcohols: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SELECT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DISTINCT price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FROM Sells;</a:t>
            </a:r>
          </a:p>
          <a:p>
            <a:r>
              <a:rPr lang="en-US" altLang="zh-TW"/>
              <a:t>Notice that without DISTINCT, each price would be listed as many times as there were bar/alcohol pairs at that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4041</TotalTime>
  <Words>1777</Words>
  <Application>Microsoft Office PowerPoint</Application>
  <PresentationFormat>如螢幕大小 (4:3)</PresentationFormat>
  <Paragraphs>449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Monotype Sorts</vt:lpstr>
      <vt:lpstr>標楷體</vt:lpstr>
      <vt:lpstr>Arial</vt:lpstr>
      <vt:lpstr>Courier New</vt:lpstr>
      <vt:lpstr>Tahoma</vt:lpstr>
      <vt:lpstr>Times New Roman</vt:lpstr>
      <vt:lpstr>Wingdings</vt:lpstr>
      <vt:lpstr>古典-1</vt:lpstr>
      <vt:lpstr>Introduction to SQL (2)</vt:lpstr>
      <vt:lpstr>Union, Intersection,  and Difference</vt:lpstr>
      <vt:lpstr>Example</vt:lpstr>
      <vt:lpstr>Solution</vt:lpstr>
      <vt:lpstr>Bag Semantics</vt:lpstr>
      <vt:lpstr>Motivation: Efficiency</vt:lpstr>
      <vt:lpstr>Controlling  Duplicate Elimination</vt:lpstr>
      <vt:lpstr>SQL “Select”</vt:lpstr>
      <vt:lpstr>Example: DISTINCT</vt:lpstr>
      <vt:lpstr>Example: ALL</vt:lpstr>
      <vt:lpstr>Example: ALL</vt:lpstr>
      <vt:lpstr>Example</vt:lpstr>
      <vt:lpstr>Join Expressions</vt:lpstr>
      <vt:lpstr>Products and Natural Joins</vt:lpstr>
      <vt:lpstr>Theta Join</vt:lpstr>
      <vt:lpstr>Outer Joins</vt:lpstr>
      <vt:lpstr>Aggregations</vt:lpstr>
      <vt:lpstr>Example: Aggregation</vt:lpstr>
      <vt:lpstr>Eliminating Duplicates in an Aggregation</vt:lpstr>
      <vt:lpstr>NULL is ignored in Aggregation</vt:lpstr>
      <vt:lpstr>Example: Effect of NULL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Requirements on HAVING Conditions</vt:lpstr>
      <vt:lpstr>Example: HAVING</vt:lpstr>
      <vt:lpstr>Solution</vt:lpstr>
      <vt:lpstr>SQL “Select”</vt:lpstr>
      <vt:lpstr>DBMS</vt:lpstr>
      <vt:lpstr>Database Modifications</vt:lpstr>
      <vt:lpstr>Insertion</vt:lpstr>
      <vt:lpstr>Specifying Attributes  in INSERT</vt:lpstr>
      <vt:lpstr>Example:  Specifying Attributes</vt:lpstr>
      <vt:lpstr>Inserting Many Tuples</vt:lpstr>
      <vt:lpstr>Example:  Insert a Subquery</vt:lpstr>
      <vt:lpstr>Solution</vt:lpstr>
      <vt:lpstr>Deletion</vt:lpstr>
      <vt:lpstr>Example: Deletion</vt:lpstr>
      <vt:lpstr>Example: Delete all Tuples</vt:lpstr>
      <vt:lpstr>Example:  Delete Many Tuples</vt:lpstr>
      <vt:lpstr>Semantics of Deletion -- 1</vt:lpstr>
      <vt:lpstr>Semantics of Deletion -- 2</vt:lpstr>
      <vt:lpstr>Updates</vt:lpstr>
      <vt:lpstr>Example: Update</vt:lpstr>
      <vt:lpstr>Example:  Update Several Tuples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amy58328@gmail.com</cp:lastModifiedBy>
  <cp:revision>1436</cp:revision>
  <dcterms:created xsi:type="dcterms:W3CDTF">2007-09-19T03:56:29Z</dcterms:created>
  <dcterms:modified xsi:type="dcterms:W3CDTF">2019-10-22T16:20:11Z</dcterms:modified>
</cp:coreProperties>
</file>