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0"/>
  </p:notesMasterIdLst>
  <p:sldIdLst>
    <p:sldId id="257" r:id="rId2"/>
    <p:sldId id="284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85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CC"/>
    <a:srgbClr val="FF6600"/>
    <a:srgbClr val="009999"/>
    <a:srgbClr val="CCCC00"/>
    <a:srgbClr val="66FF33"/>
    <a:srgbClr val="FF99FF"/>
    <a:srgbClr val="FFFF66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471" autoAdjust="0"/>
  </p:normalViewPr>
  <p:slideViewPr>
    <p:cSldViewPr>
      <p:cViewPr varScale="1">
        <p:scale>
          <a:sx n="64" d="100"/>
          <a:sy n="64" d="100"/>
        </p:scale>
        <p:origin x="134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72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27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</a:defRPr>
            </a:lvl1pPr>
          </a:lstStyle>
          <a:p>
            <a:fld id="{7D8CF2A9-77F0-40CB-8B34-FC8927792B4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019187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A767FB-E948-47D3-B0D7-D6C5E95BA416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9AD610-4C63-4E5E-B1F8-2BA09F19E20F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這張表 不會有同名的人 可是會有</a:t>
            </a:r>
            <a:r>
              <a:rPr lang="en-US" altLang="zh-TW" dirty="0"/>
              <a:t>null</a:t>
            </a:r>
            <a:r>
              <a:rPr lang="zh-TW" altLang="en-US" dirty="0"/>
              <a:t>的</a:t>
            </a:r>
            <a:endParaRPr lang="en-US" altLang="zh-TW" dirty="0"/>
          </a:p>
          <a:p>
            <a:r>
              <a:rPr lang="en-US" altLang="zh-TW" dirty="0"/>
              <a:t>Null </a:t>
            </a:r>
            <a:r>
              <a:rPr lang="zh-TW" altLang="en-US" dirty="0"/>
              <a:t>不能當主見</a:t>
            </a:r>
            <a:endParaRPr lang="en-US" altLang="zh-TW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538975-4F08-4E55-A797-BFDFE7E9601F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D550D3-0B0A-49D6-94AA-6A650924B775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主件可以市多個欄位</a:t>
            </a:r>
            <a:endParaRPr lang="zh-TW" altLang="zh-TW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17987C-5015-437D-96A7-3407FC462EA2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主見 會自動設</a:t>
            </a:r>
            <a:r>
              <a:rPr lang="en-US" altLang="zh-TW" dirty="0"/>
              <a:t>index</a:t>
            </a:r>
            <a:endParaRPr lang="zh-TW" altLang="zh-TW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698548-918F-455C-9EB2-19FE64D394DE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只能有一個</a:t>
            </a:r>
            <a:r>
              <a:rPr lang="en-US" altLang="zh-TW" dirty="0"/>
              <a:t>primary</a:t>
            </a:r>
            <a:r>
              <a:rPr lang="zh-TW" altLang="en-US" dirty="0"/>
              <a:t> </a:t>
            </a:r>
            <a:r>
              <a:rPr lang="en-US" altLang="zh-TW" dirty="0"/>
              <a:t>key</a:t>
            </a:r>
            <a:r>
              <a:rPr lang="zh-TW" altLang="en-US" dirty="0"/>
              <a:t> 可以有多個 </a:t>
            </a:r>
            <a:r>
              <a:rPr lang="en-US" altLang="zh-TW" dirty="0"/>
              <a:t>unique</a:t>
            </a:r>
          </a:p>
          <a:p>
            <a:endParaRPr lang="zh-TW" altLang="zh-TW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FB4738-88D1-48CD-8E4F-DBC6EB461E4C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3B0E60-6588-4B98-A7A6-AD5CDC5580F9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 </a:t>
            </a:r>
            <a:r>
              <a:rPr lang="en-US" altLang="zh-TW" sz="1200" dirty="0">
                <a:latin typeface="Courier New" pitchFamily="49" charset="0"/>
              </a:rPr>
              <a:t>DEFAULT</a:t>
            </a:r>
            <a:r>
              <a:rPr lang="zh-TW" altLang="en-US" sz="1200" dirty="0">
                <a:latin typeface="Courier New" pitchFamily="49" charset="0"/>
              </a:rPr>
              <a:t>類是初始的功能</a:t>
            </a:r>
            <a:endParaRPr lang="zh-TW" altLang="zh-TW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88C92F-981B-4EC3-8721-5075B7BABB55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A6EDEB-B4A4-4413-A0DE-2146E421B1F9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F881C1-0B62-4BAD-B600-6711C37E5CEF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新增一個 欄位</a:t>
            </a:r>
            <a:endParaRPr lang="zh-TW" altLang="zh-TW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285F44-AF63-4727-B515-4DFBAF851590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9B3FD6-09C6-4E0A-B4B8-2E28962838C0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刪除某個欄位</a:t>
            </a:r>
            <a:endParaRPr lang="zh-TW" altLang="zh-TW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69ED93-C332-4FB7-9004-17B2597CA558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將查出來的表而且會很常使用到 暫時存在</a:t>
            </a:r>
            <a:r>
              <a:rPr lang="en-US" altLang="zh-TW" dirty="0"/>
              <a:t>view</a:t>
            </a:r>
            <a:r>
              <a:rPr lang="zh-TW" altLang="en-US" dirty="0"/>
              <a:t>裡面  </a:t>
            </a:r>
            <a:endParaRPr lang="en-US" altLang="zh-TW" dirty="0"/>
          </a:p>
          <a:p>
            <a:r>
              <a:rPr lang="zh-TW" altLang="en-US" dirty="0"/>
              <a:t>有點像是</a:t>
            </a:r>
            <a:r>
              <a:rPr lang="en-US" altLang="zh-TW" dirty="0" err="1"/>
              <a:t>c++</a:t>
            </a:r>
            <a:r>
              <a:rPr lang="zh-TW" altLang="en-US" dirty="0"/>
              <a:t> 的</a:t>
            </a:r>
            <a:r>
              <a:rPr lang="en-US" altLang="zh-TW" dirty="0"/>
              <a:t>temp</a:t>
            </a:r>
          </a:p>
          <a:p>
            <a:endParaRPr lang="zh-TW" altLang="zh-TW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DC0988-E3AD-427B-AFAD-E393562DDA67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CD9053-0EEA-4C1A-9C05-7D2C1590AE70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View</a:t>
            </a:r>
            <a:r>
              <a:rPr lang="zh-TW" altLang="en-US" dirty="0"/>
              <a:t> 不能做更改</a:t>
            </a:r>
            <a:endParaRPr lang="en-US" altLang="zh-TW" dirty="0"/>
          </a:p>
          <a:p>
            <a:r>
              <a:rPr lang="zh-TW" altLang="en-US" dirty="0"/>
              <a:t>如果要更改 要去更改原本的表</a:t>
            </a:r>
            <a:endParaRPr lang="zh-TW" altLang="zh-TW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F27D85-F57A-4FAA-953F-90A106794323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修改原本的表單 </a:t>
            </a:r>
            <a:endParaRPr lang="en-US" altLang="zh-TW" dirty="0"/>
          </a:p>
          <a:p>
            <a:r>
              <a:rPr lang="en-US" altLang="zh-TW" dirty="0"/>
              <a:t>View</a:t>
            </a:r>
            <a:r>
              <a:rPr lang="zh-TW" altLang="en-US" dirty="0"/>
              <a:t> 裡面的值不會更改</a:t>
            </a:r>
            <a:endParaRPr lang="en-US" altLang="zh-TW" dirty="0"/>
          </a:p>
          <a:p>
            <a:r>
              <a:rPr lang="zh-TW" altLang="en-US" dirty="0"/>
              <a:t>要重下指令 </a:t>
            </a:r>
            <a:r>
              <a:rPr lang="en-US" altLang="zh-TW" dirty="0"/>
              <a:t>view</a:t>
            </a:r>
            <a:r>
              <a:rPr lang="zh-TW" altLang="en-US" dirty="0"/>
              <a:t> 才會更改 </a:t>
            </a:r>
            <a:endParaRPr lang="en-US" altLang="zh-TW" dirty="0"/>
          </a:p>
          <a:p>
            <a:r>
              <a:rPr lang="zh-TW" altLang="en-US" dirty="0"/>
              <a:t>並不會自動更新</a:t>
            </a:r>
            <a:r>
              <a:rPr lang="en-US" altLang="zh-TW" dirty="0"/>
              <a:t>view</a:t>
            </a:r>
          </a:p>
          <a:p>
            <a:endParaRPr lang="zh-TW" altLang="zh-TW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A7F51-7F19-4908-A029-1F94633B72BD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EFDD60-3C07-4F4F-83A0-7F01CC8E8E6F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549400-BBE4-4599-A0F7-D0C43D257D38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02DFC-767B-443E-9C33-1DA0CA9C84E5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6C0573-E7BB-47CC-B11C-9155E8EC1B34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17C442-F62E-47E7-84EE-4ADE88C975C5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B67894-AD59-46D2-B068-FBD1D083A7D5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Char (n) =&gt; </a:t>
            </a:r>
            <a:r>
              <a:rPr lang="zh-TW" altLang="en-US" dirty="0"/>
              <a:t>記憶體會給</a:t>
            </a:r>
            <a:r>
              <a:rPr lang="en-US" altLang="zh-TW" dirty="0"/>
              <a:t>n</a:t>
            </a:r>
            <a:r>
              <a:rPr lang="zh-TW" altLang="en-US" dirty="0"/>
              <a:t>個位子  沒用完也會保留 但是維護起來會比較快</a:t>
            </a:r>
            <a:endParaRPr lang="en-US" altLang="zh-TW" dirty="0"/>
          </a:p>
          <a:p>
            <a:r>
              <a:rPr lang="en-US" altLang="zh-TW" dirty="0"/>
              <a:t>Varchar(n) =&gt; </a:t>
            </a:r>
            <a:r>
              <a:rPr lang="zh-TW" altLang="en-US" dirty="0"/>
              <a:t>用多少給多少 維護起來比較慢</a:t>
            </a:r>
            <a:endParaRPr lang="zh-TW" altLang="zh-TW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62D4A3-C5D2-4986-9588-32E23D5E36EA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21AC7D-D4B4-47F2-9C96-EEA3AB1E69FF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98790C-86DE-466C-B8EE-726846FC915D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76DC0E-C12E-4D65-B177-242D666BCA11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Primary key </a:t>
            </a:r>
            <a:r>
              <a:rPr lang="zh-TW" altLang="en-US" dirty="0"/>
              <a:t>主見 </a:t>
            </a:r>
            <a:r>
              <a:rPr lang="en-US" altLang="zh-TW" dirty="0"/>
              <a:t>=&gt;</a:t>
            </a:r>
            <a:r>
              <a:rPr lang="zh-TW" altLang="en-US" dirty="0"/>
              <a:t> 每個</a:t>
            </a:r>
            <a:r>
              <a:rPr lang="en-US" altLang="zh-TW" dirty="0"/>
              <a:t>tuple</a:t>
            </a:r>
            <a:r>
              <a:rPr lang="zh-TW" altLang="en-US" dirty="0"/>
              <a:t>的值都要不一樣 比如說 輔仁大學的學生學號 不允許</a:t>
            </a:r>
            <a:r>
              <a:rPr lang="en-US" altLang="zh-TW" dirty="0"/>
              <a:t>NULL</a:t>
            </a:r>
          </a:p>
          <a:p>
            <a:r>
              <a:rPr lang="en-US" altLang="zh-TW" dirty="0"/>
              <a:t>UNIQUE</a:t>
            </a:r>
            <a:r>
              <a:rPr lang="zh-TW" altLang="en-US" dirty="0"/>
              <a:t> </a:t>
            </a:r>
            <a:r>
              <a:rPr lang="en-US" altLang="zh-TW" dirty="0"/>
              <a:t>=&gt;</a:t>
            </a:r>
            <a:r>
              <a:rPr lang="zh-TW" altLang="en-US" dirty="0"/>
              <a:t>每個</a:t>
            </a:r>
            <a:r>
              <a:rPr lang="en-US" altLang="zh-TW" dirty="0"/>
              <a:t>tuple</a:t>
            </a:r>
            <a:r>
              <a:rPr lang="zh-TW" altLang="en-US" dirty="0"/>
              <a:t>的值都要不一樣 可以有</a:t>
            </a:r>
            <a:r>
              <a:rPr lang="en-US" altLang="zh-TW" dirty="0"/>
              <a:t>NULL</a:t>
            </a:r>
            <a:r>
              <a:rPr lang="zh-TW" altLang="en-US" dirty="0"/>
              <a:t> </a:t>
            </a:r>
            <a:endParaRPr lang="en-US" altLang="zh-TW" dirty="0"/>
          </a:p>
          <a:p>
            <a:endParaRPr lang="zh-TW" altLang="zh-TW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172200" cy="838200"/>
          </a:xfrm>
        </p:spPr>
        <p:txBody>
          <a:bodyPr anchorCtr="1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2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endParaRPr lang="en-US" altLang="zh-TW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874CEA1F-4B8E-428C-AB4F-6DC3547B695C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2339975"/>
            <a:ext cx="7772400" cy="114300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B643E5-7614-430C-A31A-1381677F7CB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65966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34200" y="990600"/>
            <a:ext cx="1828800" cy="5257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447800" y="990600"/>
            <a:ext cx="5334000" cy="5257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9BC188-CFBC-4FF5-9CC6-B6A825EC67E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40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1F50C2-BE70-4F4B-B724-1D7963F44E5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53357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2137B9-2823-4DB0-BC97-0C88EB4FE2F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66296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478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816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6B696E-5578-439C-8187-6D52CE25166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7088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E4D386-B528-4698-972F-BD071B23B64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83278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380E8E-B4FD-410B-AD12-693FDE96398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648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22C912-8A56-4D34-94E1-EB2CAEDC07D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71078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535550-00F0-4C9E-BAA4-21D912888E4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28172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DA4E5C-EEF7-4CD1-96C7-8C363EB201D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1199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990600"/>
            <a:ext cx="7315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2057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 Click to edit Master text styles</a:t>
            </a:r>
          </a:p>
          <a:p>
            <a:pPr lvl="1"/>
            <a:r>
              <a:rPr lang="en-US" altLang="zh-TW"/>
              <a:t> Second level</a:t>
            </a:r>
          </a:p>
          <a:p>
            <a:pPr lvl="2"/>
            <a:r>
              <a:rPr lang="en-US" altLang="zh-TW"/>
              <a:t> Third level</a:t>
            </a:r>
          </a:p>
          <a:p>
            <a:pPr lvl="3"/>
            <a:r>
              <a:rPr lang="en-US" altLang="zh-TW"/>
              <a:t> Fourth level</a:t>
            </a:r>
          </a:p>
          <a:p>
            <a:pPr lvl="4"/>
            <a:r>
              <a:rPr lang="en-US" altLang="zh-TW"/>
              <a:t> Fifth level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4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sz="2600" b="1">
                <a:solidFill>
                  <a:schemeClr val="bg1"/>
                </a:solidFill>
                <a:latin typeface="Arial" charset="0"/>
              </a:defRPr>
            </a:lvl1pPr>
          </a:lstStyle>
          <a:p>
            <a:fld id="{66931714-FFCA-4CB0-BA55-C127A47E869A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400" b="1">
          <a:solidFill>
            <a:srgbClr val="000000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000" b="1">
          <a:solidFill>
            <a:srgbClr val="000000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79463" y="1766888"/>
            <a:ext cx="7678737" cy="1085850"/>
          </a:xfrm>
        </p:spPr>
        <p:txBody>
          <a:bodyPr/>
          <a:lstStyle/>
          <a:p>
            <a:r>
              <a:rPr lang="en-US" altLang="zh-TW"/>
              <a:t>More SQL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0" y="3573463"/>
            <a:ext cx="7696200" cy="1079500"/>
          </a:xfrm>
        </p:spPr>
        <p:txBody>
          <a:bodyPr/>
          <a:lstStyle/>
          <a:p>
            <a:r>
              <a:rPr lang="en-US" altLang="zh-TW"/>
              <a:t>Prof. Shin-Hung Chang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 altLang="zh-TW"/>
              <a:t>Declaring Single-Attribute Keys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Place PRIMARY KEY or UNIQUE after the type in the declaration of the attribute.</a:t>
            </a:r>
          </a:p>
          <a:p>
            <a:pPr>
              <a:lnSpc>
                <a:spcPct val="90000"/>
              </a:lnSpc>
            </a:pPr>
            <a:r>
              <a:rPr lang="en-US" altLang="zh-TW"/>
              <a:t>Example: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/>
              <a:t>		</a:t>
            </a:r>
            <a:r>
              <a:rPr lang="en-US" altLang="zh-TW">
                <a:latin typeface="Courier New" pitchFamily="49" charset="0"/>
              </a:rPr>
              <a:t>CREATE TABLE alcohols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>
                <a:latin typeface="Courier New" pitchFamily="49" charset="0"/>
              </a:rPr>
              <a:t>		(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>
                <a:latin typeface="Courier New" pitchFamily="49" charset="0"/>
              </a:rPr>
              <a:t>			name	CHAR(20) UNIQUE,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>
                <a:latin typeface="Courier New" pitchFamily="49" charset="0"/>
              </a:rPr>
              <a:t>			manf	CHAR(20)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>
                <a:latin typeface="Courier New" pitchFamily="49" charset="0"/>
              </a:rPr>
              <a:t>		);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620713"/>
            <a:ext cx="7315200" cy="1295400"/>
          </a:xfrm>
        </p:spPr>
        <p:txBody>
          <a:bodyPr/>
          <a:lstStyle/>
          <a:p>
            <a:r>
              <a:rPr lang="en-US" altLang="zh-TW"/>
              <a:t>Declaring Multiattribute Keys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A key declaration can also be another element in the list of elements of a CREATE TABLE statement.</a:t>
            </a:r>
          </a:p>
          <a:p>
            <a:r>
              <a:rPr lang="en-US" altLang="zh-TW"/>
              <a:t>This form is essential if the key consists of more than one attribute.</a:t>
            </a:r>
          </a:p>
          <a:p>
            <a:pPr lvl="1"/>
            <a:r>
              <a:rPr lang="en-US" altLang="zh-TW"/>
              <a:t>May be used even for one-attribute keys.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765175"/>
            <a:ext cx="7315200" cy="838200"/>
          </a:xfrm>
        </p:spPr>
        <p:txBody>
          <a:bodyPr/>
          <a:lstStyle/>
          <a:p>
            <a:r>
              <a:rPr lang="en-US" altLang="zh-TW"/>
              <a:t>Example: Multiattribute Key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05800" cy="4114800"/>
          </a:xfrm>
        </p:spPr>
        <p:txBody>
          <a:bodyPr/>
          <a:lstStyle/>
          <a:p>
            <a:r>
              <a:rPr lang="en-US" altLang="zh-TW" sz="2800"/>
              <a:t>The bar and beer together are the key for Sells:</a:t>
            </a:r>
          </a:p>
          <a:p>
            <a:pPr>
              <a:buFont typeface="Wingdings" pitchFamily="2" charset="2"/>
              <a:buNone/>
            </a:pPr>
            <a:r>
              <a:rPr lang="en-US" altLang="zh-TW" sz="2800"/>
              <a:t>		</a:t>
            </a:r>
            <a:r>
              <a:rPr lang="en-US" altLang="zh-TW" sz="2800">
                <a:latin typeface="Courier New" pitchFamily="49" charset="0"/>
              </a:rPr>
              <a:t>CREATE TABLE Sells </a:t>
            </a:r>
          </a:p>
          <a:p>
            <a:pPr>
              <a:buFont typeface="Wingdings" pitchFamily="2" charset="2"/>
              <a:buNone/>
            </a:pPr>
            <a:r>
              <a:rPr lang="en-US" altLang="zh-TW" sz="2800">
                <a:latin typeface="Courier New" pitchFamily="49" charset="0"/>
              </a:rPr>
              <a:t>    (</a:t>
            </a:r>
          </a:p>
          <a:p>
            <a:pPr>
              <a:buFont typeface="Wingdings" pitchFamily="2" charset="2"/>
              <a:buNone/>
            </a:pPr>
            <a:r>
              <a:rPr lang="en-US" altLang="zh-TW" sz="2800">
                <a:latin typeface="Courier New" pitchFamily="49" charset="0"/>
              </a:rPr>
              <a:t>			bar		CHAR(20),</a:t>
            </a:r>
          </a:p>
          <a:p>
            <a:pPr>
              <a:buFont typeface="Wingdings" pitchFamily="2" charset="2"/>
              <a:buNone/>
            </a:pPr>
            <a:r>
              <a:rPr lang="en-US" altLang="zh-TW" sz="2800">
                <a:latin typeface="Courier New" pitchFamily="49" charset="0"/>
              </a:rPr>
              <a:t>			alcohol	VARCHAR(20),</a:t>
            </a:r>
          </a:p>
          <a:p>
            <a:pPr>
              <a:buFont typeface="Wingdings" pitchFamily="2" charset="2"/>
              <a:buNone/>
            </a:pPr>
            <a:r>
              <a:rPr lang="en-US" altLang="zh-TW" sz="2800">
                <a:latin typeface="Courier New" pitchFamily="49" charset="0"/>
              </a:rPr>
              <a:t>			price	REAL,</a:t>
            </a:r>
          </a:p>
          <a:p>
            <a:pPr>
              <a:buFont typeface="Wingdings" pitchFamily="2" charset="2"/>
              <a:buNone/>
            </a:pPr>
            <a:r>
              <a:rPr lang="en-US" altLang="zh-TW" sz="2800">
                <a:latin typeface="Courier New" pitchFamily="49" charset="0"/>
              </a:rPr>
              <a:t>			</a:t>
            </a:r>
            <a:r>
              <a:rPr lang="en-US" altLang="zh-TW" sz="2800">
                <a:solidFill>
                  <a:srgbClr val="3333FF"/>
                </a:solidFill>
                <a:latin typeface="Courier New" pitchFamily="49" charset="0"/>
              </a:rPr>
              <a:t>PRIMARY KEY (bar, alcohol)</a:t>
            </a:r>
          </a:p>
          <a:p>
            <a:pPr>
              <a:buFont typeface="Wingdings" pitchFamily="2" charset="2"/>
              <a:buNone/>
            </a:pPr>
            <a:r>
              <a:rPr lang="en-US" altLang="zh-TW" sz="2800">
                <a:latin typeface="Courier New" pitchFamily="49" charset="0"/>
              </a:rPr>
              <a:t>		);</a:t>
            </a:r>
          </a:p>
          <a:p>
            <a:pPr>
              <a:buFont typeface="Wingdings" pitchFamily="2" charset="2"/>
              <a:buNone/>
            </a:pPr>
            <a:endParaRPr lang="en-US" altLang="zh-TW" sz="2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692150"/>
            <a:ext cx="7315200" cy="838200"/>
          </a:xfrm>
        </p:spPr>
        <p:txBody>
          <a:bodyPr/>
          <a:lstStyle/>
          <a:p>
            <a:r>
              <a:rPr lang="en-US" altLang="zh-TW"/>
              <a:t>PRIMARY KEY Versus UNIQUE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The SQL standard allows DBMS implementers to </a:t>
            </a:r>
            <a:r>
              <a:rPr lang="en-US" altLang="zh-TW">
                <a:solidFill>
                  <a:srgbClr val="3333FF"/>
                </a:solidFill>
              </a:rPr>
              <a:t>make their own distinctions</a:t>
            </a:r>
            <a:r>
              <a:rPr lang="en-US" altLang="zh-TW"/>
              <a:t> between PRIMARY KEY and UNIQUE.</a:t>
            </a:r>
          </a:p>
          <a:p>
            <a:pPr lvl="1"/>
            <a:r>
              <a:rPr lang="en-US" altLang="zh-TW"/>
              <a:t>Example: some DBMS might automatically create an </a:t>
            </a:r>
            <a:r>
              <a:rPr lang="en-US" altLang="zh-TW" i="1">
                <a:solidFill>
                  <a:srgbClr val="3333FF"/>
                </a:solidFill>
              </a:rPr>
              <a:t>index</a:t>
            </a:r>
            <a:r>
              <a:rPr lang="en-US" altLang="zh-TW"/>
              <a:t>  (data structure to speed search) in response to </a:t>
            </a:r>
            <a:r>
              <a:rPr lang="en-US" altLang="zh-TW">
                <a:solidFill>
                  <a:srgbClr val="FF6600"/>
                </a:solidFill>
              </a:rPr>
              <a:t>PRIMARY KEY</a:t>
            </a:r>
            <a:r>
              <a:rPr lang="en-US" altLang="zh-TW"/>
              <a:t>, but </a:t>
            </a:r>
            <a:r>
              <a:rPr lang="en-US" altLang="zh-TW">
                <a:solidFill>
                  <a:srgbClr val="FF6600"/>
                </a:solidFill>
              </a:rPr>
              <a:t>not UNIQUE</a:t>
            </a:r>
            <a:r>
              <a:rPr lang="en-US" altLang="zh-TW"/>
              <a:t>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620713"/>
            <a:ext cx="7315200" cy="838200"/>
          </a:xfrm>
        </p:spPr>
        <p:txBody>
          <a:bodyPr/>
          <a:lstStyle/>
          <a:p>
            <a:r>
              <a:rPr lang="en-US" altLang="zh-TW"/>
              <a:t>Required Distinctions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628775"/>
            <a:ext cx="7315200" cy="4191000"/>
          </a:xfrm>
        </p:spPr>
        <p:txBody>
          <a:bodyPr/>
          <a:lstStyle/>
          <a:p>
            <a:pPr marL="609600" indent="-609600"/>
            <a:r>
              <a:rPr lang="en-US" altLang="zh-TW"/>
              <a:t>However, standard SQL requires these distinctions: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zh-TW"/>
              <a:t>There can be only </a:t>
            </a:r>
            <a:r>
              <a:rPr lang="en-US" altLang="zh-TW">
                <a:solidFill>
                  <a:srgbClr val="3333FF"/>
                </a:solidFill>
              </a:rPr>
              <a:t>one PRIMARY KEY</a:t>
            </a:r>
            <a:r>
              <a:rPr lang="en-US" altLang="zh-TW"/>
              <a:t> for a relation, but </a:t>
            </a:r>
            <a:r>
              <a:rPr lang="en-US" altLang="zh-TW">
                <a:solidFill>
                  <a:srgbClr val="3333FF"/>
                </a:solidFill>
              </a:rPr>
              <a:t>several UNIQUE</a:t>
            </a:r>
            <a:r>
              <a:rPr lang="en-US" altLang="zh-TW"/>
              <a:t> attributes.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zh-TW">
                <a:solidFill>
                  <a:srgbClr val="3333FF"/>
                </a:solidFill>
              </a:rPr>
              <a:t>No attribute</a:t>
            </a:r>
            <a:r>
              <a:rPr lang="en-US" altLang="zh-TW"/>
              <a:t> of a PRIMARY KEY can ever </a:t>
            </a:r>
            <a:r>
              <a:rPr lang="en-US" altLang="zh-TW">
                <a:solidFill>
                  <a:srgbClr val="3333FF"/>
                </a:solidFill>
              </a:rPr>
              <a:t>be NULL</a:t>
            </a:r>
            <a:r>
              <a:rPr lang="en-US" altLang="zh-TW"/>
              <a:t> in any tuple.  </a:t>
            </a:r>
          </a:p>
          <a:p>
            <a:pPr marL="1371600" lvl="2" indent="-457200">
              <a:buFont typeface="Monotype Sorts" pitchFamily="2" charset="2"/>
              <a:buChar char="u"/>
            </a:pPr>
            <a:r>
              <a:rPr lang="en-US" altLang="zh-TW"/>
              <a:t>But attributes declared UNIQUE </a:t>
            </a:r>
            <a:r>
              <a:rPr lang="en-US" altLang="zh-TW">
                <a:solidFill>
                  <a:srgbClr val="3333FF"/>
                </a:solidFill>
              </a:rPr>
              <a:t>may have NULL</a:t>
            </a:r>
            <a:r>
              <a:rPr lang="en-US" altLang="zh-TW"/>
              <a:t>, and there may be several tuples with NULL.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620713"/>
            <a:ext cx="6804025" cy="1143000"/>
          </a:xfrm>
        </p:spPr>
        <p:txBody>
          <a:bodyPr/>
          <a:lstStyle/>
          <a:p>
            <a:r>
              <a:rPr lang="en-US" altLang="zh-TW" sz="4000"/>
              <a:t>Other Declarations </a:t>
            </a:r>
            <a:br>
              <a:rPr lang="en-US" altLang="zh-TW" sz="4000"/>
            </a:br>
            <a:r>
              <a:rPr lang="en-US" altLang="zh-TW" sz="4000"/>
              <a:t>for Attributes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989138"/>
            <a:ext cx="7315200" cy="4191000"/>
          </a:xfrm>
        </p:spPr>
        <p:txBody>
          <a:bodyPr/>
          <a:lstStyle/>
          <a:p>
            <a:pPr marL="609600" indent="-609600"/>
            <a:r>
              <a:rPr lang="en-US" altLang="zh-TW"/>
              <a:t>Two other declarations we can make for an attribute are: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zh-TW">
                <a:solidFill>
                  <a:srgbClr val="3333FF"/>
                </a:solidFill>
              </a:rPr>
              <a:t>NOT NULL</a:t>
            </a:r>
            <a:r>
              <a:rPr lang="en-US" altLang="zh-TW"/>
              <a:t> means that the value for this attribute may </a:t>
            </a:r>
            <a:r>
              <a:rPr lang="en-US" altLang="zh-TW">
                <a:solidFill>
                  <a:srgbClr val="3333FF"/>
                </a:solidFill>
              </a:rPr>
              <a:t>never be NULL</a:t>
            </a:r>
            <a:r>
              <a:rPr lang="en-US" altLang="zh-TW"/>
              <a:t>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zh-TW">
                <a:solidFill>
                  <a:srgbClr val="3333FF"/>
                </a:solidFill>
              </a:rPr>
              <a:t>DEFAULT &lt;value&gt;</a:t>
            </a:r>
            <a:r>
              <a:rPr lang="en-US" altLang="zh-TW"/>
              <a:t> says that if there is no specific value known for this attribute</a:t>
            </a:r>
            <a:r>
              <a:rPr lang="en-US" altLang="zh-TW">
                <a:latin typeface="Tahoma"/>
              </a:rPr>
              <a:t>’</a:t>
            </a:r>
            <a:r>
              <a:rPr lang="en-US" altLang="zh-TW"/>
              <a:t>s component in some tuple, use the stated &lt;value&gt;.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908050"/>
            <a:ext cx="7315200" cy="838200"/>
          </a:xfrm>
        </p:spPr>
        <p:txBody>
          <a:bodyPr/>
          <a:lstStyle/>
          <a:p>
            <a:r>
              <a:rPr lang="en-US" altLang="zh-TW"/>
              <a:t>Example: Default Values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458200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sz="2800" dirty="0"/>
              <a:t>	</a:t>
            </a:r>
            <a:r>
              <a:rPr lang="en-US" altLang="zh-TW" sz="2800" dirty="0">
                <a:latin typeface="Courier New" pitchFamily="49" charset="0"/>
              </a:rPr>
              <a:t>CREATE TABLE Drinkers (</a:t>
            </a:r>
          </a:p>
          <a:p>
            <a:pPr>
              <a:buFont typeface="Wingdings" pitchFamily="2" charset="2"/>
              <a:buNone/>
            </a:pPr>
            <a:r>
              <a:rPr lang="en-US" altLang="zh-TW" sz="2800" dirty="0">
                <a:latin typeface="Courier New" pitchFamily="49" charset="0"/>
              </a:rPr>
              <a:t>		name  CHAR(30) PRIMARY KEY,</a:t>
            </a:r>
          </a:p>
          <a:p>
            <a:pPr>
              <a:buFont typeface="Wingdings" pitchFamily="2" charset="2"/>
              <a:buNone/>
            </a:pPr>
            <a:r>
              <a:rPr lang="en-US" altLang="zh-TW" sz="2800" dirty="0">
                <a:latin typeface="Courier New" pitchFamily="49" charset="0"/>
              </a:rPr>
              <a:t>		</a:t>
            </a:r>
            <a:r>
              <a:rPr lang="en-US" altLang="zh-TW" sz="2800" dirty="0" err="1">
                <a:latin typeface="Courier New" pitchFamily="49" charset="0"/>
              </a:rPr>
              <a:t>addr</a:t>
            </a:r>
            <a:r>
              <a:rPr lang="en-US" altLang="zh-TW" sz="2800" dirty="0">
                <a:latin typeface="Courier New" pitchFamily="49" charset="0"/>
              </a:rPr>
              <a:t>  CHAR(50) DEFAULT ‘</a:t>
            </a:r>
            <a:r>
              <a:rPr lang="zh-TW" altLang="en-US" sz="2800" dirty="0">
                <a:latin typeface="Courier New" pitchFamily="49" charset="0"/>
                <a:ea typeface="標楷體" pitchFamily="65" charset="-120"/>
              </a:rPr>
              <a:t>鳳凰號</a:t>
            </a:r>
            <a:r>
              <a:rPr lang="zh-TW" altLang="en-US" sz="2800" dirty="0">
                <a:latin typeface="Courier New" pitchFamily="49" charset="0"/>
              </a:rPr>
              <a:t>’</a:t>
            </a:r>
            <a:r>
              <a:rPr lang="en-US" altLang="zh-TW" sz="2800" dirty="0">
                <a:latin typeface="Courier New" pitchFamily="49" charset="0"/>
              </a:rPr>
              <a:t>,</a:t>
            </a:r>
          </a:p>
          <a:p>
            <a:pPr>
              <a:buFont typeface="Wingdings" pitchFamily="2" charset="2"/>
              <a:buNone/>
            </a:pPr>
            <a:r>
              <a:rPr lang="en-US" altLang="zh-TW" sz="2800" dirty="0">
                <a:latin typeface="Courier New" pitchFamily="49" charset="0"/>
              </a:rPr>
              <a:t>		phone CHAR(16)</a:t>
            </a:r>
          </a:p>
          <a:p>
            <a:pPr>
              <a:buFont typeface="Wingdings" pitchFamily="2" charset="2"/>
              <a:buNone/>
            </a:pPr>
            <a:r>
              <a:rPr lang="en-US" altLang="zh-TW" sz="2800" dirty="0">
                <a:latin typeface="Courier New" pitchFamily="49" charset="0"/>
              </a:rPr>
              <a:t>	);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765175"/>
            <a:ext cx="7315200" cy="838200"/>
          </a:xfrm>
        </p:spPr>
        <p:txBody>
          <a:bodyPr/>
          <a:lstStyle/>
          <a:p>
            <a:r>
              <a:rPr lang="en-US" altLang="zh-TW"/>
              <a:t>Effect of Defaults -- 1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916113"/>
            <a:ext cx="7315200" cy="4191000"/>
          </a:xfrm>
        </p:spPr>
        <p:txBody>
          <a:bodyPr/>
          <a:lstStyle/>
          <a:p>
            <a:r>
              <a:rPr lang="en-US" altLang="zh-TW"/>
              <a:t>Suppose we insert the fact that </a:t>
            </a:r>
            <a:r>
              <a:rPr lang="en-US" altLang="zh-TW">
                <a:latin typeface="標楷體" pitchFamily="65" charset="-120"/>
                <a:ea typeface="標楷體" pitchFamily="65" charset="-120"/>
              </a:rPr>
              <a:t>1</a:t>
            </a:r>
            <a:r>
              <a:rPr lang="zh-TW" altLang="en-US">
                <a:latin typeface="標楷體" pitchFamily="65" charset="-120"/>
                <a:ea typeface="標楷體" pitchFamily="65" charset="-120"/>
              </a:rPr>
              <a:t>號</a:t>
            </a:r>
            <a:r>
              <a:rPr lang="zh-TW" altLang="en-US">
                <a:ea typeface="標楷體" pitchFamily="65" charset="-120"/>
              </a:rPr>
              <a:t>鐵雄</a:t>
            </a:r>
            <a:r>
              <a:rPr lang="zh-TW" altLang="en-US"/>
              <a:t> </a:t>
            </a:r>
            <a:r>
              <a:rPr lang="en-US" altLang="zh-TW"/>
              <a:t>is a drinker, but we know neither her address nor her phone.</a:t>
            </a:r>
          </a:p>
          <a:p>
            <a:r>
              <a:rPr lang="en-US" altLang="zh-TW"/>
              <a:t>An INSERT with a partial list of attributes makes the insertion possible: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		</a:t>
            </a:r>
            <a:r>
              <a:rPr lang="en-US" altLang="zh-TW">
                <a:latin typeface="Courier New" pitchFamily="49" charset="0"/>
              </a:rPr>
              <a:t>INSERT INTO Drinkers(name)</a:t>
            </a:r>
          </a:p>
          <a:p>
            <a:pPr>
              <a:buFont typeface="Wingdings" pitchFamily="2" charset="2"/>
              <a:buNone/>
            </a:pPr>
            <a:r>
              <a:rPr lang="en-US" altLang="zh-TW">
                <a:latin typeface="Courier New" pitchFamily="49" charset="0"/>
              </a:rPr>
              <a:t>		VALUES(‘</a:t>
            </a:r>
            <a:r>
              <a:rPr lang="en-US" altLang="zh-TW">
                <a:latin typeface="標楷體" pitchFamily="65" charset="-120"/>
                <a:ea typeface="標楷體" pitchFamily="65" charset="-120"/>
              </a:rPr>
              <a:t>1</a:t>
            </a:r>
            <a:r>
              <a:rPr lang="zh-TW" altLang="en-US">
                <a:latin typeface="標楷體" pitchFamily="65" charset="-120"/>
                <a:ea typeface="標楷體" pitchFamily="65" charset="-120"/>
              </a:rPr>
              <a:t>號</a:t>
            </a:r>
            <a:r>
              <a:rPr lang="zh-TW" altLang="en-US">
                <a:latin typeface="Courier New" pitchFamily="49" charset="0"/>
                <a:ea typeface="標楷體" pitchFamily="65" charset="-120"/>
              </a:rPr>
              <a:t>鐵雄</a:t>
            </a:r>
            <a:r>
              <a:rPr lang="zh-TW" altLang="en-US">
                <a:latin typeface="Courier New" pitchFamily="49" charset="0"/>
              </a:rPr>
              <a:t>’</a:t>
            </a:r>
            <a:r>
              <a:rPr lang="en-US" altLang="zh-TW">
                <a:latin typeface="Courier New" pitchFamily="49" charset="0"/>
              </a:rPr>
              <a:t>);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Effect of Defaults -- 2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But what tuple appears in Drinkers?</a:t>
            </a:r>
          </a:p>
          <a:p>
            <a:pPr>
              <a:buFont typeface="Wingdings" pitchFamily="2" charset="2"/>
              <a:buNone/>
            </a:pPr>
            <a:endParaRPr lang="en-US" altLang="zh-TW"/>
          </a:p>
          <a:p>
            <a:pPr>
              <a:buFont typeface="Wingdings" pitchFamily="2" charset="2"/>
              <a:buNone/>
            </a:pPr>
            <a:r>
              <a:rPr lang="en-US" altLang="zh-TW"/>
              <a:t>	name		addr		     phone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	</a:t>
            </a:r>
            <a:r>
              <a:rPr lang="en-US" altLang="zh-TW">
                <a:latin typeface="Tahoma"/>
              </a:rPr>
              <a:t>‘</a:t>
            </a:r>
            <a:r>
              <a:rPr lang="en-US" altLang="zh-TW">
                <a:latin typeface="標楷體" pitchFamily="65" charset="-120"/>
                <a:ea typeface="標楷體" pitchFamily="65" charset="-120"/>
              </a:rPr>
              <a:t>1</a:t>
            </a:r>
            <a:r>
              <a:rPr lang="zh-TW" altLang="en-US">
                <a:latin typeface="標楷體" pitchFamily="65" charset="-120"/>
                <a:ea typeface="標楷體" pitchFamily="65" charset="-120"/>
              </a:rPr>
              <a:t>號鐵雄</a:t>
            </a:r>
            <a:r>
              <a:rPr lang="zh-TW" altLang="en-US">
                <a:latin typeface="Tahoma"/>
              </a:rPr>
              <a:t>’</a:t>
            </a:r>
            <a:r>
              <a:rPr lang="zh-TW" altLang="en-US"/>
              <a:t>    </a:t>
            </a:r>
            <a:r>
              <a:rPr lang="zh-TW" altLang="en-US">
                <a:latin typeface="Tahoma"/>
              </a:rPr>
              <a:t>‘</a:t>
            </a:r>
            <a:r>
              <a:rPr lang="zh-TW" altLang="en-US">
                <a:ea typeface="標楷體" pitchFamily="65" charset="-120"/>
              </a:rPr>
              <a:t>鳳凰號</a:t>
            </a:r>
            <a:r>
              <a:rPr lang="zh-TW" altLang="en-US">
                <a:latin typeface="Tahoma"/>
              </a:rPr>
              <a:t>’</a:t>
            </a:r>
            <a:r>
              <a:rPr lang="zh-TW" altLang="en-US"/>
              <a:t>           </a:t>
            </a:r>
            <a:r>
              <a:rPr lang="en-US" altLang="zh-TW"/>
              <a:t>NULL</a:t>
            </a:r>
          </a:p>
          <a:p>
            <a:pPr>
              <a:buFont typeface="Wingdings" pitchFamily="2" charset="2"/>
              <a:buNone/>
            </a:pPr>
            <a:endParaRPr lang="en-US" altLang="zh-TW"/>
          </a:p>
          <a:p>
            <a:r>
              <a:rPr lang="en-US" altLang="zh-TW"/>
              <a:t>If we had declared phone </a:t>
            </a:r>
            <a:r>
              <a:rPr lang="en-US" altLang="zh-TW">
                <a:solidFill>
                  <a:srgbClr val="FF6600"/>
                </a:solidFill>
              </a:rPr>
              <a:t>NOT NULL</a:t>
            </a:r>
            <a:r>
              <a:rPr lang="en-US" altLang="zh-TW"/>
              <a:t>, this insertion would </a:t>
            </a:r>
            <a:r>
              <a:rPr lang="en-US" altLang="zh-TW">
                <a:solidFill>
                  <a:srgbClr val="FF6600"/>
                </a:solidFill>
              </a:rPr>
              <a:t>have been rejected</a:t>
            </a:r>
            <a:r>
              <a:rPr lang="en-US" altLang="zh-TW"/>
              <a:t>.</a:t>
            </a: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1600200" y="3276600"/>
            <a:ext cx="6781800" cy="1066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469" name="Line 5"/>
          <p:cNvSpPr>
            <a:spLocks noChangeShapeType="1"/>
          </p:cNvSpPr>
          <p:nvPr/>
        </p:nvSpPr>
        <p:spPr bwMode="auto">
          <a:xfrm>
            <a:off x="1600200" y="3810000"/>
            <a:ext cx="678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2470" name="Line 6"/>
          <p:cNvSpPr>
            <a:spLocks noChangeShapeType="1"/>
          </p:cNvSpPr>
          <p:nvPr/>
        </p:nvSpPr>
        <p:spPr bwMode="auto">
          <a:xfrm>
            <a:off x="3708400" y="3284538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2471" name="Line 7"/>
          <p:cNvSpPr>
            <a:spLocks noChangeShapeType="1"/>
          </p:cNvSpPr>
          <p:nvPr/>
        </p:nvSpPr>
        <p:spPr bwMode="auto">
          <a:xfrm>
            <a:off x="6372225" y="3284538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765175"/>
            <a:ext cx="7315200" cy="838200"/>
          </a:xfrm>
        </p:spPr>
        <p:txBody>
          <a:bodyPr/>
          <a:lstStyle/>
          <a:p>
            <a:r>
              <a:rPr lang="en-US" altLang="zh-TW"/>
              <a:t>Adding Attributes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458200" cy="4114800"/>
          </a:xfrm>
        </p:spPr>
        <p:txBody>
          <a:bodyPr/>
          <a:lstStyle/>
          <a:p>
            <a:r>
              <a:rPr lang="en-US" altLang="zh-TW"/>
              <a:t>We may change a relation schema by adding a new attribute (</a:t>
            </a:r>
            <a:r>
              <a:rPr lang="en-US" altLang="zh-TW">
                <a:latin typeface="Tahoma"/>
              </a:rPr>
              <a:t>“</a:t>
            </a:r>
            <a:r>
              <a:rPr lang="en-US" altLang="zh-TW"/>
              <a:t>column</a:t>
            </a:r>
            <a:r>
              <a:rPr lang="en-US" altLang="zh-TW">
                <a:latin typeface="Tahoma"/>
              </a:rPr>
              <a:t>”</a:t>
            </a:r>
            <a:r>
              <a:rPr lang="en-US" altLang="zh-TW"/>
              <a:t>) by: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		ALTER TABLE &lt;name&gt; ADD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			&lt;attribute declaration&gt;;</a:t>
            </a:r>
          </a:p>
          <a:p>
            <a:r>
              <a:rPr lang="en-US" altLang="zh-TW"/>
              <a:t>Example:</a:t>
            </a:r>
          </a:p>
          <a:p>
            <a:pPr>
              <a:buFont typeface="Wingdings" pitchFamily="2" charset="2"/>
              <a:buNone/>
            </a:pPr>
            <a:r>
              <a:rPr lang="en-US" altLang="zh-TW">
                <a:latin typeface="Courier New" pitchFamily="49" charset="0"/>
              </a:rPr>
              <a:t>ALTER TABLE Drinker ADD</a:t>
            </a:r>
          </a:p>
          <a:p>
            <a:pPr>
              <a:buFont typeface="Wingdings" pitchFamily="2" charset="2"/>
              <a:buNone/>
            </a:pPr>
            <a:r>
              <a:rPr lang="en-US" altLang="zh-TW">
                <a:latin typeface="Courier New" pitchFamily="49" charset="0"/>
              </a:rPr>
              <a:t>enemy CHAR(16) DEFAULT ‘</a:t>
            </a:r>
            <a:r>
              <a:rPr lang="zh-TW" altLang="en-US">
                <a:latin typeface="Courier New" pitchFamily="49" charset="0"/>
                <a:ea typeface="標楷體" pitchFamily="65" charset="-120"/>
              </a:rPr>
              <a:t>惡魔黨</a:t>
            </a:r>
            <a:r>
              <a:rPr lang="zh-TW" altLang="en-US">
                <a:latin typeface="Courier New" pitchFamily="49" charset="0"/>
              </a:rPr>
              <a:t>’</a:t>
            </a:r>
            <a:r>
              <a:rPr lang="en-US" altLang="zh-TW"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54" name="Group 2"/>
          <p:cNvGrpSpPr>
            <a:grpSpLocks/>
          </p:cNvGrpSpPr>
          <p:nvPr/>
        </p:nvGrpSpPr>
        <p:grpSpPr bwMode="auto">
          <a:xfrm>
            <a:off x="152400" y="914400"/>
            <a:ext cx="1905000" cy="3581400"/>
            <a:chOff x="96" y="576"/>
            <a:chExt cx="1200" cy="2256"/>
          </a:xfrm>
        </p:grpSpPr>
        <p:sp>
          <p:nvSpPr>
            <p:cNvPr id="100355" name="Rectangle 3"/>
            <p:cNvSpPr>
              <a:spLocks noChangeArrowheads="1"/>
            </p:cNvSpPr>
            <p:nvPr/>
          </p:nvSpPr>
          <p:spPr bwMode="auto">
            <a:xfrm>
              <a:off x="96" y="576"/>
              <a:ext cx="1200" cy="225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0356" name="Text Box 4"/>
            <p:cNvSpPr txBox="1">
              <a:spLocks noChangeArrowheads="1"/>
            </p:cNvSpPr>
            <p:nvPr/>
          </p:nvSpPr>
          <p:spPr bwMode="auto">
            <a:xfrm>
              <a:off x="192" y="576"/>
              <a:ext cx="1040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1800" b="1"/>
                <a:t>Database </a:t>
              </a:r>
            </a:p>
            <a:p>
              <a:pPr algn="ctr"/>
              <a:r>
                <a:rPr lang="en-US" altLang="zh-TW" sz="1800" b="1"/>
                <a:t>Administrator </a:t>
              </a:r>
            </a:p>
            <a:p>
              <a:pPr algn="ctr"/>
              <a:r>
                <a:rPr lang="en-US" altLang="zh-TW" sz="1800" b="1"/>
                <a:t>(DBA)</a:t>
              </a:r>
            </a:p>
          </p:txBody>
        </p:sp>
      </p:grpSp>
      <p:sp>
        <p:nvSpPr>
          <p:cNvPr id="100357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924800" cy="762000"/>
          </a:xfrm>
        </p:spPr>
        <p:txBody>
          <a:bodyPr/>
          <a:lstStyle/>
          <a:p>
            <a:r>
              <a:rPr lang="en-US" altLang="zh-TW"/>
              <a:t>DBMS</a:t>
            </a:r>
          </a:p>
        </p:txBody>
      </p:sp>
      <p:sp>
        <p:nvSpPr>
          <p:cNvPr id="100358" name="Rectangle 6"/>
          <p:cNvSpPr>
            <a:spLocks noChangeArrowheads="1"/>
          </p:cNvSpPr>
          <p:nvPr/>
        </p:nvSpPr>
        <p:spPr bwMode="auto">
          <a:xfrm>
            <a:off x="250825" y="1844675"/>
            <a:ext cx="1657350" cy="93662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000" b="1">
                <a:solidFill>
                  <a:srgbClr val="000000"/>
                </a:solidFill>
              </a:rPr>
              <a:t>Database</a:t>
            </a:r>
          </a:p>
          <a:p>
            <a:pPr algn="ctr"/>
            <a:r>
              <a:rPr lang="en-US" altLang="zh-TW" sz="2000" b="1">
                <a:solidFill>
                  <a:srgbClr val="000000"/>
                </a:solidFill>
              </a:rPr>
              <a:t>Manager</a:t>
            </a:r>
          </a:p>
        </p:txBody>
      </p:sp>
      <p:sp>
        <p:nvSpPr>
          <p:cNvPr id="100359" name="Rectangle 7"/>
          <p:cNvSpPr>
            <a:spLocks noChangeArrowheads="1"/>
          </p:cNvSpPr>
          <p:nvPr/>
        </p:nvSpPr>
        <p:spPr bwMode="auto">
          <a:xfrm>
            <a:off x="250825" y="3352800"/>
            <a:ext cx="1657350" cy="101282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000" b="1">
                <a:solidFill>
                  <a:srgbClr val="000000"/>
                </a:solidFill>
              </a:rPr>
              <a:t>Database</a:t>
            </a:r>
          </a:p>
          <a:p>
            <a:pPr algn="ctr"/>
            <a:r>
              <a:rPr lang="en-US" altLang="zh-TW" sz="2000" b="1">
                <a:solidFill>
                  <a:srgbClr val="000000"/>
                </a:solidFill>
              </a:rPr>
              <a:t>Developer</a:t>
            </a:r>
          </a:p>
        </p:txBody>
      </p:sp>
      <p:sp>
        <p:nvSpPr>
          <p:cNvPr id="100360" name="Rectangle 8"/>
          <p:cNvSpPr>
            <a:spLocks noChangeArrowheads="1"/>
          </p:cNvSpPr>
          <p:nvPr/>
        </p:nvSpPr>
        <p:spPr bwMode="auto">
          <a:xfrm>
            <a:off x="250825" y="5013325"/>
            <a:ext cx="1728788" cy="1008063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000" b="1">
                <a:solidFill>
                  <a:srgbClr val="000000"/>
                </a:solidFill>
              </a:rPr>
              <a:t>Database</a:t>
            </a:r>
          </a:p>
          <a:p>
            <a:pPr algn="ctr"/>
            <a:r>
              <a:rPr lang="en-US" altLang="zh-TW" sz="2000" b="1">
                <a:solidFill>
                  <a:srgbClr val="000000"/>
                </a:solidFill>
              </a:rPr>
              <a:t>User</a:t>
            </a:r>
          </a:p>
        </p:txBody>
      </p:sp>
      <p:sp>
        <p:nvSpPr>
          <p:cNvPr id="100361" name="Rectangle 9"/>
          <p:cNvSpPr>
            <a:spLocks noChangeArrowheads="1"/>
          </p:cNvSpPr>
          <p:nvPr/>
        </p:nvSpPr>
        <p:spPr bwMode="auto">
          <a:xfrm>
            <a:off x="3563938" y="1412875"/>
            <a:ext cx="3024187" cy="5111750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0362" name="Rectangle 10"/>
          <p:cNvSpPr>
            <a:spLocks noChangeArrowheads="1"/>
          </p:cNvSpPr>
          <p:nvPr/>
        </p:nvSpPr>
        <p:spPr bwMode="auto">
          <a:xfrm>
            <a:off x="3781425" y="1773238"/>
            <a:ext cx="2519363" cy="1150937"/>
          </a:xfrm>
          <a:prstGeom prst="rect">
            <a:avLst/>
          </a:prstGeom>
          <a:solidFill>
            <a:srgbClr val="FF99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000000"/>
                </a:solidFill>
              </a:rPr>
              <a:t>Data Control</a:t>
            </a:r>
          </a:p>
          <a:p>
            <a:pPr algn="ctr"/>
            <a:r>
              <a:rPr lang="en-US" altLang="zh-TW">
                <a:solidFill>
                  <a:srgbClr val="000000"/>
                </a:solidFill>
              </a:rPr>
              <a:t>Language</a:t>
            </a:r>
          </a:p>
          <a:p>
            <a:pPr algn="ctr"/>
            <a:r>
              <a:rPr lang="en-US" altLang="zh-TW">
                <a:solidFill>
                  <a:srgbClr val="000000"/>
                </a:solidFill>
              </a:rPr>
              <a:t>(DCL)</a:t>
            </a:r>
          </a:p>
        </p:txBody>
      </p:sp>
      <p:sp>
        <p:nvSpPr>
          <p:cNvPr id="100363" name="Rectangle 11"/>
          <p:cNvSpPr>
            <a:spLocks noChangeArrowheads="1"/>
          </p:cNvSpPr>
          <p:nvPr/>
        </p:nvSpPr>
        <p:spPr bwMode="auto">
          <a:xfrm>
            <a:off x="3779838" y="3357563"/>
            <a:ext cx="2592387" cy="1150937"/>
          </a:xfrm>
          <a:prstGeom prst="rect">
            <a:avLst/>
          </a:prstGeom>
          <a:solidFill>
            <a:srgbClr val="FF99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000000"/>
                </a:solidFill>
              </a:rPr>
              <a:t>Data Definition</a:t>
            </a:r>
          </a:p>
          <a:p>
            <a:pPr algn="ctr"/>
            <a:r>
              <a:rPr lang="en-US" altLang="zh-TW">
                <a:solidFill>
                  <a:srgbClr val="000000"/>
                </a:solidFill>
              </a:rPr>
              <a:t>Language</a:t>
            </a:r>
          </a:p>
          <a:p>
            <a:pPr algn="ctr"/>
            <a:r>
              <a:rPr lang="en-US" altLang="zh-TW">
                <a:solidFill>
                  <a:srgbClr val="000000"/>
                </a:solidFill>
              </a:rPr>
              <a:t>(DDL)</a:t>
            </a:r>
          </a:p>
        </p:txBody>
      </p:sp>
      <p:sp>
        <p:nvSpPr>
          <p:cNvPr id="100364" name="Rectangle 12"/>
          <p:cNvSpPr>
            <a:spLocks noChangeArrowheads="1"/>
          </p:cNvSpPr>
          <p:nvPr/>
        </p:nvSpPr>
        <p:spPr bwMode="auto">
          <a:xfrm>
            <a:off x="3779838" y="4941888"/>
            <a:ext cx="2592387" cy="1150937"/>
          </a:xfrm>
          <a:prstGeom prst="rect">
            <a:avLst/>
          </a:prstGeom>
          <a:solidFill>
            <a:srgbClr val="FF99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000000"/>
                </a:solidFill>
              </a:rPr>
              <a:t>Data Manipulation</a:t>
            </a:r>
          </a:p>
          <a:p>
            <a:pPr algn="ctr"/>
            <a:r>
              <a:rPr lang="en-US" altLang="zh-TW">
                <a:solidFill>
                  <a:srgbClr val="000000"/>
                </a:solidFill>
              </a:rPr>
              <a:t>Language</a:t>
            </a:r>
          </a:p>
          <a:p>
            <a:pPr algn="ctr"/>
            <a:r>
              <a:rPr lang="en-US" altLang="zh-TW">
                <a:solidFill>
                  <a:srgbClr val="000000"/>
                </a:solidFill>
              </a:rPr>
              <a:t>(DML)</a:t>
            </a:r>
          </a:p>
        </p:txBody>
      </p:sp>
      <p:sp>
        <p:nvSpPr>
          <p:cNvPr id="100365" name="Rectangle 13"/>
          <p:cNvSpPr>
            <a:spLocks noChangeArrowheads="1"/>
          </p:cNvSpPr>
          <p:nvPr/>
        </p:nvSpPr>
        <p:spPr bwMode="auto">
          <a:xfrm>
            <a:off x="2268538" y="3500438"/>
            <a:ext cx="935037" cy="865187"/>
          </a:xfrm>
          <a:prstGeom prst="rect">
            <a:avLst/>
          </a:prstGeom>
          <a:solidFill>
            <a:srgbClr val="66FF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000000"/>
                </a:solidFill>
              </a:rPr>
              <a:t>AP</a:t>
            </a:r>
          </a:p>
        </p:txBody>
      </p:sp>
      <p:sp>
        <p:nvSpPr>
          <p:cNvPr id="100366" name="Rectangle 14"/>
          <p:cNvSpPr>
            <a:spLocks noChangeArrowheads="1"/>
          </p:cNvSpPr>
          <p:nvPr/>
        </p:nvSpPr>
        <p:spPr bwMode="auto">
          <a:xfrm>
            <a:off x="2268538" y="5084763"/>
            <a:ext cx="935037" cy="865187"/>
          </a:xfrm>
          <a:prstGeom prst="rect">
            <a:avLst/>
          </a:prstGeom>
          <a:solidFill>
            <a:srgbClr val="66FF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000000"/>
                </a:solidFill>
              </a:rPr>
              <a:t>Query</a:t>
            </a:r>
          </a:p>
          <a:p>
            <a:pPr algn="ctr"/>
            <a:r>
              <a:rPr lang="en-US" altLang="zh-TW">
                <a:solidFill>
                  <a:srgbClr val="000000"/>
                </a:solidFill>
              </a:rPr>
              <a:t>AP</a:t>
            </a:r>
          </a:p>
        </p:txBody>
      </p:sp>
      <p:sp>
        <p:nvSpPr>
          <p:cNvPr id="100367" name="Line 15"/>
          <p:cNvSpPr>
            <a:spLocks noChangeShapeType="1"/>
          </p:cNvSpPr>
          <p:nvPr/>
        </p:nvSpPr>
        <p:spPr bwMode="auto">
          <a:xfrm>
            <a:off x="1908175" y="2276475"/>
            <a:ext cx="18716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00368" name="Line 16"/>
          <p:cNvSpPr>
            <a:spLocks noChangeShapeType="1"/>
          </p:cNvSpPr>
          <p:nvPr/>
        </p:nvSpPr>
        <p:spPr bwMode="auto">
          <a:xfrm>
            <a:off x="1908175" y="3933825"/>
            <a:ext cx="3603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00369" name="Line 17"/>
          <p:cNvSpPr>
            <a:spLocks noChangeShapeType="1"/>
          </p:cNvSpPr>
          <p:nvPr/>
        </p:nvSpPr>
        <p:spPr bwMode="auto">
          <a:xfrm>
            <a:off x="3203575" y="3933825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00370" name="Line 18"/>
          <p:cNvSpPr>
            <a:spLocks noChangeShapeType="1"/>
          </p:cNvSpPr>
          <p:nvPr/>
        </p:nvSpPr>
        <p:spPr bwMode="auto">
          <a:xfrm>
            <a:off x="1979613" y="5516563"/>
            <a:ext cx="2889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00371" name="Line 19"/>
          <p:cNvSpPr>
            <a:spLocks noChangeShapeType="1"/>
          </p:cNvSpPr>
          <p:nvPr/>
        </p:nvSpPr>
        <p:spPr bwMode="auto">
          <a:xfrm>
            <a:off x="3203575" y="5445125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00372" name="Rectangle 20"/>
          <p:cNvSpPr>
            <a:spLocks noChangeArrowheads="1"/>
          </p:cNvSpPr>
          <p:nvPr/>
        </p:nvSpPr>
        <p:spPr bwMode="auto">
          <a:xfrm>
            <a:off x="7235825" y="2492375"/>
            <a:ext cx="1295400" cy="1008063"/>
          </a:xfrm>
          <a:prstGeom prst="rect">
            <a:avLst/>
          </a:prstGeom>
          <a:solidFill>
            <a:srgbClr val="CCCC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000000"/>
                </a:solidFill>
              </a:rPr>
              <a:t>OS</a:t>
            </a:r>
          </a:p>
        </p:txBody>
      </p:sp>
      <p:sp>
        <p:nvSpPr>
          <p:cNvPr id="100373" name="Line 21"/>
          <p:cNvSpPr>
            <a:spLocks noChangeShapeType="1"/>
          </p:cNvSpPr>
          <p:nvPr/>
        </p:nvSpPr>
        <p:spPr bwMode="auto">
          <a:xfrm>
            <a:off x="6588125" y="2924175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00374" name="Line 22"/>
          <p:cNvSpPr>
            <a:spLocks noChangeShapeType="1"/>
          </p:cNvSpPr>
          <p:nvPr/>
        </p:nvSpPr>
        <p:spPr bwMode="auto">
          <a:xfrm>
            <a:off x="7885113" y="3500438"/>
            <a:ext cx="0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00375" name="AutoShape 23"/>
          <p:cNvSpPr>
            <a:spLocks noChangeArrowheads="1"/>
          </p:cNvSpPr>
          <p:nvPr/>
        </p:nvSpPr>
        <p:spPr bwMode="auto">
          <a:xfrm>
            <a:off x="7164388" y="4005263"/>
            <a:ext cx="1511300" cy="2376487"/>
          </a:xfrm>
          <a:prstGeom prst="can">
            <a:avLst>
              <a:gd name="adj" fmla="val 39312"/>
            </a:avLst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000000"/>
                </a:solidFill>
              </a:rPr>
              <a:t>Database</a:t>
            </a:r>
          </a:p>
          <a:p>
            <a:pPr algn="ctr"/>
            <a:r>
              <a:rPr lang="en-US" altLang="zh-TW">
                <a:solidFill>
                  <a:srgbClr val="000000"/>
                </a:solidFill>
              </a:rPr>
              <a:t>*File</a:t>
            </a:r>
          </a:p>
          <a:p>
            <a:pPr algn="ctr"/>
            <a:r>
              <a:rPr lang="en-US" altLang="zh-TW">
                <a:solidFill>
                  <a:srgbClr val="000000"/>
                </a:solidFill>
              </a:rPr>
              <a:t>*Structure</a:t>
            </a:r>
          </a:p>
          <a:p>
            <a:pPr algn="ctr"/>
            <a:r>
              <a:rPr lang="en-US" altLang="zh-TW">
                <a:solidFill>
                  <a:srgbClr val="000000"/>
                </a:solidFill>
              </a:rPr>
              <a:t>*Dictionary</a:t>
            </a:r>
          </a:p>
        </p:txBody>
      </p:sp>
      <p:sp>
        <p:nvSpPr>
          <p:cNvPr id="100376" name="Oval 24"/>
          <p:cNvSpPr>
            <a:spLocks noChangeArrowheads="1"/>
          </p:cNvSpPr>
          <p:nvPr/>
        </p:nvSpPr>
        <p:spPr bwMode="auto">
          <a:xfrm>
            <a:off x="1600200" y="1600200"/>
            <a:ext cx="1295400" cy="609600"/>
          </a:xfrm>
          <a:prstGeom prst="ellipse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1800" b="1">
                <a:ea typeface="標楷體" pitchFamily="65" charset="-120"/>
              </a:rPr>
              <a:t>董事長</a:t>
            </a:r>
          </a:p>
        </p:txBody>
      </p:sp>
      <p:sp>
        <p:nvSpPr>
          <p:cNvPr id="100377" name="Oval 25"/>
          <p:cNvSpPr>
            <a:spLocks noChangeArrowheads="1"/>
          </p:cNvSpPr>
          <p:nvPr/>
        </p:nvSpPr>
        <p:spPr bwMode="auto">
          <a:xfrm>
            <a:off x="1600200" y="2895600"/>
            <a:ext cx="1295400" cy="609600"/>
          </a:xfrm>
          <a:prstGeom prst="ellipse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1800" b="1">
                <a:ea typeface="標楷體" pitchFamily="65" charset="-120"/>
              </a:rPr>
              <a:t>開發工程師</a:t>
            </a:r>
          </a:p>
        </p:txBody>
      </p:sp>
      <p:sp>
        <p:nvSpPr>
          <p:cNvPr id="100378" name="Oval 26"/>
          <p:cNvSpPr>
            <a:spLocks noChangeArrowheads="1"/>
          </p:cNvSpPr>
          <p:nvPr/>
        </p:nvSpPr>
        <p:spPr bwMode="auto">
          <a:xfrm>
            <a:off x="1600200" y="4648200"/>
            <a:ext cx="1295400" cy="609600"/>
          </a:xfrm>
          <a:prstGeom prst="ellipse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1800" b="1">
                <a:ea typeface="標楷體" pitchFamily="65" charset="-120"/>
              </a:rPr>
              <a:t>使用者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0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0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0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76" grpId="0" animBg="1"/>
      <p:bldP spid="100377" grpId="0" animBg="1"/>
      <p:bldP spid="10037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Deleting Attributes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r>
              <a:rPr lang="en-US" altLang="zh-TW"/>
              <a:t>Remove an attribute from a relation schema by: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		ALTER TABLE &lt;name&gt;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			DROP &lt;attribute&gt;;</a:t>
            </a:r>
          </a:p>
          <a:p>
            <a:r>
              <a:rPr lang="en-US" altLang="zh-TW"/>
              <a:t>Example: we don</a:t>
            </a:r>
            <a:r>
              <a:rPr lang="en-US" altLang="zh-TW">
                <a:latin typeface="Tahoma"/>
              </a:rPr>
              <a:t>’</a:t>
            </a:r>
            <a:r>
              <a:rPr lang="en-US" altLang="zh-TW"/>
              <a:t>t really need the license attribute for bars: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	</a:t>
            </a:r>
            <a:r>
              <a:rPr lang="en-US" altLang="zh-TW">
                <a:latin typeface="Courier New" pitchFamily="49" charset="0"/>
              </a:rPr>
              <a:t>ALTER TABLE Bars DROP license;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908050"/>
            <a:ext cx="7315200" cy="838200"/>
          </a:xfrm>
        </p:spPr>
        <p:txBody>
          <a:bodyPr/>
          <a:lstStyle/>
          <a:p>
            <a:r>
              <a:rPr lang="en-US" altLang="zh-TW"/>
              <a:t>Views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7750" y="1844675"/>
            <a:ext cx="7772400" cy="4343400"/>
          </a:xfrm>
        </p:spPr>
        <p:txBody>
          <a:bodyPr/>
          <a:lstStyle/>
          <a:p>
            <a:r>
              <a:rPr lang="en-US" altLang="zh-TW"/>
              <a:t>A view is a </a:t>
            </a:r>
            <a:r>
              <a:rPr lang="en-US" altLang="zh-TW">
                <a:solidFill>
                  <a:srgbClr val="3333FF"/>
                </a:solidFill>
                <a:latin typeface="Tahoma"/>
              </a:rPr>
              <a:t>“</a:t>
            </a:r>
            <a:r>
              <a:rPr lang="en-US" altLang="zh-TW">
                <a:solidFill>
                  <a:srgbClr val="3333FF"/>
                </a:solidFill>
              </a:rPr>
              <a:t>virtual table</a:t>
            </a:r>
            <a:r>
              <a:rPr lang="en-US" altLang="zh-TW">
                <a:solidFill>
                  <a:srgbClr val="3333FF"/>
                </a:solidFill>
                <a:latin typeface="Tahoma"/>
              </a:rPr>
              <a:t>”</a:t>
            </a:r>
            <a:r>
              <a:rPr lang="en-US" altLang="zh-TW"/>
              <a:t>, a relation that </a:t>
            </a:r>
            <a:r>
              <a:rPr lang="en-US" altLang="zh-TW">
                <a:solidFill>
                  <a:srgbClr val="3333FF"/>
                </a:solidFill>
              </a:rPr>
              <a:t>is defined</a:t>
            </a:r>
            <a:r>
              <a:rPr lang="en-US" altLang="zh-TW"/>
              <a:t> in terms of the contents of </a:t>
            </a:r>
            <a:r>
              <a:rPr lang="en-US" altLang="zh-TW">
                <a:solidFill>
                  <a:srgbClr val="3333FF"/>
                </a:solidFill>
              </a:rPr>
              <a:t>other tables and views</a:t>
            </a:r>
            <a:r>
              <a:rPr lang="en-US" altLang="zh-TW"/>
              <a:t>.</a:t>
            </a:r>
          </a:p>
          <a:p>
            <a:r>
              <a:rPr lang="en-US" altLang="zh-TW"/>
              <a:t>Declare by: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	CREATE VIEW &lt;name&gt; AS &lt;query&gt;;</a:t>
            </a:r>
          </a:p>
          <a:p>
            <a:r>
              <a:rPr lang="en-US" altLang="zh-TW"/>
              <a:t>In contrast, a relation whose value is really stored in the database is called a </a:t>
            </a:r>
            <a:r>
              <a:rPr lang="en-US" altLang="zh-TW" i="1">
                <a:solidFill>
                  <a:srgbClr val="3333FF"/>
                </a:solidFill>
              </a:rPr>
              <a:t>base table</a:t>
            </a:r>
            <a:r>
              <a:rPr lang="en-US" altLang="zh-TW"/>
              <a:t>.</a:t>
            </a:r>
          </a:p>
          <a:p>
            <a:pPr>
              <a:buFont typeface="Wingdings" pitchFamily="2" charset="2"/>
              <a:buNone/>
            </a:pPr>
            <a:endParaRPr lang="en-US" altLang="zh-TW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8504238" cy="450215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765175"/>
            <a:ext cx="7315200" cy="838200"/>
          </a:xfrm>
        </p:spPr>
        <p:txBody>
          <a:bodyPr/>
          <a:lstStyle/>
          <a:p>
            <a:r>
              <a:rPr lang="en-US" altLang="zh-TW"/>
              <a:t>Example: View Definition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/>
              <a:t>CanDrink (drinker, alcohol) is a view </a:t>
            </a:r>
            <a:r>
              <a:rPr lang="en-US" altLang="zh-TW" sz="2800">
                <a:latin typeface="Tahoma"/>
              </a:rPr>
              <a:t>“</a:t>
            </a:r>
            <a:r>
              <a:rPr lang="en-US" altLang="zh-TW" sz="2800"/>
              <a:t>containing</a:t>
            </a:r>
            <a:r>
              <a:rPr lang="en-US" altLang="zh-TW" sz="2800">
                <a:latin typeface="Tahoma"/>
              </a:rPr>
              <a:t>”</a:t>
            </a:r>
            <a:r>
              <a:rPr lang="en-US" altLang="zh-TW" sz="2800"/>
              <a:t> the drinker-alcohol pairs such that the drinker frequents at least one bar that serves the alcohol: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TW" sz="2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800"/>
              <a:t>	</a:t>
            </a:r>
            <a:r>
              <a:rPr lang="en-US" altLang="zh-TW" sz="2800">
                <a:latin typeface="Courier New" pitchFamily="49" charset="0"/>
              </a:rPr>
              <a:t>CREATE VIEW CanDrink AS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800">
                <a:latin typeface="Courier New" pitchFamily="49" charset="0"/>
              </a:rPr>
              <a:t>		SELECT drinker, alcohol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800">
                <a:latin typeface="Courier New" pitchFamily="49" charset="0"/>
              </a:rPr>
              <a:t>		FROM Frequents, Sells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800">
                <a:latin typeface="Courier New" pitchFamily="49" charset="0"/>
              </a:rPr>
              <a:t>		WHERE Frequents.bar = Sells.bar;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908050"/>
            <a:ext cx="7315200" cy="838200"/>
          </a:xfrm>
        </p:spPr>
        <p:txBody>
          <a:bodyPr/>
          <a:lstStyle/>
          <a:p>
            <a:r>
              <a:rPr lang="en-US" altLang="zh-TW"/>
              <a:t>Example: Accessing a View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en-US" altLang="zh-TW"/>
              <a:t>You may query a view as if it were a base table.</a:t>
            </a:r>
          </a:p>
          <a:p>
            <a:pPr lvl="1"/>
            <a:r>
              <a:rPr lang="en-US" altLang="zh-TW"/>
              <a:t>There is a </a:t>
            </a:r>
            <a:r>
              <a:rPr lang="en-US" altLang="zh-TW">
                <a:solidFill>
                  <a:srgbClr val="3333FF"/>
                </a:solidFill>
              </a:rPr>
              <a:t>limited ability</a:t>
            </a:r>
            <a:r>
              <a:rPr lang="en-US" altLang="zh-TW"/>
              <a:t> to modify views if the modification makes sense as a modification of the underlying base table.</a:t>
            </a:r>
          </a:p>
          <a:p>
            <a:r>
              <a:rPr lang="en-US" altLang="zh-TW"/>
              <a:t>Example: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	</a:t>
            </a:r>
            <a:r>
              <a:rPr lang="en-US" altLang="zh-TW">
                <a:latin typeface="Courier New" pitchFamily="49" charset="0"/>
              </a:rPr>
              <a:t>SELECT alcohol FROM CanDrink</a:t>
            </a:r>
          </a:p>
          <a:p>
            <a:pPr>
              <a:buFont typeface="Wingdings" pitchFamily="2" charset="2"/>
              <a:buNone/>
            </a:pPr>
            <a:r>
              <a:rPr lang="en-US" altLang="zh-TW">
                <a:latin typeface="Courier New" pitchFamily="49" charset="0"/>
              </a:rPr>
              <a:t>		WHERE drinker = ‘</a:t>
            </a:r>
            <a:r>
              <a:rPr lang="zh-TW" altLang="en-US">
                <a:latin typeface="Courier New" pitchFamily="49" charset="0"/>
                <a:ea typeface="標楷體" pitchFamily="65" charset="-120"/>
              </a:rPr>
              <a:t>ㄧ號鐵雄</a:t>
            </a:r>
            <a:r>
              <a:rPr lang="zh-TW" altLang="en-US">
                <a:latin typeface="Courier New" pitchFamily="49" charset="0"/>
              </a:rPr>
              <a:t>’</a:t>
            </a:r>
            <a:r>
              <a:rPr lang="en-US" altLang="zh-TW"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549275"/>
            <a:ext cx="7315200" cy="1223963"/>
          </a:xfrm>
        </p:spPr>
        <p:txBody>
          <a:bodyPr/>
          <a:lstStyle/>
          <a:p>
            <a:r>
              <a:rPr lang="en-US" altLang="zh-TW"/>
              <a:t>What Happens </a:t>
            </a:r>
            <a:br>
              <a:rPr lang="en-US" altLang="zh-TW"/>
            </a:br>
            <a:r>
              <a:rPr lang="en-US" altLang="zh-TW"/>
              <a:t>When a View Is Used?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315200" cy="4191000"/>
          </a:xfrm>
        </p:spPr>
        <p:txBody>
          <a:bodyPr/>
          <a:lstStyle/>
          <a:p>
            <a:r>
              <a:rPr lang="en-US" altLang="zh-TW"/>
              <a:t>The DBMS starts by interpreting the query </a:t>
            </a:r>
            <a:r>
              <a:rPr lang="en-US" altLang="zh-TW">
                <a:solidFill>
                  <a:srgbClr val="3333FF"/>
                </a:solidFill>
              </a:rPr>
              <a:t>as if the view were a base table</a:t>
            </a:r>
            <a:r>
              <a:rPr lang="en-US" altLang="zh-TW"/>
              <a:t>.</a:t>
            </a:r>
          </a:p>
          <a:p>
            <a:pPr lvl="1"/>
            <a:r>
              <a:rPr lang="en-US" altLang="zh-TW"/>
              <a:t>Typical DBMS turns the query into something like relational algebra.</a:t>
            </a:r>
          </a:p>
          <a:p>
            <a:r>
              <a:rPr lang="en-US" altLang="zh-TW"/>
              <a:t>The queries defining any views used by the query are also replaced by their algebraic equivalents, and </a:t>
            </a:r>
            <a:r>
              <a:rPr lang="en-US" altLang="zh-TW">
                <a:latin typeface="Tahoma"/>
              </a:rPr>
              <a:t>“</a:t>
            </a:r>
            <a:r>
              <a:rPr lang="en-US" altLang="zh-TW"/>
              <a:t>spliced into</a:t>
            </a:r>
            <a:r>
              <a:rPr lang="en-US" altLang="zh-TW">
                <a:latin typeface="Tahoma"/>
              </a:rPr>
              <a:t>”</a:t>
            </a:r>
            <a:r>
              <a:rPr lang="en-US" altLang="zh-TW"/>
              <a:t> the expression tree for the query.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836613"/>
            <a:ext cx="7315200" cy="838200"/>
          </a:xfrm>
        </p:spPr>
        <p:txBody>
          <a:bodyPr/>
          <a:lstStyle/>
          <a:p>
            <a:r>
              <a:rPr lang="en-US" altLang="zh-TW"/>
              <a:t>Example: View Expansion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2771775" y="1844675"/>
            <a:ext cx="2625725" cy="216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      </a:t>
            </a:r>
            <a:r>
              <a:rPr lang="en-US" altLang="zh-TW" sz="2800" b="1"/>
              <a:t>π</a:t>
            </a:r>
            <a:r>
              <a:rPr lang="en-US" altLang="zh-TW" sz="2800" b="1" baseline="-25000">
                <a:latin typeface="Tahoma" pitchFamily="34" charset="0"/>
              </a:rPr>
              <a:t>alcohol</a:t>
            </a:r>
          </a:p>
          <a:p>
            <a:pPr eaLnBrk="0" hangingPunct="0"/>
            <a:endParaRPr lang="en-US" altLang="zh-TW" sz="2800" b="1">
              <a:latin typeface="Tahoma" pitchFamily="34" charset="0"/>
            </a:endParaRPr>
          </a:p>
          <a:p>
            <a:pPr eaLnBrk="0" hangingPunct="0"/>
            <a:r>
              <a:rPr lang="en-US" altLang="zh-TW" sz="2800" b="1"/>
              <a:t>σ</a:t>
            </a:r>
            <a:r>
              <a:rPr lang="en-US" altLang="zh-TW" sz="2800" b="1" baseline="-25000">
                <a:latin typeface="Tahoma" pitchFamily="34" charset="0"/>
              </a:rPr>
              <a:t>drinker=‘3</a:t>
            </a:r>
            <a:r>
              <a:rPr lang="zh-TW" altLang="en-US" sz="2800" b="1" baseline="-25000">
                <a:latin typeface="Tahoma" pitchFamily="34" charset="0"/>
                <a:ea typeface="標楷體" pitchFamily="65" charset="-120"/>
              </a:rPr>
              <a:t>號珍珍</a:t>
            </a:r>
            <a:r>
              <a:rPr lang="zh-TW" altLang="en-US" sz="2800" b="1" baseline="-25000">
                <a:latin typeface="Tahoma" pitchFamily="34" charset="0"/>
              </a:rPr>
              <a:t>’</a:t>
            </a:r>
          </a:p>
          <a:p>
            <a:pPr eaLnBrk="0" hangingPunct="0"/>
            <a:endParaRPr lang="zh-TW" altLang="en-US" sz="2800" b="1">
              <a:latin typeface="Tahoma" pitchFamily="34" charset="0"/>
            </a:endParaRPr>
          </a:p>
          <a:p>
            <a:pPr eaLnBrk="0" hangingPunct="0"/>
            <a:r>
              <a:rPr lang="zh-TW" altLang="en-US" b="1">
                <a:latin typeface="Tahoma" pitchFamily="34" charset="0"/>
              </a:rPr>
              <a:t>     </a:t>
            </a:r>
            <a:r>
              <a:rPr lang="en-US" altLang="zh-TW" b="1">
                <a:latin typeface="Tahoma" pitchFamily="34" charset="0"/>
              </a:rPr>
              <a:t>CanDrink</a:t>
            </a:r>
          </a:p>
        </p:txBody>
      </p:sp>
      <p:sp>
        <p:nvSpPr>
          <p:cNvPr id="69637" name="Line 5"/>
          <p:cNvSpPr>
            <a:spLocks noChangeShapeType="1"/>
          </p:cNvSpPr>
          <p:nvPr/>
        </p:nvSpPr>
        <p:spPr bwMode="auto">
          <a:xfrm>
            <a:off x="3995738" y="2492375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9638" name="Line 6"/>
          <p:cNvSpPr>
            <a:spLocks noChangeShapeType="1"/>
          </p:cNvSpPr>
          <p:nvPr/>
        </p:nvSpPr>
        <p:spPr bwMode="auto">
          <a:xfrm>
            <a:off x="3995738" y="32131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9640" name="Text Box 8"/>
          <p:cNvSpPr txBox="1">
            <a:spLocks noChangeArrowheads="1"/>
          </p:cNvSpPr>
          <p:nvPr/>
        </p:nvSpPr>
        <p:spPr bwMode="auto">
          <a:xfrm>
            <a:off x="2627313" y="3908425"/>
            <a:ext cx="2816225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ahoma" pitchFamily="34" charset="0"/>
              </a:rPr>
              <a:t>    </a:t>
            </a:r>
            <a:r>
              <a:rPr lang="en-US" altLang="zh-TW" sz="2800" b="1"/>
              <a:t>π</a:t>
            </a:r>
            <a:r>
              <a:rPr lang="en-US" altLang="zh-TW" sz="2800" b="1" baseline="-25000">
                <a:latin typeface="Tahoma" pitchFamily="34" charset="0"/>
              </a:rPr>
              <a:t>drinker, alcohol</a:t>
            </a:r>
          </a:p>
          <a:p>
            <a:pPr eaLnBrk="0" hangingPunct="0"/>
            <a:endParaRPr lang="en-US" altLang="zh-TW" sz="2800" b="1">
              <a:latin typeface="Tahoma" pitchFamily="34" charset="0"/>
            </a:endParaRPr>
          </a:p>
          <a:p>
            <a:pPr eaLnBrk="0" hangingPunct="0"/>
            <a:endParaRPr lang="en-US" altLang="zh-TW">
              <a:latin typeface="Tahoma" pitchFamily="34" charset="0"/>
            </a:endParaRPr>
          </a:p>
          <a:p>
            <a:pPr eaLnBrk="0" hangingPunct="0"/>
            <a:endParaRPr lang="en-US" altLang="zh-TW">
              <a:latin typeface="Tahoma" pitchFamily="34" charset="0"/>
            </a:endParaRPr>
          </a:p>
          <a:p>
            <a:pPr eaLnBrk="0" hangingPunct="0"/>
            <a:r>
              <a:rPr lang="en-US" altLang="zh-TW">
                <a:latin typeface="Tahoma" pitchFamily="34" charset="0"/>
              </a:rPr>
              <a:t>Frequents	Sells</a:t>
            </a:r>
          </a:p>
        </p:txBody>
      </p:sp>
      <p:sp>
        <p:nvSpPr>
          <p:cNvPr id="69641" name="Line 9"/>
          <p:cNvSpPr>
            <a:spLocks noChangeShapeType="1"/>
          </p:cNvSpPr>
          <p:nvPr/>
        </p:nvSpPr>
        <p:spPr bwMode="auto">
          <a:xfrm flipH="1">
            <a:off x="3389313" y="5172075"/>
            <a:ext cx="4572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9642" name="Line 10"/>
          <p:cNvSpPr>
            <a:spLocks noChangeShapeType="1"/>
          </p:cNvSpPr>
          <p:nvPr/>
        </p:nvSpPr>
        <p:spPr bwMode="auto">
          <a:xfrm>
            <a:off x="4075113" y="5172075"/>
            <a:ext cx="4572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9643" name="Line 11"/>
          <p:cNvSpPr>
            <a:spLocks noChangeShapeType="1"/>
          </p:cNvSpPr>
          <p:nvPr/>
        </p:nvSpPr>
        <p:spPr bwMode="auto">
          <a:xfrm flipH="1">
            <a:off x="3995738" y="4486275"/>
            <a:ext cx="3175" cy="309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69647" name="Group 15"/>
          <p:cNvGrpSpPr>
            <a:grpSpLocks/>
          </p:cNvGrpSpPr>
          <p:nvPr/>
        </p:nvGrpSpPr>
        <p:grpSpPr bwMode="auto">
          <a:xfrm>
            <a:off x="3779838" y="4868863"/>
            <a:ext cx="431800" cy="215900"/>
            <a:chOff x="975" y="482"/>
            <a:chExt cx="272" cy="136"/>
          </a:xfrm>
        </p:grpSpPr>
        <p:sp>
          <p:nvSpPr>
            <p:cNvPr id="69648" name="AutoShape 16"/>
            <p:cNvSpPr>
              <a:spLocks noChangeArrowheads="1"/>
            </p:cNvSpPr>
            <p:nvPr/>
          </p:nvSpPr>
          <p:spPr bwMode="auto">
            <a:xfrm rot="5400000">
              <a:off x="975" y="482"/>
              <a:ext cx="136" cy="136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649" name="AutoShape 17"/>
            <p:cNvSpPr>
              <a:spLocks noChangeArrowheads="1"/>
            </p:cNvSpPr>
            <p:nvPr/>
          </p:nvSpPr>
          <p:spPr bwMode="auto">
            <a:xfrm rot="16200000" flipH="1">
              <a:off x="1111" y="482"/>
              <a:ext cx="136" cy="136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69650" name="Rectangle 18"/>
          <p:cNvSpPr>
            <a:spLocks noChangeArrowheads="1"/>
          </p:cNvSpPr>
          <p:nvPr/>
        </p:nvSpPr>
        <p:spPr bwMode="auto">
          <a:xfrm>
            <a:off x="2700338" y="3573463"/>
            <a:ext cx="2808287" cy="86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DMBS Optimization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pPr marL="609600" indent="-609600"/>
            <a:r>
              <a:rPr lang="en-US" altLang="zh-TW"/>
              <a:t>It is interesting to observe that the typical DBMS will then </a:t>
            </a:r>
            <a:r>
              <a:rPr lang="en-US" altLang="zh-TW">
                <a:latin typeface="Tahoma"/>
              </a:rPr>
              <a:t>“</a:t>
            </a:r>
            <a:r>
              <a:rPr lang="en-US" altLang="zh-TW"/>
              <a:t>optimize</a:t>
            </a:r>
            <a:r>
              <a:rPr lang="en-US" altLang="zh-TW">
                <a:latin typeface="Tahoma"/>
              </a:rPr>
              <a:t>”</a:t>
            </a:r>
            <a:r>
              <a:rPr lang="en-US" altLang="zh-TW"/>
              <a:t> the query by transforming the algebraic expression to one that can be executed faster.</a:t>
            </a:r>
          </a:p>
          <a:p>
            <a:pPr marL="609600" indent="-609600"/>
            <a:r>
              <a:rPr lang="en-US" altLang="zh-TW"/>
              <a:t>Key optimizations: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zh-TW"/>
              <a:t>Push selections down the tree.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zh-TW"/>
              <a:t>Eliminate unnecessary projections.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9" name="Rectangle 9"/>
          <p:cNvSpPr>
            <a:spLocks noChangeArrowheads="1"/>
          </p:cNvSpPr>
          <p:nvPr/>
        </p:nvSpPr>
        <p:spPr bwMode="auto">
          <a:xfrm>
            <a:off x="3563938" y="3644900"/>
            <a:ext cx="2808287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1690" name="Text Box 10"/>
          <p:cNvSpPr txBox="1">
            <a:spLocks noChangeArrowheads="1"/>
          </p:cNvSpPr>
          <p:nvPr/>
        </p:nvSpPr>
        <p:spPr bwMode="auto">
          <a:xfrm>
            <a:off x="762000" y="2667000"/>
            <a:ext cx="1898650" cy="1920875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latin typeface="Tahoma" pitchFamily="34" charset="0"/>
              </a:rPr>
              <a:t>Notice how</a:t>
            </a:r>
          </a:p>
          <a:p>
            <a:pPr eaLnBrk="0" hangingPunct="0"/>
            <a:r>
              <a:rPr lang="en-US" altLang="zh-TW" sz="2000">
                <a:latin typeface="Tahoma" pitchFamily="34" charset="0"/>
              </a:rPr>
              <a:t>most tuples</a:t>
            </a:r>
          </a:p>
          <a:p>
            <a:pPr eaLnBrk="0" hangingPunct="0"/>
            <a:r>
              <a:rPr lang="en-US" altLang="zh-TW" sz="2000">
                <a:latin typeface="Tahoma" pitchFamily="34" charset="0"/>
              </a:rPr>
              <a:t>are eliminated</a:t>
            </a:r>
          </a:p>
          <a:p>
            <a:pPr eaLnBrk="0" hangingPunct="0"/>
            <a:r>
              <a:rPr lang="en-US" altLang="zh-TW" sz="2000">
                <a:latin typeface="Tahoma" pitchFamily="34" charset="0"/>
              </a:rPr>
              <a:t>from Frequents</a:t>
            </a:r>
          </a:p>
          <a:p>
            <a:pPr eaLnBrk="0" hangingPunct="0"/>
            <a:r>
              <a:rPr lang="en-US" altLang="zh-TW" sz="2000">
                <a:latin typeface="Tahoma" pitchFamily="34" charset="0"/>
              </a:rPr>
              <a:t>before the</a:t>
            </a:r>
          </a:p>
          <a:p>
            <a:pPr eaLnBrk="0" hangingPunct="0"/>
            <a:r>
              <a:rPr lang="en-US" altLang="zh-TW" sz="2000">
                <a:latin typeface="Tahoma" pitchFamily="34" charset="0"/>
              </a:rPr>
              <a:t>expensive join.</a:t>
            </a:r>
          </a:p>
        </p:txBody>
      </p:sp>
      <p:sp>
        <p:nvSpPr>
          <p:cNvPr id="71691" name="Line 11"/>
          <p:cNvSpPr>
            <a:spLocks noChangeShapeType="1"/>
          </p:cNvSpPr>
          <p:nvPr/>
        </p:nvSpPr>
        <p:spPr bwMode="auto">
          <a:xfrm>
            <a:off x="2743200" y="3810000"/>
            <a:ext cx="533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Optimization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3352800" y="1905000"/>
            <a:ext cx="4289425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800">
                <a:latin typeface="Tahoma" pitchFamily="34" charset="0"/>
              </a:rPr>
              <a:t>	      </a:t>
            </a:r>
            <a:r>
              <a:rPr lang="en-US" altLang="zh-TW" sz="2800" b="1"/>
              <a:t>π</a:t>
            </a:r>
            <a:r>
              <a:rPr lang="en-US" altLang="zh-TW" sz="2800" b="1" baseline="-25000">
                <a:latin typeface="Tahoma" pitchFamily="34" charset="0"/>
              </a:rPr>
              <a:t>alcohol</a:t>
            </a:r>
          </a:p>
          <a:p>
            <a:pPr eaLnBrk="0" hangingPunct="0"/>
            <a:endParaRPr lang="en-US" altLang="zh-TW" sz="2800" b="1">
              <a:latin typeface="Tahoma" pitchFamily="34" charset="0"/>
            </a:endParaRPr>
          </a:p>
          <a:p>
            <a:pPr eaLnBrk="0" hangingPunct="0"/>
            <a:r>
              <a:rPr lang="en-US" altLang="zh-TW" sz="2800">
                <a:latin typeface="Tahoma" pitchFamily="34" charset="0"/>
              </a:rPr>
              <a:t>		</a:t>
            </a:r>
          </a:p>
          <a:p>
            <a:pPr eaLnBrk="0" hangingPunct="0"/>
            <a:endParaRPr lang="en-US" altLang="zh-TW" sz="2800">
              <a:latin typeface="Tahoma" pitchFamily="34" charset="0"/>
            </a:endParaRPr>
          </a:p>
          <a:p>
            <a:pPr eaLnBrk="0" hangingPunct="0"/>
            <a:r>
              <a:rPr lang="en-US" altLang="zh-TW"/>
              <a:t>    </a:t>
            </a:r>
            <a:r>
              <a:rPr lang="en-US" altLang="zh-TW" sz="2800" b="1"/>
              <a:t>σ</a:t>
            </a:r>
            <a:r>
              <a:rPr lang="en-US" altLang="zh-TW" sz="2800" b="1" baseline="-25000">
                <a:latin typeface="Tahoma" pitchFamily="34" charset="0"/>
              </a:rPr>
              <a:t>drinker=‘3</a:t>
            </a:r>
            <a:r>
              <a:rPr lang="zh-TW" altLang="en-US" sz="2800" b="1" baseline="-25000">
                <a:latin typeface="Tahoma" pitchFamily="34" charset="0"/>
                <a:ea typeface="標楷體" pitchFamily="65" charset="-120"/>
              </a:rPr>
              <a:t>號珍珍</a:t>
            </a:r>
            <a:r>
              <a:rPr lang="zh-TW" altLang="en-US" sz="2800" b="1" baseline="-25000">
                <a:latin typeface="Tahoma" pitchFamily="34" charset="0"/>
              </a:rPr>
              <a:t>’</a:t>
            </a:r>
            <a:r>
              <a:rPr lang="zh-TW" altLang="en-US" sz="2800" b="1">
                <a:latin typeface="Tahoma" pitchFamily="34" charset="0"/>
              </a:rPr>
              <a:t>     </a:t>
            </a:r>
            <a:r>
              <a:rPr lang="en-US" altLang="zh-TW" sz="2800" b="1">
                <a:latin typeface="Tahoma" pitchFamily="34" charset="0"/>
              </a:rPr>
              <a:t>Sells</a:t>
            </a:r>
          </a:p>
          <a:p>
            <a:pPr eaLnBrk="0" hangingPunct="0"/>
            <a:endParaRPr lang="en-US" altLang="zh-TW" sz="2800" b="1">
              <a:latin typeface="Tahoma" pitchFamily="34" charset="0"/>
            </a:endParaRPr>
          </a:p>
          <a:p>
            <a:pPr eaLnBrk="0" hangingPunct="0"/>
            <a:r>
              <a:rPr lang="en-US" altLang="zh-TW" sz="2800">
                <a:latin typeface="Tahoma" pitchFamily="34" charset="0"/>
              </a:rPr>
              <a:t>   Frequents</a:t>
            </a:r>
          </a:p>
        </p:txBody>
      </p:sp>
      <p:sp>
        <p:nvSpPr>
          <p:cNvPr id="71684" name="Line 4"/>
          <p:cNvSpPr>
            <a:spLocks noChangeShapeType="1"/>
          </p:cNvSpPr>
          <p:nvPr/>
        </p:nvSpPr>
        <p:spPr bwMode="auto">
          <a:xfrm>
            <a:off x="5638800" y="24384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685" name="Line 5"/>
          <p:cNvSpPr>
            <a:spLocks noChangeShapeType="1"/>
          </p:cNvSpPr>
          <p:nvPr/>
        </p:nvSpPr>
        <p:spPr bwMode="auto">
          <a:xfrm flipH="1">
            <a:off x="4495800" y="3276600"/>
            <a:ext cx="990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686" name="Line 6"/>
          <p:cNvSpPr>
            <a:spLocks noChangeShapeType="1"/>
          </p:cNvSpPr>
          <p:nvPr/>
        </p:nvSpPr>
        <p:spPr bwMode="auto">
          <a:xfrm>
            <a:off x="5791200" y="3276600"/>
            <a:ext cx="15240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687" name="Line 7"/>
          <p:cNvSpPr>
            <a:spLocks noChangeShapeType="1"/>
          </p:cNvSpPr>
          <p:nvPr/>
        </p:nvSpPr>
        <p:spPr bwMode="auto">
          <a:xfrm>
            <a:off x="4495800" y="4191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71694" name="Group 14"/>
          <p:cNvGrpSpPr>
            <a:grpSpLocks/>
          </p:cNvGrpSpPr>
          <p:nvPr/>
        </p:nvGrpSpPr>
        <p:grpSpPr bwMode="auto">
          <a:xfrm>
            <a:off x="5435600" y="2924175"/>
            <a:ext cx="431800" cy="215900"/>
            <a:chOff x="975" y="482"/>
            <a:chExt cx="272" cy="136"/>
          </a:xfrm>
        </p:grpSpPr>
        <p:sp>
          <p:nvSpPr>
            <p:cNvPr id="71695" name="AutoShape 15"/>
            <p:cNvSpPr>
              <a:spLocks noChangeArrowheads="1"/>
            </p:cNvSpPr>
            <p:nvPr/>
          </p:nvSpPr>
          <p:spPr bwMode="auto">
            <a:xfrm rot="5400000">
              <a:off x="975" y="482"/>
              <a:ext cx="136" cy="136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1696" name="AutoShape 16"/>
            <p:cNvSpPr>
              <a:spLocks noChangeArrowheads="1"/>
            </p:cNvSpPr>
            <p:nvPr/>
          </p:nvSpPr>
          <p:spPr bwMode="auto">
            <a:xfrm rot="16200000" flipH="1">
              <a:off x="1111" y="482"/>
              <a:ext cx="136" cy="136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908050"/>
            <a:ext cx="7315200" cy="838200"/>
          </a:xfrm>
        </p:spPr>
        <p:txBody>
          <a:bodyPr/>
          <a:lstStyle/>
          <a:p>
            <a:r>
              <a:rPr lang="en-US" altLang="zh-TW"/>
              <a:t>Defining a Database Schema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2060575"/>
            <a:ext cx="7315200" cy="4191000"/>
          </a:xfrm>
        </p:spPr>
        <p:txBody>
          <a:bodyPr/>
          <a:lstStyle/>
          <a:p>
            <a:r>
              <a:rPr lang="en-US" altLang="zh-TW"/>
              <a:t>A database schema comprises declarations for the relations (</a:t>
            </a:r>
            <a:r>
              <a:rPr lang="en-US" altLang="zh-TW">
                <a:latin typeface="Tahoma"/>
              </a:rPr>
              <a:t>“</a:t>
            </a:r>
            <a:r>
              <a:rPr lang="en-US" altLang="zh-TW"/>
              <a:t>tables</a:t>
            </a:r>
            <a:r>
              <a:rPr lang="en-US" altLang="zh-TW">
                <a:latin typeface="Tahoma"/>
              </a:rPr>
              <a:t>”</a:t>
            </a:r>
            <a:r>
              <a:rPr lang="en-US" altLang="zh-TW"/>
              <a:t>) of the database.</a:t>
            </a:r>
          </a:p>
          <a:p>
            <a:r>
              <a:rPr lang="en-US" altLang="zh-TW"/>
              <a:t>Many other kinds of elements may also appear in the database schema, including views, indexes, and triggers, which we</a:t>
            </a:r>
            <a:r>
              <a:rPr lang="en-US" altLang="zh-TW">
                <a:latin typeface="Tahoma"/>
              </a:rPr>
              <a:t>’</a:t>
            </a:r>
            <a:r>
              <a:rPr lang="en-US" altLang="zh-TW"/>
              <a:t>ll introduce later.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908050"/>
            <a:ext cx="7315200" cy="838200"/>
          </a:xfrm>
        </p:spPr>
        <p:txBody>
          <a:bodyPr/>
          <a:lstStyle/>
          <a:p>
            <a:r>
              <a:rPr lang="en-US" altLang="zh-TW"/>
              <a:t>Declaring a Relation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Simplest form is: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		CREATE TABLE &lt;name&gt; 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		(&lt;list of elements&gt;);</a:t>
            </a:r>
          </a:p>
          <a:p>
            <a:r>
              <a:rPr lang="en-US" altLang="zh-TW"/>
              <a:t>And you may remove a relation from the database schema by: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		DROP TABLE &lt;name&gt;;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620713"/>
            <a:ext cx="8137525" cy="1143000"/>
          </a:xfrm>
        </p:spPr>
        <p:txBody>
          <a:bodyPr/>
          <a:lstStyle/>
          <a:p>
            <a:r>
              <a:rPr lang="en-US" altLang="zh-TW"/>
              <a:t>Elements of Table Declarations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61728"/>
            <a:ext cx="77724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/>
              <a:t>The principal element is a pair consisting of an attribute and a type.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The most common types are: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INT or INTEGER (synonyms).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REAL or FLOAT (synonyms).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CHAR(</a:t>
            </a:r>
            <a:r>
              <a:rPr lang="en-US" altLang="zh-TW" i="1" dirty="0"/>
              <a:t>n</a:t>
            </a:r>
            <a:r>
              <a:rPr lang="en-US" altLang="zh-TW" dirty="0"/>
              <a:t> ) = fixed-length string of </a:t>
            </a:r>
            <a:r>
              <a:rPr lang="en-US" altLang="zh-TW" i="1" dirty="0"/>
              <a:t>n</a:t>
            </a:r>
            <a:r>
              <a:rPr lang="en-US" altLang="zh-TW" dirty="0"/>
              <a:t>  characters.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VARCHAR(</a:t>
            </a:r>
            <a:r>
              <a:rPr lang="en-US" altLang="zh-TW" i="1" dirty="0"/>
              <a:t>n</a:t>
            </a:r>
            <a:r>
              <a:rPr lang="en-US" altLang="zh-TW" dirty="0"/>
              <a:t> ) = variable-length string of up to </a:t>
            </a:r>
            <a:r>
              <a:rPr lang="en-US" altLang="zh-TW" i="1" dirty="0"/>
              <a:t>n</a:t>
            </a:r>
            <a:r>
              <a:rPr lang="en-US" altLang="zh-TW" dirty="0"/>
              <a:t>  characters.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Create Table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2046288"/>
            <a:ext cx="7315200" cy="4191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/>
              <a:t>		</a:t>
            </a:r>
            <a:r>
              <a:rPr lang="en-US" altLang="zh-TW">
                <a:latin typeface="Courier New" pitchFamily="49" charset="0"/>
              </a:rPr>
              <a:t>CREATE TABLE Sells </a:t>
            </a:r>
          </a:p>
          <a:p>
            <a:pPr>
              <a:buFont typeface="Wingdings" pitchFamily="2" charset="2"/>
              <a:buNone/>
            </a:pPr>
            <a:r>
              <a:rPr lang="en-US" altLang="zh-TW">
                <a:latin typeface="Courier New" pitchFamily="49" charset="0"/>
              </a:rPr>
              <a:t> 		(	bar	  CHAR(20),</a:t>
            </a:r>
          </a:p>
          <a:p>
            <a:pPr>
              <a:buFont typeface="Wingdings" pitchFamily="2" charset="2"/>
              <a:buNone/>
            </a:pPr>
            <a:r>
              <a:rPr lang="en-US" altLang="zh-TW">
                <a:latin typeface="Courier New" pitchFamily="49" charset="0"/>
              </a:rPr>
              <a:t>			beer  VARCHAR(20),</a:t>
            </a:r>
          </a:p>
          <a:p>
            <a:pPr>
              <a:buFont typeface="Wingdings" pitchFamily="2" charset="2"/>
              <a:buNone/>
            </a:pPr>
            <a:r>
              <a:rPr lang="en-US" altLang="zh-TW">
                <a:latin typeface="Courier New" pitchFamily="49" charset="0"/>
              </a:rPr>
              <a:t>			price REAL </a:t>
            </a:r>
          </a:p>
          <a:p>
            <a:pPr>
              <a:buFont typeface="Wingdings" pitchFamily="2" charset="2"/>
              <a:buNone/>
            </a:pPr>
            <a:r>
              <a:rPr lang="en-US" altLang="zh-TW">
                <a:latin typeface="Courier New" pitchFamily="49" charset="0"/>
              </a:rPr>
              <a:t>		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1143000"/>
          </a:xfrm>
        </p:spPr>
        <p:txBody>
          <a:bodyPr/>
          <a:lstStyle/>
          <a:p>
            <a:r>
              <a:rPr lang="en-US" altLang="zh-TW"/>
              <a:t>Dates and Times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2276475"/>
            <a:ext cx="7772400" cy="3352800"/>
          </a:xfrm>
        </p:spPr>
        <p:txBody>
          <a:bodyPr/>
          <a:lstStyle/>
          <a:p>
            <a:r>
              <a:rPr lang="en-US" altLang="zh-TW">
                <a:solidFill>
                  <a:srgbClr val="3333FF"/>
                </a:solidFill>
              </a:rPr>
              <a:t>DATE</a:t>
            </a:r>
            <a:r>
              <a:rPr lang="en-US" altLang="zh-TW"/>
              <a:t> and </a:t>
            </a:r>
            <a:r>
              <a:rPr lang="en-US" altLang="zh-TW">
                <a:solidFill>
                  <a:srgbClr val="3333FF"/>
                </a:solidFill>
              </a:rPr>
              <a:t>TIME</a:t>
            </a:r>
            <a:r>
              <a:rPr lang="en-US" altLang="zh-TW"/>
              <a:t> are </a:t>
            </a:r>
            <a:r>
              <a:rPr lang="en-US" altLang="zh-TW">
                <a:solidFill>
                  <a:srgbClr val="FF6600"/>
                </a:solidFill>
              </a:rPr>
              <a:t>types</a:t>
            </a:r>
            <a:r>
              <a:rPr lang="en-US" altLang="zh-TW"/>
              <a:t> in SQL.</a:t>
            </a:r>
          </a:p>
          <a:p>
            <a:r>
              <a:rPr lang="en-US" altLang="zh-TW"/>
              <a:t>The form of a date value is: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		DATE </a:t>
            </a:r>
            <a:r>
              <a:rPr lang="en-US" altLang="zh-TW">
                <a:latin typeface="Tahoma"/>
              </a:rPr>
              <a:t>‘</a:t>
            </a:r>
            <a:r>
              <a:rPr lang="en-US" altLang="zh-TW"/>
              <a:t>yyyy-mm-dd</a:t>
            </a:r>
            <a:r>
              <a:rPr lang="en-US" altLang="zh-TW">
                <a:latin typeface="Tahoma"/>
              </a:rPr>
              <a:t>’</a:t>
            </a:r>
            <a:endParaRPr lang="en-US" altLang="zh-TW"/>
          </a:p>
          <a:p>
            <a:pPr lvl="1"/>
            <a:endParaRPr lang="en-US" altLang="zh-TW"/>
          </a:p>
          <a:p>
            <a:pPr lvl="1"/>
            <a:r>
              <a:rPr lang="en-US" altLang="zh-TW"/>
              <a:t>Example: </a:t>
            </a:r>
          </a:p>
          <a:p>
            <a:pPr lvl="1">
              <a:buFont typeface="Wingdings" pitchFamily="2" charset="2"/>
              <a:buNone/>
            </a:pPr>
            <a:r>
              <a:rPr lang="en-US" altLang="zh-TW"/>
              <a:t>DATE </a:t>
            </a:r>
            <a:r>
              <a:rPr lang="en-US" altLang="zh-TW">
                <a:latin typeface="Tahoma"/>
              </a:rPr>
              <a:t>‘</a:t>
            </a:r>
            <a:r>
              <a:rPr lang="en-US" altLang="zh-TW"/>
              <a:t>2007-12-25</a:t>
            </a:r>
            <a:r>
              <a:rPr lang="en-US" altLang="zh-TW">
                <a:latin typeface="Tahoma"/>
              </a:rPr>
              <a:t>’</a:t>
            </a:r>
            <a:r>
              <a:rPr lang="en-US" altLang="zh-TW"/>
              <a:t> for Dec. 25, 2007.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1143000"/>
          </a:xfrm>
        </p:spPr>
        <p:txBody>
          <a:bodyPr/>
          <a:lstStyle/>
          <a:p>
            <a:r>
              <a:rPr lang="en-US" altLang="zh-TW"/>
              <a:t>Times as Values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557338"/>
            <a:ext cx="7416800" cy="4495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altLang="zh-TW"/>
          </a:p>
          <a:p>
            <a:r>
              <a:rPr lang="en-US" altLang="zh-TW"/>
              <a:t>The form of a time value is: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		TIME </a:t>
            </a:r>
            <a:r>
              <a:rPr lang="en-US" altLang="zh-TW">
                <a:latin typeface="Tahoma"/>
              </a:rPr>
              <a:t>‘</a:t>
            </a:r>
            <a:r>
              <a:rPr lang="en-US" altLang="zh-TW"/>
              <a:t>hh:mm:ss</a:t>
            </a:r>
            <a:r>
              <a:rPr lang="en-US" altLang="zh-TW">
                <a:latin typeface="Tahoma"/>
              </a:rPr>
              <a:t>’</a:t>
            </a:r>
            <a:endParaRPr lang="en-US" altLang="zh-TW"/>
          </a:p>
          <a:p>
            <a:pPr>
              <a:buFont typeface="Wingdings" pitchFamily="2" charset="2"/>
              <a:buNone/>
            </a:pPr>
            <a:r>
              <a:rPr lang="en-US" altLang="zh-TW"/>
              <a:t>   with an optional decimal point and fractions of a second following.</a:t>
            </a:r>
          </a:p>
          <a:p>
            <a:pPr lvl="1"/>
            <a:r>
              <a:rPr lang="en-US" altLang="zh-TW"/>
              <a:t>Example: </a:t>
            </a:r>
          </a:p>
          <a:p>
            <a:pPr lvl="1">
              <a:buFont typeface="Wingdings" pitchFamily="2" charset="2"/>
              <a:buNone/>
            </a:pPr>
            <a:r>
              <a:rPr lang="en-US" altLang="zh-TW"/>
              <a:t>TIME </a:t>
            </a:r>
            <a:r>
              <a:rPr lang="en-US" altLang="zh-TW">
                <a:latin typeface="Tahoma"/>
              </a:rPr>
              <a:t>’</a:t>
            </a:r>
            <a:r>
              <a:rPr lang="en-US" altLang="zh-TW"/>
              <a:t>15:30:02.5</a:t>
            </a:r>
            <a:r>
              <a:rPr lang="en-US" altLang="zh-TW">
                <a:latin typeface="Tahoma"/>
              </a:rPr>
              <a:t>’</a:t>
            </a:r>
            <a:r>
              <a:rPr lang="en-US" altLang="zh-TW"/>
              <a:t> </a:t>
            </a:r>
          </a:p>
          <a:p>
            <a:pPr lvl="1">
              <a:buFont typeface="Wingdings" pitchFamily="2" charset="2"/>
              <a:buNone/>
            </a:pPr>
            <a:r>
              <a:rPr lang="en-US" altLang="zh-TW"/>
              <a:t>= two and a half seconds after 3:30PM.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836613"/>
            <a:ext cx="7315200" cy="838200"/>
          </a:xfrm>
        </p:spPr>
        <p:txBody>
          <a:bodyPr/>
          <a:lstStyle/>
          <a:p>
            <a:r>
              <a:rPr lang="en-US" altLang="zh-TW"/>
              <a:t>Declaring Keys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844675"/>
            <a:ext cx="7315200" cy="4191000"/>
          </a:xfrm>
        </p:spPr>
        <p:txBody>
          <a:bodyPr/>
          <a:lstStyle/>
          <a:p>
            <a:r>
              <a:rPr lang="en-US" altLang="zh-TW"/>
              <a:t>An attribute or list of attributes may be declared </a:t>
            </a:r>
            <a:r>
              <a:rPr lang="en-US" altLang="zh-TW">
                <a:solidFill>
                  <a:srgbClr val="3333FF"/>
                </a:solidFill>
              </a:rPr>
              <a:t>PRIMARY KEY</a:t>
            </a:r>
            <a:r>
              <a:rPr lang="en-US" altLang="zh-TW"/>
              <a:t> or </a:t>
            </a:r>
            <a:r>
              <a:rPr lang="en-US" altLang="zh-TW">
                <a:solidFill>
                  <a:srgbClr val="3333FF"/>
                </a:solidFill>
              </a:rPr>
              <a:t>UNIQUE</a:t>
            </a:r>
            <a:r>
              <a:rPr lang="en-US" altLang="zh-TW"/>
              <a:t>.</a:t>
            </a:r>
          </a:p>
          <a:p>
            <a:r>
              <a:rPr lang="en-US" altLang="zh-TW"/>
              <a:t>These each say the attribute(s) so declared </a:t>
            </a:r>
            <a:r>
              <a:rPr lang="en-US" altLang="zh-TW">
                <a:solidFill>
                  <a:srgbClr val="3333FF"/>
                </a:solidFill>
              </a:rPr>
              <a:t>functionally determine</a:t>
            </a:r>
            <a:r>
              <a:rPr lang="en-US" altLang="zh-TW"/>
              <a:t> all the attributes of the relation schema.</a:t>
            </a:r>
          </a:p>
          <a:p>
            <a:r>
              <a:rPr lang="en-US" altLang="zh-TW"/>
              <a:t>There are a few distinctions to be mentioned later.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古典-1">
  <a:themeElements>
    <a:clrScheme name="">
      <a:dk1>
        <a:srgbClr val="003366"/>
      </a:dk1>
      <a:lt1>
        <a:srgbClr val="FFFFFF"/>
      </a:lt1>
      <a:dk2>
        <a:srgbClr val="004060"/>
      </a:dk2>
      <a:lt2>
        <a:srgbClr val="000000"/>
      </a:lt2>
      <a:accent1>
        <a:srgbClr val="339966"/>
      </a:accent1>
      <a:accent2>
        <a:srgbClr val="8779A5"/>
      </a:accent2>
      <a:accent3>
        <a:srgbClr val="FFFFFF"/>
      </a:accent3>
      <a:accent4>
        <a:srgbClr val="002A56"/>
      </a:accent4>
      <a:accent5>
        <a:srgbClr val="ADCAB8"/>
      </a:accent5>
      <a:accent6>
        <a:srgbClr val="7A6D95"/>
      </a:accent6>
      <a:hlink>
        <a:srgbClr val="C67600"/>
      </a:hlink>
      <a:folHlink>
        <a:srgbClr val="3366CC"/>
      </a:folHlink>
    </a:clrScheme>
    <a:fontScheme name="古典-1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古典-1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古典-1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古典-1</Template>
  <TotalTime>3266</TotalTime>
  <Words>1016</Words>
  <Application>Microsoft Office PowerPoint</Application>
  <PresentationFormat>如螢幕大小 (4:3)</PresentationFormat>
  <Paragraphs>237</Paragraphs>
  <Slides>28</Slides>
  <Notes>28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6" baseType="lpstr">
      <vt:lpstr>Monotype Sorts</vt:lpstr>
      <vt:lpstr>標楷體</vt:lpstr>
      <vt:lpstr>Arial</vt:lpstr>
      <vt:lpstr>Courier New</vt:lpstr>
      <vt:lpstr>Tahoma</vt:lpstr>
      <vt:lpstr>Times New Roman</vt:lpstr>
      <vt:lpstr>Wingdings</vt:lpstr>
      <vt:lpstr>古典-1</vt:lpstr>
      <vt:lpstr>More SQL</vt:lpstr>
      <vt:lpstr>DBMS</vt:lpstr>
      <vt:lpstr>Defining a Database Schema</vt:lpstr>
      <vt:lpstr>Declaring a Relation</vt:lpstr>
      <vt:lpstr>Elements of Table Declarations</vt:lpstr>
      <vt:lpstr>Example: Create Table</vt:lpstr>
      <vt:lpstr>Dates and Times</vt:lpstr>
      <vt:lpstr>Times as Values</vt:lpstr>
      <vt:lpstr>Declaring Keys</vt:lpstr>
      <vt:lpstr>Declaring Single-Attribute Keys</vt:lpstr>
      <vt:lpstr>Declaring Multiattribute Keys</vt:lpstr>
      <vt:lpstr>Example: Multiattribute Key</vt:lpstr>
      <vt:lpstr>PRIMARY KEY Versus UNIQUE</vt:lpstr>
      <vt:lpstr>Required Distinctions</vt:lpstr>
      <vt:lpstr>Other Declarations  for Attributes</vt:lpstr>
      <vt:lpstr>Example: Default Values</vt:lpstr>
      <vt:lpstr>Effect of Defaults -- 1</vt:lpstr>
      <vt:lpstr>Effect of Defaults -- 2</vt:lpstr>
      <vt:lpstr>Adding Attributes</vt:lpstr>
      <vt:lpstr>Deleting Attributes</vt:lpstr>
      <vt:lpstr>Views</vt:lpstr>
      <vt:lpstr>PowerPoint 簡報</vt:lpstr>
      <vt:lpstr>Example: View Definition</vt:lpstr>
      <vt:lpstr>Example: Accessing a View</vt:lpstr>
      <vt:lpstr>What Happens  When a View Is Used?</vt:lpstr>
      <vt:lpstr>Example: View Expansion</vt:lpstr>
      <vt:lpstr>DMBS Optimization</vt:lpstr>
      <vt:lpstr>Example: Optimization</vt:lpstr>
    </vt:vector>
  </TitlesOfParts>
  <Company>ccl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Course: Introduction to Database Systems</dc:title>
  <dc:creator>coolman</dc:creator>
  <cp:lastModifiedBy>user</cp:lastModifiedBy>
  <cp:revision>136</cp:revision>
  <dcterms:created xsi:type="dcterms:W3CDTF">2007-09-19T03:56:29Z</dcterms:created>
  <dcterms:modified xsi:type="dcterms:W3CDTF">2019-10-15T06:14:19Z</dcterms:modified>
</cp:coreProperties>
</file>