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0"/>
  </p:notesMasterIdLst>
  <p:handoutMasterIdLst>
    <p:handoutMasterId r:id="rId61"/>
  </p:handoutMasterIdLst>
  <p:sldIdLst>
    <p:sldId id="323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334" r:id="rId10"/>
    <p:sldId id="264" r:id="rId11"/>
    <p:sldId id="265" r:id="rId12"/>
    <p:sldId id="266" r:id="rId13"/>
    <p:sldId id="269" r:id="rId14"/>
    <p:sldId id="267" r:id="rId15"/>
    <p:sldId id="268" r:id="rId16"/>
    <p:sldId id="270" r:id="rId17"/>
    <p:sldId id="271" r:id="rId18"/>
    <p:sldId id="312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313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4" r:id="rId40"/>
    <p:sldId id="292" r:id="rId41"/>
    <p:sldId id="293" r:id="rId42"/>
    <p:sldId id="295" r:id="rId43"/>
    <p:sldId id="297" r:id="rId44"/>
    <p:sldId id="314" r:id="rId45"/>
    <p:sldId id="298" r:id="rId46"/>
    <p:sldId id="299" r:id="rId47"/>
    <p:sldId id="318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x="9144000" cy="6858000" type="screen4x3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0000FF"/>
    <a:srgbClr val="FF0000"/>
    <a:srgbClr val="00FF00"/>
    <a:srgbClr val="0000CC"/>
    <a:srgbClr val="0066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64978" autoAdjust="0"/>
  </p:normalViewPr>
  <p:slideViewPr>
    <p:cSldViewPr>
      <p:cViewPr varScale="1">
        <p:scale>
          <a:sx n="54" d="100"/>
          <a:sy n="54" d="100"/>
        </p:scale>
        <p:origin x="1588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Arial" charset="0"/>
              </a:defRPr>
            </a:lvl1pPr>
          </a:lstStyle>
          <a:p>
            <a:fld id="{58B4F502-9EF8-46A9-A25B-0AD3740C7B6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1266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Arial" charset="0"/>
              </a:defRPr>
            </a:lvl1pPr>
          </a:lstStyle>
          <a:p>
            <a:fld id="{0DC41EE9-5083-4C44-911F-EF927743C5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9644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88C5BD-05C2-49FF-A078-EA087CB539C0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8BF82-D112-4272-8134-88829C81FBE6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5DA76-AE67-46E8-9B49-8692B210FAE3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C8EC43-4C85-49F8-903F-5BB77D5603AE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D97E1-E58D-453C-B218-0B1271D231E9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3B497-8DEE-4B18-BDE4-FF32B6F73B18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B8D5F-E9F2-4D3B-9B25-625049FEA09B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44AA9-877E-4D02-B128-2DF3C5EC7B1D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573C7-2689-469F-968A-434BA0CAF790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3002EB-5DC4-437F-B308-9F0B624699FD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D50904-C8ED-4E7E-A0E6-47BC5C5D017A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246604-D20A-4CBA-828B-BE1D7B51E54D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C7DC9-E094-4764-B7B9-24C7D8E8DB5B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83E20-EFF4-47C1-B8BA-6E47F105EDA4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有三總 </a:t>
            </a:r>
            <a:r>
              <a:rPr lang="en-US" altLang="zh-TW" dirty="0"/>
              <a:t>relation</a:t>
            </a:r>
            <a:r>
              <a:rPr lang="zh-TW" altLang="en-US" dirty="0"/>
              <a:t> </a:t>
            </a:r>
            <a:r>
              <a:rPr lang="en-US" altLang="zh-TW" dirty="0"/>
              <a:t>ship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Many  to many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+mn-cs"/>
              </a:rPr>
              <a:t>⭐</a:t>
            </a:r>
            <a:r>
              <a:rPr lang="en-US" altLang="zh-TW" dirty="0"/>
              <a:t>Many  to  one=&gt; </a:t>
            </a:r>
            <a:r>
              <a:rPr lang="zh-TW" altLang="en-US" dirty="0"/>
              <a:t>很多個對一個</a:t>
            </a:r>
            <a:endParaRPr lang="en-US" altLang="zh-TW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One to one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44B65C-0F88-4D5E-A1B3-ACA454E3CD3A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B148B8-4938-4DF9-92BD-D321B20D1591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2C9850-AD29-421D-B0E7-A61E8BA84F20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D846A-27B3-4EF0-9142-3AE0BD5D9E0C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0544D-06CD-485D-ABBB-C68F016DDEF9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D486A-2F2A-41A5-8A64-14982AFCDA8F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i="1" u="sng" dirty="0">
                <a:solidFill>
                  <a:srgbClr val="0000CC"/>
                </a:solidFill>
              </a:rPr>
              <a:t>rounded arrow</a:t>
            </a:r>
            <a:r>
              <a:rPr lang="en-US" altLang="zh-TW" dirty="0"/>
              <a:t>. </a:t>
            </a:r>
            <a:r>
              <a:rPr lang="zh-TW" altLang="en-US" dirty="0"/>
              <a:t>圓弧箭頭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B4350-0834-4BC6-B7F2-4BA8C2CDF8E0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圓弧箭頭 代表 </a:t>
            </a:r>
            <a:endParaRPr lang="en-US" altLang="zh-TW" dirty="0"/>
          </a:p>
          <a:p>
            <a:r>
              <a:rPr lang="zh-TW" altLang="en-US" dirty="0"/>
              <a:t>球員都會對應到背號</a:t>
            </a:r>
            <a:endParaRPr lang="en-US" altLang="zh-TW" dirty="0"/>
          </a:p>
          <a:p>
            <a:r>
              <a:rPr lang="zh-TW" altLang="en-US" dirty="0"/>
              <a:t>背號會有些沒有被用到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2667E-511E-440B-8F75-5C74BBF916AF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3FF62A-598E-49D9-A876-36A24BEA5C7F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舉例 購物網站</a:t>
            </a:r>
            <a:endParaRPr lang="en-US" altLang="zh-TW" dirty="0"/>
          </a:p>
          <a:p>
            <a:r>
              <a:rPr lang="zh-TW" altLang="en-US" dirty="0"/>
              <a:t>元件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資料庫至少要與一張</a:t>
            </a:r>
            <a:r>
              <a:rPr lang="en-US" altLang="zh-TW" dirty="0"/>
              <a:t>E/R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 海報上面也要有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32FB6-D6F1-4CA4-8B44-C1D1DB54FB28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37A445-D55A-4D8B-93F4-E9A0D9847987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380F1-D5F4-4F7B-A0E0-E760EFEB3B97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課本是這樣畫的</a:t>
            </a:r>
            <a:endParaRPr lang="en-US" altLang="zh-TW" dirty="0"/>
          </a:p>
          <a:p>
            <a:r>
              <a:rPr lang="zh-TW" altLang="en-US" dirty="0"/>
              <a:t>但是信宏說可以用</a:t>
            </a:r>
            <a:r>
              <a:rPr lang="en-US" altLang="zh-TW" dirty="0"/>
              <a:t>30</a:t>
            </a:r>
            <a:r>
              <a:rPr lang="zh-TW" altLang="en-US" dirty="0"/>
              <a:t>業的畫法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一個</a:t>
            </a:r>
            <a:r>
              <a:rPr lang="en-US" altLang="zh-TW" dirty="0"/>
              <a:t>relation</a:t>
            </a:r>
            <a:r>
              <a:rPr lang="zh-TW" altLang="en-US" dirty="0"/>
              <a:t> </a:t>
            </a:r>
            <a:r>
              <a:rPr lang="en-US" altLang="zh-TW" dirty="0"/>
              <a:t>ship</a:t>
            </a:r>
            <a:r>
              <a:rPr lang="zh-TW" altLang="en-US" dirty="0"/>
              <a:t> 也會是一張表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7E7F0-443A-489C-BF7C-44A8469C6A93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5A266-9AA4-4911-9096-26BE11434996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78A00D-BCBA-4FBB-9E18-0DB01B9998F2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0FE27E-5B21-4FF3-AB7B-F829F7C1D033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E661A1-634D-47A1-A1CC-D8E748450CE6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6A53A-20AB-423D-85D3-CA3CD4F4E28E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BD9DF0-4BD2-42AE-9ACE-E68E5A04193B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Dept number </a:t>
            </a:r>
          </a:p>
          <a:p>
            <a:r>
              <a:rPr lang="en-US" altLang="zh-TW" dirty="0"/>
              <a:t>Hours room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2FF816-EBCA-42A4-933A-D64B3AAFD4D6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9753D-FAC8-4E71-AFE9-00A8A13DE495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Key attribute </a:t>
            </a:r>
            <a:r>
              <a:rPr lang="zh-TW" altLang="en-US" dirty="0"/>
              <a:t>畫底線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B8592A-796B-4B41-BC9C-177D4847DB7B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Title </a:t>
            </a:r>
            <a:r>
              <a:rPr lang="zh-TW" altLang="en-US" dirty="0"/>
              <a:t>是 </a:t>
            </a:r>
            <a:r>
              <a:rPr lang="en-US" altLang="zh-TW" dirty="0"/>
              <a:t>key</a:t>
            </a:r>
            <a:r>
              <a:rPr lang="zh-TW" altLang="en-US" dirty="0"/>
              <a:t> </a:t>
            </a:r>
            <a:r>
              <a:rPr lang="en-US" altLang="zh-TW" dirty="0"/>
              <a:t>attribute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E0566F-7289-4057-9385-1D8D3F7385DF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Weak entity set </a:t>
            </a:r>
            <a:r>
              <a:rPr lang="zh-TW" altLang="en-US" dirty="0"/>
              <a:t>一定考呀</a:t>
            </a:r>
            <a:endParaRPr lang="en-US" altLang="zh-TW" dirty="0"/>
          </a:p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C5257E-145D-4021-B063-251891EC9EE1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Name </a:t>
            </a:r>
            <a:r>
              <a:rPr lang="zh-TW" altLang="en-US" dirty="0"/>
              <a:t>跟 </a:t>
            </a:r>
            <a:r>
              <a:rPr lang="en-US" altLang="zh-TW" dirty="0"/>
              <a:t>number</a:t>
            </a:r>
            <a:r>
              <a:rPr lang="zh-TW" altLang="en-US" dirty="0"/>
              <a:t> 沒辦法把所有的棒球選手分開</a:t>
            </a:r>
            <a:endParaRPr lang="en-US" altLang="zh-TW" dirty="0"/>
          </a:p>
          <a:p>
            <a:r>
              <a:rPr lang="zh-TW" altLang="en-US" dirty="0"/>
              <a:t>所有有背號的棒球選手 一定會有</a:t>
            </a:r>
            <a:r>
              <a:rPr lang="en-US" altLang="zh-TW" dirty="0"/>
              <a:t>team</a:t>
            </a:r>
          </a:p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66728E-D38D-418B-BAED-371E5F773996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73B183-C772-4726-95B3-9368806E88FD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一個</a:t>
            </a:r>
            <a:r>
              <a:rPr lang="en-US" altLang="zh-TW" dirty="0"/>
              <a:t>server</a:t>
            </a:r>
            <a:r>
              <a:rPr lang="zh-TW" altLang="en-US" dirty="0"/>
              <a:t> 只能有一個帳號密碼</a:t>
            </a:r>
            <a:endParaRPr lang="en-US" altLang="zh-TW" dirty="0"/>
          </a:p>
          <a:p>
            <a:r>
              <a:rPr lang="zh-TW" altLang="en-US" dirty="0"/>
              <a:t>一個帳號密碼 可以再多個</a:t>
            </a:r>
            <a:r>
              <a:rPr lang="en-US" altLang="zh-TW" dirty="0"/>
              <a:t>server</a:t>
            </a:r>
            <a:r>
              <a:rPr lang="zh-TW" altLang="en-US" dirty="0"/>
              <a:t>上</a:t>
            </a:r>
            <a:endParaRPr lang="en-US" altLang="zh-TW" dirty="0"/>
          </a:p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508B10-234A-4EF7-BA03-447E033E2A59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5764FF-E172-49DA-A1A0-44B6C520FDAF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96655F-F7D7-49B0-BD85-2A7161A45999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只有一個 </a:t>
            </a:r>
            <a:r>
              <a:rPr lang="en-US" altLang="zh-TW" dirty="0" err="1"/>
              <a:t>attribut</a:t>
            </a:r>
            <a:r>
              <a:rPr lang="zh-TW" altLang="en-US" dirty="0"/>
              <a:t>的畫 不要用</a:t>
            </a:r>
            <a:r>
              <a:rPr lang="en-US" altLang="zh-TW" dirty="0"/>
              <a:t>entity</a:t>
            </a:r>
            <a:r>
              <a:rPr lang="zh-TW" altLang="en-US" dirty="0"/>
              <a:t> </a:t>
            </a:r>
            <a:r>
              <a:rPr lang="en-US" altLang="zh-TW" dirty="0"/>
              <a:t>set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DDEC1C-F1BB-4604-B946-4212C5C4E89D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C48AB3-5C21-4C32-B892-4FB696571095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B42FE5-9D03-42E5-80DA-5703C6150151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7219D9-5C9B-42F9-B9D7-CB7AE1AAC009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C2DDA0-A51C-449A-8FBF-A79425F84185}" type="slidenum">
              <a:rPr lang="en-US" altLang="zh-TW"/>
              <a:pPr/>
              <a:t>52</a:t>
            </a:fld>
            <a:endParaRPr lang="en-US" altLang="zh-TW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E8B19B-2426-4538-8DF7-E2F3E5C6D055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C7342-AD98-4CCB-B216-A9A5734BD57B}" type="slidenum">
              <a:rPr lang="en-US" altLang="zh-TW"/>
              <a:pPr/>
              <a:t>54</a:t>
            </a:fld>
            <a:endParaRPr lang="en-US" altLang="zh-TW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144C8E-ADB8-4881-8949-75346777D689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8B45DD-C5E4-4BD0-9285-E70C24267CC4}" type="slidenum">
              <a:rPr lang="en-US" altLang="zh-TW"/>
              <a:pPr/>
              <a:t>56</a:t>
            </a:fld>
            <a:endParaRPr lang="en-US" altLang="zh-TW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5E9E1-BAE0-4FFD-9C11-85A772FE6603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Weak entity set </a:t>
            </a:r>
            <a:r>
              <a:rPr lang="zh-TW" altLang="en-US"/>
              <a:t> 盡量少用 因為會很難維護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5E5CF3-E74E-4662-8146-406567C0DADF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D5EA0-D351-4098-99A4-1E7516FDAB3D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570DE-A6B1-446B-A163-ADAE214AAB07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1C354A-5AB8-4746-BFFE-CA3A0998052E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40BD2-9F94-4A81-BC5D-AA0299E2ACCD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TW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 anchorCtr="0"/>
          <a:lstStyle>
            <a:lvl1pPr>
              <a:defRPr/>
            </a:lvl1pPr>
          </a:lstStyle>
          <a:p>
            <a:fld id="{3D6F540E-DB0E-486A-97D4-2E64C46B950C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1978F-1446-4B4A-81D9-906C8E7022A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887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14477-CD5D-43B9-B512-0310F0B59F2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4504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7800" y="990600"/>
            <a:ext cx="7315200" cy="8382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556625" y="6369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4AF15EE2-7CF9-4D53-B2DE-35666B40BB6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5906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7800" y="990600"/>
            <a:ext cx="7315200" cy="8382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5181600" y="2057400"/>
            <a:ext cx="3581400" cy="20193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5181600" y="4229100"/>
            <a:ext cx="3581400" cy="20193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8556625" y="6369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A2410989-6398-4AD9-9308-2EEF576D47F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517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E2EAD-8C5E-458D-A8F6-87C01D9E741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493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E3317-DFA1-4385-BB45-5E491B0A46E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220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E58BA-E8BE-49CB-83A3-FE0E97A4722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374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2E11D6-0BAC-4E26-ACA0-32DC9BD2FC6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461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8F071-B062-4E04-BAE6-B12B953931F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63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09F3F-1F8F-48D0-9E43-DD1F283CFAF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591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003D7-736C-4EA3-81FA-E8382885C4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746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85674-FABE-4374-8B50-D3C79F72AD7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602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 Click to edit Master text styles</a:t>
            </a:r>
          </a:p>
          <a:p>
            <a:pPr lvl="1"/>
            <a:r>
              <a:rPr lang="en-US" altLang="zh-TW"/>
              <a:t> Second level</a:t>
            </a:r>
          </a:p>
          <a:p>
            <a:pPr lvl="2"/>
            <a:r>
              <a:rPr lang="en-US" altLang="zh-TW"/>
              <a:t> Third level</a:t>
            </a:r>
          </a:p>
          <a:p>
            <a:pPr lvl="3"/>
            <a:r>
              <a:rPr lang="en-US" altLang="zh-TW"/>
              <a:t> Fourth level</a:t>
            </a:r>
          </a:p>
          <a:p>
            <a:pPr lvl="4"/>
            <a:r>
              <a:rPr lang="en-US" altLang="zh-TW"/>
              <a:t> 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4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6625" y="6369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algn="l">
              <a:defRPr sz="260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825BAC1-215F-4237-AA3E-1092FB6C70E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charset="-12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charset="-12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charset="-12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DC94A1F9-A81C-44A5-AA99-D4C606532893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362200"/>
            <a:ext cx="7772400" cy="1143000"/>
          </a:xfrm>
        </p:spPr>
        <p:txBody>
          <a:bodyPr/>
          <a:lstStyle/>
          <a:p>
            <a:r>
              <a:rPr lang="en-US" altLang="zh-TW" sz="4200" dirty="0"/>
              <a:t>The Entity-Relation</a:t>
            </a:r>
            <a:r>
              <a:rPr lang="en-US" altLang="zh-TW" sz="4200" u="sng" dirty="0"/>
              <a:t>ship</a:t>
            </a:r>
            <a:r>
              <a:rPr lang="en-US" altLang="zh-TW" sz="4200" dirty="0"/>
              <a:t> (E/R) Data Model</a:t>
            </a:r>
            <a:br>
              <a:rPr lang="en-US" altLang="zh-TW" sz="4200" dirty="0"/>
            </a:br>
            <a:endParaRPr lang="en-US" altLang="zh-TW" sz="2800" u="sng" dirty="0">
              <a:solidFill>
                <a:srgbClr val="FF0000"/>
              </a:solidFill>
              <a:latin typeface="新細明體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446C-D1B6-4C58-9469-69DD2BB6E4F8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Relationships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relationship connects two or more entity sets.</a:t>
            </a:r>
          </a:p>
          <a:p>
            <a:r>
              <a:rPr lang="en-US" altLang="zh-TW"/>
              <a:t>It is represented by a </a:t>
            </a:r>
            <a:r>
              <a:rPr lang="en-US" altLang="zh-TW" i="1">
                <a:solidFill>
                  <a:srgbClr val="0000CC"/>
                </a:solidFill>
              </a:rPr>
              <a:t>diamond</a:t>
            </a:r>
            <a:r>
              <a:rPr lang="en-US" altLang="zh-TW"/>
              <a:t>, with lines to each of the entity sets involved.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433A-E353-4D41-99D2-DEEC37F9570D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457200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514600" y="2590800"/>
            <a:ext cx="1143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Bars</a:t>
            </a: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1981200" y="1752600"/>
            <a:ext cx="9144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name</a:t>
            </a: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914400" y="2438400"/>
            <a:ext cx="1143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license</a:t>
            </a:r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2971800" y="1676400"/>
            <a:ext cx="11430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address</a:t>
            </a: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25146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 flipH="1">
            <a:off x="3352800" y="2209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2057400" y="2667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6400800" y="2590800"/>
            <a:ext cx="1143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Beers</a:t>
            </a:r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7162800" y="1600200"/>
            <a:ext cx="1905000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manufactory</a:t>
            </a:r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5867400" y="1828800"/>
            <a:ext cx="838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name</a:t>
            </a:r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63246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H="1">
            <a:off x="73152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4267200" y="5334000"/>
            <a:ext cx="1143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Drinkers</a:t>
            </a:r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6019800" y="6096000"/>
            <a:ext cx="1143000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address</a:t>
            </a:r>
          </a:p>
        </p:txBody>
      </p:sp>
      <p:sp>
        <p:nvSpPr>
          <p:cNvPr id="18455" name="Oval 23"/>
          <p:cNvSpPr>
            <a:spLocks noChangeArrowheads="1"/>
          </p:cNvSpPr>
          <p:nvPr/>
        </p:nvSpPr>
        <p:spPr bwMode="auto">
          <a:xfrm>
            <a:off x="2819400" y="6172200"/>
            <a:ext cx="9906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name</a:t>
            </a:r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 flipV="1">
            <a:off x="3657600" y="5943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 flipH="1" flipV="1">
            <a:off x="5410200" y="5943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8474" name="Group 42"/>
          <p:cNvGrpSpPr>
            <a:grpSpLocks/>
          </p:cNvGrpSpPr>
          <p:nvPr/>
        </p:nvGrpSpPr>
        <p:grpSpPr bwMode="auto">
          <a:xfrm>
            <a:off x="4876800" y="3505200"/>
            <a:ext cx="1905000" cy="1828800"/>
            <a:chOff x="3072" y="2208"/>
            <a:chExt cx="1200" cy="1152"/>
          </a:xfrm>
        </p:grpSpPr>
        <p:sp>
          <p:nvSpPr>
            <p:cNvPr id="18459" name="AutoShape 27"/>
            <p:cNvSpPr>
              <a:spLocks noChangeArrowheads="1"/>
            </p:cNvSpPr>
            <p:nvPr/>
          </p:nvSpPr>
          <p:spPr bwMode="auto">
            <a:xfrm>
              <a:off x="3456" y="2496"/>
              <a:ext cx="768" cy="624"/>
            </a:xfrm>
            <a:prstGeom prst="diamond">
              <a:avLst/>
            </a:prstGeom>
            <a:solidFill>
              <a:srgbClr val="CC99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TW" sz="2400" b="0"/>
                <a:t>Likes</a:t>
              </a:r>
            </a:p>
          </p:txBody>
        </p:sp>
        <p:sp>
          <p:nvSpPr>
            <p:cNvPr id="18460" name="Line 28"/>
            <p:cNvSpPr>
              <a:spLocks noChangeShapeType="1"/>
            </p:cNvSpPr>
            <p:nvPr/>
          </p:nvSpPr>
          <p:spPr bwMode="auto">
            <a:xfrm flipV="1">
              <a:off x="3072" y="3120"/>
              <a:ext cx="76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61" name="Line 29"/>
            <p:cNvSpPr>
              <a:spLocks noChangeShapeType="1"/>
            </p:cNvSpPr>
            <p:nvPr/>
          </p:nvSpPr>
          <p:spPr bwMode="auto">
            <a:xfrm flipV="1">
              <a:off x="3840" y="2208"/>
              <a:ext cx="43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8473" name="Group 41"/>
          <p:cNvGrpSpPr>
            <a:grpSpLocks/>
          </p:cNvGrpSpPr>
          <p:nvPr/>
        </p:nvGrpSpPr>
        <p:grpSpPr bwMode="auto">
          <a:xfrm>
            <a:off x="3657600" y="2514600"/>
            <a:ext cx="2743200" cy="990600"/>
            <a:chOff x="2304" y="1584"/>
            <a:chExt cx="1728" cy="624"/>
          </a:xfrm>
        </p:grpSpPr>
        <p:sp>
          <p:nvSpPr>
            <p:cNvPr id="18464" name="AutoShape 32"/>
            <p:cNvSpPr>
              <a:spLocks noChangeArrowheads="1"/>
            </p:cNvSpPr>
            <p:nvPr/>
          </p:nvSpPr>
          <p:spPr bwMode="auto">
            <a:xfrm>
              <a:off x="2784" y="1584"/>
              <a:ext cx="768" cy="624"/>
            </a:xfrm>
            <a:prstGeom prst="diamond">
              <a:avLst/>
            </a:prstGeom>
            <a:solidFill>
              <a:srgbClr val="CC99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TW" sz="2400" b="0"/>
                <a:t>Sells</a:t>
              </a:r>
            </a:p>
          </p:txBody>
        </p:sp>
        <p:sp>
          <p:nvSpPr>
            <p:cNvPr id="18465" name="Line 33"/>
            <p:cNvSpPr>
              <a:spLocks noChangeShapeType="1"/>
            </p:cNvSpPr>
            <p:nvPr/>
          </p:nvSpPr>
          <p:spPr bwMode="auto">
            <a:xfrm flipH="1">
              <a:off x="2304" y="192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66" name="Line 34"/>
            <p:cNvSpPr>
              <a:spLocks noChangeShapeType="1"/>
            </p:cNvSpPr>
            <p:nvPr/>
          </p:nvSpPr>
          <p:spPr bwMode="auto">
            <a:xfrm>
              <a:off x="3552" y="187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8469" name="AutoShape 37"/>
          <p:cNvSpPr>
            <a:spLocks noChangeArrowheads="1"/>
          </p:cNvSpPr>
          <p:nvPr/>
        </p:nvSpPr>
        <p:spPr bwMode="auto">
          <a:xfrm>
            <a:off x="2743200" y="3962400"/>
            <a:ext cx="1828800" cy="990600"/>
          </a:xfrm>
          <a:prstGeom prst="diamond">
            <a:avLst/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Frequents</a:t>
            </a:r>
          </a:p>
        </p:txBody>
      </p:sp>
      <p:sp>
        <p:nvSpPr>
          <p:cNvPr id="18470" name="Line 38"/>
          <p:cNvSpPr>
            <a:spLocks noChangeShapeType="1"/>
          </p:cNvSpPr>
          <p:nvPr/>
        </p:nvSpPr>
        <p:spPr bwMode="auto">
          <a:xfrm flipH="1" flipV="1">
            <a:off x="3124200" y="350520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71" name="Line 39"/>
          <p:cNvSpPr>
            <a:spLocks noChangeShapeType="1"/>
          </p:cNvSpPr>
          <p:nvPr/>
        </p:nvSpPr>
        <p:spPr bwMode="auto">
          <a:xfrm flipH="1" flipV="1">
            <a:off x="3657600" y="4953000"/>
            <a:ext cx="990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9" grpId="0" animBg="1"/>
      <p:bldP spid="18470" grpId="0" animBg="1"/>
      <p:bldP spid="184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563-3323-491A-AC42-E95D8A8C342A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Instances of an E/R Diagram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database described by an E/R diagram will contain </a:t>
            </a:r>
            <a:r>
              <a:rPr lang="en-US" altLang="zh-TW" i="1">
                <a:solidFill>
                  <a:srgbClr val="0000CC"/>
                </a:solidFill>
              </a:rPr>
              <a:t>particular</a:t>
            </a:r>
            <a:r>
              <a:rPr lang="en-US" altLang="zh-TW"/>
              <a:t> data, called instance.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4306-E17E-4222-979E-6C614B41181B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0"/>
            <a:ext cx="7315200" cy="838200"/>
          </a:xfrm>
        </p:spPr>
        <p:txBody>
          <a:bodyPr/>
          <a:lstStyle/>
          <a:p>
            <a:r>
              <a:rPr lang="en-US" altLang="zh-TW"/>
              <a:t>Instance of Entity Set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05000"/>
            <a:ext cx="7315200" cy="4191000"/>
          </a:xfrm>
        </p:spPr>
        <p:txBody>
          <a:bodyPr/>
          <a:lstStyle/>
          <a:p>
            <a:r>
              <a:rPr lang="en-US" altLang="zh-TW"/>
              <a:t>The 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value</a:t>
            </a:r>
            <a:r>
              <a:rPr lang="en-US" altLang="zh-TW">
                <a:latin typeface="Tahoma"/>
              </a:rPr>
              <a:t>”</a:t>
            </a:r>
            <a:r>
              <a:rPr lang="en-US" altLang="zh-TW"/>
              <a:t> of an entity set is the set of entities that belong to it.</a:t>
            </a:r>
          </a:p>
          <a:p>
            <a:pPr lvl="1"/>
            <a:r>
              <a:rPr lang="en-US" altLang="zh-TW"/>
              <a:t>Example: Set of beers in our database.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3D2E-4151-4B53-A084-F89A41F3D6E7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600200" y="4114800"/>
            <a:ext cx="1143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Beers</a:t>
            </a: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2362200" y="3124200"/>
            <a:ext cx="1905000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manufactory</a:t>
            </a: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1066800" y="3352800"/>
            <a:ext cx="838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name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1524000" y="3733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>
            <a:off x="2514600" y="3733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6477000" y="1981200"/>
            <a:ext cx="1905000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latin typeface="標楷體" pitchFamily="65" charset="-120"/>
                <a:ea typeface="標楷體" pitchFamily="65" charset="-120"/>
              </a:rPr>
              <a:t>海尼根公司 </a:t>
            </a: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4876800" y="2057400"/>
            <a:ext cx="11430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ea typeface="標楷體" pitchFamily="65" charset="-120"/>
              </a:rPr>
              <a:t>海尼根</a:t>
            </a: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5638800" y="2590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>
            <a:off x="6629400" y="2590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4648200" y="1143000"/>
            <a:ext cx="0" cy="5334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pic>
        <p:nvPicPr>
          <p:cNvPr id="20499" name="Picture 19" descr="heinek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95600"/>
            <a:ext cx="835025" cy="105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1" name="Picture 21" descr="B-TG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410200"/>
            <a:ext cx="838200" cy="105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2" name="Oval 22"/>
          <p:cNvSpPr>
            <a:spLocks noChangeArrowheads="1"/>
          </p:cNvSpPr>
          <p:nvPr/>
        </p:nvSpPr>
        <p:spPr bwMode="auto">
          <a:xfrm>
            <a:off x="6705600" y="4191000"/>
            <a:ext cx="2057400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latin typeface="標楷體" pitchFamily="65" charset="-120"/>
                <a:ea typeface="標楷體" pitchFamily="65" charset="-120"/>
              </a:rPr>
              <a:t>台灣菸酒公司 </a:t>
            </a:r>
          </a:p>
        </p:txBody>
      </p:sp>
      <p:sp>
        <p:nvSpPr>
          <p:cNvPr id="20503" name="Oval 23"/>
          <p:cNvSpPr>
            <a:spLocks noChangeArrowheads="1"/>
          </p:cNvSpPr>
          <p:nvPr/>
        </p:nvSpPr>
        <p:spPr bwMode="auto">
          <a:xfrm>
            <a:off x="4953000" y="4267200"/>
            <a:ext cx="11430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ea typeface="標楷體" pitchFamily="65" charset="-120"/>
              </a:rPr>
              <a:t>台啤</a:t>
            </a:r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 flipH="1">
            <a:off x="6553200" y="4800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5791200" y="4800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>
            <a:off x="4114800" y="3886200"/>
            <a:ext cx="1066800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1219200" y="1143000"/>
            <a:ext cx="2344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4000"/>
              <a:t>Entity Set</a:t>
            </a:r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5867400" y="1143000"/>
            <a:ext cx="173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4000"/>
              <a:t>Instant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 animBg="1"/>
      <p:bldP spid="20494" grpId="0" animBg="1"/>
      <p:bldP spid="20495" grpId="0" animBg="1"/>
      <p:bldP spid="20496" grpId="0" animBg="1"/>
      <p:bldP spid="20502" grpId="0" animBg="1"/>
      <p:bldP spid="20503" grpId="0" animBg="1"/>
      <p:bldP spid="20504" grpId="0" animBg="1"/>
      <p:bldP spid="2050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9E3E-BDC7-4114-B0BA-227221C2394F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Instance of Relationship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7800" y="2057400"/>
            <a:ext cx="7162800" cy="4191000"/>
          </a:xfrm>
        </p:spPr>
        <p:txBody>
          <a:bodyPr/>
          <a:lstStyle/>
          <a:p>
            <a:r>
              <a:rPr lang="en-US" altLang="zh-TW"/>
              <a:t>The 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value</a:t>
            </a:r>
            <a:r>
              <a:rPr lang="en-US" altLang="zh-TW">
                <a:latin typeface="Tahoma"/>
              </a:rPr>
              <a:t>”</a:t>
            </a:r>
            <a:r>
              <a:rPr lang="en-US" altLang="zh-TW"/>
              <a:t> of a relationship is </a:t>
            </a:r>
            <a:r>
              <a:rPr lang="en-US" altLang="zh-TW" i="1">
                <a:solidFill>
                  <a:srgbClr val="0000CC"/>
                </a:solidFill>
              </a:rPr>
              <a:t>a set of lists</a:t>
            </a:r>
            <a:r>
              <a:rPr lang="en-US" altLang="zh-TW"/>
              <a:t> of currently related entities, one from each of the related entity sets.</a:t>
            </a:r>
          </a:p>
          <a:p>
            <a:r>
              <a:rPr lang="en-US" altLang="zh-TW" i="1">
                <a:solidFill>
                  <a:srgbClr val="0000CC"/>
                </a:solidFill>
              </a:rPr>
              <a:t>R</a:t>
            </a:r>
            <a:r>
              <a:rPr lang="en-US" altLang="zh-TW"/>
              <a:t> connects n entity sets </a:t>
            </a:r>
            <a:r>
              <a:rPr lang="en-US" altLang="zh-TW" i="1">
                <a:solidFill>
                  <a:srgbClr val="0000CC"/>
                </a:solidFill>
              </a:rPr>
              <a:t>E</a:t>
            </a:r>
            <a:r>
              <a:rPr lang="en-US" altLang="zh-TW" i="1" baseline="-25000">
                <a:solidFill>
                  <a:srgbClr val="0000CC"/>
                </a:solidFill>
              </a:rPr>
              <a:t>1</a:t>
            </a:r>
            <a:r>
              <a:rPr lang="en-US" altLang="zh-TW" i="1">
                <a:solidFill>
                  <a:srgbClr val="0000CC"/>
                </a:solidFill>
              </a:rPr>
              <a:t>, E</a:t>
            </a:r>
            <a:r>
              <a:rPr lang="en-US" altLang="zh-TW" i="1" baseline="-25000">
                <a:solidFill>
                  <a:srgbClr val="0000CC"/>
                </a:solidFill>
              </a:rPr>
              <a:t>2</a:t>
            </a:r>
            <a:r>
              <a:rPr lang="en-US" altLang="zh-TW" i="1">
                <a:solidFill>
                  <a:srgbClr val="0000CC"/>
                </a:solidFill>
              </a:rPr>
              <a:t>, … E</a:t>
            </a:r>
            <a:r>
              <a:rPr lang="en-US" altLang="zh-TW" i="1" baseline="-25000">
                <a:solidFill>
                  <a:srgbClr val="0000CC"/>
                </a:solidFill>
              </a:rPr>
              <a:t>n</a:t>
            </a:r>
            <a:r>
              <a:rPr lang="en-US" altLang="zh-TW"/>
              <a:t>. </a:t>
            </a:r>
          </a:p>
          <a:p>
            <a:r>
              <a:rPr lang="en-US" altLang="zh-TW"/>
              <a:t>A instance is (</a:t>
            </a:r>
            <a:r>
              <a:rPr lang="en-US" altLang="zh-TW" i="1">
                <a:solidFill>
                  <a:srgbClr val="0000CC"/>
                </a:solidFill>
              </a:rPr>
              <a:t>e</a:t>
            </a:r>
            <a:r>
              <a:rPr lang="en-US" altLang="zh-TW" i="1" baseline="-25000">
                <a:solidFill>
                  <a:srgbClr val="0000CC"/>
                </a:solidFill>
              </a:rPr>
              <a:t>1</a:t>
            </a:r>
            <a:r>
              <a:rPr lang="en-US" altLang="zh-TW" i="1">
                <a:solidFill>
                  <a:srgbClr val="0000CC"/>
                </a:solidFill>
              </a:rPr>
              <a:t>, e</a:t>
            </a:r>
            <a:r>
              <a:rPr lang="en-US" altLang="zh-TW" i="1" baseline="-25000">
                <a:solidFill>
                  <a:srgbClr val="0000CC"/>
                </a:solidFill>
              </a:rPr>
              <a:t>2</a:t>
            </a:r>
            <a:r>
              <a:rPr lang="en-US" altLang="zh-TW" i="1">
                <a:solidFill>
                  <a:srgbClr val="0000CC"/>
                </a:solidFill>
              </a:rPr>
              <a:t>, … e</a:t>
            </a:r>
            <a:r>
              <a:rPr lang="en-US" altLang="zh-TW" i="1" baseline="-25000">
                <a:solidFill>
                  <a:srgbClr val="0000CC"/>
                </a:solidFill>
              </a:rPr>
              <a:t>n</a:t>
            </a:r>
            <a:r>
              <a:rPr lang="en-US" altLang="zh-TW" i="1">
                <a:solidFill>
                  <a:schemeClr val="bg2"/>
                </a:solidFill>
              </a:rPr>
              <a:t>) 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3200" i="1">
                <a:solidFill>
                  <a:schemeClr val="bg2"/>
                </a:solidFill>
              </a:rPr>
              <a:t>,where </a:t>
            </a:r>
            <a:endParaRPr lang="en-US" altLang="zh-TW" sz="3200" i="1" baseline="-25000">
              <a:solidFill>
                <a:srgbClr val="0000CC"/>
              </a:solidFill>
            </a:endParaRPr>
          </a:p>
        </p:txBody>
      </p:sp>
      <p:graphicFrame>
        <p:nvGraphicFramePr>
          <p:cNvPr id="2150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276600" y="5334000"/>
          <a:ext cx="19050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方程式" r:id="rId4" imgW="431640" imgH="228600" progId="Equation.3">
                  <p:embed/>
                </p:oleObj>
              </mc:Choice>
              <mc:Fallback>
                <p:oleObj name="方程式" r:id="rId4" imgW="4316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0"/>
                        <a:ext cx="1905000" cy="1008063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C417-C104-45E8-A2DB-08A1C5DD8BB9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315200" cy="838200"/>
          </a:xfrm>
        </p:spPr>
        <p:txBody>
          <a:bodyPr/>
          <a:lstStyle/>
          <a:p>
            <a:r>
              <a:rPr lang="en-US" altLang="zh-TW"/>
              <a:t>Example: Relationship Set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4925" y="1752600"/>
            <a:ext cx="7315200" cy="1143000"/>
          </a:xfrm>
        </p:spPr>
        <p:txBody>
          <a:bodyPr/>
          <a:lstStyle/>
          <a:p>
            <a:r>
              <a:rPr lang="en-US" altLang="zh-TW"/>
              <a:t>For the relationship </a:t>
            </a:r>
            <a:r>
              <a:rPr lang="en-US" altLang="zh-TW" i="1">
                <a:solidFill>
                  <a:srgbClr val="0000CC"/>
                </a:solidFill>
              </a:rPr>
              <a:t>Sells</a:t>
            </a:r>
            <a:r>
              <a:rPr lang="en-US" altLang="zh-TW"/>
              <a:t>, we might have a relationship set like: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057525" y="2971800"/>
            <a:ext cx="29273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TW" sz="2400" b="0"/>
              <a:t>Bars		Beers</a:t>
            </a:r>
          </a:p>
          <a:p>
            <a:pPr algn="l" eaLnBrk="0" hangingPunct="0"/>
            <a:r>
              <a:rPr lang="en-US" altLang="zh-TW" sz="2400" b="0"/>
              <a:t>Lounge Bar	</a:t>
            </a:r>
            <a:r>
              <a:rPr lang="zh-TW" altLang="en-US" sz="2400" b="0">
                <a:ea typeface="標楷體" pitchFamily="65" charset="-120"/>
              </a:rPr>
              <a:t>台啤</a:t>
            </a:r>
          </a:p>
          <a:p>
            <a:pPr algn="l" eaLnBrk="0" hangingPunct="0"/>
            <a:r>
              <a:rPr lang="en-US" altLang="zh-TW" sz="2400" b="0"/>
              <a:t>Lounge Bar	</a:t>
            </a:r>
            <a:r>
              <a:rPr lang="zh-TW" altLang="en-US" sz="2400" b="0">
                <a:ea typeface="標楷體" pitchFamily="65" charset="-120"/>
              </a:rPr>
              <a:t>海尼根</a:t>
            </a:r>
          </a:p>
          <a:p>
            <a:pPr algn="l" eaLnBrk="0" hangingPunct="0"/>
            <a:r>
              <a:rPr lang="en-US" altLang="zh-TW" sz="2400" b="0"/>
              <a:t>Room18	</a:t>
            </a:r>
            <a:r>
              <a:rPr lang="zh-TW" altLang="en-US" sz="2400" b="0">
                <a:ea typeface="標楷體" pitchFamily="65" charset="-120"/>
              </a:rPr>
              <a:t>台啤</a:t>
            </a:r>
          </a:p>
          <a:p>
            <a:pPr algn="l" eaLnBrk="0" hangingPunct="0"/>
            <a:r>
              <a:rPr lang="en-US" altLang="zh-TW" sz="2400" b="0"/>
              <a:t>Room18	</a:t>
            </a:r>
            <a:r>
              <a:rPr lang="zh-TW" altLang="en-US" sz="2400" b="0">
                <a:ea typeface="標楷體" pitchFamily="65" charset="-120"/>
              </a:rPr>
              <a:t>海尼根</a:t>
            </a:r>
          </a:p>
          <a:p>
            <a:pPr algn="l" eaLnBrk="0" hangingPunct="0"/>
            <a:r>
              <a:rPr lang="zh-TW" altLang="en-US" sz="2400" b="0"/>
              <a:t>	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133600" y="5791200"/>
            <a:ext cx="1143000" cy="91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Bars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019800" y="5791200"/>
            <a:ext cx="1143000" cy="91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Beers</a:t>
            </a: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4038600" y="5715000"/>
            <a:ext cx="1219200" cy="990600"/>
          </a:xfrm>
          <a:prstGeom prst="diamond">
            <a:avLst/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Sells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3276600" y="624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5257800" y="6172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2905125" y="2971800"/>
            <a:ext cx="34290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2905125" y="34290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4657725" y="29718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3743325" y="4876800"/>
            <a:ext cx="0" cy="3810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5419725" y="4876800"/>
            <a:ext cx="0" cy="3810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2371725" y="3429000"/>
            <a:ext cx="4495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6851650" y="3165475"/>
            <a:ext cx="1835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i="1">
                <a:solidFill>
                  <a:srgbClr val="0000CC"/>
                </a:solidFill>
              </a:rPr>
              <a:t>One instance</a:t>
            </a:r>
          </a:p>
          <a:p>
            <a:pPr algn="l"/>
            <a:r>
              <a:rPr lang="en-US" altLang="zh-TW" sz="2400" i="1">
                <a:solidFill>
                  <a:srgbClr val="0000CC"/>
                </a:solidFill>
              </a:rPr>
              <a:t>(tuple)</a:t>
            </a:r>
          </a:p>
        </p:txBody>
      </p:sp>
      <p:sp>
        <p:nvSpPr>
          <p:cNvPr id="23570" name="Freeform 18"/>
          <p:cNvSpPr>
            <a:spLocks/>
          </p:cNvSpPr>
          <p:nvPr/>
        </p:nvSpPr>
        <p:spPr bwMode="auto">
          <a:xfrm>
            <a:off x="6486525" y="2857500"/>
            <a:ext cx="990600" cy="571500"/>
          </a:xfrm>
          <a:custGeom>
            <a:avLst/>
            <a:gdLst>
              <a:gd name="T0" fmla="*/ 624 w 624"/>
              <a:gd name="T1" fmla="*/ 216 h 360"/>
              <a:gd name="T2" fmla="*/ 384 w 624"/>
              <a:gd name="T3" fmla="*/ 24 h 360"/>
              <a:gd name="T4" fmla="*/ 0 w 624"/>
              <a:gd name="T5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360">
                <a:moveTo>
                  <a:pt x="624" y="216"/>
                </a:moveTo>
                <a:cubicBezTo>
                  <a:pt x="556" y="108"/>
                  <a:pt x="488" y="0"/>
                  <a:pt x="384" y="24"/>
                </a:cubicBezTo>
                <a:cubicBezTo>
                  <a:pt x="280" y="48"/>
                  <a:pt x="140" y="204"/>
                  <a:pt x="0" y="36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D308-E882-4ED8-B101-DC0BEE2A78D3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Multiway Relationship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Sometimes, we need a relationship that </a:t>
            </a:r>
            <a:r>
              <a:rPr lang="en-US" altLang="zh-TW">
                <a:solidFill>
                  <a:srgbClr val="0000CC"/>
                </a:solidFill>
              </a:rPr>
              <a:t>connects more than two entity sets</a:t>
            </a:r>
            <a:r>
              <a:rPr lang="en-US" altLang="zh-TW"/>
              <a:t>.</a:t>
            </a:r>
          </a:p>
          <a:p>
            <a:r>
              <a:rPr lang="en-US" altLang="zh-TW"/>
              <a:t>Suppose that drinkers will only drink certain beers at certain bars.</a:t>
            </a:r>
          </a:p>
          <a:p>
            <a:pPr lvl="1"/>
            <a:r>
              <a:rPr lang="en-US" altLang="zh-TW" i="1">
                <a:solidFill>
                  <a:srgbClr val="0000CC"/>
                </a:solidFill>
              </a:rPr>
              <a:t>Three binary relationships</a:t>
            </a:r>
            <a:r>
              <a:rPr lang="en-US" altLang="zh-TW"/>
              <a:t> (Likes, Sells, and Frequents) do not allow us to make this distinction.</a:t>
            </a:r>
          </a:p>
          <a:p>
            <a:pPr lvl="1"/>
            <a:r>
              <a:rPr lang="en-US" altLang="zh-TW"/>
              <a:t>But a 3-way relationship would.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BE6C-DE97-461B-914F-29EBAC7A4623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457200"/>
            <a:ext cx="7315200" cy="838200"/>
          </a:xfrm>
        </p:spPr>
        <p:txBody>
          <a:bodyPr/>
          <a:lstStyle/>
          <a:p>
            <a:r>
              <a:rPr lang="en-US" altLang="zh-TW"/>
              <a:t>Previous Example (binary)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2514600" y="2590800"/>
            <a:ext cx="1143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Bars</a:t>
            </a:r>
          </a:p>
        </p:txBody>
      </p:sp>
      <p:sp>
        <p:nvSpPr>
          <p:cNvPr id="76804" name="Oval 4"/>
          <p:cNvSpPr>
            <a:spLocks noChangeArrowheads="1"/>
          </p:cNvSpPr>
          <p:nvPr/>
        </p:nvSpPr>
        <p:spPr bwMode="auto">
          <a:xfrm>
            <a:off x="1981200" y="1752600"/>
            <a:ext cx="9144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name</a:t>
            </a:r>
          </a:p>
        </p:txBody>
      </p:sp>
      <p:sp>
        <p:nvSpPr>
          <p:cNvPr id="76805" name="Oval 5"/>
          <p:cNvSpPr>
            <a:spLocks noChangeArrowheads="1"/>
          </p:cNvSpPr>
          <p:nvPr/>
        </p:nvSpPr>
        <p:spPr bwMode="auto">
          <a:xfrm>
            <a:off x="914400" y="2438400"/>
            <a:ext cx="1143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license</a:t>
            </a:r>
          </a:p>
        </p:txBody>
      </p:sp>
      <p:sp>
        <p:nvSpPr>
          <p:cNvPr id="76806" name="Oval 6"/>
          <p:cNvSpPr>
            <a:spLocks noChangeArrowheads="1"/>
          </p:cNvSpPr>
          <p:nvPr/>
        </p:nvSpPr>
        <p:spPr bwMode="auto">
          <a:xfrm>
            <a:off x="2971800" y="1676400"/>
            <a:ext cx="11430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address</a:t>
            </a:r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25146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 flipH="1">
            <a:off x="3352800" y="2209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2057400" y="2667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6400800" y="2590800"/>
            <a:ext cx="1143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Beers</a:t>
            </a:r>
          </a:p>
        </p:txBody>
      </p:sp>
      <p:sp>
        <p:nvSpPr>
          <p:cNvPr id="76811" name="Oval 11"/>
          <p:cNvSpPr>
            <a:spLocks noChangeArrowheads="1"/>
          </p:cNvSpPr>
          <p:nvPr/>
        </p:nvSpPr>
        <p:spPr bwMode="auto">
          <a:xfrm>
            <a:off x="7162800" y="1600200"/>
            <a:ext cx="1905000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manufactory</a:t>
            </a:r>
          </a:p>
        </p:txBody>
      </p:sp>
      <p:sp>
        <p:nvSpPr>
          <p:cNvPr id="76812" name="Oval 12"/>
          <p:cNvSpPr>
            <a:spLocks noChangeArrowheads="1"/>
          </p:cNvSpPr>
          <p:nvPr/>
        </p:nvSpPr>
        <p:spPr bwMode="auto">
          <a:xfrm>
            <a:off x="5867400" y="1828800"/>
            <a:ext cx="838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name</a:t>
            </a:r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>
            <a:off x="63246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6814" name="Line 14"/>
          <p:cNvSpPr>
            <a:spLocks noChangeShapeType="1"/>
          </p:cNvSpPr>
          <p:nvPr/>
        </p:nvSpPr>
        <p:spPr bwMode="auto">
          <a:xfrm flipH="1">
            <a:off x="73152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6815" name="Rectangle 15"/>
          <p:cNvSpPr>
            <a:spLocks noChangeArrowheads="1"/>
          </p:cNvSpPr>
          <p:nvPr/>
        </p:nvSpPr>
        <p:spPr bwMode="auto">
          <a:xfrm>
            <a:off x="4267200" y="5334000"/>
            <a:ext cx="1143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Drinkers</a:t>
            </a:r>
          </a:p>
        </p:txBody>
      </p:sp>
      <p:sp>
        <p:nvSpPr>
          <p:cNvPr id="76816" name="Oval 16"/>
          <p:cNvSpPr>
            <a:spLocks noChangeArrowheads="1"/>
          </p:cNvSpPr>
          <p:nvPr/>
        </p:nvSpPr>
        <p:spPr bwMode="auto">
          <a:xfrm>
            <a:off x="6019800" y="6096000"/>
            <a:ext cx="1143000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address</a:t>
            </a:r>
          </a:p>
        </p:txBody>
      </p:sp>
      <p:sp>
        <p:nvSpPr>
          <p:cNvPr id="76817" name="Oval 17"/>
          <p:cNvSpPr>
            <a:spLocks noChangeArrowheads="1"/>
          </p:cNvSpPr>
          <p:nvPr/>
        </p:nvSpPr>
        <p:spPr bwMode="auto">
          <a:xfrm>
            <a:off x="2819400" y="6172200"/>
            <a:ext cx="9906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name</a:t>
            </a:r>
          </a:p>
        </p:txBody>
      </p:sp>
      <p:sp>
        <p:nvSpPr>
          <p:cNvPr id="76818" name="Line 18"/>
          <p:cNvSpPr>
            <a:spLocks noChangeShapeType="1"/>
          </p:cNvSpPr>
          <p:nvPr/>
        </p:nvSpPr>
        <p:spPr bwMode="auto">
          <a:xfrm flipV="1">
            <a:off x="3657600" y="5943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6819" name="Line 19"/>
          <p:cNvSpPr>
            <a:spLocks noChangeShapeType="1"/>
          </p:cNvSpPr>
          <p:nvPr/>
        </p:nvSpPr>
        <p:spPr bwMode="auto">
          <a:xfrm flipH="1" flipV="1">
            <a:off x="5410200" y="5943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6820" name="AutoShape 20"/>
          <p:cNvSpPr>
            <a:spLocks noChangeArrowheads="1"/>
          </p:cNvSpPr>
          <p:nvPr/>
        </p:nvSpPr>
        <p:spPr bwMode="auto">
          <a:xfrm>
            <a:off x="5486400" y="3962400"/>
            <a:ext cx="1219200" cy="990600"/>
          </a:xfrm>
          <a:prstGeom prst="diamond">
            <a:avLst/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Likes</a:t>
            </a:r>
          </a:p>
        </p:txBody>
      </p:sp>
      <p:sp>
        <p:nvSpPr>
          <p:cNvPr id="76821" name="Line 21"/>
          <p:cNvSpPr>
            <a:spLocks noChangeShapeType="1"/>
          </p:cNvSpPr>
          <p:nvPr/>
        </p:nvSpPr>
        <p:spPr bwMode="auto">
          <a:xfrm flipV="1">
            <a:off x="4876800" y="49530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 flipV="1">
            <a:off x="6096000" y="35052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6823" name="AutoShape 23"/>
          <p:cNvSpPr>
            <a:spLocks noChangeArrowheads="1"/>
          </p:cNvSpPr>
          <p:nvPr/>
        </p:nvSpPr>
        <p:spPr bwMode="auto">
          <a:xfrm>
            <a:off x="4419600" y="2514600"/>
            <a:ext cx="1219200" cy="990600"/>
          </a:xfrm>
          <a:prstGeom prst="diamond">
            <a:avLst/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Sells</a:t>
            </a:r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 flipH="1">
            <a:off x="3657600" y="30480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>
            <a:off x="5638800" y="2971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6826" name="AutoShape 26"/>
          <p:cNvSpPr>
            <a:spLocks noChangeArrowheads="1"/>
          </p:cNvSpPr>
          <p:nvPr/>
        </p:nvSpPr>
        <p:spPr bwMode="auto">
          <a:xfrm>
            <a:off x="2743200" y="3962400"/>
            <a:ext cx="1828800" cy="990600"/>
          </a:xfrm>
          <a:prstGeom prst="diamond">
            <a:avLst/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Frequents</a:t>
            </a:r>
          </a:p>
        </p:txBody>
      </p:sp>
      <p:sp>
        <p:nvSpPr>
          <p:cNvPr id="76827" name="Line 27"/>
          <p:cNvSpPr>
            <a:spLocks noChangeShapeType="1"/>
          </p:cNvSpPr>
          <p:nvPr/>
        </p:nvSpPr>
        <p:spPr bwMode="auto">
          <a:xfrm flipH="1" flipV="1">
            <a:off x="3124200" y="350520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6828" name="Line 28"/>
          <p:cNvSpPr>
            <a:spLocks noChangeShapeType="1"/>
          </p:cNvSpPr>
          <p:nvPr/>
        </p:nvSpPr>
        <p:spPr bwMode="auto">
          <a:xfrm flipH="1" flipV="1">
            <a:off x="3657600" y="4953000"/>
            <a:ext cx="990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AEC0-2CB9-4FF6-88CE-6B6BBC537E0E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838200"/>
            <a:ext cx="7315200" cy="838200"/>
          </a:xfrm>
        </p:spPr>
        <p:txBody>
          <a:bodyPr/>
          <a:lstStyle/>
          <a:p>
            <a:r>
              <a:rPr lang="en-US" altLang="zh-TW"/>
              <a:t>Example (three way)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981200" y="2743200"/>
            <a:ext cx="10668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Bars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629400" y="2819400"/>
            <a:ext cx="1066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Beers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191000" y="5410200"/>
            <a:ext cx="1066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Drinkers</a:t>
            </a:r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1524000" y="19812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name</a:t>
            </a:r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6172200" y="20574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name</a:t>
            </a:r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2971800" y="1981200"/>
            <a:ext cx="11430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address</a:t>
            </a:r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7162800" y="2057400"/>
            <a:ext cx="1828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manufactory</a:t>
            </a:r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2895600" y="61722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name</a:t>
            </a:r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5791200" y="6172200"/>
            <a:ext cx="1219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address</a:t>
            </a:r>
          </a:p>
        </p:txBody>
      </p:sp>
      <p:sp>
        <p:nvSpPr>
          <p:cNvPr id="26637" name="Oval 13"/>
          <p:cNvSpPr>
            <a:spLocks noChangeArrowheads="1"/>
          </p:cNvSpPr>
          <p:nvPr/>
        </p:nvSpPr>
        <p:spPr bwMode="auto">
          <a:xfrm>
            <a:off x="762000" y="3048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license</a:t>
            </a:r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V="1">
            <a:off x="1676400" y="32766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1981200" y="2514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>
            <a:off x="2743200" y="2514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V="1">
            <a:off x="3810000" y="6019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H="1" flipV="1">
            <a:off x="5257800" y="60198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6629400" y="2590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H="1">
            <a:off x="7467600" y="2590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5" name="AutoShape 21"/>
          <p:cNvSpPr>
            <a:spLocks noChangeArrowheads="1"/>
          </p:cNvSpPr>
          <p:nvPr/>
        </p:nvSpPr>
        <p:spPr bwMode="auto">
          <a:xfrm>
            <a:off x="3810000" y="3657600"/>
            <a:ext cx="1828800" cy="1066800"/>
          </a:xfrm>
          <a:prstGeom prst="diamond">
            <a:avLst/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Preferences</a:t>
            </a:r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 flipH="1" flipV="1">
            <a:off x="3048000" y="37338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4724400" y="4724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 flipV="1">
            <a:off x="5638800" y="3733800"/>
            <a:ext cx="990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ABD3-4D45-4577-B84C-5C23B129F4D6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990600"/>
            <a:ext cx="7315200" cy="838200"/>
          </a:xfrm>
        </p:spPr>
        <p:txBody>
          <a:bodyPr/>
          <a:lstStyle/>
          <a:p>
            <a:r>
              <a:rPr lang="en-US" altLang="zh-TW"/>
              <a:t>Database Design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7848600" cy="4191000"/>
          </a:xfrm>
        </p:spPr>
        <p:txBody>
          <a:bodyPr/>
          <a:lstStyle/>
          <a:p>
            <a:r>
              <a:rPr lang="en-US" altLang="zh-TW"/>
              <a:t>Structure of the database.</a:t>
            </a:r>
          </a:p>
          <a:p>
            <a:r>
              <a:rPr lang="en-US" altLang="zh-TW"/>
              <a:t>From </a:t>
            </a:r>
            <a:r>
              <a:rPr lang="en-US" altLang="zh-TW" i="1">
                <a:solidFill>
                  <a:srgbClr val="0000CC"/>
                </a:solidFill>
              </a:rPr>
              <a:t>abstract</a:t>
            </a:r>
            <a:r>
              <a:rPr lang="en-US" altLang="zh-TW" i="1"/>
              <a:t> </a:t>
            </a:r>
            <a:r>
              <a:rPr lang="en-US" altLang="zh-TW"/>
              <a:t>design to a </a:t>
            </a:r>
            <a:r>
              <a:rPr lang="en-US" altLang="zh-TW" i="1">
                <a:solidFill>
                  <a:srgbClr val="0000CC"/>
                </a:solidFill>
              </a:rPr>
              <a:t>concrete</a:t>
            </a:r>
            <a:r>
              <a:rPr lang="en-US" altLang="zh-TW">
                <a:solidFill>
                  <a:srgbClr val="0000CC"/>
                </a:solidFill>
              </a:rPr>
              <a:t> </a:t>
            </a:r>
            <a:r>
              <a:rPr lang="en-US" altLang="zh-TW"/>
              <a:t>relational design.</a:t>
            </a:r>
          </a:p>
          <a:p>
            <a:r>
              <a:rPr lang="en-US" altLang="zh-TW"/>
              <a:t>Specified in one of several languages or notations suitable for expressing designs.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C3-DAF4-4FA0-8834-CF090D114D40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362200" y="2209800"/>
            <a:ext cx="5257800" cy="27432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990600"/>
            <a:ext cx="7315200" cy="838200"/>
          </a:xfrm>
        </p:spPr>
        <p:txBody>
          <a:bodyPr/>
          <a:lstStyle/>
          <a:p>
            <a:r>
              <a:rPr lang="en-US" altLang="zh-TW"/>
              <a:t>A Typical Relationship Set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422525" y="2251075"/>
            <a:ext cx="4914900" cy="2647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TW" sz="2400" b="0"/>
              <a:t>Bar		Drinker	Beer</a:t>
            </a:r>
          </a:p>
          <a:p>
            <a:pPr algn="l" eaLnBrk="0" hangingPunct="0"/>
            <a:r>
              <a:rPr lang="en-US" altLang="zh-TW" sz="2400" b="0"/>
              <a:t>Room18	</a:t>
            </a:r>
            <a:r>
              <a:rPr lang="zh-TW" altLang="en-US" sz="2400" b="0">
                <a:ea typeface="標楷體" pitchFamily="65" charset="-120"/>
              </a:rPr>
              <a:t>王建民</a:t>
            </a:r>
            <a:r>
              <a:rPr lang="zh-TW" altLang="en-US" sz="2400" b="0"/>
              <a:t>	</a:t>
            </a:r>
            <a:r>
              <a:rPr lang="zh-TW" altLang="en-US" sz="2400" b="0">
                <a:ea typeface="標楷體" pitchFamily="65" charset="-120"/>
              </a:rPr>
              <a:t>台啤</a:t>
            </a:r>
          </a:p>
          <a:p>
            <a:pPr algn="l" eaLnBrk="0" hangingPunct="0"/>
            <a:r>
              <a:rPr lang="en-US" altLang="zh-TW" sz="2400" b="0"/>
              <a:t>Lounge Bar	</a:t>
            </a:r>
            <a:r>
              <a:rPr lang="zh-TW" altLang="en-US" sz="2400" b="0">
                <a:ea typeface="標楷體" pitchFamily="65" charset="-120"/>
              </a:rPr>
              <a:t>王建民</a:t>
            </a:r>
            <a:r>
              <a:rPr lang="zh-TW" altLang="en-US" sz="2400" b="0"/>
              <a:t>	</a:t>
            </a:r>
            <a:r>
              <a:rPr lang="zh-TW" altLang="en-US" sz="2400" b="0">
                <a:ea typeface="標楷體" pitchFamily="65" charset="-120"/>
              </a:rPr>
              <a:t>海尼根</a:t>
            </a:r>
            <a:endParaRPr lang="zh-TW" altLang="en-US" sz="2400" b="0"/>
          </a:p>
          <a:p>
            <a:pPr algn="l" eaLnBrk="0" hangingPunct="0"/>
            <a:r>
              <a:rPr lang="en-US" altLang="zh-TW" sz="2400" b="0"/>
              <a:t>Lounge Bar	</a:t>
            </a:r>
            <a:r>
              <a:rPr lang="zh-TW" altLang="en-US" sz="2400" b="0">
                <a:ea typeface="標楷體" pitchFamily="65" charset="-120"/>
              </a:rPr>
              <a:t>魏德盛</a:t>
            </a:r>
            <a:r>
              <a:rPr lang="zh-TW" altLang="en-US" sz="2400" b="0"/>
              <a:t>	</a:t>
            </a:r>
            <a:r>
              <a:rPr lang="zh-TW" altLang="en-US" sz="2400" b="0">
                <a:ea typeface="標楷體" pitchFamily="65" charset="-120"/>
              </a:rPr>
              <a:t>海尼根</a:t>
            </a:r>
          </a:p>
          <a:p>
            <a:pPr algn="l" eaLnBrk="0" hangingPunct="0"/>
            <a:r>
              <a:rPr lang="en-US" altLang="zh-TW" sz="2400" b="0"/>
              <a:t>Room18	</a:t>
            </a:r>
            <a:r>
              <a:rPr lang="zh-TW" altLang="en-US" sz="2400" b="0">
                <a:ea typeface="標楷體" pitchFamily="65" charset="-120"/>
              </a:rPr>
              <a:t>馬英九</a:t>
            </a:r>
            <a:r>
              <a:rPr lang="zh-TW" altLang="en-US" sz="2400" b="0"/>
              <a:t>	</a:t>
            </a:r>
            <a:r>
              <a:rPr lang="en-US" altLang="zh-TW" sz="2400" b="0"/>
              <a:t>Miller</a:t>
            </a:r>
          </a:p>
          <a:p>
            <a:pPr algn="l" eaLnBrk="0" hangingPunct="0"/>
            <a:r>
              <a:rPr lang="en-US" altLang="zh-TW" sz="2400" b="0"/>
              <a:t>Joe’s Bar	</a:t>
            </a:r>
            <a:r>
              <a:rPr lang="zh-TW" altLang="en-US" sz="2400" b="0">
                <a:ea typeface="標楷體" pitchFamily="65" charset="-120"/>
              </a:rPr>
              <a:t>張天才</a:t>
            </a:r>
            <a:r>
              <a:rPr lang="zh-TW" altLang="en-US" sz="2400" b="0"/>
              <a:t>	</a:t>
            </a:r>
            <a:r>
              <a:rPr lang="en-US" altLang="zh-TW" sz="2400" b="0"/>
              <a:t>Miller</a:t>
            </a:r>
          </a:p>
          <a:p>
            <a:pPr algn="l" eaLnBrk="0" hangingPunct="0"/>
            <a:r>
              <a:rPr lang="en-US" altLang="zh-TW" sz="2400" b="0"/>
              <a:t>Sue’s Bar	</a:t>
            </a:r>
            <a:r>
              <a:rPr lang="zh-TW" altLang="en-US" sz="2400" b="0">
                <a:latin typeface="標楷體" pitchFamily="65" charset="-120"/>
                <a:ea typeface="標楷體" pitchFamily="65" charset="-120"/>
              </a:rPr>
              <a:t>張天才</a:t>
            </a:r>
            <a:r>
              <a:rPr lang="zh-TW" altLang="en-US" sz="2400" b="0"/>
              <a:t>	</a:t>
            </a:r>
            <a:r>
              <a:rPr lang="en-US" altLang="zh-TW" sz="2400" b="0"/>
              <a:t>Bud Lite</a:t>
            </a: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2362200" y="2667000"/>
            <a:ext cx="5257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4114800" y="2209800"/>
            <a:ext cx="0" cy="2743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5715000" y="2209800"/>
            <a:ext cx="0" cy="2743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1317-D2F9-4BA1-A1C2-55B61BBFB6D1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152400" y="457200"/>
            <a:ext cx="1295400" cy="441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7315200" cy="838200"/>
          </a:xfrm>
        </p:spPr>
        <p:txBody>
          <a:bodyPr/>
          <a:lstStyle/>
          <a:p>
            <a:r>
              <a:rPr lang="en-US" altLang="zh-TW"/>
              <a:t>Many-Many Relationships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7800" y="1447800"/>
            <a:ext cx="6934200" cy="4191000"/>
          </a:xfrm>
        </p:spPr>
        <p:txBody>
          <a:bodyPr/>
          <a:lstStyle/>
          <a:p>
            <a:r>
              <a:rPr lang="en-US" altLang="zh-TW"/>
              <a:t>Think of a relationship between two entity sets, such as </a:t>
            </a:r>
            <a:r>
              <a:rPr lang="en-US" altLang="zh-TW" i="1"/>
              <a:t>Sells</a:t>
            </a:r>
            <a:r>
              <a:rPr lang="en-US" altLang="zh-TW"/>
              <a:t>  between </a:t>
            </a:r>
            <a:r>
              <a:rPr lang="en-US" altLang="zh-TW" i="1"/>
              <a:t>Bars</a:t>
            </a:r>
            <a:r>
              <a:rPr lang="en-US" altLang="zh-TW"/>
              <a:t>  and </a:t>
            </a:r>
            <a:r>
              <a:rPr lang="en-US" altLang="zh-TW" i="1"/>
              <a:t>Beers</a:t>
            </a:r>
            <a:r>
              <a:rPr lang="en-US" altLang="zh-TW"/>
              <a:t>.</a:t>
            </a:r>
          </a:p>
          <a:p>
            <a:r>
              <a:rPr lang="en-US" altLang="zh-TW"/>
              <a:t>In a </a:t>
            </a:r>
            <a:r>
              <a:rPr lang="en-US" altLang="zh-TW" i="1">
                <a:solidFill>
                  <a:srgbClr val="0000CC"/>
                </a:solidFill>
              </a:rPr>
              <a:t>many-many</a:t>
            </a:r>
            <a:r>
              <a:rPr lang="en-US" altLang="zh-TW"/>
              <a:t>  relationship, an entity of either set can be connected to many entities of the other set.</a:t>
            </a:r>
          </a:p>
          <a:p>
            <a:pPr lvl="1"/>
            <a:r>
              <a:rPr lang="en-US" altLang="zh-TW"/>
              <a:t>E.g., a bar sells many beers; a beer is sold by many bars.</a:t>
            </a:r>
          </a:p>
        </p:txBody>
      </p:sp>
      <p:graphicFrame>
        <p:nvGraphicFramePr>
          <p:cNvPr id="28707" name="Object 3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0" y="4343400"/>
          <a:ext cx="7556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4" name="方程式" r:id="rId4" imgW="368280" imgH="177480" progId="Equation.3">
                  <p:embed/>
                </p:oleObj>
              </mc:Choice>
              <mc:Fallback>
                <p:oleObj name="方程式" r:id="rId4" imgW="368280" imgH="1774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43400"/>
                        <a:ext cx="7556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228600" y="114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1143000" y="2514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1143000" y="2057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143000" y="160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1143000" y="114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228600" y="160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228600" y="3429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228600" y="2971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28600" y="2514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228600" y="2057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1143000" y="2971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457200" y="13716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8688" name="Group 16"/>
          <p:cNvGrpSpPr>
            <a:grpSpLocks/>
          </p:cNvGrpSpPr>
          <p:nvPr/>
        </p:nvGrpSpPr>
        <p:grpSpPr bwMode="auto">
          <a:xfrm>
            <a:off x="457200" y="1295400"/>
            <a:ext cx="762000" cy="838200"/>
            <a:chOff x="1152" y="1536"/>
            <a:chExt cx="480" cy="528"/>
          </a:xfrm>
        </p:grpSpPr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>
              <a:off x="1152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0" name="Line 18"/>
            <p:cNvSpPr>
              <a:spLocks noChangeShapeType="1"/>
            </p:cNvSpPr>
            <p:nvPr/>
          </p:nvSpPr>
          <p:spPr bwMode="auto">
            <a:xfrm flipV="1">
              <a:off x="1152" y="158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 flipV="1">
              <a:off x="1152" y="1584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457200" y="1752600"/>
            <a:ext cx="762000" cy="1828800"/>
            <a:chOff x="1152" y="1824"/>
            <a:chExt cx="480" cy="1152"/>
          </a:xfrm>
        </p:grpSpPr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>
              <a:off x="1152" y="1824"/>
              <a:ext cx="43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>
              <a:off x="1152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5" name="Line 23"/>
            <p:cNvSpPr>
              <a:spLocks noChangeShapeType="1"/>
            </p:cNvSpPr>
            <p:nvPr/>
          </p:nvSpPr>
          <p:spPr bwMode="auto">
            <a:xfrm flipV="1">
              <a:off x="1152" y="273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8696" name="Group 24"/>
          <p:cNvGrpSpPr>
            <a:grpSpLocks/>
          </p:cNvGrpSpPr>
          <p:nvPr/>
        </p:nvGrpSpPr>
        <p:grpSpPr bwMode="auto">
          <a:xfrm>
            <a:off x="381000" y="1752600"/>
            <a:ext cx="838200" cy="1676400"/>
            <a:chOff x="1104" y="1824"/>
            <a:chExt cx="528" cy="1056"/>
          </a:xfrm>
        </p:grpSpPr>
        <p:sp>
          <p:nvSpPr>
            <p:cNvPr id="28697" name="Line 25"/>
            <p:cNvSpPr>
              <a:spLocks noChangeShapeType="1"/>
            </p:cNvSpPr>
            <p:nvPr/>
          </p:nvSpPr>
          <p:spPr bwMode="auto">
            <a:xfrm flipV="1">
              <a:off x="1152" y="182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8" name="Line 26"/>
            <p:cNvSpPr>
              <a:spLocks noChangeShapeType="1"/>
            </p:cNvSpPr>
            <p:nvPr/>
          </p:nvSpPr>
          <p:spPr bwMode="auto">
            <a:xfrm flipV="1">
              <a:off x="1104" y="1824"/>
              <a:ext cx="528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8699" name="Group 27"/>
          <p:cNvGrpSpPr>
            <a:grpSpLocks/>
          </p:cNvGrpSpPr>
          <p:nvPr/>
        </p:nvGrpSpPr>
        <p:grpSpPr bwMode="auto">
          <a:xfrm>
            <a:off x="457200" y="2209800"/>
            <a:ext cx="685800" cy="1295400"/>
            <a:chOff x="1152" y="2112"/>
            <a:chExt cx="432" cy="816"/>
          </a:xfrm>
        </p:grpSpPr>
        <p:sp>
          <p:nvSpPr>
            <p:cNvPr id="28700" name="Line 28"/>
            <p:cNvSpPr>
              <a:spLocks noChangeShapeType="1"/>
            </p:cNvSpPr>
            <p:nvPr/>
          </p:nvSpPr>
          <p:spPr bwMode="auto">
            <a:xfrm flipV="1">
              <a:off x="1152" y="2400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01" name="Line 29"/>
            <p:cNvSpPr>
              <a:spLocks noChangeShapeType="1"/>
            </p:cNvSpPr>
            <p:nvPr/>
          </p:nvSpPr>
          <p:spPr bwMode="auto">
            <a:xfrm flipH="1" flipV="1">
              <a:off x="1152" y="211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8703" name="Oval 31"/>
          <p:cNvSpPr>
            <a:spLocks noChangeArrowheads="1"/>
          </p:cNvSpPr>
          <p:nvPr/>
        </p:nvSpPr>
        <p:spPr bwMode="auto">
          <a:xfrm>
            <a:off x="1143000" y="3352800"/>
            <a:ext cx="2286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704" name="Oval 32"/>
          <p:cNvSpPr>
            <a:spLocks noChangeArrowheads="1"/>
          </p:cNvSpPr>
          <p:nvPr/>
        </p:nvSpPr>
        <p:spPr bwMode="auto">
          <a:xfrm>
            <a:off x="228600" y="3733800"/>
            <a:ext cx="2286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152400" y="6096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0"/>
              <a:t>M</a:t>
            </a:r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990600" y="6096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0"/>
              <a:t>M</a:t>
            </a:r>
          </a:p>
        </p:txBody>
      </p:sp>
      <p:graphicFrame>
        <p:nvGraphicFramePr>
          <p:cNvPr id="28709" name="Object 3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14400" y="4343400"/>
          <a:ext cx="8318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5" name="方程式" r:id="rId6" imgW="368280" imgH="177480" progId="Equation.3">
                  <p:embed/>
                </p:oleObj>
              </mc:Choice>
              <mc:Fallback>
                <p:oleObj name="方程式" r:id="rId6" imgW="368280" imgH="1774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43400"/>
                        <a:ext cx="83185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3505200" y="5638800"/>
            <a:ext cx="1143000" cy="91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Bars</a:t>
            </a:r>
          </a:p>
        </p:txBody>
      </p:sp>
      <p:sp>
        <p:nvSpPr>
          <p:cNvPr id="28712" name="Rectangle 40"/>
          <p:cNvSpPr>
            <a:spLocks noChangeArrowheads="1"/>
          </p:cNvSpPr>
          <p:nvPr/>
        </p:nvSpPr>
        <p:spPr bwMode="auto">
          <a:xfrm>
            <a:off x="7391400" y="5638800"/>
            <a:ext cx="1143000" cy="91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Beers</a:t>
            </a:r>
          </a:p>
        </p:txBody>
      </p:sp>
      <p:sp>
        <p:nvSpPr>
          <p:cNvPr id="28713" name="AutoShape 41"/>
          <p:cNvSpPr>
            <a:spLocks noChangeArrowheads="1"/>
          </p:cNvSpPr>
          <p:nvPr/>
        </p:nvSpPr>
        <p:spPr bwMode="auto">
          <a:xfrm>
            <a:off x="5410200" y="5562600"/>
            <a:ext cx="1219200" cy="990600"/>
          </a:xfrm>
          <a:prstGeom prst="diamond">
            <a:avLst/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Sells</a:t>
            </a:r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 flipH="1">
            <a:off x="4648200" y="60960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715" name="Line 43"/>
          <p:cNvSpPr>
            <a:spLocks noChangeShapeType="1"/>
          </p:cNvSpPr>
          <p:nvPr/>
        </p:nvSpPr>
        <p:spPr bwMode="auto">
          <a:xfrm>
            <a:off x="6629400" y="6019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7" grpId="0" animBg="1"/>
      <p:bldP spid="28711" grpId="0" animBg="1"/>
      <p:bldP spid="28712" grpId="0" animBg="1"/>
      <p:bldP spid="28713" grpId="0" animBg="1"/>
      <p:bldP spid="28714" grpId="0" animBg="1"/>
      <p:bldP spid="287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650D-D218-4BCC-823E-B200795A2F2E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76200" y="1219200"/>
            <a:ext cx="1371600" cy="3962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sz="2400" b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Many-One Relationships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7800" y="2057400"/>
            <a:ext cx="7010400" cy="4191000"/>
          </a:xfrm>
        </p:spPr>
        <p:txBody>
          <a:bodyPr/>
          <a:lstStyle/>
          <a:p>
            <a:r>
              <a:rPr lang="en-US" altLang="zh-TW"/>
              <a:t>Some binary relationships are </a:t>
            </a:r>
            <a:r>
              <a:rPr lang="en-US" altLang="zh-TW" i="1">
                <a:solidFill>
                  <a:srgbClr val="0000CC"/>
                </a:solidFill>
              </a:rPr>
              <a:t>many </a:t>
            </a:r>
            <a:r>
              <a:rPr lang="en-US" altLang="zh-TW">
                <a:solidFill>
                  <a:srgbClr val="0000CC"/>
                </a:solidFill>
              </a:rPr>
              <a:t>-</a:t>
            </a:r>
            <a:r>
              <a:rPr lang="en-US" altLang="zh-TW" i="1">
                <a:solidFill>
                  <a:srgbClr val="0000CC"/>
                </a:solidFill>
              </a:rPr>
              <a:t>one</a:t>
            </a:r>
            <a:r>
              <a:rPr lang="en-US" altLang="zh-TW"/>
              <a:t> from one entity set to another.</a:t>
            </a:r>
          </a:p>
          <a:p>
            <a:r>
              <a:rPr lang="en-US" altLang="zh-TW"/>
              <a:t>Each entity of the first set is connected to at most one entity of the second set.</a:t>
            </a:r>
          </a:p>
          <a:p>
            <a:r>
              <a:rPr lang="en-US" altLang="zh-TW"/>
              <a:t>But an entity of the second set can be connected to zero, one, or many entities of the first set.</a:t>
            </a:r>
          </a:p>
        </p:txBody>
      </p:sp>
      <p:graphicFrame>
        <p:nvGraphicFramePr>
          <p:cNvPr id="29719" name="Object 2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0" y="4419600"/>
          <a:ext cx="8382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name="方程式" r:id="rId4" imgW="342720" imgH="177480" progId="Equation.3">
                  <p:embed/>
                </p:oleObj>
              </mc:Choice>
              <mc:Fallback>
                <p:oleObj name="方程式" r:id="rId4" imgW="342720" imgH="177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19600"/>
                        <a:ext cx="8382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152400" y="2286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1143000" y="1828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152400" y="1828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1143000" y="2743200"/>
            <a:ext cx="2286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152400" y="2743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1143000" y="2286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1143000" y="3200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152400" y="3200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8" name="Oval 12"/>
          <p:cNvSpPr>
            <a:spLocks noChangeArrowheads="1"/>
          </p:cNvSpPr>
          <p:nvPr/>
        </p:nvSpPr>
        <p:spPr bwMode="auto">
          <a:xfrm>
            <a:off x="152400" y="4114800"/>
            <a:ext cx="2286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152400" y="3657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9710" name="Group 14"/>
          <p:cNvGrpSpPr>
            <a:grpSpLocks/>
          </p:cNvGrpSpPr>
          <p:nvPr/>
        </p:nvGrpSpPr>
        <p:grpSpPr bwMode="auto">
          <a:xfrm>
            <a:off x="381000" y="1905000"/>
            <a:ext cx="762000" cy="533400"/>
            <a:chOff x="2544" y="1488"/>
            <a:chExt cx="480" cy="336"/>
          </a:xfrm>
        </p:grpSpPr>
        <p:sp>
          <p:nvSpPr>
            <p:cNvPr id="29711" name="Line 15"/>
            <p:cNvSpPr>
              <a:spLocks noChangeShapeType="1"/>
            </p:cNvSpPr>
            <p:nvPr/>
          </p:nvSpPr>
          <p:spPr bwMode="auto">
            <a:xfrm>
              <a:off x="2544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2" name="Line 16"/>
            <p:cNvSpPr>
              <a:spLocks noChangeShapeType="1"/>
            </p:cNvSpPr>
            <p:nvPr/>
          </p:nvSpPr>
          <p:spPr bwMode="auto">
            <a:xfrm flipV="1">
              <a:off x="2544" y="153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9713" name="Line 17"/>
          <p:cNvSpPr>
            <a:spLocks noChangeShapeType="1"/>
          </p:cNvSpPr>
          <p:nvPr/>
        </p:nvSpPr>
        <p:spPr bwMode="auto">
          <a:xfrm flipV="1">
            <a:off x="381000" y="2438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9714" name="Group 18"/>
          <p:cNvGrpSpPr>
            <a:grpSpLocks/>
          </p:cNvGrpSpPr>
          <p:nvPr/>
        </p:nvGrpSpPr>
        <p:grpSpPr bwMode="auto">
          <a:xfrm>
            <a:off x="381000" y="3276600"/>
            <a:ext cx="762000" cy="533400"/>
            <a:chOff x="2544" y="2352"/>
            <a:chExt cx="480" cy="336"/>
          </a:xfrm>
        </p:grpSpPr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 flipV="1">
              <a:off x="2544" y="2400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 flipV="1">
              <a:off x="2544" y="2352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152400" y="12954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0"/>
              <a:t>M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1035050" y="1295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0"/>
              <a:t>1</a:t>
            </a:r>
          </a:p>
        </p:txBody>
      </p:sp>
      <p:graphicFrame>
        <p:nvGraphicFramePr>
          <p:cNvPr id="29724" name="Object 2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38200" y="4419600"/>
          <a:ext cx="9080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5" name="方程式" r:id="rId6" imgW="368280" imgH="177480" progId="Equation.3">
                  <p:embed/>
                </p:oleObj>
              </mc:Choice>
              <mc:Fallback>
                <p:oleObj name="方程式" r:id="rId6" imgW="368280" imgH="177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19600"/>
                        <a:ext cx="9080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F520-D05E-4B0A-B75D-0A2259C70527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/>
              <a:t>Favorite</a:t>
            </a:r>
            <a:r>
              <a:rPr lang="en-US" altLang="zh-TW"/>
              <a:t>, from </a:t>
            </a:r>
            <a:r>
              <a:rPr lang="en-US" altLang="zh-TW" i="1"/>
              <a:t>Drinkers</a:t>
            </a:r>
            <a:r>
              <a:rPr lang="en-US" altLang="zh-TW"/>
              <a:t>  to </a:t>
            </a:r>
            <a:r>
              <a:rPr lang="en-US" altLang="zh-TW" i="1"/>
              <a:t>Beers</a:t>
            </a:r>
            <a:r>
              <a:rPr lang="en-US" altLang="zh-TW"/>
              <a:t>  is many-one.</a:t>
            </a:r>
          </a:p>
          <a:p>
            <a:r>
              <a:rPr lang="en-US" altLang="zh-TW"/>
              <a:t>A </a:t>
            </a:r>
            <a:r>
              <a:rPr lang="zh-TW" altLang="en-US">
                <a:ea typeface="標楷體" pitchFamily="65" charset="-120"/>
              </a:rPr>
              <a:t>學生</a:t>
            </a:r>
            <a:r>
              <a:rPr lang="zh-TW" altLang="en-US"/>
              <a:t> </a:t>
            </a:r>
            <a:r>
              <a:rPr lang="en-US" altLang="zh-TW"/>
              <a:t>has </a:t>
            </a:r>
            <a:r>
              <a:rPr lang="en-US" altLang="zh-TW">
                <a:solidFill>
                  <a:srgbClr val="0000CC"/>
                </a:solidFill>
              </a:rPr>
              <a:t>at most one</a:t>
            </a:r>
            <a:r>
              <a:rPr lang="en-US" altLang="zh-TW"/>
              <a:t> favorite </a:t>
            </a:r>
            <a:r>
              <a:rPr lang="zh-TW" altLang="en-US">
                <a:ea typeface="標楷體" pitchFamily="65" charset="-120"/>
              </a:rPr>
              <a:t>明星</a:t>
            </a:r>
            <a:r>
              <a:rPr lang="en-US" altLang="zh-TW"/>
              <a:t>.</a:t>
            </a:r>
          </a:p>
          <a:p>
            <a:r>
              <a:rPr lang="en-US" altLang="zh-TW"/>
              <a:t>But a </a:t>
            </a:r>
            <a:r>
              <a:rPr lang="zh-TW" altLang="en-US">
                <a:ea typeface="標楷體" pitchFamily="65" charset="-120"/>
              </a:rPr>
              <a:t>明星</a:t>
            </a:r>
            <a:r>
              <a:rPr lang="zh-TW" altLang="en-US"/>
              <a:t> </a:t>
            </a:r>
            <a:r>
              <a:rPr lang="en-US" altLang="zh-TW"/>
              <a:t>can be the favorite of any number of </a:t>
            </a:r>
            <a:r>
              <a:rPr lang="zh-TW" altLang="en-US">
                <a:ea typeface="標楷體" pitchFamily="65" charset="-120"/>
              </a:rPr>
              <a:t>學生</a:t>
            </a:r>
            <a:r>
              <a:rPr lang="en-US" altLang="zh-TW"/>
              <a:t>, including zero.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553200" y="5292725"/>
            <a:ext cx="1143000" cy="91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solidFill>
                  <a:schemeClr val="bg1"/>
                </a:solidFill>
                <a:ea typeface="標楷體" pitchFamily="65" charset="-120"/>
              </a:rPr>
              <a:t>明星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981200" y="5292725"/>
            <a:ext cx="1143000" cy="91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solidFill>
                  <a:schemeClr val="bg1"/>
                </a:solidFill>
                <a:ea typeface="標楷體" pitchFamily="65" charset="-120"/>
              </a:rPr>
              <a:t>學生</a:t>
            </a:r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4114800" y="5216525"/>
            <a:ext cx="1524000" cy="990600"/>
          </a:xfrm>
          <a:prstGeom prst="diamond">
            <a:avLst/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Favorite</a:t>
            </a: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3124200" y="5749925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V="1">
            <a:off x="5638800" y="5673725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2270125" y="48768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0"/>
              <a:t>M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6934200" y="49117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0"/>
              <a:t>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9983-B64D-4F66-BD18-15BE6EFE9E36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76200" y="1219200"/>
            <a:ext cx="1371600" cy="3962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sz="2400" b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One-One Relationships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7800" y="2057400"/>
            <a:ext cx="69342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In a</a:t>
            </a:r>
            <a:r>
              <a:rPr lang="en-US" altLang="zh-TW">
                <a:solidFill>
                  <a:srgbClr val="0000CC"/>
                </a:solidFill>
              </a:rPr>
              <a:t> one-one</a:t>
            </a:r>
            <a:r>
              <a:rPr lang="en-US" altLang="zh-TW"/>
              <a:t>  relationship, each entity of either entity set is related to at most one entity of the other set.</a:t>
            </a:r>
          </a:p>
          <a:p>
            <a:pPr>
              <a:lnSpc>
                <a:spcPct val="90000"/>
              </a:lnSpc>
            </a:pPr>
            <a:r>
              <a:rPr lang="en-US" altLang="zh-TW"/>
              <a:t>Example: Relationship </a:t>
            </a:r>
            <a:r>
              <a:rPr lang="zh-TW" altLang="en-US">
                <a:ea typeface="標楷體" pitchFamily="65" charset="-120"/>
              </a:rPr>
              <a:t>分配</a:t>
            </a:r>
            <a:r>
              <a:rPr lang="zh-TW" altLang="en-US"/>
              <a:t> </a:t>
            </a:r>
            <a:r>
              <a:rPr lang="en-US" altLang="zh-TW"/>
              <a:t>between entity sets </a:t>
            </a:r>
            <a:r>
              <a:rPr lang="zh-TW" altLang="en-US">
                <a:ea typeface="標楷體" pitchFamily="65" charset="-120"/>
              </a:rPr>
              <a:t>車位</a:t>
            </a:r>
            <a:r>
              <a:rPr lang="zh-TW" altLang="en-US"/>
              <a:t> </a:t>
            </a:r>
            <a:r>
              <a:rPr lang="en-US" altLang="zh-TW"/>
              <a:t>and </a:t>
            </a:r>
            <a:r>
              <a:rPr lang="zh-TW" altLang="en-US">
                <a:ea typeface="標楷體" pitchFamily="65" charset="-120"/>
              </a:rPr>
              <a:t>員工</a:t>
            </a:r>
            <a:r>
              <a:rPr lang="en-US" altLang="zh-TW"/>
              <a:t>.</a:t>
            </a:r>
          </a:p>
        </p:txBody>
      </p:sp>
      <p:graphicFrame>
        <p:nvGraphicFramePr>
          <p:cNvPr id="32789" name="Object 2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38200" y="4213225"/>
          <a:ext cx="838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8" name="方程式" r:id="rId4" imgW="342720" imgH="177480" progId="Equation.3">
                  <p:embed/>
                </p:oleObj>
              </mc:Choice>
              <mc:Fallback>
                <p:oleObj name="方程式" r:id="rId4" imgW="342720" imgH="177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213225"/>
                        <a:ext cx="8382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152400" y="3581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152400" y="3124200"/>
            <a:ext cx="2286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152400" y="2667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152400" y="2209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1066800" y="3581400"/>
            <a:ext cx="2286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1066800" y="3124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1066800" y="2667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1066800" y="2209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3810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381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V="1">
            <a:off x="381000" y="28194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15240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0"/>
              <a:t>1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103505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0"/>
              <a:t>1</a:t>
            </a:r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6781800" y="5140325"/>
            <a:ext cx="1447800" cy="91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>
                <a:solidFill>
                  <a:schemeClr val="bg1"/>
                </a:solidFill>
                <a:ea typeface="標楷體" pitchFamily="65" charset="-120"/>
              </a:rPr>
              <a:t>車位</a:t>
            </a:r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2057400" y="5140325"/>
            <a:ext cx="1143000" cy="91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solidFill>
                  <a:schemeClr val="bg1"/>
                </a:solidFill>
                <a:ea typeface="標楷體" pitchFamily="65" charset="-120"/>
              </a:rPr>
              <a:t>員工</a:t>
            </a:r>
          </a:p>
        </p:txBody>
      </p:sp>
      <p:sp>
        <p:nvSpPr>
          <p:cNvPr id="32793" name="AutoShape 25"/>
          <p:cNvSpPr>
            <a:spLocks noChangeArrowheads="1"/>
          </p:cNvSpPr>
          <p:nvPr/>
        </p:nvSpPr>
        <p:spPr bwMode="auto">
          <a:xfrm>
            <a:off x="4038600" y="5064125"/>
            <a:ext cx="1905000" cy="990600"/>
          </a:xfrm>
          <a:prstGeom prst="diamond">
            <a:avLst/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>
                <a:ea typeface="標楷體" pitchFamily="65" charset="-120"/>
              </a:rPr>
              <a:t>分配</a:t>
            </a:r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>
            <a:off x="3200400" y="5597525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 flipV="1">
            <a:off x="5943600" y="5597525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2346325" y="4724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0"/>
              <a:t>1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7162800" y="47593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0"/>
              <a:t>1</a:t>
            </a:r>
          </a:p>
        </p:txBody>
      </p:sp>
      <p:graphicFrame>
        <p:nvGraphicFramePr>
          <p:cNvPr id="32798" name="Object 3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0" y="4191000"/>
          <a:ext cx="838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9" name="方程式" r:id="rId6" imgW="342720" imgH="177480" progId="Equation.3">
                  <p:embed/>
                </p:oleObj>
              </mc:Choice>
              <mc:Fallback>
                <p:oleObj name="方程式" r:id="rId6" imgW="342720" imgH="1774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91000"/>
                        <a:ext cx="8382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1" grpId="0" animBg="1"/>
      <p:bldP spid="32782" grpId="0" animBg="1"/>
      <p:bldP spid="3278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B96-382D-4991-8C5C-F0D1B5B71708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14400"/>
            <a:ext cx="7315200" cy="838200"/>
          </a:xfrm>
        </p:spPr>
        <p:txBody>
          <a:bodyPr/>
          <a:lstStyle/>
          <a:p>
            <a:r>
              <a:rPr lang="en-US" altLang="zh-TW"/>
              <a:t>Other Representing(1)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905000"/>
            <a:ext cx="7315200" cy="4648200"/>
          </a:xfrm>
        </p:spPr>
        <p:txBody>
          <a:bodyPr/>
          <a:lstStyle/>
          <a:p>
            <a:r>
              <a:rPr lang="en-US" altLang="zh-TW"/>
              <a:t>Show a many-one relationship by an </a:t>
            </a:r>
            <a:r>
              <a:rPr lang="en-US" altLang="zh-TW" sz="4400" i="1" u="sng">
                <a:solidFill>
                  <a:srgbClr val="0000CC"/>
                </a:solidFill>
              </a:rPr>
              <a:t>arrow</a:t>
            </a:r>
            <a:r>
              <a:rPr lang="en-US" altLang="zh-TW"/>
              <a:t> entering the 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one</a:t>
            </a:r>
            <a:r>
              <a:rPr lang="en-US" altLang="zh-TW">
                <a:latin typeface="Tahoma"/>
              </a:rPr>
              <a:t>”</a:t>
            </a:r>
            <a:r>
              <a:rPr lang="en-US" altLang="zh-TW"/>
              <a:t> side.</a:t>
            </a:r>
          </a:p>
          <a:p>
            <a:r>
              <a:rPr lang="en-US" altLang="zh-TW"/>
              <a:t>Show a one-one relationship by arrows entering both entity sets.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A1F6-0113-4447-8DEF-8D664AEC25CC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2098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solidFill>
                  <a:schemeClr val="bg1"/>
                </a:solidFill>
                <a:ea typeface="標楷體" pitchFamily="65" charset="-120"/>
              </a:rPr>
              <a:t>學生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61722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solidFill>
                  <a:schemeClr val="bg1"/>
                </a:solidFill>
                <a:ea typeface="標楷體" pitchFamily="65" charset="-120"/>
              </a:rPr>
              <a:t>明星</a:t>
            </a:r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4114800" y="2667000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Likes</a:t>
            </a:r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4114800" y="4343400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Favorite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32766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5486400" y="3276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3276600" y="3657600"/>
            <a:ext cx="838200" cy="1295400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V="1">
            <a:off x="5486400" y="3657600"/>
            <a:ext cx="990600" cy="1219200"/>
          </a:xfrm>
          <a:prstGeom prst="line">
            <a:avLst/>
          </a:prstGeom>
          <a:noFill/>
          <a:ln w="76200">
            <a:solidFill>
              <a:srgbClr val="0000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3659188" y="4038600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0"/>
              <a:t>M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562600" y="4038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0"/>
              <a:t>1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76200" y="1219200"/>
            <a:ext cx="1371600" cy="3962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sz="2400" b="0"/>
          </a:p>
        </p:txBody>
      </p:sp>
      <p:graphicFrame>
        <p:nvGraphicFramePr>
          <p:cNvPr id="36880" name="Object 16"/>
          <p:cNvGraphicFramePr>
            <a:graphicFrameLocks noChangeAspect="1"/>
          </p:cNvGraphicFramePr>
          <p:nvPr/>
        </p:nvGraphicFramePr>
        <p:xfrm>
          <a:off x="0" y="4419600"/>
          <a:ext cx="8382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9" name="方程式" r:id="rId4" imgW="342720" imgH="177480" progId="Equation.3">
                  <p:embed/>
                </p:oleObj>
              </mc:Choice>
              <mc:Fallback>
                <p:oleObj name="方程式" r:id="rId4" imgW="342720" imgH="177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19600"/>
                        <a:ext cx="8382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Oval 17"/>
          <p:cNvSpPr>
            <a:spLocks noChangeArrowheads="1"/>
          </p:cNvSpPr>
          <p:nvPr/>
        </p:nvSpPr>
        <p:spPr bwMode="auto">
          <a:xfrm>
            <a:off x="152400" y="2286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82" name="Oval 18"/>
          <p:cNvSpPr>
            <a:spLocks noChangeArrowheads="1"/>
          </p:cNvSpPr>
          <p:nvPr/>
        </p:nvSpPr>
        <p:spPr bwMode="auto">
          <a:xfrm>
            <a:off x="1143000" y="1828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83" name="Oval 19"/>
          <p:cNvSpPr>
            <a:spLocks noChangeArrowheads="1"/>
          </p:cNvSpPr>
          <p:nvPr/>
        </p:nvSpPr>
        <p:spPr bwMode="auto">
          <a:xfrm>
            <a:off x="152400" y="1828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84" name="Oval 20"/>
          <p:cNvSpPr>
            <a:spLocks noChangeArrowheads="1"/>
          </p:cNvSpPr>
          <p:nvPr/>
        </p:nvSpPr>
        <p:spPr bwMode="auto">
          <a:xfrm>
            <a:off x="1143000" y="2743200"/>
            <a:ext cx="2286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85" name="Oval 21"/>
          <p:cNvSpPr>
            <a:spLocks noChangeArrowheads="1"/>
          </p:cNvSpPr>
          <p:nvPr/>
        </p:nvSpPr>
        <p:spPr bwMode="auto">
          <a:xfrm>
            <a:off x="152400" y="2743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86" name="Oval 22"/>
          <p:cNvSpPr>
            <a:spLocks noChangeArrowheads="1"/>
          </p:cNvSpPr>
          <p:nvPr/>
        </p:nvSpPr>
        <p:spPr bwMode="auto">
          <a:xfrm>
            <a:off x="1143000" y="2286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87" name="Oval 23"/>
          <p:cNvSpPr>
            <a:spLocks noChangeArrowheads="1"/>
          </p:cNvSpPr>
          <p:nvPr/>
        </p:nvSpPr>
        <p:spPr bwMode="auto">
          <a:xfrm>
            <a:off x="1143000" y="3200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88" name="Oval 24"/>
          <p:cNvSpPr>
            <a:spLocks noChangeArrowheads="1"/>
          </p:cNvSpPr>
          <p:nvPr/>
        </p:nvSpPr>
        <p:spPr bwMode="auto">
          <a:xfrm>
            <a:off x="152400" y="3200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89" name="Oval 25"/>
          <p:cNvSpPr>
            <a:spLocks noChangeArrowheads="1"/>
          </p:cNvSpPr>
          <p:nvPr/>
        </p:nvSpPr>
        <p:spPr bwMode="auto">
          <a:xfrm>
            <a:off x="152400" y="4114800"/>
            <a:ext cx="2286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90" name="Oval 26"/>
          <p:cNvSpPr>
            <a:spLocks noChangeArrowheads="1"/>
          </p:cNvSpPr>
          <p:nvPr/>
        </p:nvSpPr>
        <p:spPr bwMode="auto">
          <a:xfrm>
            <a:off x="152400" y="3657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6891" name="Group 27"/>
          <p:cNvGrpSpPr>
            <a:grpSpLocks/>
          </p:cNvGrpSpPr>
          <p:nvPr/>
        </p:nvGrpSpPr>
        <p:grpSpPr bwMode="auto">
          <a:xfrm>
            <a:off x="381000" y="1905000"/>
            <a:ext cx="762000" cy="533400"/>
            <a:chOff x="2544" y="1488"/>
            <a:chExt cx="480" cy="336"/>
          </a:xfrm>
        </p:grpSpPr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>
              <a:off x="2544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93" name="Line 29"/>
            <p:cNvSpPr>
              <a:spLocks noChangeShapeType="1"/>
            </p:cNvSpPr>
            <p:nvPr/>
          </p:nvSpPr>
          <p:spPr bwMode="auto">
            <a:xfrm flipV="1">
              <a:off x="2544" y="153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6894" name="Line 30"/>
          <p:cNvSpPr>
            <a:spLocks noChangeShapeType="1"/>
          </p:cNvSpPr>
          <p:nvPr/>
        </p:nvSpPr>
        <p:spPr bwMode="auto">
          <a:xfrm flipV="1">
            <a:off x="381000" y="2438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6895" name="Group 31"/>
          <p:cNvGrpSpPr>
            <a:grpSpLocks/>
          </p:cNvGrpSpPr>
          <p:nvPr/>
        </p:nvGrpSpPr>
        <p:grpSpPr bwMode="auto">
          <a:xfrm>
            <a:off x="381000" y="3276600"/>
            <a:ext cx="762000" cy="533400"/>
            <a:chOff x="2544" y="2352"/>
            <a:chExt cx="480" cy="336"/>
          </a:xfrm>
        </p:grpSpPr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 flipV="1">
              <a:off x="2544" y="2400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97" name="Line 33"/>
            <p:cNvSpPr>
              <a:spLocks noChangeShapeType="1"/>
            </p:cNvSpPr>
            <p:nvPr/>
          </p:nvSpPr>
          <p:spPr bwMode="auto">
            <a:xfrm flipV="1">
              <a:off x="2544" y="2352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152400" y="12954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0"/>
              <a:t>M</a:t>
            </a:r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1035050" y="1295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0"/>
              <a:t>1</a:t>
            </a:r>
          </a:p>
        </p:txBody>
      </p:sp>
      <p:graphicFrame>
        <p:nvGraphicFramePr>
          <p:cNvPr id="36900" name="Object 36"/>
          <p:cNvGraphicFramePr>
            <a:graphicFrameLocks noChangeAspect="1"/>
          </p:cNvGraphicFramePr>
          <p:nvPr/>
        </p:nvGraphicFramePr>
        <p:xfrm>
          <a:off x="838200" y="4419600"/>
          <a:ext cx="9080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0" name="方程式" r:id="rId6" imgW="368280" imgH="177480" progId="Equation.3">
                  <p:embed/>
                </p:oleObj>
              </mc:Choice>
              <mc:Fallback>
                <p:oleObj name="方程式" r:id="rId6" imgW="368280" imgH="1774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19600"/>
                        <a:ext cx="9080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B667-DB8B-4599-96F7-B52C0B3AD2AC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315200" cy="838200"/>
          </a:xfrm>
        </p:spPr>
        <p:txBody>
          <a:bodyPr/>
          <a:lstStyle/>
          <a:p>
            <a:r>
              <a:rPr lang="en-US" altLang="zh-TW"/>
              <a:t>Other Representing (2)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905000"/>
            <a:ext cx="7315200" cy="4648200"/>
          </a:xfrm>
        </p:spPr>
        <p:txBody>
          <a:bodyPr/>
          <a:lstStyle/>
          <a:p>
            <a:r>
              <a:rPr lang="en-US" altLang="zh-TW" dirty="0"/>
              <a:t>In some situations, we can also assert </a:t>
            </a:r>
            <a:r>
              <a:rPr lang="en-US" altLang="zh-TW" dirty="0">
                <a:latin typeface="Tahoma"/>
              </a:rPr>
              <a:t>“</a:t>
            </a:r>
            <a:r>
              <a:rPr lang="en-US" altLang="zh-TW" u="sng" dirty="0">
                <a:solidFill>
                  <a:srgbClr val="0000CC"/>
                </a:solidFill>
              </a:rPr>
              <a:t>exactly one</a:t>
            </a:r>
            <a:r>
              <a:rPr lang="en-US" altLang="zh-TW" dirty="0"/>
              <a:t>,</a:t>
            </a:r>
            <a:r>
              <a:rPr lang="en-US" altLang="zh-TW" dirty="0">
                <a:latin typeface="Tahoma"/>
              </a:rPr>
              <a:t>”</a:t>
            </a:r>
            <a:r>
              <a:rPr lang="en-US" altLang="zh-TW" dirty="0"/>
              <a:t> i.e., each entity of one set </a:t>
            </a:r>
            <a:r>
              <a:rPr lang="en-US" altLang="zh-TW" i="1" dirty="0">
                <a:solidFill>
                  <a:srgbClr val="0000CC"/>
                </a:solidFill>
              </a:rPr>
              <a:t>must </a:t>
            </a:r>
            <a:r>
              <a:rPr lang="en-US" altLang="zh-TW" dirty="0">
                <a:solidFill>
                  <a:schemeClr val="bg2"/>
                </a:solidFill>
              </a:rPr>
              <a:t>be related</a:t>
            </a:r>
            <a:r>
              <a:rPr lang="en-US" altLang="zh-TW" dirty="0"/>
              <a:t> to exactly one entity of the other set.  To do so, we use a </a:t>
            </a:r>
            <a:r>
              <a:rPr lang="en-US" altLang="zh-TW" sz="4800" i="1" u="sng" dirty="0">
                <a:solidFill>
                  <a:srgbClr val="0000CC"/>
                </a:solidFill>
              </a:rPr>
              <a:t>rounded arrow</a:t>
            </a:r>
            <a:r>
              <a:rPr lang="en-US" altLang="zh-TW" dirty="0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8C21-56CE-48F5-88B6-E4B958A6BD9F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905000" y="2133600"/>
            <a:ext cx="1295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solidFill>
                  <a:schemeClr val="bg1"/>
                </a:solidFill>
                <a:ea typeface="標楷體" pitchFamily="65" charset="-120"/>
              </a:rPr>
              <a:t>球員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172200" y="21336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solidFill>
                  <a:schemeClr val="bg1"/>
                </a:solidFill>
                <a:ea typeface="標楷體" pitchFamily="65" charset="-120"/>
              </a:rPr>
              <a:t>背號</a:t>
            </a:r>
          </a:p>
        </p:txBody>
      </p:sp>
      <p:sp>
        <p:nvSpPr>
          <p:cNvPr id="38917" name="AutoShape 5"/>
          <p:cNvSpPr>
            <a:spLocks noChangeArrowheads="1"/>
          </p:cNvSpPr>
          <p:nvPr/>
        </p:nvSpPr>
        <p:spPr bwMode="auto">
          <a:xfrm>
            <a:off x="4038600" y="1981200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ea typeface="標楷體" pitchFamily="65" charset="-120"/>
              </a:rPr>
              <a:t>分配</a:t>
            </a: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5410200" y="25908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H="1">
            <a:off x="3200400" y="2590800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0" name="Freeform 8"/>
          <p:cNvSpPr>
            <a:spLocks/>
          </p:cNvSpPr>
          <p:nvPr/>
        </p:nvSpPr>
        <p:spPr bwMode="auto">
          <a:xfrm>
            <a:off x="6019800" y="2362200"/>
            <a:ext cx="76200" cy="457200"/>
          </a:xfrm>
          <a:custGeom>
            <a:avLst/>
            <a:gdLst>
              <a:gd name="T0" fmla="*/ 0 w 48"/>
              <a:gd name="T1" fmla="*/ 0 h 192"/>
              <a:gd name="T2" fmla="*/ 48 w 48"/>
              <a:gd name="T3" fmla="*/ 96 h 192"/>
              <a:gd name="T4" fmla="*/ 0 w 48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192">
                <a:moveTo>
                  <a:pt x="0" y="0"/>
                </a:moveTo>
                <a:cubicBezTo>
                  <a:pt x="24" y="32"/>
                  <a:pt x="48" y="64"/>
                  <a:pt x="48" y="96"/>
                </a:cubicBezTo>
                <a:cubicBezTo>
                  <a:pt x="48" y="128"/>
                  <a:pt x="8" y="184"/>
                  <a:pt x="0" y="192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5410200" y="2590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3733800" y="3581400"/>
            <a:ext cx="1981200" cy="2819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sz="2400" b="0"/>
          </a:p>
        </p:txBody>
      </p:sp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4114800" y="4114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25" name="Oval 13"/>
          <p:cNvSpPr>
            <a:spLocks noChangeArrowheads="1"/>
          </p:cNvSpPr>
          <p:nvPr/>
        </p:nvSpPr>
        <p:spPr bwMode="auto">
          <a:xfrm>
            <a:off x="4114800" y="3657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4114800" y="4572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27" name="Oval 15"/>
          <p:cNvSpPr>
            <a:spLocks noChangeArrowheads="1"/>
          </p:cNvSpPr>
          <p:nvPr/>
        </p:nvSpPr>
        <p:spPr bwMode="auto">
          <a:xfrm>
            <a:off x="4114800" y="5029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28" name="Oval 16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>
            <a:off x="4038600" y="5486400"/>
            <a:ext cx="457200" cy="45720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938" name="Line 26"/>
          <p:cNvSpPr>
            <a:spLocks noChangeShapeType="1"/>
          </p:cNvSpPr>
          <p:nvPr/>
        </p:nvSpPr>
        <p:spPr bwMode="auto">
          <a:xfrm flipH="1">
            <a:off x="4114800" y="5410200"/>
            <a:ext cx="304800" cy="53340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939" name="Oval 27"/>
          <p:cNvSpPr>
            <a:spLocks noChangeArrowheads="1"/>
          </p:cNvSpPr>
          <p:nvPr/>
        </p:nvSpPr>
        <p:spPr bwMode="auto">
          <a:xfrm>
            <a:off x="5105400" y="4114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40" name="Oval 28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41" name="Oval 29"/>
          <p:cNvSpPr>
            <a:spLocks noChangeArrowheads="1"/>
          </p:cNvSpPr>
          <p:nvPr/>
        </p:nvSpPr>
        <p:spPr bwMode="auto">
          <a:xfrm>
            <a:off x="5105400" y="4572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42" name="Oval 30"/>
          <p:cNvSpPr>
            <a:spLocks noChangeArrowheads="1"/>
          </p:cNvSpPr>
          <p:nvPr/>
        </p:nvSpPr>
        <p:spPr bwMode="auto">
          <a:xfrm>
            <a:off x="5105400" y="5029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43" name="Oval 31"/>
          <p:cNvSpPr>
            <a:spLocks noChangeArrowheads="1"/>
          </p:cNvSpPr>
          <p:nvPr/>
        </p:nvSpPr>
        <p:spPr bwMode="auto">
          <a:xfrm>
            <a:off x="5105400" y="5486400"/>
            <a:ext cx="228600" cy="2286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38944" name="Object 32"/>
          <p:cNvGraphicFramePr>
            <a:graphicFrameLocks noGrp="1" noChangeAspect="1"/>
          </p:cNvGraphicFramePr>
          <p:nvPr>
            <p:ph idx="1"/>
          </p:nvPr>
        </p:nvGraphicFramePr>
        <p:xfrm>
          <a:off x="3886200" y="5943600"/>
          <a:ext cx="7810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6" name="方程式" r:id="rId4" imgW="342720" imgH="177480" progId="Equation.3">
                  <p:embed/>
                </p:oleObj>
              </mc:Choice>
              <mc:Fallback>
                <p:oleObj name="方程式" r:id="rId4" imgW="342720" imgH="1774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943600"/>
                        <a:ext cx="7810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6" name="Line 34"/>
          <p:cNvSpPr>
            <a:spLocks noChangeShapeType="1"/>
          </p:cNvSpPr>
          <p:nvPr/>
        </p:nvSpPr>
        <p:spPr bwMode="auto">
          <a:xfrm>
            <a:off x="4343400" y="3810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947" name="Line 35"/>
          <p:cNvSpPr>
            <a:spLocks noChangeShapeType="1"/>
          </p:cNvSpPr>
          <p:nvPr/>
        </p:nvSpPr>
        <p:spPr bwMode="auto">
          <a:xfrm flipV="1">
            <a:off x="4343400" y="38100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>
            <a:off x="4343400" y="4648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>
            <a:off x="4343400" y="5105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8950" name="Text Box 38"/>
          <p:cNvSpPr txBox="1">
            <a:spLocks noChangeArrowheads="1"/>
          </p:cNvSpPr>
          <p:nvPr/>
        </p:nvSpPr>
        <p:spPr bwMode="auto">
          <a:xfrm>
            <a:off x="2320925" y="14668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/>
              <a:t>1</a:t>
            </a:r>
          </a:p>
        </p:txBody>
      </p:sp>
      <p:sp>
        <p:nvSpPr>
          <p:cNvPr id="38951" name="Text Box 39"/>
          <p:cNvSpPr txBox="1">
            <a:spLocks noChangeArrowheads="1"/>
          </p:cNvSpPr>
          <p:nvPr/>
        </p:nvSpPr>
        <p:spPr bwMode="auto">
          <a:xfrm>
            <a:off x="6546850" y="15541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/>
              <a:t>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E445-FB03-497F-A5CE-E4F017F85D88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Attributes on </a:t>
            </a:r>
            <a:r>
              <a:rPr lang="en-US" altLang="zh-TW" sz="4800">
                <a:solidFill>
                  <a:srgbClr val="FF0000"/>
                </a:solidFill>
              </a:rPr>
              <a:t>Relationships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Sometimes it is useful to attach an attribute to a relationship.</a:t>
            </a:r>
          </a:p>
          <a:p>
            <a:r>
              <a:rPr lang="en-US" altLang="zh-TW"/>
              <a:t>This attribute is like </a:t>
            </a:r>
            <a:r>
              <a:rPr lang="en-US" altLang="zh-TW" u="sng">
                <a:solidFill>
                  <a:srgbClr val="0000CC"/>
                </a:solidFill>
              </a:rPr>
              <a:t>a property of tuples</a:t>
            </a:r>
            <a:r>
              <a:rPr lang="en-US" altLang="zh-TW"/>
              <a:t> in the relationship set.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7776-9477-48BE-BB34-4EFD89CE8CDB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7315200" cy="1447800"/>
          </a:xfrm>
        </p:spPr>
        <p:txBody>
          <a:bodyPr/>
          <a:lstStyle/>
          <a:p>
            <a:r>
              <a:rPr lang="en-US" altLang="zh-TW"/>
              <a:t>Database Design and Implementation Process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066800" y="3505200"/>
            <a:ext cx="1219200" cy="838200"/>
          </a:xfrm>
          <a:prstGeom prst="rect">
            <a:avLst/>
          </a:prstGeom>
          <a:gradFill rotWithShape="1">
            <a:gsLst>
              <a:gs pos="0">
                <a:srgbClr val="00FFFF">
                  <a:gamma/>
                  <a:shade val="46275"/>
                  <a:invGamma/>
                </a:srgbClr>
              </a:gs>
              <a:gs pos="5000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bg2"/>
                </a:solidFill>
              </a:rPr>
              <a:t>Idea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2286000" y="3962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819400" y="3505200"/>
            <a:ext cx="1066800" cy="838200"/>
          </a:xfrm>
          <a:prstGeom prst="rect">
            <a:avLst/>
          </a:prstGeom>
          <a:gradFill rotWithShape="1">
            <a:gsLst>
              <a:gs pos="0">
                <a:srgbClr val="00FFFF">
                  <a:gamma/>
                  <a:shade val="46275"/>
                  <a:invGamma/>
                </a:srgbClr>
              </a:gs>
              <a:gs pos="5000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bg2"/>
                </a:solidFill>
              </a:rPr>
              <a:t>E/R</a:t>
            </a:r>
          </a:p>
          <a:p>
            <a:r>
              <a:rPr lang="en-US" altLang="zh-TW" sz="2400">
                <a:solidFill>
                  <a:schemeClr val="bg2"/>
                </a:solidFill>
              </a:rPr>
              <a:t>Design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4572000" y="3505200"/>
            <a:ext cx="1524000" cy="838200"/>
          </a:xfrm>
          <a:prstGeom prst="rect">
            <a:avLst/>
          </a:prstGeom>
          <a:gradFill rotWithShape="1">
            <a:gsLst>
              <a:gs pos="0">
                <a:srgbClr val="00FFFF">
                  <a:gamma/>
                  <a:shade val="46275"/>
                  <a:invGamma/>
                </a:srgbClr>
              </a:gs>
              <a:gs pos="5000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bg2"/>
                </a:solidFill>
              </a:rPr>
              <a:t>Relational </a:t>
            </a:r>
          </a:p>
          <a:p>
            <a:r>
              <a:rPr lang="en-US" altLang="zh-TW" sz="2400">
                <a:solidFill>
                  <a:schemeClr val="bg2"/>
                </a:solidFill>
              </a:rPr>
              <a:t>Schema</a:t>
            </a: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3886200" y="3962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858000" y="3505200"/>
            <a:ext cx="1600200" cy="838200"/>
          </a:xfrm>
          <a:prstGeom prst="rect">
            <a:avLst/>
          </a:prstGeom>
          <a:gradFill rotWithShape="1">
            <a:gsLst>
              <a:gs pos="0">
                <a:srgbClr val="00FFFF">
                  <a:gamma/>
                  <a:shade val="46275"/>
                  <a:invGamma/>
                </a:srgbClr>
              </a:gs>
              <a:gs pos="5000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bg2"/>
                </a:solidFill>
              </a:rPr>
              <a:t>Relational </a:t>
            </a:r>
          </a:p>
          <a:p>
            <a:r>
              <a:rPr lang="en-US" altLang="zh-TW" sz="2400">
                <a:solidFill>
                  <a:schemeClr val="bg2"/>
                </a:solidFill>
              </a:rPr>
              <a:t>Database</a:t>
            </a:r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6096000" y="3886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1066800" y="5257800"/>
            <a:ext cx="7391400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898525" y="4667250"/>
            <a:ext cx="1517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3200" b="0" i="1"/>
              <a:t>abstract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6858000" y="4572000"/>
            <a:ext cx="1585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3200" b="0" i="1"/>
              <a:t>concrete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2660650" y="2819400"/>
            <a:ext cx="130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i="1">
                <a:solidFill>
                  <a:srgbClr val="0000CC"/>
                </a:solidFill>
              </a:rPr>
              <a:t>Diagram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4800600" y="281940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i="1">
                <a:solidFill>
                  <a:srgbClr val="0000CC"/>
                </a:solidFill>
              </a:rPr>
              <a:t>Tables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990600" y="2819400"/>
            <a:ext cx="135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i="1">
                <a:solidFill>
                  <a:srgbClr val="0000CC"/>
                </a:solidFill>
              </a:rPr>
              <a:t>Thinking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6553200" y="2819400"/>
            <a:ext cx="2179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i="1">
                <a:solidFill>
                  <a:srgbClr val="0000CC"/>
                </a:solidFill>
              </a:rPr>
              <a:t>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69" grpId="0" animBg="1"/>
      <p:bldP spid="11270" grpId="0" animBg="1"/>
      <p:bldP spid="11271" grpId="0" animBg="1"/>
      <p:bldP spid="11272" grpId="0" animBg="1"/>
      <p:bldP spid="11273" grpId="0" animBg="1"/>
      <p:bldP spid="11274" grpId="0" animBg="1"/>
      <p:bldP spid="11275" grpId="0" animBg="1"/>
      <p:bldP spid="11276" grpId="0"/>
      <p:bldP spid="11277" grpId="0"/>
      <p:bldP spid="11279" grpId="0"/>
      <p:bldP spid="11280" grpId="0"/>
      <p:bldP spid="11281" grpId="0"/>
      <p:bldP spid="1128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08D6-BBE0-4526-9AF1-B4C1F98CD104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838200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438400" y="25146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Bars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6400800" y="25146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Beers</a:t>
            </a:r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4343400" y="2362200"/>
            <a:ext cx="1371600" cy="1219200"/>
          </a:xfrm>
          <a:prstGeom prst="diamond">
            <a:avLst/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Sells</a:t>
            </a: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5791200" y="29718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5715000" y="2971800"/>
            <a:ext cx="7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H="1">
            <a:off x="3505200" y="29718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4572000" y="3962400"/>
            <a:ext cx="914400" cy="533400"/>
          </a:xfrm>
          <a:prstGeom prst="ellipse">
            <a:avLst/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/>
              <a:t>price</a:t>
            </a:r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5029200" y="3581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1447800" y="4876800"/>
            <a:ext cx="6873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TW" sz="2400" b="0">
                <a:latin typeface="Tahoma" pitchFamily="34" charset="0"/>
              </a:rPr>
              <a:t>Price is a function of both the bar and the beer,</a:t>
            </a:r>
          </a:p>
          <a:p>
            <a:pPr algn="l" eaLnBrk="0" hangingPunct="0"/>
            <a:r>
              <a:rPr lang="en-US" altLang="zh-TW" sz="2400" b="0">
                <a:latin typeface="Tahoma" pitchFamily="34" charset="0"/>
              </a:rPr>
              <a:t>not of one alone.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4D3E-C9EC-4064-AB79-7C473CA06958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315200" cy="1828800"/>
          </a:xfrm>
        </p:spPr>
        <p:txBody>
          <a:bodyPr/>
          <a:lstStyle/>
          <a:p>
            <a:r>
              <a:rPr lang="en-US" altLang="zh-TW"/>
              <a:t>Equivalent Diagrams Without Attributes on Relationships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438400"/>
            <a:ext cx="7239000" cy="4114800"/>
          </a:xfrm>
        </p:spPr>
        <p:txBody>
          <a:bodyPr/>
          <a:lstStyle/>
          <a:p>
            <a:r>
              <a:rPr lang="en-US" altLang="zh-TW"/>
              <a:t>Create an entity set representing values of the attribute.</a:t>
            </a:r>
          </a:p>
          <a:p>
            <a:r>
              <a:rPr lang="en-US" altLang="zh-TW"/>
              <a:t>Make that entity set participate in the relationship.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E31C-5CEB-43AE-9DF8-8BA2CE0CB3A6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21336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Bars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60960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Beers</a:t>
            </a:r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4038600" y="2667000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Sells</a:t>
            </a: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5486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5410200" y="3276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 flipH="1">
            <a:off x="32004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4267200" y="5943600"/>
            <a:ext cx="914400" cy="533400"/>
          </a:xfrm>
          <a:prstGeom prst="ellipse">
            <a:avLst/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price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4191000" y="46482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Prices</a:t>
            </a:r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724400" y="5486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4724400" y="3886200"/>
            <a:ext cx="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5638800" y="4267200"/>
            <a:ext cx="3048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TW" sz="2000" b="0">
                <a:latin typeface="Tahoma" pitchFamily="34" charset="0"/>
              </a:rPr>
              <a:t>Multiway relationship = “all other entity sets determine a unique one of these.”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257CA-4004-4D6B-9399-447E9F0F0316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7315200" cy="838200"/>
          </a:xfrm>
        </p:spPr>
        <p:txBody>
          <a:bodyPr/>
          <a:lstStyle/>
          <a:p>
            <a:r>
              <a:rPr lang="en-US" altLang="zh-TW"/>
              <a:t>Roles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Sometimes an entity set appears </a:t>
            </a:r>
            <a:r>
              <a:rPr lang="en-US" altLang="zh-TW" i="1">
                <a:solidFill>
                  <a:srgbClr val="0000CC"/>
                </a:solidFill>
              </a:rPr>
              <a:t>more than once</a:t>
            </a:r>
            <a:r>
              <a:rPr lang="en-US" altLang="zh-TW"/>
              <a:t> in a relationship.</a:t>
            </a:r>
          </a:p>
          <a:p>
            <a:r>
              <a:rPr lang="en-US" altLang="zh-TW" i="1">
                <a:solidFill>
                  <a:srgbClr val="0000CC"/>
                </a:solidFill>
              </a:rPr>
              <a:t>Label the edges</a:t>
            </a:r>
            <a:r>
              <a:rPr lang="en-US" altLang="zh-TW"/>
              <a:t> between the relationship and the entity set with names called </a:t>
            </a:r>
            <a:r>
              <a:rPr lang="en-US" altLang="zh-TW" sz="4400" i="1">
                <a:solidFill>
                  <a:srgbClr val="0000CC"/>
                </a:solidFill>
              </a:rPr>
              <a:t>roles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C944-4B22-48E3-A6E5-90B992C284F5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2813050" y="2286000"/>
            <a:ext cx="1447800" cy="2514600"/>
            <a:chOff x="2304" y="1776"/>
            <a:chExt cx="912" cy="1584"/>
          </a:xfrm>
        </p:grpSpPr>
        <p:sp>
          <p:nvSpPr>
            <p:cNvPr id="46084" name="Rectangle 4"/>
            <p:cNvSpPr>
              <a:spLocks noChangeArrowheads="1"/>
            </p:cNvSpPr>
            <p:nvPr/>
          </p:nvSpPr>
          <p:spPr bwMode="auto">
            <a:xfrm>
              <a:off x="2352" y="2784"/>
              <a:ext cx="81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zh-TW" altLang="en-US" sz="2400" b="0">
                  <a:solidFill>
                    <a:schemeClr val="bg1"/>
                  </a:solidFill>
                  <a:ea typeface="標楷體" pitchFamily="65" charset="-120"/>
                </a:rPr>
                <a:t>學生</a:t>
              </a:r>
            </a:p>
          </p:txBody>
        </p:sp>
        <p:sp>
          <p:nvSpPr>
            <p:cNvPr id="46085" name="AutoShape 5"/>
            <p:cNvSpPr>
              <a:spLocks noChangeArrowheads="1"/>
            </p:cNvSpPr>
            <p:nvPr/>
          </p:nvSpPr>
          <p:spPr bwMode="auto">
            <a:xfrm>
              <a:off x="2304" y="1776"/>
              <a:ext cx="912" cy="720"/>
            </a:xfrm>
            <a:prstGeom prst="diamond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TW" sz="2400" b="0"/>
                <a:t>Married</a:t>
              </a:r>
            </a:p>
          </p:txBody>
        </p:sp>
      </p:grpSp>
      <p:cxnSp>
        <p:nvCxnSpPr>
          <p:cNvPr id="46087" name="AutoShape 7"/>
          <p:cNvCxnSpPr>
            <a:cxnSpLocks noChangeShapeType="1"/>
          </p:cNvCxnSpPr>
          <p:nvPr/>
        </p:nvCxnSpPr>
        <p:spPr bwMode="auto">
          <a:xfrm rot="10800000" flipH="1" flipV="1">
            <a:off x="2813050" y="2895600"/>
            <a:ext cx="76200" cy="1485900"/>
          </a:xfrm>
          <a:prstGeom prst="curvedConnector3">
            <a:avLst>
              <a:gd name="adj1" fmla="val -300000"/>
            </a:avLst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755650" y="3124200"/>
            <a:ext cx="170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TW" sz="3600" b="0"/>
              <a:t>husband</a:t>
            </a:r>
          </a:p>
        </p:txBody>
      </p:sp>
      <p:cxnSp>
        <p:nvCxnSpPr>
          <p:cNvPr id="46090" name="AutoShape 10"/>
          <p:cNvCxnSpPr>
            <a:cxnSpLocks noChangeShapeType="1"/>
          </p:cNvCxnSpPr>
          <p:nvPr/>
        </p:nvCxnSpPr>
        <p:spPr bwMode="auto">
          <a:xfrm flipH="1">
            <a:off x="4184650" y="2857500"/>
            <a:ext cx="76200" cy="1485900"/>
          </a:xfrm>
          <a:prstGeom prst="curvedConnector3">
            <a:avLst>
              <a:gd name="adj1" fmla="val -300000"/>
            </a:avLst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4641850" y="3124200"/>
            <a:ext cx="99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TW" sz="3600" b="0"/>
              <a:t>wife</a:t>
            </a:r>
          </a:p>
        </p:txBody>
      </p:sp>
      <p:grpSp>
        <p:nvGrpSpPr>
          <p:cNvPr id="46092" name="Group 12"/>
          <p:cNvGrpSpPr>
            <a:grpSpLocks/>
          </p:cNvGrpSpPr>
          <p:nvPr/>
        </p:nvGrpSpPr>
        <p:grpSpPr bwMode="auto">
          <a:xfrm>
            <a:off x="6019800" y="2590800"/>
            <a:ext cx="2743200" cy="2286000"/>
            <a:chOff x="3792" y="960"/>
            <a:chExt cx="1728" cy="1440"/>
          </a:xfrm>
        </p:grpSpPr>
        <p:grpSp>
          <p:nvGrpSpPr>
            <p:cNvPr id="46093" name="Group 13"/>
            <p:cNvGrpSpPr>
              <a:grpSpLocks/>
            </p:cNvGrpSpPr>
            <p:nvPr/>
          </p:nvGrpSpPr>
          <p:grpSpPr bwMode="auto">
            <a:xfrm>
              <a:off x="3792" y="960"/>
              <a:ext cx="1728" cy="1440"/>
              <a:chOff x="3840" y="986"/>
              <a:chExt cx="1728" cy="1414"/>
            </a:xfrm>
          </p:grpSpPr>
          <p:sp>
            <p:nvSpPr>
              <p:cNvPr id="46094" name="Text Box 14"/>
              <p:cNvSpPr txBox="1">
                <a:spLocks noChangeArrowheads="1"/>
              </p:cNvSpPr>
              <p:nvPr/>
            </p:nvSpPr>
            <p:spPr bwMode="auto">
              <a:xfrm>
                <a:off x="3878" y="986"/>
                <a:ext cx="1662" cy="1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zh-TW" sz="2400" b="0"/>
                  <a:t>   </a:t>
                </a:r>
                <a:r>
                  <a:rPr lang="en-US" altLang="zh-TW" sz="2400"/>
                  <a:t>Relationship Set</a:t>
                </a:r>
              </a:p>
              <a:p>
                <a:pPr algn="l" eaLnBrk="0" hangingPunct="0"/>
                <a:endParaRPr lang="en-US" altLang="zh-TW" sz="2400"/>
              </a:p>
              <a:p>
                <a:pPr algn="l" eaLnBrk="0" hangingPunct="0"/>
                <a:r>
                  <a:rPr lang="en-US" altLang="zh-TW" sz="2400"/>
                  <a:t>Husband	Wife</a:t>
                </a:r>
              </a:p>
              <a:p>
                <a:pPr algn="l" eaLnBrk="0" hangingPunct="0"/>
                <a:r>
                  <a:rPr lang="zh-TW" altLang="en-US" sz="2400">
                    <a:ea typeface="標楷體" pitchFamily="65" charset="-120"/>
                  </a:rPr>
                  <a:t>小明</a:t>
                </a:r>
                <a:r>
                  <a:rPr lang="zh-TW" altLang="en-US" sz="2400"/>
                  <a:t>		</a:t>
                </a:r>
                <a:r>
                  <a:rPr lang="zh-TW" altLang="en-US" sz="2400">
                    <a:ea typeface="標楷體" pitchFamily="65" charset="-120"/>
                  </a:rPr>
                  <a:t>小花</a:t>
                </a:r>
              </a:p>
              <a:p>
                <a:pPr algn="l" eaLnBrk="0" hangingPunct="0"/>
                <a:r>
                  <a:rPr lang="zh-TW" altLang="en-US" sz="2400">
                    <a:ea typeface="標楷體" pitchFamily="65" charset="-120"/>
                  </a:rPr>
                  <a:t>小鄭</a:t>
                </a:r>
                <a:r>
                  <a:rPr lang="zh-TW" altLang="en-US" sz="2400"/>
                  <a:t>		</a:t>
                </a:r>
                <a:r>
                  <a:rPr lang="zh-TW" altLang="en-US" sz="2400">
                    <a:ea typeface="標楷體" pitchFamily="65" charset="-120"/>
                  </a:rPr>
                  <a:t>莉莉</a:t>
                </a:r>
              </a:p>
              <a:p>
                <a:pPr algn="l" eaLnBrk="0" hangingPunct="0"/>
                <a:endParaRPr lang="en-US" altLang="zh-TW" sz="2400" b="0">
                  <a:ea typeface="標楷體" pitchFamily="65" charset="-120"/>
                </a:endParaRPr>
              </a:p>
            </p:txBody>
          </p:sp>
          <p:sp>
            <p:nvSpPr>
              <p:cNvPr id="46095" name="Rectangle 15"/>
              <p:cNvSpPr>
                <a:spLocks noChangeArrowheads="1"/>
              </p:cNvSpPr>
              <p:nvPr/>
            </p:nvSpPr>
            <p:spPr bwMode="auto">
              <a:xfrm>
                <a:off x="3840" y="1488"/>
                <a:ext cx="172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6096" name="Line 16"/>
              <p:cNvSpPr>
                <a:spLocks noChangeShapeType="1"/>
              </p:cNvSpPr>
              <p:nvPr/>
            </p:nvSpPr>
            <p:spPr bwMode="auto">
              <a:xfrm>
                <a:off x="3840" y="1728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>
              <a:off x="4704" y="148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6400800" y="4495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8229600" y="4495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>
            <a:off x="762000" y="3657600"/>
            <a:ext cx="16764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>
            <a:off x="4648200" y="3657600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0" grpId="0" animBg="1"/>
      <p:bldP spid="4610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A5A-0762-41A6-B042-F497C12AB81A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14400"/>
            <a:ext cx="7315200" cy="838200"/>
          </a:xfrm>
        </p:spPr>
        <p:txBody>
          <a:bodyPr/>
          <a:lstStyle/>
          <a:p>
            <a:r>
              <a:rPr lang="en-US" altLang="zh-TW"/>
              <a:t>Subclasses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Subclass =&gt;special case 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                   =&gt;fewer entities 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                   =&gt;more properties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C3C0-71B7-40EF-9681-4F5F996CFE70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14400"/>
            <a:ext cx="7315200" cy="838200"/>
          </a:xfrm>
        </p:spPr>
        <p:txBody>
          <a:bodyPr/>
          <a:lstStyle/>
          <a:p>
            <a:r>
              <a:rPr lang="en-US" altLang="zh-TW"/>
              <a:t>Subclasses in E/R Diagrams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Assume subclasses form a tree.</a:t>
            </a:r>
          </a:p>
          <a:p>
            <a:pPr lvl="1"/>
            <a:r>
              <a:rPr lang="en-US" altLang="zh-TW"/>
              <a:t>I.e., no multiple inheritance.</a:t>
            </a:r>
          </a:p>
          <a:p>
            <a:r>
              <a:rPr lang="en-US" altLang="zh-TW" i="1" u="sng">
                <a:solidFill>
                  <a:srgbClr val="FF0000"/>
                </a:solidFill>
              </a:rPr>
              <a:t>Isa</a:t>
            </a:r>
            <a:r>
              <a:rPr lang="en-US" altLang="zh-TW"/>
              <a:t> </a:t>
            </a:r>
            <a:r>
              <a:rPr lang="en-US" altLang="zh-TW" sz="4800" u="sng">
                <a:solidFill>
                  <a:srgbClr val="0000CC"/>
                </a:solidFill>
              </a:rPr>
              <a:t>triangles</a:t>
            </a:r>
            <a:r>
              <a:rPr lang="en-US" altLang="zh-TW"/>
              <a:t> indicate the subclass relationship.</a:t>
            </a:r>
          </a:p>
          <a:p>
            <a:pPr lvl="1"/>
            <a:r>
              <a:rPr lang="en-US" altLang="zh-TW"/>
              <a:t>Point to the superclass.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6F61-633F-4A9C-B380-E26EB673EF20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505200" y="259080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Movies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5867400" y="495300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Murder</a:t>
            </a:r>
          </a:p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Mysteries</a:t>
            </a:r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4953000" y="3810000"/>
            <a:ext cx="762000" cy="609600"/>
          </a:xfrm>
          <a:prstGeom prst="triangle">
            <a:avLst>
              <a:gd name="adj" fmla="val 50000"/>
            </a:avLst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isa</a:t>
            </a: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1981200" y="2667000"/>
            <a:ext cx="1066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length</a:t>
            </a:r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7239000" y="3962400"/>
            <a:ext cx="12192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weapon</a:t>
            </a:r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30480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 flipH="1" flipV="1">
            <a:off x="4724400" y="3429000"/>
            <a:ext cx="609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5715000" y="4419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 flipV="1">
            <a:off x="2514600" y="44958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74" name="Oval 22"/>
          <p:cNvSpPr>
            <a:spLocks noChangeArrowheads="1"/>
          </p:cNvSpPr>
          <p:nvPr/>
        </p:nvSpPr>
        <p:spPr bwMode="auto">
          <a:xfrm>
            <a:off x="3733800" y="1676400"/>
            <a:ext cx="1066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year</a:t>
            </a:r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>
            <a:off x="3200400" y="2133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9176" name="Oval 24"/>
          <p:cNvSpPr>
            <a:spLocks noChangeArrowheads="1"/>
          </p:cNvSpPr>
          <p:nvPr/>
        </p:nvSpPr>
        <p:spPr bwMode="auto">
          <a:xfrm>
            <a:off x="2590800" y="1828800"/>
            <a:ext cx="1066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title</a:t>
            </a:r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 flipH="1">
            <a:off x="4038600" y="2209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9178" name="Oval 26"/>
          <p:cNvSpPr>
            <a:spLocks noChangeArrowheads="1"/>
          </p:cNvSpPr>
          <p:nvPr/>
        </p:nvSpPr>
        <p:spPr bwMode="auto">
          <a:xfrm>
            <a:off x="5105400" y="1676400"/>
            <a:ext cx="1600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firm type</a:t>
            </a:r>
          </a:p>
        </p:txBody>
      </p:sp>
      <p:sp>
        <p:nvSpPr>
          <p:cNvPr id="49179" name="Line 27"/>
          <p:cNvSpPr>
            <a:spLocks noChangeShapeType="1"/>
          </p:cNvSpPr>
          <p:nvPr/>
        </p:nvSpPr>
        <p:spPr bwMode="auto">
          <a:xfrm flipH="1">
            <a:off x="4495800" y="2133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9180" name="AutoShape 28"/>
          <p:cNvSpPr>
            <a:spLocks noChangeArrowheads="1"/>
          </p:cNvSpPr>
          <p:nvPr/>
        </p:nvSpPr>
        <p:spPr bwMode="auto">
          <a:xfrm>
            <a:off x="2971800" y="3886200"/>
            <a:ext cx="762000" cy="609600"/>
          </a:xfrm>
          <a:prstGeom prst="triangle">
            <a:avLst>
              <a:gd name="adj" fmla="val 50000"/>
            </a:avLst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isa</a:t>
            </a:r>
          </a:p>
        </p:txBody>
      </p:sp>
      <p:sp>
        <p:nvSpPr>
          <p:cNvPr id="49181" name="Line 29"/>
          <p:cNvSpPr>
            <a:spLocks noChangeShapeType="1"/>
          </p:cNvSpPr>
          <p:nvPr/>
        </p:nvSpPr>
        <p:spPr bwMode="auto">
          <a:xfrm flipH="1">
            <a:off x="3352800" y="3429000"/>
            <a:ext cx="15240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9182" name="Rectangle 30"/>
          <p:cNvSpPr>
            <a:spLocks noChangeArrowheads="1"/>
          </p:cNvSpPr>
          <p:nvPr/>
        </p:nvSpPr>
        <p:spPr bwMode="auto">
          <a:xfrm>
            <a:off x="1905000" y="495300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Cartoons</a:t>
            </a:r>
          </a:p>
        </p:txBody>
      </p:sp>
      <p:sp>
        <p:nvSpPr>
          <p:cNvPr id="49183" name="Line 31"/>
          <p:cNvSpPr>
            <a:spLocks noChangeShapeType="1"/>
          </p:cNvSpPr>
          <p:nvPr/>
        </p:nvSpPr>
        <p:spPr bwMode="auto">
          <a:xfrm flipH="1">
            <a:off x="6705600" y="4495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9186" name="Text Box 34"/>
          <p:cNvSpPr txBox="1">
            <a:spLocks noChangeArrowheads="1"/>
          </p:cNvSpPr>
          <p:nvPr/>
        </p:nvSpPr>
        <p:spPr bwMode="auto">
          <a:xfrm>
            <a:off x="7010400" y="52578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800">
                <a:ea typeface="標楷體" pitchFamily="65" charset="-120"/>
              </a:rPr>
              <a:t>七夜怪談</a:t>
            </a:r>
          </a:p>
        </p:txBody>
      </p:sp>
      <p:sp>
        <p:nvSpPr>
          <p:cNvPr id="49187" name="Text Box 35"/>
          <p:cNvSpPr txBox="1">
            <a:spLocks noChangeArrowheads="1"/>
          </p:cNvSpPr>
          <p:nvPr/>
        </p:nvSpPr>
        <p:spPr bwMode="auto">
          <a:xfrm>
            <a:off x="7512050" y="29718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800">
                <a:ea typeface="標楷體" pitchFamily="65" charset="-120"/>
              </a:rPr>
              <a:t>錄影帶</a:t>
            </a:r>
          </a:p>
        </p:txBody>
      </p:sp>
      <p:sp>
        <p:nvSpPr>
          <p:cNvPr id="49188" name="Text Box 36"/>
          <p:cNvSpPr txBox="1">
            <a:spLocks noChangeArrowheads="1"/>
          </p:cNvSpPr>
          <p:nvPr/>
        </p:nvSpPr>
        <p:spPr bwMode="auto">
          <a:xfrm>
            <a:off x="7029450" y="487680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800">
                <a:ea typeface="標楷體" pitchFamily="65" charset="-120"/>
              </a:rPr>
              <a:t>德州殺人魔</a:t>
            </a:r>
          </a:p>
        </p:txBody>
      </p:sp>
      <p:sp>
        <p:nvSpPr>
          <p:cNvPr id="49189" name="Text Box 37"/>
          <p:cNvSpPr txBox="1">
            <a:spLocks noChangeArrowheads="1"/>
          </p:cNvSpPr>
          <p:nvPr/>
        </p:nvSpPr>
        <p:spPr bwMode="auto">
          <a:xfrm>
            <a:off x="7486650" y="25908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800">
                <a:ea typeface="標楷體" pitchFamily="65" charset="-120"/>
              </a:rPr>
              <a:t>電鋸</a:t>
            </a:r>
          </a:p>
        </p:txBody>
      </p:sp>
      <p:sp>
        <p:nvSpPr>
          <p:cNvPr id="49190" name="Line 38"/>
          <p:cNvSpPr>
            <a:spLocks noChangeShapeType="1"/>
          </p:cNvSpPr>
          <p:nvPr/>
        </p:nvSpPr>
        <p:spPr bwMode="auto">
          <a:xfrm flipH="1" flipV="1">
            <a:off x="1600200" y="4419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9191" name="Oval 39"/>
          <p:cNvSpPr>
            <a:spLocks noChangeArrowheads="1"/>
          </p:cNvSpPr>
          <p:nvPr/>
        </p:nvSpPr>
        <p:spPr bwMode="auto">
          <a:xfrm>
            <a:off x="990600" y="3810000"/>
            <a:ext cx="12192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?</a:t>
            </a:r>
          </a:p>
        </p:txBody>
      </p:sp>
      <p:sp>
        <p:nvSpPr>
          <p:cNvPr id="49192" name="Line 40"/>
          <p:cNvSpPr>
            <a:spLocks noChangeShapeType="1"/>
          </p:cNvSpPr>
          <p:nvPr/>
        </p:nvSpPr>
        <p:spPr bwMode="auto">
          <a:xfrm>
            <a:off x="1752600" y="3505200"/>
            <a:ext cx="1905000" cy="2514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9193" name="Line 41"/>
          <p:cNvSpPr>
            <a:spLocks noChangeShapeType="1"/>
          </p:cNvSpPr>
          <p:nvPr/>
        </p:nvSpPr>
        <p:spPr bwMode="auto">
          <a:xfrm flipH="1">
            <a:off x="1219200" y="3886200"/>
            <a:ext cx="2819400" cy="1600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9194" name="Text Box 42"/>
          <p:cNvSpPr txBox="1">
            <a:spLocks noChangeArrowheads="1"/>
          </p:cNvSpPr>
          <p:nvPr/>
        </p:nvSpPr>
        <p:spPr bwMode="auto">
          <a:xfrm>
            <a:off x="7086600" y="56388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800">
                <a:ea typeface="標楷體" pitchFamily="65" charset="-120"/>
              </a:rPr>
              <a:t>科南</a:t>
            </a:r>
          </a:p>
        </p:txBody>
      </p:sp>
      <p:sp>
        <p:nvSpPr>
          <p:cNvPr id="49195" name="Text Box 43"/>
          <p:cNvSpPr txBox="1">
            <a:spLocks noChangeArrowheads="1"/>
          </p:cNvSpPr>
          <p:nvPr/>
        </p:nvSpPr>
        <p:spPr bwMode="auto">
          <a:xfrm>
            <a:off x="7543800" y="33670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800">
                <a:ea typeface="標楷體" pitchFamily="65" charset="-120"/>
              </a:rPr>
              <a:t>足球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/>
      <p:bldP spid="49157" grpId="0" animBg="1"/>
      <p:bldP spid="49160" grpId="0" animBg="1"/>
      <p:bldP spid="49163" grpId="0" animBg="1"/>
      <p:bldP spid="49164" grpId="0" animBg="1"/>
      <p:bldP spid="49165" grpId="0" animBg="1"/>
      <p:bldP spid="49180" grpId="1" animBg="1"/>
      <p:bldP spid="49181" grpId="0" animBg="1"/>
      <p:bldP spid="49182" grpId="1" animBg="1"/>
      <p:bldP spid="49183" grpId="0" animBg="1"/>
      <p:bldP spid="49186" grpId="0"/>
      <p:bldP spid="49187" grpId="0"/>
      <p:bldP spid="49188" grpId="0"/>
      <p:bldP spid="49189" grpId="0"/>
      <p:bldP spid="49190" grpId="0" animBg="1"/>
      <p:bldP spid="49191" grpId="1" animBg="1"/>
      <p:bldP spid="49192" grpId="0" animBg="1"/>
      <p:bldP spid="49193" grpId="0" animBg="1"/>
      <p:bldP spid="49194" grpId="0"/>
      <p:bldP spid="4919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865C-A996-47DA-9C63-5BE92E66041A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315200" cy="838200"/>
          </a:xfrm>
        </p:spPr>
        <p:txBody>
          <a:bodyPr/>
          <a:lstStyle/>
          <a:p>
            <a:r>
              <a:rPr lang="en-US" altLang="zh-TW"/>
              <a:t>Keys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</a:t>
            </a:r>
            <a:r>
              <a:rPr lang="en-US" altLang="zh-TW" i="1"/>
              <a:t>key</a:t>
            </a:r>
            <a:r>
              <a:rPr lang="en-US" altLang="zh-TW"/>
              <a:t>  is </a:t>
            </a:r>
            <a:r>
              <a:rPr lang="en-US" altLang="zh-TW" sz="4400" i="1" u="sng">
                <a:solidFill>
                  <a:srgbClr val="0000CC"/>
                </a:solidFill>
              </a:rPr>
              <a:t>a set of attributes</a:t>
            </a:r>
            <a:r>
              <a:rPr lang="en-US" altLang="zh-TW"/>
              <a:t> for one entity set such that no two entities in this set have </a:t>
            </a:r>
            <a:r>
              <a:rPr lang="en-US" altLang="zh-TW" sz="4800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identical values</a:t>
            </a:r>
            <a:r>
              <a:rPr lang="en-US" altLang="zh-TW"/>
              <a:t> for each of attributes</a:t>
            </a:r>
          </a:p>
          <a:p>
            <a:r>
              <a:rPr lang="en-US" altLang="zh-TW"/>
              <a:t>We </a:t>
            </a:r>
            <a:r>
              <a:rPr lang="en-US" altLang="zh-TW" u="sng">
                <a:solidFill>
                  <a:srgbClr val="0000CC"/>
                </a:solidFill>
              </a:rPr>
              <a:t>must designate</a:t>
            </a:r>
            <a:r>
              <a:rPr lang="en-US" altLang="zh-TW"/>
              <a:t> a key for every entity set.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8181-442F-4566-9D36-0BBA443838AA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315200" cy="838200"/>
          </a:xfrm>
        </p:spPr>
        <p:txBody>
          <a:bodyPr/>
          <a:lstStyle/>
          <a:p>
            <a:r>
              <a:rPr lang="en-US" altLang="zh-TW"/>
              <a:t>Example: a Multi-attribute Key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200400" y="3200400"/>
            <a:ext cx="1219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Courses</a:t>
            </a:r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1371600" y="2286000"/>
            <a:ext cx="9144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 u="sng"/>
              <a:t>dept</a:t>
            </a: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2667000" y="2286000"/>
            <a:ext cx="10668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 u="sng"/>
              <a:t>number</a:t>
            </a:r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4114800" y="2286000"/>
            <a:ext cx="9144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hours</a:t>
            </a:r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5334000" y="2286000"/>
            <a:ext cx="9144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room</a:t>
            </a:r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1828800" y="26670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200400" y="2667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 flipH="1">
            <a:off x="4038600" y="2667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 flipH="1">
            <a:off x="4419600" y="26670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1203325" y="4605338"/>
            <a:ext cx="761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buFontTx/>
              <a:buChar char="•"/>
            </a:pPr>
            <a:r>
              <a:rPr lang="en-US" altLang="zh-TW" sz="2400">
                <a:latin typeface="Tahoma" pitchFamily="34" charset="0"/>
              </a:rPr>
              <a:t> Note that </a:t>
            </a:r>
            <a:r>
              <a:rPr lang="en-US" altLang="zh-TW" sz="2400" i="1" u="sng">
                <a:latin typeface="Tahoma" pitchFamily="34" charset="0"/>
              </a:rPr>
              <a:t>hours</a:t>
            </a:r>
            <a:r>
              <a:rPr lang="en-US" altLang="zh-TW" sz="2400">
                <a:latin typeface="Tahoma" pitchFamily="34" charset="0"/>
              </a:rPr>
              <a:t> and </a:t>
            </a:r>
            <a:r>
              <a:rPr lang="en-US" altLang="zh-TW" sz="2400" i="1" u="sng">
                <a:latin typeface="Tahoma" pitchFamily="34" charset="0"/>
              </a:rPr>
              <a:t>room</a:t>
            </a:r>
            <a:r>
              <a:rPr lang="en-US" altLang="zh-TW" sz="2400">
                <a:latin typeface="Tahoma" pitchFamily="34" charset="0"/>
              </a:rPr>
              <a:t> could also serve as a</a:t>
            </a:r>
          </a:p>
          <a:p>
            <a:pPr algn="l" eaLnBrk="0" hangingPunct="0"/>
            <a:r>
              <a:rPr lang="en-US" altLang="zh-TW" sz="2400">
                <a:latin typeface="Tahoma" pitchFamily="34" charset="0"/>
              </a:rPr>
              <a:t>  key, but we must select only one key.</a:t>
            </a:r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1447800" y="26670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2667000" y="26670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241D-B442-4D83-A20F-93A4B41F8767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0"/>
            <a:ext cx="7315200" cy="838200"/>
          </a:xfrm>
        </p:spPr>
        <p:txBody>
          <a:bodyPr/>
          <a:lstStyle/>
          <a:p>
            <a:r>
              <a:rPr lang="en-US" altLang="zh-TW"/>
              <a:t>Purpose of E/R Model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315200" cy="4191000"/>
          </a:xfrm>
        </p:spPr>
        <p:txBody>
          <a:bodyPr/>
          <a:lstStyle/>
          <a:p>
            <a:r>
              <a:rPr lang="en-US" altLang="zh-TW"/>
              <a:t>The E/R model allows us to </a:t>
            </a:r>
            <a:r>
              <a:rPr lang="en-US" altLang="zh-TW">
                <a:solidFill>
                  <a:srgbClr val="FF0000"/>
                </a:solidFill>
              </a:rPr>
              <a:t>sketch</a:t>
            </a:r>
            <a:r>
              <a:rPr lang="en-US" altLang="zh-TW"/>
              <a:t> the design of a database informally.</a:t>
            </a:r>
          </a:p>
          <a:p>
            <a:r>
              <a:rPr lang="en-US" altLang="zh-TW"/>
              <a:t>Designs are pictures called </a:t>
            </a:r>
            <a:r>
              <a:rPr lang="en-US" altLang="zh-TW">
                <a:solidFill>
                  <a:srgbClr val="0000CC"/>
                </a:solidFill>
              </a:rPr>
              <a:t>E/R diagrams</a:t>
            </a:r>
            <a:r>
              <a:rPr lang="en-US" altLang="zh-TW"/>
              <a:t>.</a:t>
            </a:r>
          </a:p>
          <a:p>
            <a:r>
              <a:rPr lang="en-US" altLang="zh-TW"/>
              <a:t>With using </a:t>
            </a:r>
            <a:r>
              <a:rPr lang="en-US" altLang="zh-TW">
                <a:solidFill>
                  <a:srgbClr val="0000CC"/>
                </a:solidFill>
              </a:rPr>
              <a:t>Fairly mechanical ways</a:t>
            </a:r>
            <a:r>
              <a:rPr lang="en-US" altLang="zh-TW"/>
              <a:t>, to convert E/R diagrams to real implementations like relational databases.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030F-99F2-4F3A-A0DC-554259196800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Keys in E/R Diagrams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>
                <a:solidFill>
                  <a:srgbClr val="0000CC"/>
                </a:solidFill>
              </a:rPr>
              <a:t>Underline</a:t>
            </a:r>
            <a:r>
              <a:rPr lang="en-US" altLang="zh-TW"/>
              <a:t> the key attribute</a:t>
            </a:r>
            <a:r>
              <a:rPr lang="en-US" altLang="zh-TW">
                <a:solidFill>
                  <a:srgbClr val="FF0000"/>
                </a:solidFill>
              </a:rPr>
              <a:t>(s)</a:t>
            </a:r>
            <a:r>
              <a:rPr lang="en-US" altLang="zh-TW"/>
              <a:t>.</a:t>
            </a:r>
          </a:p>
          <a:p>
            <a:r>
              <a:rPr lang="en-US" altLang="zh-TW"/>
              <a:t>In an </a:t>
            </a:r>
            <a:r>
              <a:rPr lang="en-US" altLang="zh-TW" u="sng">
                <a:solidFill>
                  <a:srgbClr val="0000CC"/>
                </a:solidFill>
              </a:rPr>
              <a:t>Isa hierarchy</a:t>
            </a:r>
            <a:r>
              <a:rPr lang="en-US" altLang="zh-TW"/>
              <a:t>, </a:t>
            </a:r>
            <a:r>
              <a:rPr lang="en-US" altLang="zh-TW" i="1">
                <a:solidFill>
                  <a:srgbClr val="0000CC"/>
                </a:solidFill>
              </a:rPr>
              <a:t>only the root entity</a:t>
            </a:r>
            <a:r>
              <a:rPr lang="en-US" altLang="zh-TW"/>
              <a:t> set has a key, and it must serve as the key for all entities in the hierarchy.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C02D-7157-42DA-9457-B0A898B73E89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609600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505200" y="259080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Movies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5867400" y="495300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Murder</a:t>
            </a:r>
          </a:p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Mysteries</a:t>
            </a:r>
          </a:p>
        </p:txBody>
      </p:sp>
      <p:sp>
        <p:nvSpPr>
          <p:cNvPr id="52229" name="AutoShape 5"/>
          <p:cNvSpPr>
            <a:spLocks noChangeArrowheads="1"/>
          </p:cNvSpPr>
          <p:nvPr/>
        </p:nvSpPr>
        <p:spPr bwMode="auto">
          <a:xfrm>
            <a:off x="4953000" y="3810000"/>
            <a:ext cx="762000" cy="609600"/>
          </a:xfrm>
          <a:prstGeom prst="triangle">
            <a:avLst>
              <a:gd name="adj" fmla="val 5000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isa</a:t>
            </a: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1981200" y="2667000"/>
            <a:ext cx="1066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length</a:t>
            </a:r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7239000" y="3962400"/>
            <a:ext cx="12192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weapon</a:t>
            </a:r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30480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 flipH="1" flipV="1">
            <a:off x="4724400" y="3429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5715000" y="4419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3733800" y="1676400"/>
            <a:ext cx="1066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year</a:t>
            </a:r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3200400" y="2133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2590800" y="1828800"/>
            <a:ext cx="1066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title</a:t>
            </a: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H="1">
            <a:off x="4038600" y="2209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5105400" y="1676400"/>
            <a:ext cx="1600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firm type</a:t>
            </a:r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 flipH="1">
            <a:off x="4495800" y="2133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flipH="1">
            <a:off x="6705600" y="4495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2743200" y="22098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E203-7E28-4396-A39C-A71B13B080F5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315200" cy="838200"/>
          </a:xfrm>
        </p:spPr>
        <p:txBody>
          <a:bodyPr/>
          <a:lstStyle/>
          <a:p>
            <a:r>
              <a:rPr lang="en-US" altLang="zh-TW"/>
              <a:t>Weak Entity Set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315200" cy="4191000"/>
          </a:xfrm>
        </p:spPr>
        <p:txBody>
          <a:bodyPr/>
          <a:lstStyle/>
          <a:p>
            <a:r>
              <a:rPr lang="en-US" altLang="zh-TW"/>
              <a:t>Occasionally, entities of an entity set need </a:t>
            </a:r>
            <a:r>
              <a:rPr lang="en-US" altLang="zh-TW">
                <a:solidFill>
                  <a:srgbClr val="0000CC"/>
                </a:solidFill>
                <a:latin typeface="Tahoma"/>
              </a:rPr>
              <a:t>“</a:t>
            </a:r>
            <a:r>
              <a:rPr lang="en-US" altLang="zh-TW" i="1">
                <a:solidFill>
                  <a:srgbClr val="0000CC"/>
                </a:solidFill>
              </a:rPr>
              <a:t>help</a:t>
            </a:r>
            <a:r>
              <a:rPr lang="en-US" altLang="zh-TW">
                <a:solidFill>
                  <a:srgbClr val="0000CC"/>
                </a:solidFill>
                <a:latin typeface="Tahoma"/>
              </a:rPr>
              <a:t>”</a:t>
            </a:r>
            <a:r>
              <a:rPr lang="en-US" altLang="zh-TW"/>
              <a:t> to </a:t>
            </a:r>
            <a:r>
              <a:rPr lang="en-US" altLang="zh-TW" u="sng">
                <a:solidFill>
                  <a:srgbClr val="0000CC"/>
                </a:solidFill>
              </a:rPr>
              <a:t>identify them uniquely</a:t>
            </a:r>
            <a:r>
              <a:rPr lang="en-US" altLang="zh-TW"/>
              <a:t>.</a:t>
            </a:r>
          </a:p>
          <a:p>
            <a:r>
              <a:rPr lang="en-US" altLang="zh-TW"/>
              <a:t>Entity set </a:t>
            </a:r>
            <a:r>
              <a:rPr lang="en-US" altLang="zh-TW" i="1"/>
              <a:t>E</a:t>
            </a:r>
            <a:r>
              <a:rPr lang="en-US" altLang="zh-TW"/>
              <a:t>  is said to be </a:t>
            </a:r>
            <a:r>
              <a:rPr lang="en-US" altLang="zh-TW" sz="4400">
                <a:solidFill>
                  <a:srgbClr val="FF0000"/>
                </a:solidFill>
                <a:latin typeface="Tahoma"/>
              </a:rPr>
              <a:t>“</a:t>
            </a:r>
            <a:r>
              <a:rPr lang="en-US" altLang="zh-TW" sz="4400" i="1">
                <a:solidFill>
                  <a:srgbClr val="FF0000"/>
                </a:solidFill>
              </a:rPr>
              <a:t>weak</a:t>
            </a:r>
            <a:r>
              <a:rPr lang="en-US" altLang="zh-TW" sz="4400" i="1">
                <a:solidFill>
                  <a:srgbClr val="FF0000"/>
                </a:solidFill>
                <a:latin typeface="Tahoma"/>
              </a:rPr>
              <a:t>”</a:t>
            </a:r>
            <a:r>
              <a:rPr lang="en-US" altLang="zh-TW" sz="4800">
                <a:solidFill>
                  <a:srgbClr val="FF0000"/>
                </a:solidFill>
              </a:rPr>
              <a:t> </a:t>
            </a:r>
            <a:r>
              <a:rPr lang="en-US" altLang="zh-TW"/>
              <a:t> </a:t>
            </a:r>
          </a:p>
          <a:p>
            <a:pPr lvl="1"/>
            <a:r>
              <a:rPr lang="en-US" altLang="zh-TW"/>
              <a:t>In order to identify entities of </a:t>
            </a:r>
            <a:r>
              <a:rPr lang="en-US" altLang="zh-TW" i="1"/>
              <a:t>E</a:t>
            </a:r>
            <a:r>
              <a:rPr lang="en-US" altLang="zh-TW"/>
              <a:t> uniquely, we need to follow </a:t>
            </a:r>
            <a:r>
              <a:rPr lang="en-US" altLang="zh-TW" u="sng">
                <a:solidFill>
                  <a:srgbClr val="0000CC"/>
                </a:solidFill>
              </a:rPr>
              <a:t>one or more</a:t>
            </a:r>
            <a:r>
              <a:rPr lang="en-US" altLang="zh-TW">
                <a:solidFill>
                  <a:srgbClr val="0000CC"/>
                </a:solidFill>
              </a:rPr>
              <a:t> many-one</a:t>
            </a:r>
            <a:r>
              <a:rPr lang="en-US" altLang="zh-TW"/>
              <a:t> relationships (</a:t>
            </a:r>
            <a:r>
              <a:rPr lang="en-US" altLang="zh-TW" i="1">
                <a:solidFill>
                  <a:srgbClr val="0000CC"/>
                </a:solidFill>
              </a:rPr>
              <a:t>supporting relationships</a:t>
            </a:r>
            <a:r>
              <a:rPr lang="en-US" altLang="zh-TW"/>
              <a:t>) from </a:t>
            </a:r>
            <a:r>
              <a:rPr lang="en-US" altLang="zh-TW" i="1"/>
              <a:t>E</a:t>
            </a:r>
            <a:r>
              <a:rPr lang="en-US" altLang="zh-TW"/>
              <a:t>  to </a:t>
            </a:r>
            <a:r>
              <a:rPr lang="en-US" altLang="zh-TW" i="1"/>
              <a:t>F</a:t>
            </a:r>
            <a:r>
              <a:rPr lang="en-US" altLang="zh-TW"/>
              <a:t> and include the key of the related entities from </a:t>
            </a:r>
            <a:r>
              <a:rPr lang="en-US" altLang="zh-TW" i="1"/>
              <a:t>F</a:t>
            </a:r>
            <a:r>
              <a:rPr lang="en-US" altLang="zh-TW"/>
              <a:t>.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2057400" y="5748338"/>
            <a:ext cx="1143000" cy="7159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6248400" y="5748338"/>
            <a:ext cx="1143000" cy="715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1981200" y="5694363"/>
            <a:ext cx="1295400" cy="8255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80" name="AutoShape 8"/>
          <p:cNvSpPr>
            <a:spLocks noChangeArrowheads="1"/>
          </p:cNvSpPr>
          <p:nvPr/>
        </p:nvSpPr>
        <p:spPr bwMode="auto">
          <a:xfrm>
            <a:off x="3886200" y="5694363"/>
            <a:ext cx="1447800" cy="879475"/>
          </a:xfrm>
          <a:prstGeom prst="diamond">
            <a:avLst/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SR</a:t>
            </a:r>
          </a:p>
        </p:txBody>
      </p:sp>
      <p:sp>
        <p:nvSpPr>
          <p:cNvPr id="54281" name="AutoShape 9"/>
          <p:cNvSpPr>
            <a:spLocks noChangeArrowheads="1"/>
          </p:cNvSpPr>
          <p:nvPr/>
        </p:nvSpPr>
        <p:spPr bwMode="auto">
          <a:xfrm>
            <a:off x="3810000" y="5638800"/>
            <a:ext cx="1600200" cy="990600"/>
          </a:xfrm>
          <a:prstGeom prst="diamond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3276600" y="61341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5410200" y="6134100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229BA-EB2E-4A27-90C6-803713CD75F9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 E/R Diagrams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1752600" y="3200400"/>
            <a:ext cx="1371600" cy="990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>
                <a:solidFill>
                  <a:schemeClr val="bg1"/>
                </a:solidFill>
                <a:ea typeface="標楷體" pitchFamily="65" charset="-120"/>
              </a:rPr>
              <a:t>棒球選手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6172200" y="3200400"/>
            <a:ext cx="1143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Teams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1676400" y="3124200"/>
            <a:ext cx="15240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26" name="AutoShape 6"/>
          <p:cNvSpPr>
            <a:spLocks noChangeArrowheads="1"/>
          </p:cNvSpPr>
          <p:nvPr/>
        </p:nvSpPr>
        <p:spPr bwMode="auto">
          <a:xfrm>
            <a:off x="3810000" y="3124200"/>
            <a:ext cx="1447800" cy="1219200"/>
          </a:xfrm>
          <a:prstGeom prst="diamond">
            <a:avLst/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Plays-</a:t>
            </a:r>
          </a:p>
          <a:p>
            <a:pPr eaLnBrk="0" hangingPunct="0"/>
            <a:r>
              <a:rPr lang="en-US" altLang="zh-TW" sz="2400" b="0"/>
              <a:t>on</a:t>
            </a:r>
          </a:p>
        </p:txBody>
      </p:sp>
      <p:sp>
        <p:nvSpPr>
          <p:cNvPr id="56327" name="AutoShape 7"/>
          <p:cNvSpPr>
            <a:spLocks noChangeArrowheads="1"/>
          </p:cNvSpPr>
          <p:nvPr/>
        </p:nvSpPr>
        <p:spPr bwMode="auto">
          <a:xfrm>
            <a:off x="3733800" y="3048000"/>
            <a:ext cx="1600200" cy="1371600"/>
          </a:xfrm>
          <a:prstGeom prst="diamond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1143000" y="2362200"/>
            <a:ext cx="9906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name</a:t>
            </a:r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5867400" y="2362200"/>
            <a:ext cx="9906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 u="sng"/>
              <a:t>name</a:t>
            </a:r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2590800" y="2362200"/>
            <a:ext cx="11430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 u="sng"/>
              <a:t>number</a:t>
            </a:r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200400" y="37338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5334000" y="3733800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1676400" y="2895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 flipH="1">
            <a:off x="2819400" y="2895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64008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76200" y="5387975"/>
            <a:ext cx="8991600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buFontTx/>
              <a:buChar char="•"/>
            </a:pPr>
            <a:r>
              <a:rPr lang="en-US" altLang="zh-TW" sz="2400" b="0">
                <a:latin typeface="Tahoma" pitchFamily="34" charset="0"/>
              </a:rPr>
              <a:t> </a:t>
            </a:r>
            <a:r>
              <a:rPr lang="en-US" altLang="zh-TW" sz="2400" u="sng">
                <a:solidFill>
                  <a:srgbClr val="0000CC"/>
                </a:solidFill>
                <a:latin typeface="Tahoma" pitchFamily="34" charset="0"/>
              </a:rPr>
              <a:t>Double diamond</a:t>
            </a:r>
            <a:r>
              <a:rPr lang="en-US" altLang="zh-TW" sz="2400" b="0">
                <a:latin typeface="Tahoma" pitchFamily="34" charset="0"/>
              </a:rPr>
              <a:t> </a:t>
            </a:r>
            <a:r>
              <a:rPr lang="en-US" altLang="zh-TW" sz="2400">
                <a:latin typeface="Tahoma" pitchFamily="34" charset="0"/>
              </a:rPr>
              <a:t>for </a:t>
            </a:r>
            <a:r>
              <a:rPr lang="en-US" altLang="zh-TW" sz="2400" i="1">
                <a:latin typeface="Tahoma" pitchFamily="34" charset="0"/>
              </a:rPr>
              <a:t>supporting</a:t>
            </a:r>
            <a:r>
              <a:rPr lang="en-US" altLang="zh-TW" sz="2400">
                <a:latin typeface="Tahoma" pitchFamily="34" charset="0"/>
              </a:rPr>
              <a:t> many-one relationship.</a:t>
            </a:r>
          </a:p>
          <a:p>
            <a:pPr algn="l" eaLnBrk="0" hangingPunct="0">
              <a:buFontTx/>
              <a:buChar char="•"/>
            </a:pPr>
            <a:r>
              <a:rPr lang="en-US" altLang="zh-TW" sz="2400">
                <a:latin typeface="Tahoma" pitchFamily="34" charset="0"/>
              </a:rPr>
              <a:t> </a:t>
            </a:r>
            <a:r>
              <a:rPr lang="en-US" altLang="zh-TW" sz="2400" u="sng">
                <a:solidFill>
                  <a:srgbClr val="0000CC"/>
                </a:solidFill>
                <a:latin typeface="Tahoma" pitchFamily="34" charset="0"/>
              </a:rPr>
              <a:t>Double rectangle</a:t>
            </a:r>
            <a:r>
              <a:rPr lang="en-US" altLang="zh-TW" sz="2400">
                <a:latin typeface="Tahoma" pitchFamily="34" charset="0"/>
              </a:rPr>
              <a:t> for the weak entity set.</a:t>
            </a:r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2667000" y="28194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>
            <a:off x="5867400" y="28194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6343" name="Freeform 23"/>
          <p:cNvSpPr>
            <a:spLocks/>
          </p:cNvSpPr>
          <p:nvPr/>
        </p:nvSpPr>
        <p:spPr bwMode="auto">
          <a:xfrm>
            <a:off x="6096000" y="3505200"/>
            <a:ext cx="76200" cy="457200"/>
          </a:xfrm>
          <a:custGeom>
            <a:avLst/>
            <a:gdLst>
              <a:gd name="T0" fmla="*/ 0 w 48"/>
              <a:gd name="T1" fmla="*/ 0 h 192"/>
              <a:gd name="T2" fmla="*/ 48 w 48"/>
              <a:gd name="T3" fmla="*/ 96 h 192"/>
              <a:gd name="T4" fmla="*/ 0 w 48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192">
                <a:moveTo>
                  <a:pt x="0" y="0"/>
                </a:moveTo>
                <a:cubicBezTo>
                  <a:pt x="24" y="32"/>
                  <a:pt x="48" y="64"/>
                  <a:pt x="48" y="96"/>
                </a:cubicBezTo>
                <a:cubicBezTo>
                  <a:pt x="48" y="128"/>
                  <a:pt x="8" y="184"/>
                  <a:pt x="0" y="192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3352800" y="32766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M</a:t>
            </a:r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5568950" y="3290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6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5818-1676-452A-96FE-78332DD1EF9A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7315200" cy="838200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839200" cy="4114800"/>
          </a:xfrm>
        </p:spPr>
        <p:txBody>
          <a:bodyPr/>
          <a:lstStyle/>
          <a:p>
            <a:r>
              <a:rPr lang="en-US" altLang="zh-TW" i="1">
                <a:solidFill>
                  <a:srgbClr val="0000CC"/>
                </a:solidFill>
              </a:rPr>
              <a:t>name</a:t>
            </a:r>
            <a:r>
              <a:rPr lang="en-US" altLang="zh-TW"/>
              <a:t> is almost a key for baseball players, but there might be two with the same name.</a:t>
            </a:r>
          </a:p>
          <a:p>
            <a:r>
              <a:rPr lang="en-US" altLang="zh-TW" i="1">
                <a:solidFill>
                  <a:srgbClr val="0000CC"/>
                </a:solidFill>
              </a:rPr>
              <a:t>number</a:t>
            </a:r>
            <a:r>
              <a:rPr lang="en-US" altLang="zh-TW"/>
              <a:t> is certainly </a:t>
            </a:r>
            <a:r>
              <a:rPr lang="en-US" altLang="zh-TW">
                <a:solidFill>
                  <a:srgbClr val="0000CC"/>
                </a:solidFill>
              </a:rPr>
              <a:t>not a key</a:t>
            </a:r>
            <a:r>
              <a:rPr lang="en-US" altLang="zh-TW"/>
              <a:t>, since players on two teams could have the same number.</a:t>
            </a:r>
          </a:p>
          <a:p>
            <a:r>
              <a:rPr lang="en-US" altLang="zh-TW"/>
              <a:t>But </a:t>
            </a:r>
            <a:r>
              <a:rPr lang="en-US" altLang="zh-TW" i="1"/>
              <a:t>number</a:t>
            </a:r>
            <a:r>
              <a:rPr lang="en-US" altLang="zh-TW"/>
              <a:t>, together with the </a:t>
            </a:r>
            <a:r>
              <a:rPr lang="en-US" altLang="zh-TW" i="1"/>
              <a:t>Team</a:t>
            </a:r>
            <a:r>
              <a:rPr lang="en-US" altLang="zh-TW"/>
              <a:t> related to the player by </a:t>
            </a:r>
            <a:r>
              <a:rPr lang="en-US" altLang="zh-TW" i="1"/>
              <a:t>Plays-on</a:t>
            </a:r>
            <a:r>
              <a:rPr lang="en-US" altLang="zh-TW"/>
              <a:t>  should be unique.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1B7E-886A-4FB8-AD54-F3AD138ECC53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90600"/>
            <a:ext cx="7315200" cy="838200"/>
          </a:xfrm>
        </p:spPr>
        <p:txBody>
          <a:bodyPr/>
          <a:lstStyle/>
          <a:p>
            <a:r>
              <a:rPr lang="en-US" altLang="zh-TW"/>
              <a:t>In E/R Diagrams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981200" y="3276600"/>
            <a:ext cx="1143000" cy="990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Logins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6172200" y="3276600"/>
            <a:ext cx="1143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Hosts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905000" y="3200400"/>
            <a:ext cx="12954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50" name="AutoShape 6"/>
          <p:cNvSpPr>
            <a:spLocks noChangeArrowheads="1"/>
          </p:cNvSpPr>
          <p:nvPr/>
        </p:nvSpPr>
        <p:spPr bwMode="auto">
          <a:xfrm>
            <a:off x="3810000" y="3200400"/>
            <a:ext cx="1447800" cy="1219200"/>
          </a:xfrm>
          <a:prstGeom prst="diamond">
            <a:avLst/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at</a:t>
            </a:r>
          </a:p>
        </p:txBody>
      </p:sp>
      <p:sp>
        <p:nvSpPr>
          <p:cNvPr id="57351" name="AutoShape 7"/>
          <p:cNvSpPr>
            <a:spLocks noChangeArrowheads="1"/>
          </p:cNvSpPr>
          <p:nvPr/>
        </p:nvSpPr>
        <p:spPr bwMode="auto">
          <a:xfrm>
            <a:off x="3733800" y="3124200"/>
            <a:ext cx="1600200" cy="1371600"/>
          </a:xfrm>
          <a:prstGeom prst="diamond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1143000" y="2438400"/>
            <a:ext cx="17526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User name</a:t>
            </a:r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5791200" y="2438400"/>
            <a:ext cx="1676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Host name</a:t>
            </a: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200400" y="38100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5334000" y="3810000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1676400" y="2971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>
            <a:off x="6324600" y="2971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>
            <a:off x="1143000" y="2819400"/>
            <a:ext cx="1752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7367" name="Freeform 23"/>
          <p:cNvSpPr>
            <a:spLocks/>
          </p:cNvSpPr>
          <p:nvPr/>
        </p:nvSpPr>
        <p:spPr bwMode="auto">
          <a:xfrm>
            <a:off x="6096000" y="3581400"/>
            <a:ext cx="76200" cy="457200"/>
          </a:xfrm>
          <a:custGeom>
            <a:avLst/>
            <a:gdLst>
              <a:gd name="T0" fmla="*/ 0 w 48"/>
              <a:gd name="T1" fmla="*/ 0 h 192"/>
              <a:gd name="T2" fmla="*/ 48 w 48"/>
              <a:gd name="T3" fmla="*/ 96 h 192"/>
              <a:gd name="T4" fmla="*/ 0 w 48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192">
                <a:moveTo>
                  <a:pt x="0" y="0"/>
                </a:moveTo>
                <a:cubicBezTo>
                  <a:pt x="24" y="32"/>
                  <a:pt x="48" y="64"/>
                  <a:pt x="48" y="96"/>
                </a:cubicBezTo>
                <a:cubicBezTo>
                  <a:pt x="48" y="128"/>
                  <a:pt x="8" y="184"/>
                  <a:pt x="0" y="192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68" name="Line 24"/>
          <p:cNvSpPr>
            <a:spLocks noChangeShapeType="1"/>
          </p:cNvSpPr>
          <p:nvPr/>
        </p:nvSpPr>
        <p:spPr bwMode="auto">
          <a:xfrm>
            <a:off x="5791200" y="2819400"/>
            <a:ext cx="16764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853F-B91B-45B6-9F2F-DF187AEF67B6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7315200" cy="838200"/>
          </a:xfrm>
        </p:spPr>
        <p:txBody>
          <a:bodyPr/>
          <a:lstStyle/>
          <a:p>
            <a:r>
              <a:rPr lang="en-US" altLang="zh-TW"/>
              <a:t>Key of Weak Entity-Set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05000"/>
            <a:ext cx="7315200" cy="4191000"/>
          </a:xfrm>
        </p:spPr>
        <p:txBody>
          <a:bodyPr/>
          <a:lstStyle/>
          <a:p>
            <a:r>
              <a:rPr lang="en-US" altLang="zh-TW"/>
              <a:t>The </a:t>
            </a:r>
            <a:r>
              <a:rPr lang="en-US" altLang="zh-TW" i="1">
                <a:solidFill>
                  <a:srgbClr val="0000CC"/>
                </a:solidFill>
              </a:rPr>
              <a:t>key (WE)</a:t>
            </a:r>
            <a:r>
              <a:rPr lang="en-US" altLang="zh-TW"/>
              <a:t> = 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3200"/>
              <a:t>underline attributes (WE) ∪ underline attributes (SE)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B5C4-C9EA-42CE-A911-729C161A4289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838200"/>
            <a:ext cx="7315200" cy="838200"/>
          </a:xfrm>
        </p:spPr>
        <p:txBody>
          <a:bodyPr/>
          <a:lstStyle/>
          <a:p>
            <a:r>
              <a:rPr lang="en-US" altLang="zh-TW"/>
              <a:t>Key of Weak Entity Sets</a:t>
            </a: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1828800" y="2895600"/>
            <a:ext cx="1676400" cy="990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solidFill>
                  <a:schemeClr val="bg1"/>
                </a:solidFill>
                <a:ea typeface="標楷體" pitchFamily="65" charset="-120"/>
              </a:rPr>
              <a:t>棒球選手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6553200" y="2895600"/>
            <a:ext cx="1143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Teams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1752600" y="2819400"/>
            <a:ext cx="18288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18" name="AutoShape 6"/>
          <p:cNvSpPr>
            <a:spLocks noChangeArrowheads="1"/>
          </p:cNvSpPr>
          <p:nvPr/>
        </p:nvSpPr>
        <p:spPr bwMode="auto">
          <a:xfrm>
            <a:off x="4191000" y="2819400"/>
            <a:ext cx="1447800" cy="1219200"/>
          </a:xfrm>
          <a:prstGeom prst="diamond">
            <a:avLst/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Plays-</a:t>
            </a:r>
          </a:p>
          <a:p>
            <a:pPr eaLnBrk="0" hangingPunct="0"/>
            <a:r>
              <a:rPr lang="en-US" altLang="zh-TW" sz="2400" b="0"/>
              <a:t>on</a:t>
            </a:r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4114800" y="2743200"/>
            <a:ext cx="1600200" cy="1371600"/>
          </a:xfrm>
          <a:prstGeom prst="diamond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20" name="Oval 8"/>
          <p:cNvSpPr>
            <a:spLocks noChangeArrowheads="1"/>
          </p:cNvSpPr>
          <p:nvPr/>
        </p:nvSpPr>
        <p:spPr bwMode="auto">
          <a:xfrm>
            <a:off x="1524000" y="2057400"/>
            <a:ext cx="9906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name</a:t>
            </a:r>
          </a:p>
        </p:txBody>
      </p:sp>
      <p:sp>
        <p:nvSpPr>
          <p:cNvPr id="90121" name="Oval 9"/>
          <p:cNvSpPr>
            <a:spLocks noChangeArrowheads="1"/>
          </p:cNvSpPr>
          <p:nvPr/>
        </p:nvSpPr>
        <p:spPr bwMode="auto">
          <a:xfrm>
            <a:off x="6248400" y="2057400"/>
            <a:ext cx="9906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 u="sng"/>
              <a:t>name</a:t>
            </a:r>
          </a:p>
        </p:txBody>
      </p:sp>
      <p:sp>
        <p:nvSpPr>
          <p:cNvPr id="90122" name="Oval 10"/>
          <p:cNvSpPr>
            <a:spLocks noChangeArrowheads="1"/>
          </p:cNvSpPr>
          <p:nvPr/>
        </p:nvSpPr>
        <p:spPr bwMode="auto">
          <a:xfrm>
            <a:off x="2971800" y="2057400"/>
            <a:ext cx="11430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 u="sng"/>
              <a:t>number</a:t>
            </a:r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>
            <a:off x="3581400" y="34290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>
            <a:off x="5715000" y="3429000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>
            <a:off x="2057400" y="2590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 flipH="1">
            <a:off x="3200400" y="2590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>
            <a:off x="67818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>
            <a:off x="3048000" y="25146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0130" name="Line 18"/>
          <p:cNvSpPr>
            <a:spLocks noChangeShapeType="1"/>
          </p:cNvSpPr>
          <p:nvPr/>
        </p:nvSpPr>
        <p:spPr bwMode="auto">
          <a:xfrm>
            <a:off x="6248400" y="25146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0131" name="Freeform 19"/>
          <p:cNvSpPr>
            <a:spLocks/>
          </p:cNvSpPr>
          <p:nvPr/>
        </p:nvSpPr>
        <p:spPr bwMode="auto">
          <a:xfrm>
            <a:off x="6477000" y="3200400"/>
            <a:ext cx="76200" cy="457200"/>
          </a:xfrm>
          <a:custGeom>
            <a:avLst/>
            <a:gdLst>
              <a:gd name="T0" fmla="*/ 0 w 48"/>
              <a:gd name="T1" fmla="*/ 0 h 192"/>
              <a:gd name="T2" fmla="*/ 48 w 48"/>
              <a:gd name="T3" fmla="*/ 96 h 192"/>
              <a:gd name="T4" fmla="*/ 0 w 48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192">
                <a:moveTo>
                  <a:pt x="0" y="0"/>
                </a:moveTo>
                <a:cubicBezTo>
                  <a:pt x="24" y="32"/>
                  <a:pt x="48" y="64"/>
                  <a:pt x="48" y="96"/>
                </a:cubicBezTo>
                <a:cubicBezTo>
                  <a:pt x="48" y="128"/>
                  <a:pt x="8" y="184"/>
                  <a:pt x="0" y="192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2362200" y="5257800"/>
            <a:ext cx="1143000" cy="990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Logins</a:t>
            </a:r>
          </a:p>
        </p:txBody>
      </p:sp>
      <p:sp>
        <p:nvSpPr>
          <p:cNvPr id="90133" name="Rectangle 21"/>
          <p:cNvSpPr>
            <a:spLocks noChangeArrowheads="1"/>
          </p:cNvSpPr>
          <p:nvPr/>
        </p:nvSpPr>
        <p:spPr bwMode="auto">
          <a:xfrm>
            <a:off x="6553200" y="5257800"/>
            <a:ext cx="1143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Hosts</a:t>
            </a:r>
          </a:p>
        </p:txBody>
      </p:sp>
      <p:sp>
        <p:nvSpPr>
          <p:cNvPr id="90134" name="Rectangle 22"/>
          <p:cNvSpPr>
            <a:spLocks noChangeArrowheads="1"/>
          </p:cNvSpPr>
          <p:nvPr/>
        </p:nvSpPr>
        <p:spPr bwMode="auto">
          <a:xfrm>
            <a:off x="2286000" y="5181600"/>
            <a:ext cx="12954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35" name="AutoShape 23"/>
          <p:cNvSpPr>
            <a:spLocks noChangeArrowheads="1"/>
          </p:cNvSpPr>
          <p:nvPr/>
        </p:nvSpPr>
        <p:spPr bwMode="auto">
          <a:xfrm>
            <a:off x="4191000" y="5181600"/>
            <a:ext cx="1447800" cy="1219200"/>
          </a:xfrm>
          <a:prstGeom prst="diamond">
            <a:avLst/>
          </a:prstGeom>
          <a:solidFill>
            <a:srgbClr val="CC99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at</a:t>
            </a:r>
          </a:p>
        </p:txBody>
      </p:sp>
      <p:sp>
        <p:nvSpPr>
          <p:cNvPr id="90136" name="AutoShape 24"/>
          <p:cNvSpPr>
            <a:spLocks noChangeArrowheads="1"/>
          </p:cNvSpPr>
          <p:nvPr/>
        </p:nvSpPr>
        <p:spPr bwMode="auto">
          <a:xfrm>
            <a:off x="4114800" y="5105400"/>
            <a:ext cx="1600200" cy="1371600"/>
          </a:xfrm>
          <a:prstGeom prst="diamond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37" name="Oval 25"/>
          <p:cNvSpPr>
            <a:spLocks noChangeArrowheads="1"/>
          </p:cNvSpPr>
          <p:nvPr/>
        </p:nvSpPr>
        <p:spPr bwMode="auto">
          <a:xfrm>
            <a:off x="1524000" y="4419600"/>
            <a:ext cx="17526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User name</a:t>
            </a:r>
          </a:p>
        </p:txBody>
      </p:sp>
      <p:sp>
        <p:nvSpPr>
          <p:cNvPr id="90138" name="Oval 26"/>
          <p:cNvSpPr>
            <a:spLocks noChangeArrowheads="1"/>
          </p:cNvSpPr>
          <p:nvPr/>
        </p:nvSpPr>
        <p:spPr bwMode="auto">
          <a:xfrm>
            <a:off x="6172200" y="4419600"/>
            <a:ext cx="1676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Host name</a:t>
            </a:r>
          </a:p>
        </p:txBody>
      </p:sp>
      <p:sp>
        <p:nvSpPr>
          <p:cNvPr id="90139" name="Line 27"/>
          <p:cNvSpPr>
            <a:spLocks noChangeShapeType="1"/>
          </p:cNvSpPr>
          <p:nvPr/>
        </p:nvSpPr>
        <p:spPr bwMode="auto">
          <a:xfrm>
            <a:off x="3581400" y="57912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40" name="Line 28"/>
          <p:cNvSpPr>
            <a:spLocks noChangeShapeType="1"/>
          </p:cNvSpPr>
          <p:nvPr/>
        </p:nvSpPr>
        <p:spPr bwMode="auto">
          <a:xfrm>
            <a:off x="5715000" y="5791200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41" name="Line 29"/>
          <p:cNvSpPr>
            <a:spLocks noChangeShapeType="1"/>
          </p:cNvSpPr>
          <p:nvPr/>
        </p:nvSpPr>
        <p:spPr bwMode="auto">
          <a:xfrm>
            <a:off x="2057400" y="4953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42" name="Line 30"/>
          <p:cNvSpPr>
            <a:spLocks noChangeShapeType="1"/>
          </p:cNvSpPr>
          <p:nvPr/>
        </p:nvSpPr>
        <p:spPr bwMode="auto">
          <a:xfrm>
            <a:off x="6705600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43" name="Line 31"/>
          <p:cNvSpPr>
            <a:spLocks noChangeShapeType="1"/>
          </p:cNvSpPr>
          <p:nvPr/>
        </p:nvSpPr>
        <p:spPr bwMode="auto">
          <a:xfrm>
            <a:off x="1524000" y="4800600"/>
            <a:ext cx="1752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0144" name="Freeform 32"/>
          <p:cNvSpPr>
            <a:spLocks/>
          </p:cNvSpPr>
          <p:nvPr/>
        </p:nvSpPr>
        <p:spPr bwMode="auto">
          <a:xfrm>
            <a:off x="6477000" y="5562600"/>
            <a:ext cx="76200" cy="457200"/>
          </a:xfrm>
          <a:custGeom>
            <a:avLst/>
            <a:gdLst>
              <a:gd name="T0" fmla="*/ 0 w 48"/>
              <a:gd name="T1" fmla="*/ 0 h 192"/>
              <a:gd name="T2" fmla="*/ 48 w 48"/>
              <a:gd name="T3" fmla="*/ 96 h 192"/>
              <a:gd name="T4" fmla="*/ 0 w 48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192">
                <a:moveTo>
                  <a:pt x="0" y="0"/>
                </a:moveTo>
                <a:cubicBezTo>
                  <a:pt x="24" y="32"/>
                  <a:pt x="48" y="64"/>
                  <a:pt x="48" y="96"/>
                </a:cubicBezTo>
                <a:cubicBezTo>
                  <a:pt x="48" y="128"/>
                  <a:pt x="8" y="184"/>
                  <a:pt x="0" y="192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45" name="Line 33"/>
          <p:cNvSpPr>
            <a:spLocks noChangeShapeType="1"/>
          </p:cNvSpPr>
          <p:nvPr/>
        </p:nvSpPr>
        <p:spPr bwMode="auto">
          <a:xfrm>
            <a:off x="6172200" y="4800600"/>
            <a:ext cx="16764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8B8C-D11C-4D57-9CB4-113A60AB7A7E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90600"/>
            <a:ext cx="7315200" cy="838200"/>
          </a:xfrm>
        </p:spPr>
        <p:txBody>
          <a:bodyPr/>
          <a:lstStyle/>
          <a:p>
            <a:r>
              <a:rPr lang="en-US" altLang="zh-TW"/>
              <a:t>Design Techniques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077200" cy="41910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TW" sz="4000" u="sng">
                <a:solidFill>
                  <a:srgbClr val="0000CC"/>
                </a:solidFill>
              </a:rPr>
              <a:t>Avoid redundancy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TW" sz="4000"/>
              <a:t>Don</a:t>
            </a:r>
            <a:r>
              <a:rPr lang="en-US" altLang="zh-TW" sz="4000">
                <a:latin typeface="Tahoma"/>
              </a:rPr>
              <a:t>’</a:t>
            </a:r>
            <a:r>
              <a:rPr lang="en-US" altLang="zh-TW" sz="4000"/>
              <a:t>t use an entity set </a:t>
            </a:r>
            <a:r>
              <a:rPr lang="en-US" altLang="zh-TW" sz="4000" u="sng">
                <a:solidFill>
                  <a:srgbClr val="0000CC"/>
                </a:solidFill>
              </a:rPr>
              <a:t>when an attribute will do</a:t>
            </a:r>
            <a:endParaRPr lang="en-US" altLang="zh-TW" sz="4000" u="sng"/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TW" sz="4000"/>
              <a:t>Don</a:t>
            </a:r>
            <a:r>
              <a:rPr lang="en-US" altLang="zh-TW" sz="4000">
                <a:latin typeface="Tahoma"/>
              </a:rPr>
              <a:t>’</a:t>
            </a:r>
            <a:r>
              <a:rPr lang="en-US" altLang="zh-TW" sz="4000"/>
              <a:t>t </a:t>
            </a:r>
            <a:r>
              <a:rPr lang="en-US" altLang="zh-TW" sz="4000" u="sng">
                <a:solidFill>
                  <a:srgbClr val="0000CC"/>
                </a:solidFill>
              </a:rPr>
              <a:t>overuse</a:t>
            </a:r>
            <a:r>
              <a:rPr lang="en-US" altLang="zh-TW" sz="4000"/>
              <a:t> weak entity sets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F71F-EC90-4C7F-99D2-E370568199C0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0"/>
            <a:ext cx="7315200" cy="838200"/>
          </a:xfrm>
        </p:spPr>
        <p:txBody>
          <a:bodyPr/>
          <a:lstStyle/>
          <a:p>
            <a:r>
              <a:rPr lang="en-US" altLang="zh-TW"/>
              <a:t>Avoiding Redundancy(1)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05000"/>
            <a:ext cx="7315200" cy="4191000"/>
          </a:xfrm>
        </p:spPr>
        <p:txBody>
          <a:bodyPr/>
          <a:lstStyle/>
          <a:p>
            <a:r>
              <a:rPr lang="en-US" altLang="zh-TW"/>
              <a:t>Redundancy occurs when we </a:t>
            </a:r>
            <a:r>
              <a:rPr lang="en-US" altLang="zh-TW" i="1">
                <a:solidFill>
                  <a:srgbClr val="0000CC"/>
                </a:solidFill>
              </a:rPr>
              <a:t>say the same thing</a:t>
            </a:r>
            <a:r>
              <a:rPr lang="en-US" altLang="zh-TW"/>
              <a:t> in </a:t>
            </a:r>
            <a:r>
              <a:rPr lang="en-US" altLang="zh-TW" i="1">
                <a:solidFill>
                  <a:srgbClr val="0000CC"/>
                </a:solidFill>
              </a:rPr>
              <a:t>two different ways</a:t>
            </a:r>
            <a:r>
              <a:rPr lang="en-US" altLang="zh-TW"/>
              <a:t>.</a:t>
            </a:r>
          </a:p>
          <a:p>
            <a:r>
              <a:rPr lang="en-US" altLang="zh-TW"/>
              <a:t>Redundancy </a:t>
            </a:r>
            <a:r>
              <a:rPr lang="en-US" altLang="zh-TW" i="1">
                <a:solidFill>
                  <a:srgbClr val="0000CC"/>
                </a:solidFill>
              </a:rPr>
              <a:t>wastes space</a:t>
            </a:r>
            <a:r>
              <a:rPr lang="en-US" altLang="zh-TW"/>
              <a:t> and (more importantly) encourages </a:t>
            </a:r>
            <a:r>
              <a:rPr lang="en-US" altLang="zh-TW" i="1">
                <a:solidFill>
                  <a:srgbClr val="0000CC"/>
                </a:solidFill>
              </a:rPr>
              <a:t>inconsistency</a:t>
            </a:r>
            <a:r>
              <a:rPr lang="en-US" altLang="zh-TW"/>
              <a:t>.</a:t>
            </a:r>
          </a:p>
          <a:p>
            <a:pPr lvl="1"/>
            <a:r>
              <a:rPr lang="en-US" altLang="zh-TW"/>
              <a:t>The two instances of the same fact may become inconsistent if we change one and forget to change the other, related version.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EBAA-BA47-4160-B0B0-D183FD36937A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0"/>
            <a:ext cx="7315200" cy="838200"/>
          </a:xfrm>
        </p:spPr>
        <p:txBody>
          <a:bodyPr/>
          <a:lstStyle/>
          <a:p>
            <a:r>
              <a:rPr lang="en-US" altLang="zh-TW"/>
              <a:t>Elements of E/R Model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Entity Set</a:t>
            </a:r>
          </a:p>
          <a:p>
            <a:r>
              <a:rPr lang="en-US" altLang="zh-TW"/>
              <a:t>Attributes</a:t>
            </a:r>
          </a:p>
          <a:p>
            <a:endParaRPr lang="en-US" altLang="zh-TW"/>
          </a:p>
          <a:p>
            <a:r>
              <a:rPr lang="en-US" altLang="zh-TW"/>
              <a:t>Relationships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905000" y="2057400"/>
            <a:ext cx="1828800" cy="121920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3733800" y="2667000"/>
            <a:ext cx="914400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648200" y="2241550"/>
            <a:ext cx="43434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TW" sz="4000" i="1">
                <a:solidFill>
                  <a:srgbClr val="0000CC"/>
                </a:solidFill>
              </a:rPr>
              <a:t>“Object” </a:t>
            </a:r>
          </a:p>
          <a:p>
            <a:pPr algn="l"/>
            <a:r>
              <a:rPr lang="en-US" altLang="zh-TW" sz="3200" i="1">
                <a:solidFill>
                  <a:srgbClr val="0000CC"/>
                </a:solidFill>
              </a:rPr>
              <a:t>in OO Language</a:t>
            </a:r>
            <a:endParaRPr lang="en-US" altLang="zh-TW" sz="4000" i="1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0184-AFBC-421E-81B6-4BBB6F0A92CF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90600"/>
            <a:ext cx="7315200" cy="838200"/>
          </a:xfrm>
        </p:spPr>
        <p:txBody>
          <a:bodyPr/>
          <a:lstStyle/>
          <a:p>
            <a:r>
              <a:rPr lang="en-US" altLang="zh-TW"/>
              <a:t>Example: Good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1752600" y="31242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Beers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5791200" y="3124200"/>
            <a:ext cx="1828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Manufactory</a:t>
            </a:r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auto">
          <a:xfrm>
            <a:off x="3352800" y="2895600"/>
            <a:ext cx="1905000" cy="12954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Produced </a:t>
            </a:r>
          </a:p>
          <a:p>
            <a:pPr eaLnBrk="0" hangingPunct="0"/>
            <a:r>
              <a:rPr lang="en-US" altLang="zh-TW" sz="2400" b="0"/>
              <a:t>by</a:t>
            </a: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 flipH="1">
            <a:off x="2819400" y="35814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48" name="Oval 8"/>
          <p:cNvSpPr>
            <a:spLocks noChangeArrowheads="1"/>
          </p:cNvSpPr>
          <p:nvPr/>
        </p:nvSpPr>
        <p:spPr bwMode="auto">
          <a:xfrm>
            <a:off x="1828800" y="22098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 u="sng"/>
              <a:t>name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838200" y="5181600"/>
            <a:ext cx="7848600" cy="984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TW" sz="2800">
                <a:latin typeface="Tahoma" pitchFamily="34" charset="0"/>
              </a:rPr>
              <a:t>This design gives the address of each manufacturer exactly once.</a:t>
            </a:r>
          </a:p>
        </p:txBody>
      </p:sp>
      <p:sp>
        <p:nvSpPr>
          <p:cNvPr id="61450" name="Oval 10"/>
          <p:cNvSpPr>
            <a:spLocks noChangeArrowheads="1"/>
          </p:cNvSpPr>
          <p:nvPr/>
        </p:nvSpPr>
        <p:spPr bwMode="auto">
          <a:xfrm>
            <a:off x="5257800" y="22098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 u="sng"/>
              <a:t>name</a:t>
            </a:r>
          </a:p>
        </p:txBody>
      </p:sp>
      <p:sp>
        <p:nvSpPr>
          <p:cNvPr id="61451" name="Oval 11"/>
          <p:cNvSpPr>
            <a:spLocks noChangeArrowheads="1"/>
          </p:cNvSpPr>
          <p:nvPr/>
        </p:nvSpPr>
        <p:spPr bwMode="auto">
          <a:xfrm>
            <a:off x="6781800" y="2209800"/>
            <a:ext cx="1295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address</a:t>
            </a:r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22860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5715000" y="2743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 flipH="1">
            <a:off x="6553200" y="27432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5181600" y="3581400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1134-19B3-4304-9678-EA71364CED2B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Bad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1524000" y="5334000"/>
            <a:ext cx="6873875" cy="1225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TW" sz="2400">
                <a:latin typeface="Tahoma" pitchFamily="34" charset="0"/>
              </a:rPr>
              <a:t>This design states the manufacturer of a beer twice: as an attribute and as a related entity.</a:t>
            </a:r>
          </a:p>
        </p:txBody>
      </p:sp>
      <p:sp>
        <p:nvSpPr>
          <p:cNvPr id="62475" name="Oval 11"/>
          <p:cNvSpPr>
            <a:spLocks noChangeArrowheads="1"/>
          </p:cNvSpPr>
          <p:nvPr/>
        </p:nvSpPr>
        <p:spPr bwMode="auto">
          <a:xfrm>
            <a:off x="1600200" y="4267200"/>
            <a:ext cx="17526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manufactory</a:t>
            </a:r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1981200" y="30480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Beers</a:t>
            </a:r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6019800" y="3048000"/>
            <a:ext cx="1828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Manufactory</a:t>
            </a:r>
          </a:p>
        </p:txBody>
      </p:sp>
      <p:sp>
        <p:nvSpPr>
          <p:cNvPr id="62485" name="AutoShape 21"/>
          <p:cNvSpPr>
            <a:spLocks noChangeArrowheads="1"/>
          </p:cNvSpPr>
          <p:nvPr/>
        </p:nvSpPr>
        <p:spPr bwMode="auto">
          <a:xfrm>
            <a:off x="3581400" y="2819400"/>
            <a:ext cx="1905000" cy="12954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Produced </a:t>
            </a:r>
          </a:p>
          <a:p>
            <a:pPr eaLnBrk="0" hangingPunct="0"/>
            <a:r>
              <a:rPr lang="en-US" altLang="zh-TW" sz="2400" b="0"/>
              <a:t>by</a:t>
            </a:r>
          </a:p>
        </p:txBody>
      </p:sp>
      <p:sp>
        <p:nvSpPr>
          <p:cNvPr id="62486" name="Line 22"/>
          <p:cNvSpPr>
            <a:spLocks noChangeShapeType="1"/>
          </p:cNvSpPr>
          <p:nvPr/>
        </p:nvSpPr>
        <p:spPr bwMode="auto">
          <a:xfrm flipH="1">
            <a:off x="3048000" y="35052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87" name="Oval 23"/>
          <p:cNvSpPr>
            <a:spLocks noChangeArrowheads="1"/>
          </p:cNvSpPr>
          <p:nvPr/>
        </p:nvSpPr>
        <p:spPr bwMode="auto">
          <a:xfrm>
            <a:off x="2057400" y="21336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 u="sng"/>
              <a:t>name</a:t>
            </a:r>
          </a:p>
        </p:txBody>
      </p:sp>
      <p:sp>
        <p:nvSpPr>
          <p:cNvPr id="62488" name="Oval 24"/>
          <p:cNvSpPr>
            <a:spLocks noChangeArrowheads="1"/>
          </p:cNvSpPr>
          <p:nvPr/>
        </p:nvSpPr>
        <p:spPr bwMode="auto">
          <a:xfrm>
            <a:off x="5486400" y="21336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 u="sng"/>
              <a:t>name</a:t>
            </a:r>
          </a:p>
        </p:txBody>
      </p:sp>
      <p:sp>
        <p:nvSpPr>
          <p:cNvPr id="62489" name="Oval 25"/>
          <p:cNvSpPr>
            <a:spLocks noChangeArrowheads="1"/>
          </p:cNvSpPr>
          <p:nvPr/>
        </p:nvSpPr>
        <p:spPr bwMode="auto">
          <a:xfrm>
            <a:off x="7010400" y="2133600"/>
            <a:ext cx="1295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address</a:t>
            </a:r>
          </a:p>
        </p:txBody>
      </p:sp>
      <p:sp>
        <p:nvSpPr>
          <p:cNvPr id="62490" name="Line 26"/>
          <p:cNvSpPr>
            <a:spLocks noChangeShapeType="1"/>
          </p:cNvSpPr>
          <p:nvPr/>
        </p:nvSpPr>
        <p:spPr bwMode="auto">
          <a:xfrm>
            <a:off x="25146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91" name="Line 27"/>
          <p:cNvSpPr>
            <a:spLocks noChangeShapeType="1"/>
          </p:cNvSpPr>
          <p:nvPr/>
        </p:nvSpPr>
        <p:spPr bwMode="auto">
          <a:xfrm>
            <a:off x="5943600" y="2667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92" name="Line 28"/>
          <p:cNvSpPr>
            <a:spLocks noChangeShapeType="1"/>
          </p:cNvSpPr>
          <p:nvPr/>
        </p:nvSpPr>
        <p:spPr bwMode="auto">
          <a:xfrm flipH="1">
            <a:off x="6781800" y="2667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93" name="Line 29"/>
          <p:cNvSpPr>
            <a:spLocks noChangeShapeType="1"/>
          </p:cNvSpPr>
          <p:nvPr/>
        </p:nvSpPr>
        <p:spPr bwMode="auto">
          <a:xfrm>
            <a:off x="5410200" y="3505200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94" name="Line 30"/>
          <p:cNvSpPr>
            <a:spLocks noChangeShapeType="1"/>
          </p:cNvSpPr>
          <p:nvPr/>
        </p:nvSpPr>
        <p:spPr bwMode="auto">
          <a:xfrm>
            <a:off x="2514600" y="3886200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2495" name="Line 31"/>
          <p:cNvSpPr>
            <a:spLocks noChangeShapeType="1"/>
          </p:cNvSpPr>
          <p:nvPr/>
        </p:nvSpPr>
        <p:spPr bwMode="auto">
          <a:xfrm>
            <a:off x="1676400" y="3962400"/>
            <a:ext cx="1752600" cy="10668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2496" name="Line 32"/>
          <p:cNvSpPr>
            <a:spLocks noChangeShapeType="1"/>
          </p:cNvSpPr>
          <p:nvPr/>
        </p:nvSpPr>
        <p:spPr bwMode="auto">
          <a:xfrm flipV="1">
            <a:off x="1676400" y="3962400"/>
            <a:ext cx="1752600" cy="10668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2EF4-A0C0-406A-81F3-047AC41F9E9C}" type="slidenum">
              <a:rPr lang="en-US" altLang="zh-TW"/>
              <a:pPr/>
              <a:t>52</a:t>
            </a:fld>
            <a:endParaRPr lang="en-US" altLang="zh-TW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7315200" cy="838200"/>
          </a:xfrm>
        </p:spPr>
        <p:txBody>
          <a:bodyPr/>
          <a:lstStyle/>
          <a:p>
            <a:r>
              <a:rPr lang="en-US" altLang="zh-TW"/>
              <a:t>Example: Bad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048000" y="32766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Beers</a:t>
            </a:r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1752600" y="23622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 u="sng"/>
              <a:t>name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219200" y="4648200"/>
            <a:ext cx="6873875" cy="15906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TW" sz="2400">
                <a:latin typeface="Tahoma" pitchFamily="34" charset="0"/>
              </a:rPr>
              <a:t>This design repeats the manufacturer’s address once for each beer; loses the address if there are temporarily no beers for a manufacturer.</a:t>
            </a:r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2743200" y="2362200"/>
            <a:ext cx="17526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manufactory</a:t>
            </a:r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4572000" y="2362200"/>
            <a:ext cx="3505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manufactory address</a:t>
            </a:r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2209800" y="28956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35814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4114800" y="28956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4BC0-5C42-44F6-A5B3-E01572F35934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Entity Sets vs. Attributes(2)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57400"/>
            <a:ext cx="7315200" cy="4191000"/>
          </a:xfrm>
        </p:spPr>
        <p:txBody>
          <a:bodyPr/>
          <a:lstStyle/>
          <a:p>
            <a:pPr marL="609600" indent="-609600"/>
            <a:r>
              <a:rPr lang="en-US" altLang="zh-TW"/>
              <a:t>An entity set should satisfy at least one of the following conditions:</a:t>
            </a:r>
          </a:p>
          <a:p>
            <a:pPr marL="990600" lvl="1" indent="-533400"/>
            <a:r>
              <a:rPr lang="en-US" altLang="zh-TW"/>
              <a:t>It is more than the name of something; it </a:t>
            </a:r>
            <a:r>
              <a:rPr lang="en-US" altLang="zh-TW" u="sng">
                <a:solidFill>
                  <a:srgbClr val="0000CC"/>
                </a:solidFill>
              </a:rPr>
              <a:t>has at least one non-key</a:t>
            </a:r>
            <a:r>
              <a:rPr lang="en-US" altLang="zh-TW"/>
              <a:t> attribute.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altLang="zh-TW"/>
              <a:t>			or</a:t>
            </a:r>
          </a:p>
          <a:p>
            <a:pPr marL="990600" lvl="1" indent="-533400"/>
            <a:r>
              <a:rPr lang="en-US" altLang="zh-TW"/>
              <a:t>It is the </a:t>
            </a:r>
            <a:r>
              <a:rPr lang="en-US" altLang="zh-TW" u="sng">
                <a:solidFill>
                  <a:srgbClr val="0000CC"/>
                </a:solidFill>
                <a:latin typeface="Tahoma"/>
              </a:rPr>
              <a:t>“</a:t>
            </a:r>
            <a:r>
              <a:rPr lang="en-US" altLang="zh-TW" u="sng">
                <a:solidFill>
                  <a:srgbClr val="0000CC"/>
                </a:solidFill>
              </a:rPr>
              <a:t>many side</a:t>
            </a:r>
            <a:r>
              <a:rPr lang="en-US" altLang="zh-TW" u="sng">
                <a:solidFill>
                  <a:srgbClr val="0000CC"/>
                </a:solidFill>
                <a:latin typeface="Tahoma"/>
              </a:rPr>
              <a:t>”</a:t>
            </a:r>
            <a:r>
              <a:rPr lang="en-US" altLang="zh-TW"/>
              <a:t> in a many-one or many-many relationship.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EA5-07E1-4752-8D8C-D027EAE5F2C4}" type="slidenum">
              <a:rPr lang="en-US" altLang="zh-TW"/>
              <a:pPr/>
              <a:t>54</a:t>
            </a:fld>
            <a:endParaRPr lang="en-US" altLang="zh-TW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Good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1524000" y="4419600"/>
            <a:ext cx="68738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buFontTx/>
              <a:buChar char="•"/>
            </a:pPr>
            <a:r>
              <a:rPr lang="en-US" altLang="zh-TW" sz="2400" b="0" i="1">
                <a:latin typeface="Tahoma" pitchFamily="34" charset="0"/>
              </a:rPr>
              <a:t>Manfs</a:t>
            </a:r>
            <a:r>
              <a:rPr lang="en-US" altLang="zh-TW" sz="2400" b="0">
                <a:latin typeface="Tahoma" pitchFamily="34" charset="0"/>
              </a:rPr>
              <a:t> deserves to be an entity set because of        the nonkey attribute </a:t>
            </a:r>
            <a:r>
              <a:rPr lang="en-US" altLang="zh-TW" sz="2400" b="0" i="1">
                <a:latin typeface="Tahoma" pitchFamily="34" charset="0"/>
              </a:rPr>
              <a:t>addr</a:t>
            </a:r>
            <a:r>
              <a:rPr lang="en-US" altLang="zh-TW" sz="2400" b="0">
                <a:latin typeface="Tahoma" pitchFamily="34" charset="0"/>
              </a:rPr>
              <a:t>.</a:t>
            </a:r>
          </a:p>
          <a:p>
            <a:pPr algn="l" eaLnBrk="0" hangingPunct="0">
              <a:buFontTx/>
              <a:buChar char="•"/>
            </a:pPr>
            <a:r>
              <a:rPr lang="en-US" altLang="zh-TW" sz="2400" b="0" i="1">
                <a:latin typeface="Tahoma" pitchFamily="34" charset="0"/>
              </a:rPr>
              <a:t>Beers</a:t>
            </a:r>
            <a:r>
              <a:rPr lang="en-US" altLang="zh-TW" sz="2400" b="0">
                <a:latin typeface="Tahoma" pitchFamily="34" charset="0"/>
              </a:rPr>
              <a:t> deserves to be an entity set because it is  the “many” of the many-one relationship </a:t>
            </a:r>
            <a:r>
              <a:rPr lang="en-US" altLang="zh-TW" sz="2400" b="0" i="1">
                <a:latin typeface="Tahoma" pitchFamily="34" charset="0"/>
              </a:rPr>
              <a:t>ManfBy</a:t>
            </a:r>
            <a:r>
              <a:rPr lang="en-US" altLang="zh-TW" sz="2400" b="0">
                <a:latin typeface="Tahoma" pitchFamily="34" charset="0"/>
              </a:rPr>
              <a:t>.</a:t>
            </a:r>
          </a:p>
        </p:txBody>
      </p:sp>
      <p:sp>
        <p:nvSpPr>
          <p:cNvPr id="65553" name="Rectangle 17"/>
          <p:cNvSpPr>
            <a:spLocks noChangeArrowheads="1"/>
          </p:cNvSpPr>
          <p:nvPr/>
        </p:nvSpPr>
        <p:spPr bwMode="auto">
          <a:xfrm>
            <a:off x="1981200" y="30480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Beers</a:t>
            </a:r>
          </a:p>
        </p:txBody>
      </p:sp>
      <p:sp>
        <p:nvSpPr>
          <p:cNvPr id="65554" name="Rectangle 18"/>
          <p:cNvSpPr>
            <a:spLocks noChangeArrowheads="1"/>
          </p:cNvSpPr>
          <p:nvPr/>
        </p:nvSpPr>
        <p:spPr bwMode="auto">
          <a:xfrm>
            <a:off x="6019800" y="3048000"/>
            <a:ext cx="1828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Manufactory</a:t>
            </a:r>
          </a:p>
        </p:txBody>
      </p:sp>
      <p:sp>
        <p:nvSpPr>
          <p:cNvPr id="65555" name="AutoShape 19"/>
          <p:cNvSpPr>
            <a:spLocks noChangeArrowheads="1"/>
          </p:cNvSpPr>
          <p:nvPr/>
        </p:nvSpPr>
        <p:spPr bwMode="auto">
          <a:xfrm>
            <a:off x="3581400" y="2819400"/>
            <a:ext cx="1905000" cy="12954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Produced </a:t>
            </a:r>
          </a:p>
          <a:p>
            <a:pPr eaLnBrk="0" hangingPunct="0"/>
            <a:r>
              <a:rPr lang="en-US" altLang="zh-TW" sz="2400" b="0"/>
              <a:t>by</a:t>
            </a:r>
          </a:p>
        </p:txBody>
      </p:sp>
      <p:sp>
        <p:nvSpPr>
          <p:cNvPr id="65556" name="Line 20"/>
          <p:cNvSpPr>
            <a:spLocks noChangeShapeType="1"/>
          </p:cNvSpPr>
          <p:nvPr/>
        </p:nvSpPr>
        <p:spPr bwMode="auto">
          <a:xfrm flipH="1">
            <a:off x="3048000" y="35052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57" name="Oval 21"/>
          <p:cNvSpPr>
            <a:spLocks noChangeArrowheads="1"/>
          </p:cNvSpPr>
          <p:nvPr/>
        </p:nvSpPr>
        <p:spPr bwMode="auto">
          <a:xfrm>
            <a:off x="2057400" y="21336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 u="sng"/>
              <a:t>name</a:t>
            </a:r>
          </a:p>
        </p:txBody>
      </p:sp>
      <p:sp>
        <p:nvSpPr>
          <p:cNvPr id="65558" name="Oval 22"/>
          <p:cNvSpPr>
            <a:spLocks noChangeArrowheads="1"/>
          </p:cNvSpPr>
          <p:nvPr/>
        </p:nvSpPr>
        <p:spPr bwMode="auto">
          <a:xfrm>
            <a:off x="5486400" y="21336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 u="sng"/>
              <a:t>name</a:t>
            </a:r>
          </a:p>
        </p:txBody>
      </p:sp>
      <p:sp>
        <p:nvSpPr>
          <p:cNvPr id="65559" name="Oval 23"/>
          <p:cNvSpPr>
            <a:spLocks noChangeArrowheads="1"/>
          </p:cNvSpPr>
          <p:nvPr/>
        </p:nvSpPr>
        <p:spPr bwMode="auto">
          <a:xfrm>
            <a:off x="7010400" y="2133600"/>
            <a:ext cx="1295400" cy="5334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address</a:t>
            </a:r>
          </a:p>
        </p:txBody>
      </p:sp>
      <p:sp>
        <p:nvSpPr>
          <p:cNvPr id="65560" name="Line 24"/>
          <p:cNvSpPr>
            <a:spLocks noChangeShapeType="1"/>
          </p:cNvSpPr>
          <p:nvPr/>
        </p:nvSpPr>
        <p:spPr bwMode="auto">
          <a:xfrm>
            <a:off x="25146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5943600" y="2667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62" name="Line 26"/>
          <p:cNvSpPr>
            <a:spLocks noChangeShapeType="1"/>
          </p:cNvSpPr>
          <p:nvPr/>
        </p:nvSpPr>
        <p:spPr bwMode="auto">
          <a:xfrm flipH="1">
            <a:off x="6781800" y="2667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>
            <a:off x="5410200" y="3505200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7D90-6AF5-424F-87CD-1027DDA60998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90600"/>
            <a:ext cx="7315200" cy="838200"/>
          </a:xfrm>
        </p:spPr>
        <p:txBody>
          <a:bodyPr/>
          <a:lstStyle/>
          <a:p>
            <a:r>
              <a:rPr lang="en-US" altLang="zh-TW"/>
              <a:t>Example: Good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429000" y="3200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Beers</a:t>
            </a:r>
          </a:p>
        </p:txBody>
      </p: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2743200" y="2286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 u="sng"/>
              <a:t>name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1219200" y="4648200"/>
            <a:ext cx="6873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TW" sz="2400" b="0">
                <a:latin typeface="Tahoma" pitchFamily="34" charset="0"/>
              </a:rPr>
              <a:t>There is no need to make the manufacturer an entity set, because we record nothing about manufacturers besides their name.</a:t>
            </a:r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4343400" y="2286000"/>
            <a:ext cx="2209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manufactory</a:t>
            </a:r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3200400" y="2819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 flipH="1">
            <a:off x="4191000" y="2819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43C-4D95-4FA9-9793-756C858257B5}" type="slidenum">
              <a:rPr lang="en-US" altLang="zh-TW"/>
              <a:pPr/>
              <a:t>56</a:t>
            </a:fld>
            <a:endParaRPr lang="en-US" altLang="zh-TW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Bad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1447800" y="4648200"/>
            <a:ext cx="6873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TW" sz="2400" b="0">
                <a:latin typeface="Tahoma" pitchFamily="34" charset="0"/>
              </a:rPr>
              <a:t>Since the manufacturer is nothing but a name, and is not at the “many” end of any relationship, it should not be an entity set.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1981200" y="30480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Beers</a:t>
            </a:r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6019800" y="3048000"/>
            <a:ext cx="1828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>
                <a:solidFill>
                  <a:schemeClr val="bg1"/>
                </a:solidFill>
              </a:rPr>
              <a:t>Manufactory</a:t>
            </a:r>
          </a:p>
        </p:txBody>
      </p:sp>
      <p:sp>
        <p:nvSpPr>
          <p:cNvPr id="67601" name="AutoShape 17"/>
          <p:cNvSpPr>
            <a:spLocks noChangeArrowheads="1"/>
          </p:cNvSpPr>
          <p:nvPr/>
        </p:nvSpPr>
        <p:spPr bwMode="auto">
          <a:xfrm>
            <a:off x="3581400" y="2819400"/>
            <a:ext cx="1905000" cy="12954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Produced </a:t>
            </a:r>
          </a:p>
          <a:p>
            <a:pPr eaLnBrk="0" hangingPunct="0"/>
            <a:r>
              <a:rPr lang="en-US" altLang="zh-TW" sz="2400" b="0"/>
              <a:t>by</a:t>
            </a:r>
          </a:p>
        </p:txBody>
      </p:sp>
      <p:sp>
        <p:nvSpPr>
          <p:cNvPr id="67602" name="Line 18"/>
          <p:cNvSpPr>
            <a:spLocks noChangeShapeType="1"/>
          </p:cNvSpPr>
          <p:nvPr/>
        </p:nvSpPr>
        <p:spPr bwMode="auto">
          <a:xfrm flipH="1">
            <a:off x="3048000" y="35052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03" name="Oval 19"/>
          <p:cNvSpPr>
            <a:spLocks noChangeArrowheads="1"/>
          </p:cNvSpPr>
          <p:nvPr/>
        </p:nvSpPr>
        <p:spPr bwMode="auto">
          <a:xfrm>
            <a:off x="2057400" y="21336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 u="sng"/>
              <a:t>name</a:t>
            </a:r>
          </a:p>
        </p:txBody>
      </p:sp>
      <p:sp>
        <p:nvSpPr>
          <p:cNvPr id="67604" name="Oval 20"/>
          <p:cNvSpPr>
            <a:spLocks noChangeArrowheads="1"/>
          </p:cNvSpPr>
          <p:nvPr/>
        </p:nvSpPr>
        <p:spPr bwMode="auto">
          <a:xfrm>
            <a:off x="6400800" y="21336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 u="sng"/>
              <a:t>name</a:t>
            </a:r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>
            <a:off x="25146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07" name="Line 23"/>
          <p:cNvSpPr>
            <a:spLocks noChangeShapeType="1"/>
          </p:cNvSpPr>
          <p:nvPr/>
        </p:nvSpPr>
        <p:spPr bwMode="auto">
          <a:xfrm flipH="1">
            <a:off x="67818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09" name="Line 25"/>
          <p:cNvSpPr>
            <a:spLocks noChangeShapeType="1"/>
          </p:cNvSpPr>
          <p:nvPr/>
        </p:nvSpPr>
        <p:spPr bwMode="auto">
          <a:xfrm>
            <a:off x="5410200" y="3505200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10" name="Line 26"/>
          <p:cNvSpPr>
            <a:spLocks noChangeShapeType="1"/>
          </p:cNvSpPr>
          <p:nvPr/>
        </p:nvSpPr>
        <p:spPr bwMode="auto">
          <a:xfrm>
            <a:off x="6477000" y="25908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7611" name="Line 27"/>
          <p:cNvSpPr>
            <a:spLocks noChangeShapeType="1"/>
          </p:cNvSpPr>
          <p:nvPr/>
        </p:nvSpPr>
        <p:spPr bwMode="auto">
          <a:xfrm>
            <a:off x="2133600" y="25908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F928-67E2-46F0-858A-20E2EB6743FA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458200" cy="1143000"/>
          </a:xfrm>
        </p:spPr>
        <p:txBody>
          <a:bodyPr/>
          <a:lstStyle/>
          <a:p>
            <a:r>
              <a:rPr lang="en-US" altLang="zh-TW" sz="4000"/>
              <a:t>Don</a:t>
            </a:r>
            <a:r>
              <a:rPr lang="en-US" altLang="zh-TW" sz="4000">
                <a:latin typeface="Tahoma"/>
              </a:rPr>
              <a:t>’</a:t>
            </a:r>
            <a:r>
              <a:rPr lang="en-US" altLang="zh-TW" sz="4000"/>
              <a:t>t Overuse </a:t>
            </a:r>
            <a:br>
              <a:rPr lang="en-US" altLang="zh-TW" sz="4000"/>
            </a:br>
            <a:r>
              <a:rPr lang="en-US" altLang="zh-TW" sz="4000"/>
              <a:t>Weak Entity Sets(3)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229600" cy="4114800"/>
          </a:xfrm>
        </p:spPr>
        <p:txBody>
          <a:bodyPr/>
          <a:lstStyle/>
          <a:p>
            <a:r>
              <a:rPr lang="en-US" altLang="zh-TW"/>
              <a:t>Beginning database designers often doubt that anything could be a key by itself.</a:t>
            </a:r>
          </a:p>
          <a:p>
            <a:pPr lvl="1"/>
            <a:r>
              <a:rPr lang="en-US" altLang="zh-TW"/>
              <a:t>They make all entity sets weak, supported by all other entity sets to which they are linked.</a:t>
            </a:r>
          </a:p>
          <a:p>
            <a:r>
              <a:rPr lang="en-US" altLang="zh-TW"/>
              <a:t>In reality, we usually create unique ID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 for entity sets.</a:t>
            </a:r>
          </a:p>
          <a:p>
            <a:pPr lvl="1"/>
            <a:r>
              <a:rPr lang="en-US" altLang="zh-TW"/>
              <a:t>Examples include social-security numbers, automobile license ID etc.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31FF-90F8-4FEC-B1AB-5E8475CCD888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0"/>
            <a:ext cx="7315200" cy="838200"/>
          </a:xfrm>
        </p:spPr>
        <p:txBody>
          <a:bodyPr/>
          <a:lstStyle/>
          <a:p>
            <a:r>
              <a:rPr lang="en-US" altLang="zh-TW"/>
              <a:t>When Do We Need Weak Entity Sets?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 usual reason is that </a:t>
            </a:r>
            <a:r>
              <a:rPr lang="en-US" altLang="zh-TW">
                <a:solidFill>
                  <a:schemeClr val="bg2"/>
                </a:solidFill>
              </a:rPr>
              <a:t>there is</a:t>
            </a:r>
            <a:r>
              <a:rPr lang="en-US" altLang="zh-TW" i="1">
                <a:solidFill>
                  <a:srgbClr val="0000CC"/>
                </a:solidFill>
              </a:rPr>
              <a:t> no global authority</a:t>
            </a:r>
            <a:r>
              <a:rPr lang="en-US" altLang="zh-TW"/>
              <a:t> capable of creating unique ID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s.</a:t>
            </a:r>
          </a:p>
          <a:p>
            <a:r>
              <a:rPr lang="en-US" altLang="zh-TW"/>
              <a:t>Example: it is unlikely that there could be an agreement to assign unique player numbers across all baseball teams in the world.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EDE0-A797-4045-85B5-356765685FAC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09600"/>
            <a:ext cx="7315200" cy="838200"/>
          </a:xfrm>
        </p:spPr>
        <p:txBody>
          <a:bodyPr/>
          <a:lstStyle/>
          <a:p>
            <a:r>
              <a:rPr lang="en-US" altLang="zh-TW"/>
              <a:t>Entity Set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76400"/>
            <a:ext cx="7315200" cy="4800600"/>
          </a:xfrm>
        </p:spPr>
        <p:txBody>
          <a:bodyPr/>
          <a:lstStyle/>
          <a:p>
            <a:r>
              <a:rPr lang="en-US" altLang="zh-TW">
                <a:solidFill>
                  <a:srgbClr val="0000FF"/>
                </a:solidFill>
              </a:rPr>
              <a:t>Entity</a:t>
            </a:r>
            <a:r>
              <a:rPr lang="en-US" altLang="zh-TW"/>
              <a:t> = 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thing</a:t>
            </a:r>
            <a:r>
              <a:rPr lang="en-US" altLang="zh-TW">
                <a:latin typeface="Tahoma"/>
              </a:rPr>
              <a:t>”</a:t>
            </a:r>
            <a:r>
              <a:rPr lang="en-US" altLang="zh-TW"/>
              <a:t> or </a:t>
            </a:r>
            <a:r>
              <a:rPr lang="en-US" altLang="zh-TW">
                <a:latin typeface="Tahoma"/>
              </a:rPr>
              <a:t>“</a:t>
            </a:r>
            <a:r>
              <a:rPr lang="en-US" altLang="zh-TW"/>
              <a:t>object</a:t>
            </a:r>
            <a:r>
              <a:rPr lang="en-US" altLang="zh-TW">
                <a:latin typeface="Tahoma"/>
              </a:rPr>
              <a:t>”</a:t>
            </a:r>
            <a:r>
              <a:rPr lang="en-US" altLang="zh-TW"/>
              <a:t>.</a:t>
            </a:r>
          </a:p>
          <a:p>
            <a:r>
              <a:rPr lang="en-US" altLang="zh-TW">
                <a:solidFill>
                  <a:srgbClr val="0000FF"/>
                </a:solidFill>
              </a:rPr>
              <a:t>Entity set</a:t>
            </a:r>
            <a:r>
              <a:rPr lang="en-US" altLang="zh-TW"/>
              <a:t> = collection of similar entities.</a:t>
            </a:r>
          </a:p>
          <a:p>
            <a:pPr lvl="1"/>
            <a:r>
              <a:rPr lang="en-US" altLang="zh-TW" sz="2400"/>
              <a:t>Similar to a object in object-oriented languages.</a:t>
            </a:r>
          </a:p>
          <a:p>
            <a:r>
              <a:rPr lang="en-US" altLang="zh-TW">
                <a:solidFill>
                  <a:srgbClr val="0000FF"/>
                </a:solidFill>
              </a:rPr>
              <a:t>Attribute</a:t>
            </a:r>
            <a:r>
              <a:rPr lang="en-US" altLang="zh-TW"/>
              <a:t> = property of an entity set.</a:t>
            </a:r>
          </a:p>
          <a:p>
            <a:pPr lvl="1"/>
            <a:r>
              <a:rPr lang="en-US" altLang="zh-TW" sz="2400"/>
              <a:t>Generally, all entities in a set have the same properties.</a:t>
            </a:r>
          </a:p>
          <a:p>
            <a:pPr lvl="1"/>
            <a:r>
              <a:rPr lang="en-US" altLang="zh-TW" sz="2400"/>
              <a:t>Attributes are simple values, e.g. integers or character strings. (Atomic)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/>
              <a:t>PS: atomic -&gt; not a structure data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971800" y="2667000"/>
            <a:ext cx="2590800" cy="19812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TW" sz="5400"/>
              <a:t>int a;</a:t>
            </a:r>
          </a:p>
          <a:p>
            <a:pPr algn="l"/>
            <a:r>
              <a:rPr lang="en-US" altLang="zh-TW" sz="5400"/>
              <a:t>char b;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019800" y="2667000"/>
            <a:ext cx="2514600" cy="19812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TW" sz="3600">
                <a:solidFill>
                  <a:srgbClr val="FF0000"/>
                </a:solidFill>
              </a:rPr>
              <a:t>struct P</a:t>
            </a:r>
          </a:p>
          <a:p>
            <a:pPr algn="l"/>
            <a:r>
              <a:rPr lang="en-US" altLang="zh-TW" sz="3600"/>
              <a:t>{  int a;</a:t>
            </a:r>
          </a:p>
          <a:p>
            <a:pPr algn="l"/>
            <a:r>
              <a:rPr lang="en-US" altLang="zh-TW" sz="3600"/>
              <a:t>   char b;}</a:t>
            </a: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5943600" y="2286000"/>
            <a:ext cx="2514600" cy="2743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18" grpId="0" animBg="1"/>
      <p:bldP spid="133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688-E20B-457F-A8C9-A44AC48E3B25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E/R Diagrams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2057400"/>
            <a:ext cx="7315200" cy="2667000"/>
          </a:xfrm>
        </p:spPr>
        <p:txBody>
          <a:bodyPr/>
          <a:lstStyle/>
          <a:p>
            <a:r>
              <a:rPr lang="en-US" altLang="zh-TW"/>
              <a:t>In an E/R diagram, each </a:t>
            </a:r>
            <a:r>
              <a:rPr lang="en-US" altLang="zh-TW" i="1">
                <a:solidFill>
                  <a:srgbClr val="0000CC"/>
                </a:solidFill>
              </a:rPr>
              <a:t>entity set</a:t>
            </a:r>
            <a:r>
              <a:rPr lang="en-US" altLang="zh-TW"/>
              <a:t> is represented by a </a:t>
            </a:r>
            <a:r>
              <a:rPr lang="en-US" altLang="zh-TW" i="1">
                <a:solidFill>
                  <a:srgbClr val="0000CC"/>
                </a:solidFill>
              </a:rPr>
              <a:t>rectangle</a:t>
            </a:r>
            <a:r>
              <a:rPr lang="en-US" altLang="zh-TW"/>
              <a:t>.</a:t>
            </a:r>
          </a:p>
          <a:p>
            <a:r>
              <a:rPr lang="en-US" altLang="zh-TW"/>
              <a:t>Each </a:t>
            </a:r>
            <a:r>
              <a:rPr lang="en-US" altLang="zh-TW" i="1">
                <a:solidFill>
                  <a:srgbClr val="0000CC"/>
                </a:solidFill>
              </a:rPr>
              <a:t>attribute</a:t>
            </a:r>
            <a:r>
              <a:rPr lang="en-US" altLang="zh-TW"/>
              <a:t> of an entity set is represented by an </a:t>
            </a:r>
            <a:r>
              <a:rPr lang="en-US" altLang="zh-TW" i="1">
                <a:solidFill>
                  <a:srgbClr val="0000CC"/>
                </a:solidFill>
              </a:rPr>
              <a:t>oval</a:t>
            </a:r>
            <a:r>
              <a:rPr lang="en-US" altLang="zh-TW"/>
              <a:t>, with a line to the rectangle representing its entity set.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9891-777C-4B1D-A4CF-D542066C62DF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2667000" y="4114800"/>
            <a:ext cx="4114800" cy="2590800"/>
          </a:xfrm>
          <a:prstGeom prst="rect">
            <a:avLst/>
          </a:prstGeom>
          <a:solidFill>
            <a:srgbClr val="00FF00">
              <a:alpha val="7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4572000" y="1295400"/>
            <a:ext cx="4267200" cy="2743200"/>
          </a:xfrm>
          <a:prstGeom prst="rect">
            <a:avLst/>
          </a:prstGeom>
          <a:solidFill>
            <a:srgbClr val="00FF00">
              <a:alpha val="7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838200" y="1295400"/>
            <a:ext cx="3505200" cy="2743200"/>
          </a:xfrm>
          <a:prstGeom prst="rect">
            <a:avLst/>
          </a:prstGeom>
          <a:solidFill>
            <a:srgbClr val="00FF00">
              <a:alpha val="74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r>
              <a:rPr lang="en-US" altLang="zh-TW"/>
              <a:t>Examples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676400" y="2895600"/>
            <a:ext cx="1600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>
                <a:solidFill>
                  <a:schemeClr val="bg1"/>
                </a:solidFill>
              </a:rPr>
              <a:t>Beers</a:t>
            </a:r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990600" y="1676400"/>
            <a:ext cx="12192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name</a:t>
            </a:r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2590800" y="1600200"/>
            <a:ext cx="1676400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manufactory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1600200" y="2286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>
            <a:off x="28956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5334000" y="2895600"/>
            <a:ext cx="1600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>
                <a:solidFill>
                  <a:schemeClr val="bg1"/>
                </a:solidFill>
              </a:rPr>
              <a:t>Students</a:t>
            </a:r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4648200" y="1676400"/>
            <a:ext cx="12192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S-id</a:t>
            </a:r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5943600" y="1676400"/>
            <a:ext cx="9144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name</a:t>
            </a: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5257800" y="2286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>
            <a:off x="6096000" y="2286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4" name="Oval 20"/>
          <p:cNvSpPr>
            <a:spLocks noChangeArrowheads="1"/>
          </p:cNvSpPr>
          <p:nvPr/>
        </p:nvSpPr>
        <p:spPr bwMode="auto">
          <a:xfrm>
            <a:off x="7086600" y="1676400"/>
            <a:ext cx="11430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address</a:t>
            </a:r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 flipH="1">
            <a:off x="6629400" y="22860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7467600" y="2438400"/>
            <a:ext cx="11430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sex</a:t>
            </a:r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V="1">
            <a:off x="6934200" y="29718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08" name="Oval 24"/>
          <p:cNvSpPr>
            <a:spLocks noChangeArrowheads="1"/>
          </p:cNvSpPr>
          <p:nvPr/>
        </p:nvSpPr>
        <p:spPr bwMode="auto">
          <a:xfrm>
            <a:off x="7543800" y="3276600"/>
            <a:ext cx="11430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age</a:t>
            </a:r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6934200" y="3505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3733800" y="5486400"/>
            <a:ext cx="1600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>
                <a:solidFill>
                  <a:schemeClr val="bg1"/>
                </a:solidFill>
              </a:rPr>
              <a:t>Dynasties</a:t>
            </a:r>
          </a:p>
        </p:txBody>
      </p:sp>
      <p:sp>
        <p:nvSpPr>
          <p:cNvPr id="16411" name="Oval 27"/>
          <p:cNvSpPr>
            <a:spLocks noChangeArrowheads="1"/>
          </p:cNvSpPr>
          <p:nvPr/>
        </p:nvSpPr>
        <p:spPr bwMode="auto">
          <a:xfrm>
            <a:off x="2895600" y="4419600"/>
            <a:ext cx="12192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King</a:t>
            </a:r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3505200" y="5029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13" name="Oval 29"/>
          <p:cNvSpPr>
            <a:spLocks noChangeArrowheads="1"/>
          </p:cNvSpPr>
          <p:nvPr/>
        </p:nvSpPr>
        <p:spPr bwMode="auto">
          <a:xfrm>
            <a:off x="4191000" y="4419600"/>
            <a:ext cx="9144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name</a:t>
            </a:r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 flipH="1">
            <a:off x="4419600" y="5029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15" name="Oval 31"/>
          <p:cNvSpPr>
            <a:spLocks noChangeArrowheads="1"/>
          </p:cNvSpPr>
          <p:nvPr/>
        </p:nvSpPr>
        <p:spPr bwMode="auto">
          <a:xfrm>
            <a:off x="5334000" y="4419600"/>
            <a:ext cx="13716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TW" sz="2400" b="0"/>
              <a:t>Duration</a:t>
            </a:r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 flipV="1">
            <a:off x="4876800" y="5029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9" grpId="0" animBg="1"/>
      <p:bldP spid="16418" grpId="0" animBg="1"/>
      <p:bldP spid="16417" grpId="0" animBg="1"/>
      <p:bldP spid="16389" grpId="0" animBg="1"/>
      <p:bldP spid="16390" grpId="0" animBg="1"/>
      <p:bldP spid="16391" grpId="0" animBg="1"/>
      <p:bldP spid="16392" grpId="0" animBg="1"/>
      <p:bldP spid="16393" grpId="0" animBg="1"/>
      <p:bldP spid="16394" grpId="0" animBg="1"/>
      <p:bldP spid="16395" grpId="0" animBg="1"/>
      <p:bldP spid="16396" grpId="0" animBg="1"/>
      <p:bldP spid="16397" grpId="0" animBg="1"/>
      <p:bldP spid="16398" grpId="0" animBg="1"/>
      <p:bldP spid="16404" grpId="0" animBg="1"/>
      <p:bldP spid="16405" grpId="0" animBg="1"/>
      <p:bldP spid="16406" grpId="0" animBg="1"/>
      <p:bldP spid="16407" grpId="0" animBg="1"/>
      <p:bldP spid="16408" grpId="0" animBg="1"/>
      <p:bldP spid="16409" grpId="0" animBg="1"/>
      <p:bldP spid="16410" grpId="0" animBg="1"/>
      <p:bldP spid="16411" grpId="0" animBg="1"/>
      <p:bldP spid="16412" grpId="0" animBg="1"/>
      <p:bldP spid="16413" grpId="0" animBg="1"/>
      <p:bldP spid="16414" grpId="0" animBg="1"/>
      <p:bldP spid="16415" grpId="0" animBg="1"/>
      <p:bldP spid="164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DE55-6DF0-490F-B0D1-375FB687B41D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2514600" y="1828800"/>
            <a:ext cx="4267200" cy="2743200"/>
          </a:xfrm>
          <a:prstGeom prst="rect">
            <a:avLst/>
          </a:prstGeom>
          <a:solidFill>
            <a:srgbClr val="00FF00">
              <a:alpha val="7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r>
              <a:rPr lang="en-US" altLang="zh-TW"/>
              <a:t>Examples</a:t>
            </a:r>
          </a:p>
        </p:txBody>
      </p:sp>
      <p:sp>
        <p:nvSpPr>
          <p:cNvPr id="183307" name="Rectangle 11"/>
          <p:cNvSpPr>
            <a:spLocks noChangeArrowheads="1"/>
          </p:cNvSpPr>
          <p:nvPr/>
        </p:nvSpPr>
        <p:spPr bwMode="auto">
          <a:xfrm>
            <a:off x="3276600" y="3429000"/>
            <a:ext cx="1600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>
                <a:solidFill>
                  <a:schemeClr val="bg1"/>
                </a:solidFill>
                <a:ea typeface="標楷體" pitchFamily="65" charset="-120"/>
              </a:rPr>
              <a:t>輔仁大學</a:t>
            </a:r>
          </a:p>
        </p:txBody>
      </p:sp>
      <p:sp>
        <p:nvSpPr>
          <p:cNvPr id="183308" name="Oval 12"/>
          <p:cNvSpPr>
            <a:spLocks noChangeArrowheads="1"/>
          </p:cNvSpPr>
          <p:nvPr/>
        </p:nvSpPr>
        <p:spPr bwMode="auto">
          <a:xfrm>
            <a:off x="2590800" y="2209800"/>
            <a:ext cx="12192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ea typeface="標楷體" pitchFamily="65" charset="-120"/>
              </a:rPr>
              <a:t>教務處</a:t>
            </a:r>
          </a:p>
        </p:txBody>
      </p:sp>
      <p:sp>
        <p:nvSpPr>
          <p:cNvPr id="183309" name="Oval 13"/>
          <p:cNvSpPr>
            <a:spLocks noChangeArrowheads="1"/>
          </p:cNvSpPr>
          <p:nvPr/>
        </p:nvSpPr>
        <p:spPr bwMode="auto">
          <a:xfrm>
            <a:off x="3886200" y="2209800"/>
            <a:ext cx="9144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ea typeface="標楷體" pitchFamily="65" charset="-120"/>
              </a:rPr>
              <a:t>總務處</a:t>
            </a:r>
          </a:p>
        </p:txBody>
      </p:sp>
      <p:sp>
        <p:nvSpPr>
          <p:cNvPr id="183310" name="Line 14"/>
          <p:cNvSpPr>
            <a:spLocks noChangeShapeType="1"/>
          </p:cNvSpPr>
          <p:nvPr/>
        </p:nvSpPr>
        <p:spPr bwMode="auto">
          <a:xfrm>
            <a:off x="3200400" y="28194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3311" name="Line 15"/>
          <p:cNvSpPr>
            <a:spLocks noChangeShapeType="1"/>
          </p:cNvSpPr>
          <p:nvPr/>
        </p:nvSpPr>
        <p:spPr bwMode="auto">
          <a:xfrm flipH="1">
            <a:off x="40386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3312" name="Oval 16"/>
          <p:cNvSpPr>
            <a:spLocks noChangeArrowheads="1"/>
          </p:cNvSpPr>
          <p:nvPr/>
        </p:nvSpPr>
        <p:spPr bwMode="auto">
          <a:xfrm>
            <a:off x="5029200" y="2209800"/>
            <a:ext cx="11430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latin typeface="標楷體" pitchFamily="65" charset="-120"/>
                <a:ea typeface="標楷體" pitchFamily="65" charset="-120"/>
              </a:rPr>
              <a:t>學務處</a:t>
            </a:r>
          </a:p>
        </p:txBody>
      </p:sp>
      <p:sp>
        <p:nvSpPr>
          <p:cNvPr id="183313" name="Line 17"/>
          <p:cNvSpPr>
            <a:spLocks noChangeShapeType="1"/>
          </p:cNvSpPr>
          <p:nvPr/>
        </p:nvSpPr>
        <p:spPr bwMode="auto">
          <a:xfrm flipH="1">
            <a:off x="4572000" y="2819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83314" name="Oval 18"/>
          <p:cNvSpPr>
            <a:spLocks noChangeArrowheads="1"/>
          </p:cNvSpPr>
          <p:nvPr/>
        </p:nvSpPr>
        <p:spPr bwMode="auto">
          <a:xfrm>
            <a:off x="5410200" y="2971800"/>
            <a:ext cx="11430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latin typeface="標楷體" pitchFamily="65" charset="-120"/>
                <a:ea typeface="標楷體" pitchFamily="65" charset="-120"/>
              </a:rPr>
              <a:t>軍訓室</a:t>
            </a:r>
          </a:p>
        </p:txBody>
      </p:sp>
      <p:sp>
        <p:nvSpPr>
          <p:cNvPr id="183315" name="Line 19"/>
          <p:cNvSpPr>
            <a:spLocks noChangeShapeType="1"/>
          </p:cNvSpPr>
          <p:nvPr/>
        </p:nvSpPr>
        <p:spPr bwMode="auto">
          <a:xfrm flipV="1">
            <a:off x="4876800" y="35052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83316" name="Oval 20"/>
          <p:cNvSpPr>
            <a:spLocks noChangeArrowheads="1"/>
          </p:cNvSpPr>
          <p:nvPr/>
        </p:nvSpPr>
        <p:spPr bwMode="auto">
          <a:xfrm>
            <a:off x="5486400" y="3810000"/>
            <a:ext cx="11430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ea typeface="標楷體" pitchFamily="65" charset="-120"/>
              </a:rPr>
              <a:t>秘書處</a:t>
            </a:r>
          </a:p>
        </p:txBody>
      </p:sp>
      <p:grpSp>
        <p:nvGrpSpPr>
          <p:cNvPr id="183327" name="Group 31"/>
          <p:cNvGrpSpPr>
            <a:grpSpLocks/>
          </p:cNvGrpSpPr>
          <p:nvPr/>
        </p:nvGrpSpPr>
        <p:grpSpPr bwMode="auto">
          <a:xfrm>
            <a:off x="2133600" y="990600"/>
            <a:ext cx="4876800" cy="4038600"/>
            <a:chOff x="1344" y="816"/>
            <a:chExt cx="3072" cy="2544"/>
          </a:xfrm>
        </p:grpSpPr>
        <p:sp>
          <p:nvSpPr>
            <p:cNvPr id="183325" name="Line 29"/>
            <p:cNvSpPr>
              <a:spLocks noChangeShapeType="1"/>
            </p:cNvSpPr>
            <p:nvPr/>
          </p:nvSpPr>
          <p:spPr bwMode="auto">
            <a:xfrm>
              <a:off x="1344" y="912"/>
              <a:ext cx="3072" cy="235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83326" name="Line 30"/>
            <p:cNvSpPr>
              <a:spLocks noChangeShapeType="1"/>
            </p:cNvSpPr>
            <p:nvPr/>
          </p:nvSpPr>
          <p:spPr bwMode="auto">
            <a:xfrm flipV="1">
              <a:off x="1440" y="816"/>
              <a:ext cx="2832" cy="254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183328" name="Line 32"/>
          <p:cNvSpPr>
            <a:spLocks noChangeShapeType="1"/>
          </p:cNvSpPr>
          <p:nvPr/>
        </p:nvSpPr>
        <p:spPr bwMode="auto">
          <a:xfrm flipV="1">
            <a:off x="48768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83329" name="Oval 33"/>
          <p:cNvSpPr>
            <a:spLocks noChangeArrowheads="1"/>
          </p:cNvSpPr>
          <p:nvPr/>
        </p:nvSpPr>
        <p:spPr bwMode="auto">
          <a:xfrm>
            <a:off x="1228725" y="5624513"/>
            <a:ext cx="12192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ea typeface="標楷體" pitchFamily="65" charset="-120"/>
              </a:rPr>
              <a:t>教務處</a:t>
            </a:r>
            <a:r>
              <a:rPr lang="en-US" altLang="zh-TW" sz="2400" b="0">
                <a:ea typeface="標楷體" pitchFamily="65" charset="-120"/>
              </a:rPr>
              <a:t>1</a:t>
            </a:r>
          </a:p>
        </p:txBody>
      </p:sp>
      <p:sp>
        <p:nvSpPr>
          <p:cNvPr id="183330" name="Oval 34"/>
          <p:cNvSpPr>
            <a:spLocks noChangeArrowheads="1"/>
          </p:cNvSpPr>
          <p:nvPr/>
        </p:nvSpPr>
        <p:spPr bwMode="auto">
          <a:xfrm>
            <a:off x="2600325" y="5624513"/>
            <a:ext cx="12192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 b="0">
                <a:ea typeface="標楷體" pitchFamily="65" charset="-120"/>
              </a:rPr>
              <a:t>教務處</a:t>
            </a:r>
            <a:r>
              <a:rPr lang="en-US" altLang="zh-TW" sz="2400" b="0">
                <a:ea typeface="標楷體" pitchFamily="65" charset="-120"/>
              </a:rPr>
              <a:t>2</a:t>
            </a:r>
          </a:p>
        </p:txBody>
      </p:sp>
      <p:sp>
        <p:nvSpPr>
          <p:cNvPr id="183331" name="Rectangle 35"/>
          <p:cNvSpPr>
            <a:spLocks noChangeArrowheads="1"/>
          </p:cNvSpPr>
          <p:nvPr/>
        </p:nvSpPr>
        <p:spPr bwMode="auto">
          <a:xfrm>
            <a:off x="3971925" y="5319713"/>
            <a:ext cx="1600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>
                <a:solidFill>
                  <a:schemeClr val="bg1"/>
                </a:solidFill>
                <a:ea typeface="標楷體" pitchFamily="65" charset="-120"/>
              </a:rPr>
              <a:t>輔仁大學</a:t>
            </a:r>
            <a:r>
              <a:rPr lang="en-US" altLang="zh-TW" sz="2400">
                <a:solidFill>
                  <a:schemeClr val="bg1"/>
                </a:solidFill>
                <a:ea typeface="標楷體" pitchFamily="65" charset="-120"/>
              </a:rPr>
              <a:t>A</a:t>
            </a:r>
          </a:p>
        </p:txBody>
      </p:sp>
      <p:sp>
        <p:nvSpPr>
          <p:cNvPr id="183332" name="Rectangle 36"/>
          <p:cNvSpPr>
            <a:spLocks noChangeArrowheads="1"/>
          </p:cNvSpPr>
          <p:nvPr/>
        </p:nvSpPr>
        <p:spPr bwMode="auto">
          <a:xfrm>
            <a:off x="5724525" y="5319713"/>
            <a:ext cx="1600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TW" altLang="en-US" sz="2400">
                <a:solidFill>
                  <a:schemeClr val="bg1"/>
                </a:solidFill>
                <a:ea typeface="標楷體" pitchFamily="65" charset="-120"/>
              </a:rPr>
              <a:t>輔仁大學</a:t>
            </a:r>
            <a:r>
              <a:rPr lang="en-US" altLang="zh-TW" sz="2400">
                <a:solidFill>
                  <a:schemeClr val="bg1"/>
                </a:solidFill>
                <a:ea typeface="標楷體" pitchFamily="65" charset="-120"/>
              </a:rPr>
              <a:t>B</a:t>
            </a:r>
          </a:p>
        </p:txBody>
      </p:sp>
      <p:sp>
        <p:nvSpPr>
          <p:cNvPr id="183333" name="Text Box 37"/>
          <p:cNvSpPr txBox="1">
            <a:spLocks noChangeArrowheads="1"/>
          </p:cNvSpPr>
          <p:nvPr/>
        </p:nvSpPr>
        <p:spPr bwMode="auto">
          <a:xfrm>
            <a:off x="7486650" y="5029200"/>
            <a:ext cx="7429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880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8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8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8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8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  <p:bldP spid="183307" grpId="0" animBg="1"/>
      <p:bldP spid="183308" grpId="0" animBg="1"/>
      <p:bldP spid="183309" grpId="0" animBg="1"/>
      <p:bldP spid="183310" grpId="0" animBg="1"/>
      <p:bldP spid="183311" grpId="0" animBg="1"/>
      <p:bldP spid="183312" grpId="0" animBg="1"/>
      <p:bldP spid="183313" grpId="0" animBg="1"/>
      <p:bldP spid="183314" grpId="0" animBg="1"/>
      <p:bldP spid="183315" grpId="0" animBg="1"/>
      <p:bldP spid="183316" grpId="0" animBg="1"/>
      <p:bldP spid="183328" grpId="0" animBg="1"/>
      <p:bldP spid="183329" grpId="0" animBg="1"/>
      <p:bldP spid="183330" grpId="0" animBg="1"/>
      <p:bldP spid="183331" grpId="0" animBg="1"/>
      <p:bldP spid="183332" grpId="0" animBg="1"/>
    </p:bld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1248</TotalTime>
  <Words>2096</Words>
  <Application>Microsoft Office PowerPoint</Application>
  <PresentationFormat>如螢幕大小 (4:3)</PresentationFormat>
  <Paragraphs>557</Paragraphs>
  <Slides>58</Slides>
  <Notes>58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7" baseType="lpstr">
      <vt:lpstr>Monotype Sorts</vt:lpstr>
      <vt:lpstr>新細明體</vt:lpstr>
      <vt:lpstr>標楷體</vt:lpstr>
      <vt:lpstr>Arial</vt:lpstr>
      <vt:lpstr>Tahoma</vt:lpstr>
      <vt:lpstr>Times New Roman</vt:lpstr>
      <vt:lpstr>Wingdings</vt:lpstr>
      <vt:lpstr>古典-1</vt:lpstr>
      <vt:lpstr>方程式</vt:lpstr>
      <vt:lpstr>The Entity-Relationship (E/R) Data Model </vt:lpstr>
      <vt:lpstr>Database Design</vt:lpstr>
      <vt:lpstr>Database Design and Implementation Process</vt:lpstr>
      <vt:lpstr>Purpose of E/R Model</vt:lpstr>
      <vt:lpstr>Elements of E/R Model</vt:lpstr>
      <vt:lpstr>Entity Set</vt:lpstr>
      <vt:lpstr>E/R Diagrams</vt:lpstr>
      <vt:lpstr>Examples</vt:lpstr>
      <vt:lpstr>Examples</vt:lpstr>
      <vt:lpstr>Relationships</vt:lpstr>
      <vt:lpstr>Example</vt:lpstr>
      <vt:lpstr>Instances of an E/R Diagram</vt:lpstr>
      <vt:lpstr>Instance of Entity Set</vt:lpstr>
      <vt:lpstr>Example</vt:lpstr>
      <vt:lpstr>Instance of Relationship</vt:lpstr>
      <vt:lpstr>Example: Relationship Set</vt:lpstr>
      <vt:lpstr>Multiway Relationship</vt:lpstr>
      <vt:lpstr>Previous Example (binary)</vt:lpstr>
      <vt:lpstr>Example (three way)</vt:lpstr>
      <vt:lpstr>A Typical Relationship Set</vt:lpstr>
      <vt:lpstr>Many-Many Relationships</vt:lpstr>
      <vt:lpstr>Many-One Relationships</vt:lpstr>
      <vt:lpstr>Example</vt:lpstr>
      <vt:lpstr>One-One Relationships</vt:lpstr>
      <vt:lpstr>Other Representing(1)</vt:lpstr>
      <vt:lpstr>Example</vt:lpstr>
      <vt:lpstr>Other Representing (2)</vt:lpstr>
      <vt:lpstr>Example</vt:lpstr>
      <vt:lpstr>Attributes on Relationships</vt:lpstr>
      <vt:lpstr>Example</vt:lpstr>
      <vt:lpstr>Equivalent Diagrams Without Attributes on Relationships</vt:lpstr>
      <vt:lpstr>Example</vt:lpstr>
      <vt:lpstr>Roles</vt:lpstr>
      <vt:lpstr>Example</vt:lpstr>
      <vt:lpstr>Subclasses</vt:lpstr>
      <vt:lpstr>Subclasses in E/R Diagrams</vt:lpstr>
      <vt:lpstr>Example</vt:lpstr>
      <vt:lpstr>Keys</vt:lpstr>
      <vt:lpstr>Example: a Multi-attribute Key</vt:lpstr>
      <vt:lpstr>Keys in E/R Diagrams</vt:lpstr>
      <vt:lpstr>Example</vt:lpstr>
      <vt:lpstr>Weak Entity Set</vt:lpstr>
      <vt:lpstr>In E/R Diagrams</vt:lpstr>
      <vt:lpstr>Example</vt:lpstr>
      <vt:lpstr>In E/R Diagrams</vt:lpstr>
      <vt:lpstr>Key of Weak Entity-Set</vt:lpstr>
      <vt:lpstr>Key of Weak Entity Sets</vt:lpstr>
      <vt:lpstr>Design Techniques</vt:lpstr>
      <vt:lpstr>Avoiding Redundancy(1)</vt:lpstr>
      <vt:lpstr>Example: Good</vt:lpstr>
      <vt:lpstr>Example: Bad</vt:lpstr>
      <vt:lpstr>Example: Bad</vt:lpstr>
      <vt:lpstr>Entity Sets vs. Attributes(2)</vt:lpstr>
      <vt:lpstr>Example: Good</vt:lpstr>
      <vt:lpstr>Example: Good</vt:lpstr>
      <vt:lpstr>Example: Bad</vt:lpstr>
      <vt:lpstr>Don’t Overuse  Weak Entity Sets(3)</vt:lpstr>
      <vt:lpstr>When Do We Need Weak Entity Sets?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viola</dc:creator>
  <cp:lastModifiedBy>user</cp:lastModifiedBy>
  <cp:revision>524</cp:revision>
  <cp:lastPrinted>1601-01-01T00:00:00Z</cp:lastPrinted>
  <dcterms:created xsi:type="dcterms:W3CDTF">1601-01-01T00:00:00Z</dcterms:created>
  <dcterms:modified xsi:type="dcterms:W3CDTF">2019-10-15T07:27:02Z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