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sldIdLst>
    <p:sldId id="256" r:id="rId2"/>
    <p:sldId id="280" r:id="rId3"/>
    <p:sldId id="259" r:id="rId4"/>
    <p:sldId id="299" r:id="rId5"/>
    <p:sldId id="300" r:id="rId6"/>
    <p:sldId id="301" r:id="rId7"/>
    <p:sldId id="260" r:id="rId8"/>
    <p:sldId id="281" r:id="rId9"/>
    <p:sldId id="261" r:id="rId10"/>
    <p:sldId id="279" r:id="rId11"/>
    <p:sldId id="262" r:id="rId12"/>
    <p:sldId id="263" r:id="rId13"/>
    <p:sldId id="264" r:id="rId14"/>
    <p:sldId id="265" r:id="rId15"/>
    <p:sldId id="266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2" r:id="rId24"/>
    <p:sldId id="293" r:id="rId25"/>
    <p:sldId id="298" r:id="rId26"/>
    <p:sldId id="290" r:id="rId27"/>
    <p:sldId id="291" r:id="rId28"/>
    <p:sldId id="297" r:id="rId29"/>
    <p:sldId id="294" r:id="rId30"/>
    <p:sldId id="295" r:id="rId31"/>
    <p:sldId id="296" r:id="rId32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  <a:srgbClr val="00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73" autoAdjust="0"/>
  </p:normalViewPr>
  <p:slideViewPr>
    <p:cSldViewPr>
      <p:cViewPr varScale="1">
        <p:scale>
          <a:sx n="48" d="100"/>
          <a:sy n="48" d="100"/>
        </p:scale>
        <p:origin x="32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0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F4F286-AF21-4294-88C2-42702A702D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53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4763" indent="-309524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38098" indent="-24762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733337" indent="-24762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28576" indent="-24762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F9EAB8F-5EB0-4F4C-9AF0-17284535B40A}" type="slidenum">
              <a:rPr lang="en-US" altLang="zh-TW" sz="1300">
                <a:latin typeface="Arial" panose="020B0604020202020204" pitchFamily="34" charset="0"/>
              </a:rPr>
              <a:pPr/>
              <a:t>1</a:t>
            </a:fld>
            <a:endParaRPr lang="en-US" altLang="zh-TW" sz="13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7329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73F3-0B9A-4924-BA19-BCFDF2A14CD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4481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CA81B-BC3D-4C23-882D-EAE266A3085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87495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6E08E-9D75-422E-9A32-C831E46447B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591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5F342-B422-4071-8A68-F6DBCFB91C4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644529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49034-EF1E-420B-9B89-927790F85FF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20842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49295-ABE9-49E0-9249-BD6BE69DEFA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7598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32D95-4180-4E19-B5E4-E4D3FD4F0530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052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8361-8772-4586-A51E-1DEF4CC412A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6307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8097F-801B-4EB0-890C-105ABD93466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98577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FB62D-68E8-43B9-B5F9-172CCF7779D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2460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57CC-0445-4EB9-92C8-41DF58D03F2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71424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24681-8D68-4C60-BBDA-FF06715695E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55618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36ACB-9499-4A5D-B21B-41A195EB23C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5063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6278639-58C4-4587-9300-51F42967928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hlink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rgbClr val="33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cK_5x2KsL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ja-JP" sz="4000"/>
              <a:t>Neuron Model </a:t>
            </a:r>
            <a:br>
              <a:rPr lang="en-US" altLang="ja-JP" sz="4000"/>
            </a:br>
            <a:r>
              <a:rPr lang="en-US" altLang="ja-JP" sz="4000"/>
              <a:t>and </a:t>
            </a:r>
            <a:br>
              <a:rPr lang="en-US" altLang="ja-JP" sz="4000"/>
            </a:br>
            <a:r>
              <a:rPr lang="en-US" altLang="ja-JP" sz="4000"/>
              <a:t>Network Architectures</a:t>
            </a:r>
            <a:br>
              <a:rPr lang="en-US" altLang="zh-TW" sz="4000"/>
            </a:br>
            <a:endParaRPr lang="en-US" altLang="zh-TW" sz="4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z="3200"/>
              <a:t>Grace J. Hwang</a:t>
            </a:r>
          </a:p>
          <a:p>
            <a:pPr eaLnBrk="1" hangingPunct="1"/>
            <a:r>
              <a:rPr lang="en-US" altLang="zh-TW" sz="3200"/>
              <a:t>Readings: Chapter 2; Hagan</a:t>
            </a:r>
          </a:p>
          <a:p>
            <a:pPr eaLnBrk="1" hangingPunct="1"/>
            <a:endParaRPr lang="en-US" altLang="zh-TW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02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0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FBBDB0B-DEDD-428B-88DE-9A472AB83868}" type="slidenum">
              <a:rPr lang="en-US" altLang="zh-TW" sz="1400" smtClean="0"/>
              <a:pPr/>
              <a:t>10</a:t>
            </a:fld>
            <a:r>
              <a:rPr lang="en-US" altLang="zh-TW" sz="1400" dirty="0"/>
              <a:t>/31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Single-Input Neuron (2/3)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</a:t>
            </a:r>
          </a:p>
          <a:p>
            <a:pPr eaLnBrk="1" hangingPunct="1">
              <a:buFontTx/>
              <a:buNone/>
            </a:pPr>
            <a:r>
              <a:rPr lang="en-US" altLang="zh-TW" i="1"/>
              <a:t>    n</a:t>
            </a:r>
            <a:r>
              <a:rPr lang="en-US" altLang="zh-TW"/>
              <a:t> = </a:t>
            </a:r>
            <a:r>
              <a:rPr lang="en-US" altLang="zh-TW" i="1"/>
              <a:t>wp</a:t>
            </a:r>
            <a:r>
              <a:rPr lang="en-US" altLang="zh-TW"/>
              <a:t> +</a:t>
            </a:r>
            <a:r>
              <a:rPr lang="en-US" altLang="zh-TW" i="1"/>
              <a:t> b</a:t>
            </a:r>
          </a:p>
          <a:p>
            <a:pPr eaLnBrk="1" hangingPunct="1">
              <a:buFontTx/>
              <a:buNone/>
            </a:pPr>
            <a:r>
              <a:rPr lang="en-US" altLang="zh-TW" i="1"/>
              <a:t>   a</a:t>
            </a:r>
            <a:r>
              <a:rPr lang="en-US" altLang="zh-TW"/>
              <a:t> =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=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wp</a:t>
            </a:r>
            <a:r>
              <a:rPr lang="en-US" altLang="zh-TW"/>
              <a:t> +</a:t>
            </a:r>
            <a:r>
              <a:rPr lang="en-US" altLang="zh-TW" i="1"/>
              <a:t> b</a:t>
            </a:r>
            <a:r>
              <a:rPr lang="en-US" altLang="zh-TW"/>
              <a:t>)</a:t>
            </a:r>
          </a:p>
          <a:p>
            <a:pPr eaLnBrk="1" hangingPunct="1">
              <a:buFontTx/>
              <a:buNone/>
            </a:pPr>
            <a:r>
              <a:rPr lang="en-US" altLang="zh-TW" i="1"/>
              <a:t>   w</a:t>
            </a:r>
            <a:r>
              <a:rPr lang="en-US" altLang="zh-TW"/>
              <a:t>=3, </a:t>
            </a:r>
            <a:r>
              <a:rPr lang="en-US" altLang="zh-TW" i="1"/>
              <a:t>p</a:t>
            </a:r>
            <a:r>
              <a:rPr lang="en-US" altLang="zh-TW"/>
              <a:t>=2 and </a:t>
            </a:r>
            <a:r>
              <a:rPr lang="en-US" altLang="zh-TW" i="1"/>
              <a:t>b</a:t>
            </a:r>
            <a:r>
              <a:rPr lang="en-US" altLang="zh-TW"/>
              <a:t>= </a:t>
            </a:r>
            <a:r>
              <a:rPr lang="en-US" altLang="zh-TW">
                <a:sym typeface="Symbol" panose="05050102010706020507" pitchFamily="18" charset="2"/>
              </a:rPr>
              <a:t></a:t>
            </a:r>
            <a:r>
              <a:rPr lang="en-US" altLang="zh-TW"/>
              <a:t>1.5, </a:t>
            </a:r>
          </a:p>
          <a:p>
            <a:pPr eaLnBrk="1" hangingPunct="1">
              <a:buFontTx/>
              <a:buNone/>
            </a:pPr>
            <a:r>
              <a:rPr lang="en-US" altLang="zh-TW"/>
              <a:t>   then </a:t>
            </a:r>
          </a:p>
          <a:p>
            <a:pPr eaLnBrk="1" hangingPunct="1">
              <a:buFontTx/>
              <a:buNone/>
            </a:pPr>
            <a:r>
              <a:rPr lang="en-US" altLang="zh-TW" i="1"/>
              <a:t>   a</a:t>
            </a:r>
            <a:r>
              <a:rPr lang="en-US" altLang="zh-TW"/>
              <a:t> = </a:t>
            </a:r>
            <a:r>
              <a:rPr lang="en-US" altLang="zh-TW" i="1"/>
              <a:t>f</a:t>
            </a:r>
            <a:r>
              <a:rPr lang="en-US" altLang="zh-TW"/>
              <a:t>(3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/>
              <a:t>2</a:t>
            </a:r>
            <a:r>
              <a:rPr lang="en-US" altLang="zh-TW">
                <a:sym typeface="Symbol" panose="05050102010706020507" pitchFamily="18" charset="2"/>
              </a:rPr>
              <a:t></a:t>
            </a:r>
            <a:r>
              <a:rPr lang="en-US" altLang="zh-TW"/>
              <a:t>1.5) = </a:t>
            </a:r>
            <a:r>
              <a:rPr lang="en-US" altLang="zh-TW" i="1"/>
              <a:t>f</a:t>
            </a:r>
            <a:r>
              <a:rPr lang="en-US" altLang="zh-TW"/>
              <a:t>(4.5)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grpSp>
        <p:nvGrpSpPr>
          <p:cNvPr id="10247" name="Group 5"/>
          <p:cNvGrpSpPr>
            <a:grpSpLocks/>
          </p:cNvGrpSpPr>
          <p:nvPr/>
        </p:nvGrpSpPr>
        <p:grpSpPr bwMode="auto">
          <a:xfrm>
            <a:off x="5003800" y="2852738"/>
            <a:ext cx="3897313" cy="2498725"/>
            <a:chOff x="485" y="2240"/>
            <a:chExt cx="2455" cy="1574"/>
          </a:xfrm>
        </p:grpSpPr>
        <p:grpSp>
          <p:nvGrpSpPr>
            <p:cNvPr id="10248" name="Group 6"/>
            <p:cNvGrpSpPr>
              <a:grpSpLocks/>
            </p:cNvGrpSpPr>
            <p:nvPr/>
          </p:nvGrpSpPr>
          <p:grpSpPr bwMode="auto">
            <a:xfrm>
              <a:off x="485" y="2543"/>
              <a:ext cx="2312" cy="1044"/>
              <a:chOff x="485" y="2543"/>
              <a:chExt cx="2312" cy="1044"/>
            </a:xfrm>
          </p:grpSpPr>
          <p:grpSp>
            <p:nvGrpSpPr>
              <p:cNvPr id="10256" name="Group 7"/>
              <p:cNvGrpSpPr>
                <a:grpSpLocks/>
              </p:cNvGrpSpPr>
              <p:nvPr/>
            </p:nvGrpSpPr>
            <p:grpSpPr bwMode="auto">
              <a:xfrm>
                <a:off x="1174" y="2802"/>
                <a:ext cx="960" cy="528"/>
                <a:chOff x="1152" y="1536"/>
                <a:chExt cx="960" cy="528"/>
              </a:xfrm>
            </p:grpSpPr>
            <p:grpSp>
              <p:nvGrpSpPr>
                <p:cNvPr id="10268" name="Group 8"/>
                <p:cNvGrpSpPr>
                  <a:grpSpLocks/>
                </p:cNvGrpSpPr>
                <p:nvPr/>
              </p:nvGrpSpPr>
              <p:grpSpPr bwMode="auto">
                <a:xfrm>
                  <a:off x="1152" y="1536"/>
                  <a:ext cx="960" cy="528"/>
                  <a:chOff x="1152" y="1536"/>
                  <a:chExt cx="960" cy="528"/>
                </a:xfrm>
              </p:grpSpPr>
              <p:sp>
                <p:nvSpPr>
                  <p:cNvPr id="1027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536"/>
                    <a:ext cx="960" cy="528"/>
                  </a:xfrm>
                  <a:prstGeom prst="ellips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7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6" y="1536"/>
                    <a:ext cx="0" cy="528"/>
                  </a:xfrm>
                  <a:prstGeom prst="line">
                    <a:avLst/>
                  </a:prstGeom>
                  <a:noFill/>
                  <a:ln w="38100">
                    <a:solidFill>
                      <a:srgbClr val="CC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1026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99" y="1626"/>
                  <a:ext cx="293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3200" b="1">
                      <a:sym typeface="Symbol" panose="05050102010706020507" pitchFamily="18" charset="2"/>
                    </a:rPr>
                    <a:t></a:t>
                  </a:r>
                  <a:endParaRPr lang="en-US" altLang="zh-TW"/>
                </a:p>
              </p:txBody>
            </p:sp>
            <p:sp>
              <p:nvSpPr>
                <p:cNvPr id="1027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643" y="1621"/>
                  <a:ext cx="463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3200" i="1"/>
                    <a:t>f</a:t>
                  </a:r>
                  <a:r>
                    <a:rPr lang="en-US" altLang="zh-TW" sz="3200"/>
                    <a:t>(·)</a:t>
                  </a:r>
                  <a:endParaRPr lang="en-US" altLang="zh-TW"/>
                </a:p>
              </p:txBody>
            </p:sp>
          </p:grpSp>
          <p:grpSp>
            <p:nvGrpSpPr>
              <p:cNvPr id="10257" name="Group 13"/>
              <p:cNvGrpSpPr>
                <a:grpSpLocks/>
              </p:cNvGrpSpPr>
              <p:nvPr/>
            </p:nvGrpSpPr>
            <p:grpSpPr bwMode="auto">
              <a:xfrm>
                <a:off x="485" y="2543"/>
                <a:ext cx="706" cy="462"/>
                <a:chOff x="485" y="2543"/>
                <a:chExt cx="706" cy="462"/>
              </a:xfrm>
            </p:grpSpPr>
            <p:sp>
              <p:nvSpPr>
                <p:cNvPr id="10265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45" y="2723"/>
                  <a:ext cx="440" cy="282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1026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5" y="2543"/>
                  <a:ext cx="30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2800" i="1"/>
                    <a:t>p</a:t>
                  </a:r>
                  <a:endParaRPr lang="en-US" altLang="zh-TW"/>
                </a:p>
              </p:txBody>
            </p:sp>
            <p:sp>
              <p:nvSpPr>
                <p:cNvPr id="1026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86" y="2559"/>
                  <a:ext cx="30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2800" i="1"/>
                    <a:t>w</a:t>
                  </a:r>
                  <a:endParaRPr lang="en-US" altLang="zh-TW"/>
                </a:p>
              </p:txBody>
            </p:sp>
          </p:grpSp>
          <p:grpSp>
            <p:nvGrpSpPr>
              <p:cNvPr id="10258" name="Group 17"/>
              <p:cNvGrpSpPr>
                <a:grpSpLocks/>
              </p:cNvGrpSpPr>
              <p:nvPr/>
            </p:nvGrpSpPr>
            <p:grpSpPr bwMode="auto">
              <a:xfrm>
                <a:off x="490" y="3124"/>
                <a:ext cx="700" cy="463"/>
                <a:chOff x="490" y="3124"/>
                <a:chExt cx="700" cy="463"/>
              </a:xfrm>
            </p:grpSpPr>
            <p:sp>
              <p:nvSpPr>
                <p:cNvPr id="1026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750" y="3124"/>
                  <a:ext cx="440" cy="282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1026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90" y="3260"/>
                  <a:ext cx="30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2800"/>
                    <a:t>1</a:t>
                  </a:r>
                  <a:endParaRPr lang="en-US" altLang="zh-TW"/>
                </a:p>
              </p:txBody>
            </p:sp>
            <p:sp>
              <p:nvSpPr>
                <p:cNvPr id="102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81" y="3231"/>
                  <a:ext cx="30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2800" i="1"/>
                    <a:t>b</a:t>
                  </a:r>
                  <a:endParaRPr lang="en-US" altLang="zh-TW"/>
                </a:p>
              </p:txBody>
            </p:sp>
          </p:grpSp>
          <p:grpSp>
            <p:nvGrpSpPr>
              <p:cNvPr id="10259" name="Group 21"/>
              <p:cNvGrpSpPr>
                <a:grpSpLocks/>
              </p:cNvGrpSpPr>
              <p:nvPr/>
            </p:nvGrpSpPr>
            <p:grpSpPr bwMode="auto">
              <a:xfrm>
                <a:off x="2134" y="2887"/>
                <a:ext cx="663" cy="327"/>
                <a:chOff x="2134" y="2887"/>
                <a:chExt cx="663" cy="327"/>
              </a:xfrm>
            </p:grpSpPr>
            <p:sp>
              <p:nvSpPr>
                <p:cNvPr id="10260" name="Line 22"/>
                <p:cNvSpPr>
                  <a:spLocks noChangeShapeType="1"/>
                </p:cNvSpPr>
                <p:nvPr/>
              </p:nvSpPr>
              <p:spPr bwMode="auto">
                <a:xfrm>
                  <a:off x="2134" y="3073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1026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492" y="2887"/>
                  <a:ext cx="30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2800" i="1"/>
                    <a:t>a</a:t>
                  </a:r>
                  <a:endParaRPr lang="en-US" altLang="zh-TW"/>
                </a:p>
              </p:txBody>
            </p:sp>
          </p:grpSp>
        </p:grpSp>
        <p:grpSp>
          <p:nvGrpSpPr>
            <p:cNvPr id="10249" name="Group 24"/>
            <p:cNvGrpSpPr>
              <a:grpSpLocks/>
            </p:cNvGrpSpPr>
            <p:nvPr/>
          </p:nvGrpSpPr>
          <p:grpSpPr bwMode="auto">
            <a:xfrm>
              <a:off x="881" y="2240"/>
              <a:ext cx="2059" cy="1574"/>
              <a:chOff x="881" y="2240"/>
              <a:chExt cx="2059" cy="1574"/>
            </a:xfrm>
          </p:grpSpPr>
          <p:sp>
            <p:nvSpPr>
              <p:cNvPr id="10250" name="AutoShape 25"/>
              <p:cNvSpPr>
                <a:spLocks/>
              </p:cNvSpPr>
              <p:nvPr/>
            </p:nvSpPr>
            <p:spPr bwMode="auto">
              <a:xfrm>
                <a:off x="1239" y="2240"/>
                <a:ext cx="892" cy="249"/>
              </a:xfrm>
              <a:prstGeom prst="borderCallout1">
                <a:avLst>
                  <a:gd name="adj1" fmla="val 28917"/>
                  <a:gd name="adj2" fmla="val -5380"/>
                  <a:gd name="adj3" fmla="val 160241"/>
                  <a:gd name="adj4" fmla="val -21750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0800" bIns="1080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chemeClr val="bg2"/>
                    </a:solidFill>
                  </a:rPr>
                  <a:t>synapse</a:t>
                </a:r>
                <a:endParaRPr lang="en-US" altLang="zh-TW"/>
              </a:p>
            </p:txBody>
          </p:sp>
          <p:sp>
            <p:nvSpPr>
              <p:cNvPr id="10251" name="AutoShape 26"/>
              <p:cNvSpPr>
                <a:spLocks/>
              </p:cNvSpPr>
              <p:nvPr/>
            </p:nvSpPr>
            <p:spPr bwMode="auto">
              <a:xfrm>
                <a:off x="1928" y="3482"/>
                <a:ext cx="824" cy="260"/>
              </a:xfrm>
              <a:prstGeom prst="borderCallout1">
                <a:avLst>
                  <a:gd name="adj1" fmla="val 27694"/>
                  <a:gd name="adj2" fmla="val -5824"/>
                  <a:gd name="adj3" fmla="val -60000"/>
                  <a:gd name="adj4" fmla="val -31796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10800" rIns="54000" bIns="1080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chemeClr val="bg2"/>
                    </a:solidFill>
                  </a:rPr>
                  <a:t>cell body</a:t>
                </a:r>
                <a:endParaRPr lang="en-US" altLang="zh-TW"/>
              </a:p>
            </p:txBody>
          </p:sp>
          <p:sp>
            <p:nvSpPr>
              <p:cNvPr id="10252" name="AutoShape 27"/>
              <p:cNvSpPr>
                <a:spLocks/>
              </p:cNvSpPr>
              <p:nvPr/>
            </p:nvSpPr>
            <p:spPr bwMode="auto">
              <a:xfrm>
                <a:off x="2410" y="2539"/>
                <a:ext cx="530" cy="271"/>
              </a:xfrm>
              <a:prstGeom prst="borderCallout1">
                <a:avLst>
                  <a:gd name="adj1" fmla="val 26569"/>
                  <a:gd name="adj2" fmla="val -9056"/>
                  <a:gd name="adj3" fmla="val 189667"/>
                  <a:gd name="adj4" fmla="val -30380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10800" rIns="54000" bIns="1080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chemeClr val="bg2"/>
                    </a:solidFill>
                  </a:rPr>
                  <a:t>axon</a:t>
                </a:r>
                <a:endParaRPr lang="en-US" altLang="zh-TW"/>
              </a:p>
            </p:txBody>
          </p:sp>
          <p:grpSp>
            <p:nvGrpSpPr>
              <p:cNvPr id="10253" name="Group 28"/>
              <p:cNvGrpSpPr>
                <a:grpSpLocks/>
              </p:cNvGrpSpPr>
              <p:nvPr/>
            </p:nvGrpSpPr>
            <p:grpSpPr bwMode="auto">
              <a:xfrm>
                <a:off x="881" y="2812"/>
                <a:ext cx="906" cy="1002"/>
                <a:chOff x="881" y="2812"/>
                <a:chExt cx="906" cy="1002"/>
              </a:xfrm>
            </p:grpSpPr>
            <p:sp>
              <p:nvSpPr>
                <p:cNvPr id="10254" name="AutoShape 29"/>
                <p:cNvSpPr>
                  <a:spLocks/>
                </p:cNvSpPr>
                <p:nvPr/>
              </p:nvSpPr>
              <p:spPr bwMode="auto">
                <a:xfrm>
                  <a:off x="997" y="3532"/>
                  <a:ext cx="790" cy="282"/>
                </a:xfrm>
                <a:prstGeom prst="borderCallout1">
                  <a:avLst>
                    <a:gd name="adj1" fmla="val 25532"/>
                    <a:gd name="adj2" fmla="val -6074"/>
                    <a:gd name="adj3" fmla="val -66667"/>
                    <a:gd name="adj4" fmla="val -17468"/>
                  </a:avLst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10800" rIns="54000" bIns="1080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>
                      <a:solidFill>
                        <a:schemeClr val="bg2"/>
                      </a:solidFill>
                    </a:rPr>
                    <a:t>dendrites</a:t>
                  </a:r>
                  <a:endParaRPr lang="en-US" altLang="zh-TW"/>
                </a:p>
              </p:txBody>
            </p:sp>
            <p:sp>
              <p:nvSpPr>
                <p:cNvPr id="10255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881" y="2812"/>
                  <a:ext cx="67" cy="76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12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12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B8A437F-324F-4F09-A8D0-DE9957061567}" type="slidenum">
              <a:rPr lang="en-US" altLang="zh-TW" sz="1400" smtClean="0"/>
              <a:pPr/>
              <a:t>11</a:t>
            </a:fld>
            <a:r>
              <a:rPr lang="en-US" altLang="zh-TW" sz="1400" dirty="0"/>
              <a:t>/31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Single-Input Neuron (3/3)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Bias and Weight</a:t>
            </a:r>
          </a:p>
          <a:p>
            <a:pPr eaLnBrk="1" hangingPunct="1"/>
            <a:r>
              <a:rPr lang="en-US" altLang="zh-TW" sz="2800"/>
              <a:t>The </a:t>
            </a:r>
            <a:r>
              <a:rPr lang="en-US" altLang="zh-TW" sz="2800" b="1">
                <a:solidFill>
                  <a:srgbClr val="CC00CC"/>
                </a:solidFill>
              </a:rPr>
              <a:t>bias</a:t>
            </a:r>
            <a:r>
              <a:rPr lang="en-US" altLang="zh-TW" sz="2800"/>
              <a:t> </a:t>
            </a:r>
            <a:r>
              <a:rPr lang="en-US" altLang="zh-TW" sz="2800" i="1">
                <a:solidFill>
                  <a:srgbClr val="CC00CC"/>
                </a:solidFill>
              </a:rPr>
              <a:t>b</a:t>
            </a:r>
            <a:r>
              <a:rPr lang="en-US" altLang="zh-TW" sz="2800"/>
              <a:t> is much like a </a:t>
            </a:r>
            <a:r>
              <a:rPr lang="en-US" altLang="zh-TW" sz="2800" b="1">
                <a:solidFill>
                  <a:srgbClr val="009900"/>
                </a:solidFill>
              </a:rPr>
              <a:t>weight </a:t>
            </a:r>
            <a:r>
              <a:rPr lang="en-US" altLang="zh-TW" sz="2800" i="1">
                <a:solidFill>
                  <a:srgbClr val="009900"/>
                </a:solidFill>
              </a:rPr>
              <a:t>w</a:t>
            </a:r>
            <a:r>
              <a:rPr lang="en-US" altLang="zh-TW" sz="2800"/>
              <a:t>, except that it has a </a:t>
            </a:r>
            <a:r>
              <a:rPr lang="en-US" altLang="zh-TW" sz="2800">
                <a:solidFill>
                  <a:srgbClr val="009900"/>
                </a:solidFill>
              </a:rPr>
              <a:t>constant input of 1</a:t>
            </a:r>
            <a:r>
              <a:rPr lang="en-US" altLang="zh-TW" sz="2800"/>
              <a:t>. It can be </a:t>
            </a:r>
            <a:r>
              <a:rPr lang="en-US" altLang="zh-TW" sz="2800" b="1"/>
              <a:t>omitted</a:t>
            </a:r>
            <a:r>
              <a:rPr lang="en-US" altLang="zh-TW" sz="2800"/>
              <a:t> for some situation.</a:t>
            </a:r>
          </a:p>
          <a:p>
            <a:pPr eaLnBrk="1" hangingPunct="1"/>
            <a:r>
              <a:rPr lang="en-US" altLang="zh-TW" sz="2800" b="1">
                <a:solidFill>
                  <a:srgbClr val="CC00CC"/>
                </a:solidFill>
              </a:rPr>
              <a:t>Bias</a:t>
            </a:r>
            <a:r>
              <a:rPr lang="en-US" altLang="zh-TW" sz="2800"/>
              <a:t> </a:t>
            </a:r>
            <a:r>
              <a:rPr lang="en-US" altLang="zh-TW" sz="2800" i="1">
                <a:solidFill>
                  <a:srgbClr val="CC00CC"/>
                </a:solidFill>
              </a:rPr>
              <a:t>b</a:t>
            </a:r>
            <a:r>
              <a:rPr lang="en-US" altLang="zh-TW" sz="2800"/>
              <a:t> and </a:t>
            </a:r>
            <a:r>
              <a:rPr lang="en-US" altLang="zh-TW" sz="2800" b="1">
                <a:solidFill>
                  <a:srgbClr val="009900"/>
                </a:solidFill>
              </a:rPr>
              <a:t>weight </a:t>
            </a:r>
            <a:r>
              <a:rPr lang="en-US" altLang="zh-TW" sz="2800" i="1">
                <a:solidFill>
                  <a:srgbClr val="009900"/>
                </a:solidFill>
              </a:rPr>
              <a:t>w</a:t>
            </a:r>
            <a:r>
              <a:rPr lang="en-US" altLang="zh-TW" sz="2800"/>
              <a:t> are both </a:t>
            </a:r>
            <a:r>
              <a:rPr lang="en-US" altLang="zh-TW" sz="2800" b="1" i="1">
                <a:solidFill>
                  <a:srgbClr val="FF9900"/>
                </a:solidFill>
              </a:rPr>
              <a:t>adjustable</a:t>
            </a:r>
            <a:r>
              <a:rPr lang="en-US" altLang="zh-TW" sz="2800"/>
              <a:t> scalar parameters of the neuron. They can be adjusted by some </a:t>
            </a:r>
            <a:r>
              <a:rPr lang="en-US" altLang="zh-TW" sz="2800" b="1" i="1">
                <a:solidFill>
                  <a:srgbClr val="FF9900"/>
                </a:solidFill>
              </a:rPr>
              <a:t>learning rule</a:t>
            </a:r>
            <a:r>
              <a:rPr lang="en-US" altLang="zh-TW" sz="2800"/>
              <a:t> so that the neuron </a:t>
            </a:r>
            <a:r>
              <a:rPr lang="en-US" altLang="zh-TW" sz="2800" b="1" i="1">
                <a:solidFill>
                  <a:srgbClr val="FF9900"/>
                </a:solidFill>
              </a:rPr>
              <a:t>input/output relationship</a:t>
            </a:r>
            <a:r>
              <a:rPr lang="en-US" altLang="zh-TW" sz="2800"/>
              <a:t> meets some special goal.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C52B082-9FC0-446D-A714-E52707FE20A8}" type="slidenum">
              <a:rPr lang="en-US" altLang="zh-TW" sz="1400" smtClean="0"/>
              <a:pPr/>
              <a:t>12</a:t>
            </a:fld>
            <a:r>
              <a:rPr lang="en-US" altLang="zh-TW" sz="1400" dirty="0"/>
              <a:t>/31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Transfer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transfer function </a:t>
            </a:r>
            <a:r>
              <a:rPr lang="en-US" altLang="zh-TW" i="1"/>
              <a:t>f</a:t>
            </a:r>
            <a:r>
              <a:rPr lang="en-US" altLang="zh-TW"/>
              <a:t> may be a </a:t>
            </a:r>
            <a:r>
              <a:rPr lang="en-US" altLang="zh-TW" b="1" i="1">
                <a:solidFill>
                  <a:srgbClr val="CC00CC"/>
                </a:solidFill>
              </a:rPr>
              <a:t>linear</a:t>
            </a:r>
            <a:r>
              <a:rPr lang="en-US" altLang="zh-TW"/>
              <a:t> or </a:t>
            </a:r>
            <a:r>
              <a:rPr lang="en-US" altLang="zh-TW" b="1" i="1">
                <a:solidFill>
                  <a:srgbClr val="CC00CC"/>
                </a:solidFill>
              </a:rPr>
              <a:t>nonlinear</a:t>
            </a:r>
            <a:r>
              <a:rPr lang="en-US" altLang="zh-TW"/>
              <a:t> function of </a:t>
            </a:r>
            <a:r>
              <a:rPr lang="en-US" altLang="zh-TW" i="1"/>
              <a:t>n</a:t>
            </a:r>
          </a:p>
          <a:p>
            <a:pPr eaLnBrk="1" hangingPunct="1"/>
            <a:r>
              <a:rPr lang="en-US" altLang="zh-TW"/>
              <a:t>Three of the most commonly used functions</a:t>
            </a:r>
            <a:endParaRPr lang="en-US" altLang="zh-TW" b="1">
              <a:solidFill>
                <a:srgbClr val="CC00CC"/>
              </a:solidFill>
            </a:endParaRPr>
          </a:p>
          <a:p>
            <a:pPr lvl="1" eaLnBrk="1" hangingPunct="1"/>
            <a:r>
              <a:rPr lang="en-US" altLang="zh-TW" b="1">
                <a:solidFill>
                  <a:srgbClr val="CC00CC"/>
                </a:solidFill>
              </a:rPr>
              <a:t>Hard limit</a:t>
            </a:r>
            <a:r>
              <a:rPr lang="en-US" altLang="zh-TW"/>
              <a:t> transfer function</a:t>
            </a:r>
            <a:endParaRPr lang="en-US" altLang="zh-TW" b="1">
              <a:solidFill>
                <a:srgbClr val="CC00CC"/>
              </a:solidFill>
            </a:endParaRPr>
          </a:p>
          <a:p>
            <a:pPr lvl="1" eaLnBrk="1" hangingPunct="1"/>
            <a:r>
              <a:rPr lang="en-US" altLang="zh-TW" b="1">
                <a:solidFill>
                  <a:srgbClr val="CC00CC"/>
                </a:solidFill>
              </a:rPr>
              <a:t>Linear </a:t>
            </a:r>
            <a:r>
              <a:rPr lang="en-US" altLang="zh-TW"/>
              <a:t>transfer function</a:t>
            </a:r>
            <a:endParaRPr lang="en-US" altLang="zh-TW" b="1">
              <a:solidFill>
                <a:srgbClr val="CC00CC"/>
              </a:solidFill>
            </a:endParaRPr>
          </a:p>
          <a:p>
            <a:pPr lvl="1" eaLnBrk="1" hangingPunct="1"/>
            <a:r>
              <a:rPr lang="en-US" altLang="zh-TW" b="1">
                <a:solidFill>
                  <a:srgbClr val="CC00CC"/>
                </a:solidFill>
              </a:rPr>
              <a:t>Log-sigmoid</a:t>
            </a:r>
            <a:r>
              <a:rPr lang="en-US" altLang="zh-TW"/>
              <a:t> transfer function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33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33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8AC9539-DC4F-45BE-A1FB-1B15E05CE67B}" type="slidenum">
              <a:rPr lang="en-US" altLang="zh-TW" sz="1400" smtClean="0"/>
              <a:pPr/>
              <a:t>13</a:t>
            </a:fld>
            <a:r>
              <a:rPr lang="en-US" altLang="zh-TW" sz="1400" dirty="0"/>
              <a:t>/31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Hard Limit Transfer Function</a:t>
            </a:r>
          </a:p>
        </p:txBody>
      </p:sp>
      <p:graphicFrame>
        <p:nvGraphicFramePr>
          <p:cNvPr id="13318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1600200"/>
          <a:ext cx="47942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VISIO" r:id="rId3" imgW="3971925" imgH="1757363" progId="Visio.Drawing.6">
                  <p:embed/>
                </p:oleObj>
              </mc:Choice>
              <mc:Fallback>
                <p:oleObj name="VISIO" r:id="rId3" imgW="3971925" imgH="1757363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00200"/>
                        <a:ext cx="47942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49580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altLang="zh-TW" sz="2800" i="1" dirty="0"/>
              <a:t>a</a:t>
            </a:r>
            <a:r>
              <a:rPr lang="en-US" altLang="zh-TW" sz="2800" dirty="0"/>
              <a:t> = 0, if </a:t>
            </a:r>
            <a:r>
              <a:rPr lang="en-US" altLang="zh-TW" sz="2800" i="1" dirty="0"/>
              <a:t>n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anose="05050102010706020507" pitchFamily="18" charset="2"/>
              </a:rPr>
              <a:t></a:t>
            </a:r>
            <a:r>
              <a:rPr lang="en-US" altLang="zh-TW" sz="2800" dirty="0"/>
              <a:t> 0</a:t>
            </a:r>
          </a:p>
          <a:p>
            <a:pPr algn="ctr" eaLnBrk="1" hangingPunct="1"/>
            <a:r>
              <a:rPr lang="en-US" altLang="zh-TW" sz="2800" i="1" dirty="0"/>
              <a:t>a</a:t>
            </a:r>
            <a:r>
              <a:rPr lang="en-US" altLang="zh-TW" sz="2800" dirty="0"/>
              <a:t> = 1, if </a:t>
            </a:r>
            <a:r>
              <a:rPr lang="en-US" altLang="zh-TW" sz="2800" i="1" dirty="0"/>
              <a:t>n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anose="05050102010706020507" pitchFamily="18" charset="2"/>
              </a:rPr>
              <a:t></a:t>
            </a:r>
            <a:r>
              <a:rPr lang="en-US" altLang="zh-TW" sz="2800" dirty="0"/>
              <a:t> 0</a:t>
            </a:r>
          </a:p>
          <a:p>
            <a:pPr algn="ctr" eaLnBrk="1" hangingPunct="1"/>
            <a:r>
              <a:rPr lang="en-US" altLang="zh-TW" sz="2800" dirty="0"/>
              <a:t>MATLAB function: </a:t>
            </a:r>
            <a:r>
              <a:rPr lang="en-US" altLang="zh-TW" sz="2800" i="1" dirty="0" err="1">
                <a:solidFill>
                  <a:srgbClr val="CC00CC"/>
                </a:solidFill>
              </a:rPr>
              <a:t>hardlim</a:t>
            </a:r>
            <a:endParaRPr lang="en-US" altLang="zh-TW" sz="2800" i="1" dirty="0">
              <a:solidFill>
                <a:srgbClr val="CC00CC"/>
              </a:solidFill>
            </a:endParaRP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4876800" y="36576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i="1"/>
              <a:t>a</a:t>
            </a:r>
            <a:r>
              <a:rPr lang="en-US" altLang="zh-TW" sz="2800"/>
              <a:t>=</a:t>
            </a:r>
            <a:r>
              <a:rPr lang="en-US" altLang="zh-TW" sz="2800" i="1"/>
              <a:t>hardlim</a:t>
            </a:r>
            <a:r>
              <a:rPr lang="en-US" altLang="zh-TW" sz="2800"/>
              <a:t>(</a:t>
            </a:r>
            <a:r>
              <a:rPr lang="en-US" altLang="zh-TW" sz="2800" i="1"/>
              <a:t>wp</a:t>
            </a:r>
            <a:r>
              <a:rPr lang="en-US" altLang="zh-TW" sz="2800"/>
              <a:t>+</a:t>
            </a:r>
            <a:r>
              <a:rPr lang="en-US" altLang="zh-TW" sz="2800" i="1"/>
              <a:t>b</a:t>
            </a:r>
            <a:r>
              <a:rPr lang="en-US" altLang="zh-TW" sz="2800"/>
              <a:t>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A1E542D-32BE-43E2-B73D-1619D5F9ABDC}"/>
              </a:ext>
            </a:extLst>
          </p:cNvPr>
          <p:cNvSpPr txBox="1"/>
          <p:nvPr/>
        </p:nvSpPr>
        <p:spPr>
          <a:xfrm>
            <a:off x="-1044624" y="3212976"/>
            <a:ext cx="2644824" cy="830997"/>
          </a:xfrm>
          <a:prstGeom prst="rect">
            <a:avLst/>
          </a:prstGeom>
          <a:noFill/>
          <a:ln w="76200"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N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=</a:t>
            </a:r>
            <a:r>
              <a:rPr lang="zh-TW" altLang="en-US" dirty="0">
                <a:solidFill>
                  <a:srgbClr val="000000"/>
                </a:solidFill>
              </a:rPr>
              <a:t> 平面座標的</a:t>
            </a:r>
            <a:r>
              <a:rPr lang="en-US" altLang="zh-TW" dirty="0">
                <a:solidFill>
                  <a:srgbClr val="000000"/>
                </a:solidFill>
              </a:rPr>
              <a:t>X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A = </a:t>
            </a:r>
            <a:r>
              <a:rPr lang="zh-TW" altLang="en-US" dirty="0">
                <a:solidFill>
                  <a:srgbClr val="000000"/>
                </a:solidFill>
              </a:rPr>
              <a:t>平面座標的</a:t>
            </a:r>
            <a:r>
              <a:rPr lang="en-US" altLang="zh-TW" dirty="0">
                <a:solidFill>
                  <a:srgbClr val="000000"/>
                </a:solidFill>
              </a:rPr>
              <a:t>Y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CC0825-A7D3-4615-AA0A-8E7721BE6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576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i="1" dirty="0"/>
              <a:t>a</a:t>
            </a:r>
            <a:r>
              <a:rPr lang="en-US" altLang="zh-TW" sz="2800" dirty="0"/>
              <a:t>=</a:t>
            </a:r>
            <a:r>
              <a:rPr lang="en-US" altLang="zh-TW" sz="2800" i="1" dirty="0" err="1"/>
              <a:t>hardlim</a:t>
            </a:r>
            <a:r>
              <a:rPr lang="en-US" altLang="zh-TW" sz="2800" dirty="0"/>
              <a:t>(</a:t>
            </a:r>
            <a:r>
              <a:rPr lang="en-US" altLang="zh-TW" sz="2800" i="1" dirty="0"/>
              <a:t>n</a:t>
            </a:r>
            <a:r>
              <a:rPr lang="en-US" altLang="zh-TW" sz="2800" dirty="0"/>
              <a:t>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43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43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C286F3C-3999-4B87-97B0-FD38C7132BD1}" type="slidenum">
              <a:rPr lang="en-US" altLang="zh-TW" sz="1400" smtClean="0"/>
              <a:pPr/>
              <a:t>14</a:t>
            </a:fld>
            <a:r>
              <a:rPr lang="en-US" altLang="zh-TW" sz="1400" dirty="0"/>
              <a:t>/31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Linear Transfer Function</a:t>
            </a:r>
          </a:p>
        </p:txBody>
      </p:sp>
      <p:graphicFrame>
        <p:nvGraphicFramePr>
          <p:cNvPr id="14342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1600200"/>
          <a:ext cx="47942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VISIO" r:id="rId3" imgW="3971925" imgH="1757363" progId="Visio.Drawing.6">
                  <p:embed/>
                </p:oleObj>
              </mc:Choice>
              <mc:Fallback>
                <p:oleObj name="VISIO" r:id="rId3" imgW="3971925" imgH="1757363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00200"/>
                        <a:ext cx="47942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572000"/>
            <a:ext cx="7772400" cy="1295400"/>
          </a:xfrm>
        </p:spPr>
        <p:txBody>
          <a:bodyPr/>
          <a:lstStyle/>
          <a:p>
            <a:pPr algn="ctr" eaLnBrk="1" hangingPunct="1"/>
            <a:r>
              <a:rPr lang="en-US" altLang="zh-TW" sz="2800" i="1" dirty="0"/>
              <a:t>a</a:t>
            </a:r>
            <a:r>
              <a:rPr lang="en-US" altLang="zh-TW" sz="2800" dirty="0"/>
              <a:t> = </a:t>
            </a:r>
            <a:r>
              <a:rPr lang="en-US" altLang="zh-TW" sz="2800" i="1" dirty="0"/>
              <a:t>n</a:t>
            </a:r>
            <a:endParaRPr lang="en-US" altLang="zh-TW" sz="2800" dirty="0"/>
          </a:p>
          <a:p>
            <a:pPr algn="ctr" eaLnBrk="1" hangingPunct="1"/>
            <a:r>
              <a:rPr lang="en-US" altLang="zh-TW" sz="2800" dirty="0"/>
              <a:t>MATLAB function: </a:t>
            </a:r>
            <a:r>
              <a:rPr lang="en-US" altLang="zh-TW" sz="2800" i="1" dirty="0" err="1">
                <a:solidFill>
                  <a:srgbClr val="CC00CC"/>
                </a:solidFill>
              </a:rPr>
              <a:t>purelin</a:t>
            </a:r>
            <a:endParaRPr lang="en-US" altLang="zh-TW" sz="2800" i="1" dirty="0">
              <a:solidFill>
                <a:srgbClr val="CC00CC"/>
              </a:solidFill>
            </a:endParaRPr>
          </a:p>
        </p:txBody>
      </p:sp>
      <p:grpSp>
        <p:nvGrpSpPr>
          <p:cNvPr id="14344" name="Group 5"/>
          <p:cNvGrpSpPr>
            <a:grpSpLocks/>
          </p:cNvGrpSpPr>
          <p:nvPr/>
        </p:nvGrpSpPr>
        <p:grpSpPr bwMode="auto">
          <a:xfrm>
            <a:off x="2362200" y="3657600"/>
            <a:ext cx="5181600" cy="519113"/>
            <a:chOff x="1488" y="2304"/>
            <a:chExt cx="3264" cy="327"/>
          </a:xfrm>
        </p:grpSpPr>
        <p:sp>
          <p:nvSpPr>
            <p:cNvPr id="14345" name="Text Box 6"/>
            <p:cNvSpPr txBox="1">
              <a:spLocks noChangeArrowheads="1"/>
            </p:cNvSpPr>
            <p:nvPr/>
          </p:nvSpPr>
          <p:spPr bwMode="auto">
            <a:xfrm>
              <a:off x="1488" y="2304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i="1" dirty="0"/>
                <a:t>a</a:t>
              </a:r>
              <a:r>
                <a:rPr lang="en-US" altLang="zh-TW" sz="2800" dirty="0"/>
                <a:t>=</a:t>
              </a:r>
              <a:r>
                <a:rPr lang="en-US" altLang="zh-TW" sz="2800" i="1" dirty="0" err="1"/>
                <a:t>purelin</a:t>
              </a:r>
              <a:r>
                <a:rPr lang="en-US" altLang="zh-TW" sz="2800" dirty="0"/>
                <a:t>(</a:t>
              </a:r>
              <a:r>
                <a:rPr lang="en-US" altLang="zh-TW" sz="2800" i="1" dirty="0"/>
                <a:t>n</a:t>
              </a:r>
              <a:r>
                <a:rPr lang="en-US" altLang="zh-TW" sz="2800" dirty="0"/>
                <a:t>)</a:t>
              </a:r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i="1"/>
                <a:t>a</a:t>
              </a:r>
              <a:r>
                <a:rPr lang="en-US" altLang="zh-TW" sz="2800"/>
                <a:t>=</a:t>
              </a:r>
              <a:r>
                <a:rPr lang="en-US" altLang="zh-TW" sz="2800" i="1"/>
                <a:t>purelin</a:t>
              </a:r>
              <a:r>
                <a:rPr lang="en-US" altLang="zh-TW" sz="2800"/>
                <a:t>(</a:t>
              </a:r>
              <a:r>
                <a:rPr lang="en-US" altLang="zh-TW" sz="2800" i="1"/>
                <a:t>wp</a:t>
              </a:r>
              <a:r>
                <a:rPr lang="en-US" altLang="zh-TW" sz="2800"/>
                <a:t>+</a:t>
              </a:r>
              <a:r>
                <a:rPr lang="en-US" altLang="zh-TW" sz="2800" i="1"/>
                <a:t>b</a:t>
              </a:r>
              <a:r>
                <a:rPr lang="en-US" altLang="zh-TW" sz="2800"/>
                <a:t>)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536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536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AA8C877-4A70-45CA-BD9D-111C77F22567}" type="slidenum">
              <a:rPr lang="en-US" altLang="zh-TW" sz="1400" smtClean="0"/>
              <a:pPr/>
              <a:t>15</a:t>
            </a:fld>
            <a:r>
              <a:rPr lang="en-US" altLang="zh-TW" sz="1400" dirty="0"/>
              <a:t>/31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/>
              <a:t>Log-Sigmoid Transfer Function</a:t>
            </a:r>
          </a:p>
        </p:txBody>
      </p:sp>
      <p:graphicFrame>
        <p:nvGraphicFramePr>
          <p:cNvPr id="1536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1600200"/>
          <a:ext cx="47942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VISIO" r:id="rId3" imgW="3971925" imgH="1757363" progId="Visio.Drawing.6">
                  <p:embed/>
                </p:oleObj>
              </mc:Choice>
              <mc:Fallback>
                <p:oleObj name="VISIO" r:id="rId3" imgW="3971925" imgH="1757363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00200"/>
                        <a:ext cx="47942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27088" y="4868863"/>
            <a:ext cx="7772400" cy="1174750"/>
          </a:xfrm>
        </p:spPr>
        <p:txBody>
          <a:bodyPr/>
          <a:lstStyle/>
          <a:p>
            <a:pPr algn="ctr" eaLnBrk="1" hangingPunct="1"/>
            <a:r>
              <a:rPr lang="en-US" altLang="zh-TW" sz="2800" i="1" dirty="0"/>
              <a:t>a</a:t>
            </a:r>
            <a:r>
              <a:rPr lang="en-US" altLang="zh-TW" sz="2800" dirty="0"/>
              <a:t> = 1/(1+</a:t>
            </a:r>
            <a:r>
              <a:rPr lang="en-US" altLang="zh-TW" sz="2800" i="1" dirty="0"/>
              <a:t>exp</a:t>
            </a:r>
            <a:r>
              <a:rPr lang="en-US" altLang="zh-TW" sz="2800" dirty="0"/>
              <a:t>(</a:t>
            </a:r>
            <a:r>
              <a:rPr lang="en-US" altLang="zh-TW" sz="2800" dirty="0">
                <a:sym typeface="Symbol" panose="05050102010706020507" pitchFamily="18" charset="2"/>
              </a:rPr>
              <a:t></a:t>
            </a:r>
            <a:r>
              <a:rPr lang="en-US" altLang="zh-TW" sz="2800" i="1" dirty="0"/>
              <a:t>n</a:t>
            </a:r>
            <a:r>
              <a:rPr lang="en-US" altLang="zh-TW" sz="2800" dirty="0"/>
              <a:t>))</a:t>
            </a:r>
          </a:p>
          <a:p>
            <a:pPr algn="ctr" eaLnBrk="1" hangingPunct="1"/>
            <a:r>
              <a:rPr lang="en-US" altLang="zh-TW" sz="2800" dirty="0"/>
              <a:t>MATLAB function: </a:t>
            </a:r>
            <a:r>
              <a:rPr lang="en-US" altLang="zh-TW" sz="2800" i="1" dirty="0" err="1">
                <a:solidFill>
                  <a:srgbClr val="CC00CC"/>
                </a:solidFill>
              </a:rPr>
              <a:t>logsig</a:t>
            </a:r>
            <a:endParaRPr lang="en-US" altLang="zh-TW" sz="2400" dirty="0"/>
          </a:p>
        </p:txBody>
      </p:sp>
      <p:grpSp>
        <p:nvGrpSpPr>
          <p:cNvPr id="15368" name="Group 5"/>
          <p:cNvGrpSpPr>
            <a:grpSpLocks/>
          </p:cNvGrpSpPr>
          <p:nvPr/>
        </p:nvGrpSpPr>
        <p:grpSpPr bwMode="auto">
          <a:xfrm>
            <a:off x="2362200" y="3645024"/>
            <a:ext cx="5181600" cy="519113"/>
            <a:chOff x="1488" y="2304"/>
            <a:chExt cx="3264" cy="327"/>
          </a:xfrm>
        </p:grpSpPr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1488" y="2304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i="1" dirty="0"/>
                <a:t>a</a:t>
              </a:r>
              <a:r>
                <a:rPr lang="en-US" altLang="zh-TW" sz="2800" dirty="0"/>
                <a:t>=</a:t>
              </a:r>
              <a:r>
                <a:rPr lang="en-US" altLang="zh-TW" sz="2800" i="1" dirty="0" err="1"/>
                <a:t>logsig</a:t>
              </a:r>
              <a:r>
                <a:rPr lang="en-US" altLang="zh-TW" sz="2800" dirty="0"/>
                <a:t>(</a:t>
              </a:r>
              <a:r>
                <a:rPr lang="en-US" altLang="zh-TW" sz="2800" i="1" dirty="0"/>
                <a:t>n</a:t>
              </a:r>
              <a:r>
                <a:rPr lang="en-US" altLang="zh-TW" sz="2800" dirty="0"/>
                <a:t>)</a:t>
              </a:r>
            </a:p>
          </p:txBody>
        </p:sp>
        <p:sp>
          <p:nvSpPr>
            <p:cNvPr id="15370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i="1"/>
                <a:t>a</a:t>
              </a:r>
              <a:r>
                <a:rPr lang="en-US" altLang="zh-TW" sz="2800"/>
                <a:t>=</a:t>
              </a:r>
              <a:r>
                <a:rPr lang="en-US" altLang="zh-TW" sz="2800" i="1"/>
                <a:t>logsig</a:t>
              </a:r>
              <a:r>
                <a:rPr lang="en-US" altLang="zh-TW" sz="2800"/>
                <a:t>(</a:t>
              </a:r>
              <a:r>
                <a:rPr lang="en-US" altLang="zh-TW" sz="2800" i="1"/>
                <a:t>wp</a:t>
              </a:r>
              <a:r>
                <a:rPr lang="en-US" altLang="zh-TW" sz="2800"/>
                <a:t>+</a:t>
              </a:r>
              <a:r>
                <a:rPr lang="en-US" altLang="zh-TW" sz="2800" i="1"/>
                <a:t>b</a:t>
              </a:r>
              <a:r>
                <a:rPr lang="en-US" altLang="zh-TW" sz="2800"/>
                <a:t>)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F29545B-ECC3-4339-8C28-B2F33CC93039}" type="slidenum">
              <a:rPr lang="en-US" altLang="zh-TW" sz="1400" smtClean="0"/>
              <a:pPr/>
              <a:t>16</a:t>
            </a:fld>
            <a:r>
              <a:rPr lang="en-US" altLang="zh-TW" sz="1400" dirty="0"/>
              <a:t>/31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Other Transfer Functions</a:t>
            </a: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773238"/>
            <a:ext cx="3598863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74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74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5F89CAB-9FBE-482A-AF1D-BA6E0D156352}" type="slidenum">
              <a:rPr lang="en-US" altLang="zh-TW" sz="1400" smtClean="0"/>
              <a:pPr/>
              <a:t>17</a:t>
            </a:fld>
            <a:r>
              <a:rPr lang="en-US" altLang="zh-TW" sz="1400" dirty="0"/>
              <a:t>/31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Multiple-Input Neuron (1/2)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60688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Typically, a neuron has more than one input. </a:t>
            </a:r>
          </a:p>
          <a:p>
            <a:pPr eaLnBrk="1" hangingPunct="1"/>
            <a:r>
              <a:rPr lang="en-US" altLang="zh-TW" sz="2400" dirty="0"/>
              <a:t>A neuron with </a:t>
            </a:r>
            <a:r>
              <a:rPr lang="en-US" altLang="zh-TW" sz="2400" i="1" dirty="0"/>
              <a:t>R</a:t>
            </a:r>
            <a:r>
              <a:rPr lang="en-US" altLang="zh-TW" sz="2400" dirty="0"/>
              <a:t> inputs is shown below. </a:t>
            </a:r>
          </a:p>
          <a:p>
            <a:pPr eaLnBrk="1" hangingPunct="1"/>
            <a:r>
              <a:rPr lang="en-US" altLang="zh-TW" sz="2400" dirty="0"/>
              <a:t>The individual inputs </a:t>
            </a:r>
            <a:r>
              <a:rPr lang="en-US" altLang="zh-TW" sz="2400" i="1" dirty="0">
                <a:solidFill>
                  <a:srgbClr val="CC00CC"/>
                </a:solidFill>
              </a:rPr>
              <a:t>p</a:t>
            </a:r>
            <a:r>
              <a:rPr lang="en-US" altLang="zh-TW" sz="2400" baseline="-25000" dirty="0">
                <a:solidFill>
                  <a:srgbClr val="CC00CC"/>
                </a:solidFill>
              </a:rPr>
              <a:t>1</a:t>
            </a:r>
            <a:r>
              <a:rPr lang="en-US" altLang="zh-TW" sz="2400" dirty="0">
                <a:solidFill>
                  <a:srgbClr val="CC00CC"/>
                </a:solidFill>
              </a:rPr>
              <a:t>, </a:t>
            </a:r>
            <a:r>
              <a:rPr lang="en-US" altLang="zh-TW" sz="2400" i="1" dirty="0">
                <a:solidFill>
                  <a:srgbClr val="CC00CC"/>
                </a:solidFill>
              </a:rPr>
              <a:t>p</a:t>
            </a:r>
            <a:r>
              <a:rPr lang="en-US" altLang="zh-TW" sz="2400" baseline="-25000" dirty="0">
                <a:solidFill>
                  <a:srgbClr val="CC00CC"/>
                </a:solidFill>
              </a:rPr>
              <a:t>2</a:t>
            </a:r>
            <a:r>
              <a:rPr lang="en-US" altLang="zh-TW" sz="2400" dirty="0">
                <a:solidFill>
                  <a:srgbClr val="CC00CC"/>
                </a:solidFill>
              </a:rPr>
              <a:t>,…, </a:t>
            </a:r>
            <a:r>
              <a:rPr lang="en-US" altLang="zh-TW" sz="2400" i="1" dirty="0" err="1">
                <a:solidFill>
                  <a:srgbClr val="CC00CC"/>
                </a:solidFill>
              </a:rPr>
              <a:t>p</a:t>
            </a:r>
            <a:r>
              <a:rPr lang="en-US" altLang="zh-TW" sz="2400" i="1" baseline="-25000" dirty="0" err="1">
                <a:solidFill>
                  <a:srgbClr val="CC00CC"/>
                </a:solidFill>
              </a:rPr>
              <a:t>R</a:t>
            </a:r>
            <a:r>
              <a:rPr lang="en-US" altLang="zh-TW" sz="2400" i="1" baseline="-25000" dirty="0"/>
              <a:t> </a:t>
            </a:r>
            <a:r>
              <a:rPr lang="en-US" altLang="zh-TW" sz="2400" dirty="0"/>
              <a:t>are each weighted by corresponding elements </a:t>
            </a:r>
            <a:r>
              <a:rPr lang="en-US" altLang="zh-TW" sz="2400" i="1" dirty="0">
                <a:solidFill>
                  <a:srgbClr val="CC00CC"/>
                </a:solidFill>
              </a:rPr>
              <a:t>w</a:t>
            </a:r>
            <a:r>
              <a:rPr lang="en-US" altLang="zh-TW" sz="2400" baseline="-25000" dirty="0">
                <a:solidFill>
                  <a:srgbClr val="CC00CC"/>
                </a:solidFill>
              </a:rPr>
              <a:t>11</a:t>
            </a:r>
            <a:r>
              <a:rPr lang="en-US" altLang="zh-TW" sz="2400" dirty="0">
                <a:solidFill>
                  <a:srgbClr val="CC00CC"/>
                </a:solidFill>
              </a:rPr>
              <a:t>, </a:t>
            </a:r>
            <a:r>
              <a:rPr lang="en-US" altLang="zh-TW" sz="2400" i="1" dirty="0">
                <a:solidFill>
                  <a:srgbClr val="CC00CC"/>
                </a:solidFill>
              </a:rPr>
              <a:t>w</a:t>
            </a:r>
            <a:r>
              <a:rPr lang="en-US" altLang="zh-TW" sz="2400" baseline="-25000" dirty="0">
                <a:solidFill>
                  <a:srgbClr val="CC00CC"/>
                </a:solidFill>
              </a:rPr>
              <a:t>12</a:t>
            </a:r>
            <a:r>
              <a:rPr lang="en-US" altLang="zh-TW" sz="2400" dirty="0">
                <a:solidFill>
                  <a:srgbClr val="CC00CC"/>
                </a:solidFill>
              </a:rPr>
              <a:t>,…</a:t>
            </a:r>
            <a:r>
              <a:rPr lang="en-US" altLang="zh-TW" sz="2400" i="1" dirty="0">
                <a:solidFill>
                  <a:srgbClr val="CC00CC"/>
                </a:solidFill>
              </a:rPr>
              <a:t>,w</a:t>
            </a:r>
            <a:r>
              <a:rPr lang="en-US" altLang="zh-TW" sz="2400" baseline="-25000" dirty="0">
                <a:solidFill>
                  <a:srgbClr val="CC00CC"/>
                </a:solidFill>
              </a:rPr>
              <a:t>1</a:t>
            </a:r>
            <a:r>
              <a:rPr lang="en-US" altLang="zh-TW" sz="2400" i="1" baseline="-25000" dirty="0">
                <a:solidFill>
                  <a:srgbClr val="CC00CC"/>
                </a:solidFill>
              </a:rPr>
              <a:t>R</a:t>
            </a:r>
            <a:r>
              <a:rPr lang="en-US" altLang="zh-TW" sz="2400" dirty="0"/>
              <a:t> of the weight matrix </a:t>
            </a:r>
            <a:r>
              <a:rPr lang="en-US" altLang="zh-TW" sz="2400" b="1" dirty="0"/>
              <a:t>W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400" dirty="0"/>
              <a:t>Net input: </a:t>
            </a:r>
            <a:r>
              <a:rPr lang="en-US" altLang="zh-TW" sz="2400" i="1" dirty="0">
                <a:solidFill>
                  <a:srgbClr val="CC00CC"/>
                </a:solidFill>
              </a:rPr>
              <a:t>n </a:t>
            </a:r>
            <a:r>
              <a:rPr lang="en-US" altLang="zh-TW" sz="2400" dirty="0">
                <a:solidFill>
                  <a:srgbClr val="CC00CC"/>
                </a:solidFill>
              </a:rPr>
              <a:t>= </a:t>
            </a:r>
            <a:r>
              <a:rPr lang="en-US" altLang="zh-TW" sz="2400" i="1" dirty="0">
                <a:solidFill>
                  <a:srgbClr val="CC00CC"/>
                </a:solidFill>
              </a:rPr>
              <a:t>w</a:t>
            </a:r>
            <a:r>
              <a:rPr lang="en-US" altLang="zh-TW" sz="2400" baseline="-25000" dirty="0">
                <a:solidFill>
                  <a:srgbClr val="CC00CC"/>
                </a:solidFill>
              </a:rPr>
              <a:t>11</a:t>
            </a:r>
            <a:r>
              <a:rPr lang="en-US" altLang="zh-TW" sz="2400" dirty="0">
                <a:solidFill>
                  <a:srgbClr val="CC00CC"/>
                </a:solidFill>
              </a:rPr>
              <a:t> </a:t>
            </a:r>
            <a:r>
              <a:rPr lang="en-US" altLang="zh-TW" sz="2400" i="1" dirty="0">
                <a:solidFill>
                  <a:srgbClr val="CC00CC"/>
                </a:solidFill>
              </a:rPr>
              <a:t>p</a:t>
            </a:r>
            <a:r>
              <a:rPr lang="en-US" altLang="zh-TW" sz="2400" baseline="-25000" dirty="0">
                <a:solidFill>
                  <a:srgbClr val="CC00CC"/>
                </a:solidFill>
              </a:rPr>
              <a:t>1 </a:t>
            </a:r>
            <a:r>
              <a:rPr lang="en-US" altLang="zh-TW" sz="2400" dirty="0">
                <a:solidFill>
                  <a:srgbClr val="CC00CC"/>
                </a:solidFill>
              </a:rPr>
              <a:t>+ </a:t>
            </a:r>
            <a:r>
              <a:rPr lang="en-US" altLang="zh-TW" sz="2400" i="1" dirty="0">
                <a:solidFill>
                  <a:srgbClr val="CC00CC"/>
                </a:solidFill>
              </a:rPr>
              <a:t>w</a:t>
            </a:r>
            <a:r>
              <a:rPr lang="en-US" altLang="zh-TW" sz="2400" baseline="-25000" dirty="0">
                <a:solidFill>
                  <a:srgbClr val="CC00CC"/>
                </a:solidFill>
              </a:rPr>
              <a:t>12</a:t>
            </a:r>
            <a:r>
              <a:rPr lang="en-US" altLang="zh-TW" sz="2400" dirty="0">
                <a:solidFill>
                  <a:srgbClr val="CC00CC"/>
                </a:solidFill>
              </a:rPr>
              <a:t> </a:t>
            </a:r>
            <a:r>
              <a:rPr lang="en-US" altLang="zh-TW" sz="2400" i="1" dirty="0">
                <a:solidFill>
                  <a:srgbClr val="CC00CC"/>
                </a:solidFill>
              </a:rPr>
              <a:t>p</a:t>
            </a:r>
            <a:r>
              <a:rPr lang="en-US" altLang="zh-TW" sz="2400" baseline="-25000" dirty="0">
                <a:solidFill>
                  <a:srgbClr val="CC00CC"/>
                </a:solidFill>
              </a:rPr>
              <a:t>2</a:t>
            </a:r>
            <a:r>
              <a:rPr lang="en-US" altLang="zh-TW" sz="2400" dirty="0">
                <a:solidFill>
                  <a:srgbClr val="CC00CC"/>
                </a:solidFill>
              </a:rPr>
              <a:t>+…+ </a:t>
            </a:r>
            <a:r>
              <a:rPr lang="en-US" altLang="zh-TW" sz="2400" i="1" dirty="0">
                <a:solidFill>
                  <a:srgbClr val="CC00CC"/>
                </a:solidFill>
              </a:rPr>
              <a:t>w</a:t>
            </a:r>
            <a:r>
              <a:rPr lang="en-US" altLang="zh-TW" sz="2400" baseline="-25000" dirty="0">
                <a:solidFill>
                  <a:srgbClr val="CC00CC"/>
                </a:solidFill>
              </a:rPr>
              <a:t>1</a:t>
            </a:r>
            <a:r>
              <a:rPr lang="en-US" altLang="zh-TW" sz="2400" i="1" baseline="-25000" dirty="0">
                <a:solidFill>
                  <a:srgbClr val="CC00CC"/>
                </a:solidFill>
              </a:rPr>
              <a:t>R</a:t>
            </a:r>
            <a:r>
              <a:rPr lang="en-US" altLang="zh-TW" sz="2400" i="1" dirty="0">
                <a:solidFill>
                  <a:srgbClr val="CC00CC"/>
                </a:solidFill>
              </a:rPr>
              <a:t>p</a:t>
            </a:r>
            <a:r>
              <a:rPr lang="en-US" altLang="zh-TW" sz="2400" i="1" baseline="-25000" dirty="0">
                <a:solidFill>
                  <a:srgbClr val="CC00CC"/>
                </a:solidFill>
              </a:rPr>
              <a:t>R</a:t>
            </a:r>
            <a:r>
              <a:rPr lang="en-US" altLang="zh-TW" sz="2400" dirty="0">
                <a:solidFill>
                  <a:srgbClr val="CC00CC"/>
                </a:solidFill>
              </a:rPr>
              <a:t> + </a:t>
            </a:r>
            <a:r>
              <a:rPr lang="en-US" altLang="zh-TW" sz="2400" i="1" dirty="0">
                <a:solidFill>
                  <a:srgbClr val="CC00CC"/>
                </a:solidFill>
              </a:rPr>
              <a:t>b </a:t>
            </a:r>
            <a:r>
              <a:rPr lang="en-US" altLang="zh-TW" sz="2400" dirty="0">
                <a:solidFill>
                  <a:srgbClr val="CC00CC"/>
                </a:solidFill>
              </a:rPr>
              <a:t>= </a:t>
            </a:r>
            <a:r>
              <a:rPr lang="en-US" altLang="zh-TW" sz="2400" b="1" dirty="0">
                <a:solidFill>
                  <a:srgbClr val="CC00CC"/>
                </a:solidFill>
              </a:rPr>
              <a:t>Wp </a:t>
            </a:r>
            <a:r>
              <a:rPr lang="en-US" altLang="zh-TW" sz="2400" dirty="0">
                <a:solidFill>
                  <a:srgbClr val="CC00CC"/>
                </a:solidFill>
              </a:rPr>
              <a:t>+ </a:t>
            </a:r>
            <a:r>
              <a:rPr lang="en-US" altLang="zh-TW" sz="2400" i="1" dirty="0">
                <a:solidFill>
                  <a:srgbClr val="CC00CC"/>
                </a:solidFill>
              </a:rPr>
              <a:t>b</a:t>
            </a:r>
            <a:endParaRPr lang="en-US" altLang="zh-TW" sz="2400" i="1" dirty="0"/>
          </a:p>
          <a:p>
            <a:pPr eaLnBrk="1" hangingPunct="1"/>
            <a:r>
              <a:rPr lang="en-US" altLang="zh-TW" sz="2400" dirty="0"/>
              <a:t>Neuron output: </a:t>
            </a:r>
            <a:r>
              <a:rPr lang="en-US" altLang="zh-TW" sz="2400" i="1" dirty="0"/>
              <a:t>a </a:t>
            </a:r>
            <a:r>
              <a:rPr lang="en-US" altLang="zh-TW" sz="2400" dirty="0"/>
              <a:t>= </a:t>
            </a:r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b="1" dirty="0"/>
              <a:t>Wp </a:t>
            </a:r>
            <a:r>
              <a:rPr lang="en-US" altLang="zh-TW" sz="2400" dirty="0"/>
              <a:t>+ </a:t>
            </a:r>
            <a:r>
              <a:rPr lang="en-US" altLang="zh-TW" sz="2400" i="1" dirty="0"/>
              <a:t>b</a:t>
            </a:r>
            <a:r>
              <a:rPr lang="en-US" altLang="zh-TW" sz="2400" dirty="0"/>
              <a:t>)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81525"/>
            <a:ext cx="1957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84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84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E01824F-BB5F-4E2E-9F5B-B64718363231}" type="slidenum">
              <a:rPr lang="en-US" altLang="zh-TW" sz="1400" smtClean="0"/>
              <a:pPr/>
              <a:t>18</a:t>
            </a:fld>
            <a:r>
              <a:rPr lang="en-US" altLang="zh-TW" sz="1400" dirty="0"/>
              <a:t>/31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Multiple-Input Neuron (2/2)</a:t>
            </a: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78962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83A75BA-002A-471B-8E31-AA5A78BBB8CA}" type="slidenum">
              <a:rPr lang="en-US" altLang="zh-TW" sz="1400" smtClean="0"/>
              <a:pPr/>
              <a:t>19</a:t>
            </a:fld>
            <a:r>
              <a:rPr lang="en-US" altLang="zh-TW" sz="1400" dirty="0"/>
              <a:t>/31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Network Architectures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Layer of Neurons </a:t>
            </a:r>
          </a:p>
          <a:p>
            <a:pPr eaLnBrk="1" hangingPunct="1"/>
            <a:r>
              <a:rPr lang="en-US" altLang="zh-TW"/>
              <a:t>Multiple Layers of Neurons</a:t>
            </a:r>
          </a:p>
          <a:p>
            <a:pPr eaLnBrk="1" hangingPunct="1"/>
            <a:r>
              <a:rPr lang="en-US" altLang="zh-TW"/>
              <a:t>Network Architecture Design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51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6578C53-6236-4388-8CBF-C85A45416B77}" type="slidenum">
              <a:rPr lang="en-US" altLang="zh-TW" sz="1400" smtClean="0"/>
              <a:pPr/>
              <a:t>2</a:t>
            </a:fld>
            <a:r>
              <a:rPr lang="en-US" altLang="zh-TW" sz="1400" dirty="0"/>
              <a:t>/31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Objectives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Theory and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Notation </a:t>
            </a:r>
            <a:r>
              <a:rPr lang="en-US" altLang="zh-TW" sz="2400" dirty="0">
                <a:solidFill>
                  <a:srgbClr val="000000"/>
                </a:solidFill>
              </a:rPr>
              <a:t>=&gt; </a:t>
            </a:r>
            <a:r>
              <a:rPr lang="zh-TW" altLang="en-US" sz="2400" dirty="0">
                <a:solidFill>
                  <a:srgbClr val="000000"/>
                </a:solidFill>
              </a:rPr>
              <a:t>符號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Neuron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Single-Input Neuron</a:t>
            </a:r>
            <a:r>
              <a:rPr lang="zh-TW" altLang="en-US" sz="2000" dirty="0"/>
              <a:t> </a:t>
            </a:r>
            <a:r>
              <a:rPr lang="en-US" altLang="zh-TW" sz="2000" dirty="0"/>
              <a:t>=&gt;</a:t>
            </a:r>
            <a:r>
              <a:rPr lang="zh-TW" altLang="en-US" sz="2000" dirty="0"/>
              <a:t> 單一輸入神經元</a:t>
            </a:r>
            <a:endParaRPr lang="en-US" altLang="zh-TW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Transfer Functions</a:t>
            </a:r>
            <a:r>
              <a:rPr lang="zh-TW" altLang="en-US" sz="2000" dirty="0"/>
              <a:t> </a:t>
            </a:r>
            <a:r>
              <a:rPr lang="en-US" altLang="zh-TW" sz="2000" dirty="0"/>
              <a:t>=&gt;</a:t>
            </a:r>
            <a:r>
              <a:rPr lang="zh-TW" altLang="en-US" sz="2000" dirty="0"/>
              <a:t> 轉換函式</a:t>
            </a:r>
            <a:endParaRPr lang="en-US" altLang="zh-TW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Multiple-Input Neuron</a:t>
            </a:r>
            <a:r>
              <a:rPr lang="zh-TW" altLang="en-US" sz="2000" dirty="0"/>
              <a:t> </a:t>
            </a:r>
            <a:r>
              <a:rPr lang="en-US" altLang="zh-TW" sz="2000" dirty="0"/>
              <a:t>=&gt;</a:t>
            </a:r>
            <a:r>
              <a:rPr lang="zh-TW" altLang="en-US" sz="2000" dirty="0"/>
              <a:t> 多輸入神經元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Network Architectures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A Layer of Neurons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Multiple Layers of Neurons =&gt;</a:t>
            </a:r>
            <a:r>
              <a:rPr lang="zh-TW" altLang="en-US" sz="2000" dirty="0"/>
              <a:t> 上一層的輸出就是下一層的輸入</a:t>
            </a:r>
            <a:endParaRPr lang="en-US" altLang="zh-TW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Network Architecture Design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048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04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245F422-A262-4016-BA24-893C4E0778F5}" type="slidenum">
              <a:rPr lang="en-US" altLang="zh-TW" sz="1400" smtClean="0"/>
              <a:pPr/>
              <a:t>20</a:t>
            </a:fld>
            <a:r>
              <a:rPr lang="en-US" altLang="zh-TW" sz="1400" dirty="0"/>
              <a:t>/31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 Layer of Neurons (1/3)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A single-layer network of neurons is shown on the right. </a:t>
            </a:r>
          </a:p>
          <a:p>
            <a:pPr eaLnBrk="1" hangingPunct="1"/>
            <a:r>
              <a:rPr lang="en-US" altLang="zh-TW" sz="2400" dirty="0"/>
              <a:t>Note that each of the </a:t>
            </a:r>
            <a:r>
              <a:rPr lang="en-US" altLang="zh-TW" sz="2400" i="1" dirty="0">
                <a:solidFill>
                  <a:srgbClr val="FF0000"/>
                </a:solidFill>
              </a:rPr>
              <a:t>R</a:t>
            </a:r>
            <a:r>
              <a:rPr lang="en-US" altLang="zh-TW" sz="2400" dirty="0">
                <a:solidFill>
                  <a:srgbClr val="FF0000"/>
                </a:solidFill>
              </a:rPr>
              <a:t> inputs </a:t>
            </a:r>
            <a:r>
              <a:rPr lang="en-US" altLang="zh-TW" sz="2400" dirty="0"/>
              <a:t>is connected to each of the neurons and that the weight matrix </a:t>
            </a:r>
            <a:r>
              <a:rPr lang="en-US" altLang="zh-TW" sz="2400" b="1" dirty="0"/>
              <a:t>W</a:t>
            </a:r>
            <a:r>
              <a:rPr lang="en-US" altLang="zh-TW" sz="2400" dirty="0"/>
              <a:t> now has </a:t>
            </a:r>
            <a:r>
              <a:rPr lang="en-US" altLang="zh-TW" sz="2400" i="1" dirty="0">
                <a:solidFill>
                  <a:srgbClr val="FF0000"/>
                </a:solidFill>
              </a:rPr>
              <a:t>S</a:t>
            </a:r>
            <a:r>
              <a:rPr lang="en-US" altLang="zh-TW" sz="2400" dirty="0">
                <a:solidFill>
                  <a:srgbClr val="FF0000"/>
                </a:solidFill>
              </a:rPr>
              <a:t> rows</a:t>
            </a:r>
            <a:r>
              <a:rPr lang="en-US" altLang="zh-TW" sz="2400" dirty="0"/>
              <a:t>.</a:t>
            </a:r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773238"/>
            <a:ext cx="32099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90E4B04-C8BE-4B51-821B-187D2BDAA751}" type="slidenum">
              <a:rPr lang="en-US" altLang="zh-TW" sz="1400" smtClean="0"/>
              <a:pPr/>
              <a:t>21</a:t>
            </a:fld>
            <a:r>
              <a:rPr lang="en-US" altLang="zh-TW" sz="1400" dirty="0"/>
              <a:t>/31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Layer of Neurons (2/3)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832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CC00CC"/>
                </a:solidFill>
              </a:rPr>
              <a:t>R</a:t>
            </a:r>
            <a:r>
              <a:rPr lang="en-US" altLang="zh-TW" dirty="0"/>
              <a:t>: number of input</a:t>
            </a:r>
          </a:p>
          <a:p>
            <a:pPr eaLnBrk="1" hangingPunct="1"/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CC00CC"/>
                </a:solidFill>
              </a:rPr>
              <a:t>S</a:t>
            </a:r>
            <a:r>
              <a:rPr lang="en-US" altLang="zh-TW" dirty="0"/>
              <a:t>: number of neuron in a layer </a:t>
            </a:r>
            <a:br>
              <a:rPr lang="en-US" altLang="zh-TW" dirty="0"/>
            </a:br>
            <a:r>
              <a:rPr lang="en-US" altLang="zh-TW" dirty="0"/>
              <a:t>     (</a:t>
            </a:r>
            <a:r>
              <a:rPr lang="en-US" altLang="zh-TW" i="1" dirty="0"/>
              <a:t>R </a:t>
            </a:r>
            <a:r>
              <a:rPr lang="en-US" altLang="zh-TW" dirty="0">
                <a:sym typeface="Symbol" panose="05050102010706020507" pitchFamily="18" charset="2"/>
              </a:rPr>
              <a:t></a:t>
            </a:r>
            <a:r>
              <a:rPr lang="en-US" altLang="zh-TW" dirty="0"/>
              <a:t> </a:t>
            </a:r>
            <a:r>
              <a:rPr lang="en-US" altLang="zh-TW" i="1" dirty="0"/>
              <a:t>S, </a:t>
            </a:r>
            <a:r>
              <a:rPr lang="en-US" altLang="zh-TW" dirty="0"/>
              <a:t>usually)</a:t>
            </a:r>
          </a:p>
          <a:p>
            <a:pPr eaLnBrk="1" hangingPunct="1"/>
            <a:r>
              <a:rPr lang="en-US" altLang="zh-TW" i="1" dirty="0"/>
              <a:t> </a:t>
            </a:r>
            <a:r>
              <a:rPr lang="en-US" altLang="zh-TW" dirty="0">
                <a:solidFill>
                  <a:srgbClr val="009900"/>
                </a:solidFill>
              </a:rPr>
              <a:t>Input vector </a:t>
            </a:r>
            <a:r>
              <a:rPr lang="en-US" altLang="zh-TW" b="1" dirty="0">
                <a:solidFill>
                  <a:srgbClr val="009900"/>
                </a:solidFill>
              </a:rPr>
              <a:t>p</a:t>
            </a:r>
            <a:r>
              <a:rPr lang="en-US" altLang="zh-TW" dirty="0"/>
              <a:t> is a vector of length </a:t>
            </a:r>
            <a:r>
              <a:rPr lang="en-US" altLang="zh-TW" i="1" dirty="0">
                <a:solidFill>
                  <a:srgbClr val="CC00CC"/>
                </a:solidFill>
              </a:rPr>
              <a:t>R</a:t>
            </a:r>
          </a:p>
          <a:p>
            <a:pPr eaLnBrk="1" hangingPunct="1"/>
            <a:r>
              <a:rPr lang="en-US" altLang="zh-TW" dirty="0"/>
              <a:t> </a:t>
            </a:r>
            <a:r>
              <a:rPr lang="en-US" altLang="zh-TW" dirty="0">
                <a:solidFill>
                  <a:srgbClr val="009900"/>
                </a:solidFill>
              </a:rPr>
              <a:t>Bias vector </a:t>
            </a:r>
            <a:r>
              <a:rPr lang="en-US" altLang="zh-TW" b="1" dirty="0">
                <a:solidFill>
                  <a:srgbClr val="009900"/>
                </a:solidFill>
              </a:rPr>
              <a:t>b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9900"/>
                </a:solidFill>
              </a:rPr>
              <a:t>output vector </a:t>
            </a:r>
            <a:r>
              <a:rPr lang="en-US" altLang="zh-TW" b="1" dirty="0">
                <a:solidFill>
                  <a:srgbClr val="009900"/>
                </a:solidFill>
              </a:rPr>
              <a:t>a</a:t>
            </a:r>
            <a:r>
              <a:rPr lang="en-US" altLang="zh-TW" dirty="0"/>
              <a:t> are </a:t>
            </a:r>
            <a:br>
              <a:rPr lang="en-US" altLang="zh-TW" dirty="0"/>
            </a:br>
            <a:r>
              <a:rPr lang="en-US" altLang="zh-TW" dirty="0"/>
              <a:t>  vectors of  length </a:t>
            </a:r>
            <a:r>
              <a:rPr lang="en-US" altLang="zh-TW" i="1" dirty="0">
                <a:solidFill>
                  <a:srgbClr val="CC00CC"/>
                </a:solidFill>
              </a:rPr>
              <a:t>S</a:t>
            </a:r>
          </a:p>
          <a:p>
            <a:pPr eaLnBrk="1" hangingPunct="1"/>
            <a:r>
              <a:rPr lang="en-US" altLang="zh-TW" dirty="0"/>
              <a:t> </a:t>
            </a:r>
            <a:r>
              <a:rPr lang="en-US" altLang="zh-TW" dirty="0">
                <a:solidFill>
                  <a:srgbClr val="009900"/>
                </a:solidFill>
              </a:rPr>
              <a:t>Weight matrix </a:t>
            </a:r>
            <a:r>
              <a:rPr lang="en-US" altLang="zh-TW" b="1" dirty="0">
                <a:solidFill>
                  <a:srgbClr val="009900"/>
                </a:solidFill>
              </a:rPr>
              <a:t>W</a:t>
            </a:r>
            <a:r>
              <a:rPr lang="en-US" altLang="zh-TW" dirty="0"/>
              <a:t> is an </a:t>
            </a:r>
            <a:r>
              <a:rPr lang="en-US" altLang="zh-TW" i="1" dirty="0">
                <a:solidFill>
                  <a:srgbClr val="CC00CC"/>
                </a:solidFill>
              </a:rPr>
              <a:t>S</a:t>
            </a:r>
            <a:r>
              <a:rPr lang="en-US" altLang="zh-TW" dirty="0">
                <a:solidFill>
                  <a:srgbClr val="CC00CC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 dirty="0">
                <a:solidFill>
                  <a:srgbClr val="CC00CC"/>
                </a:solidFill>
              </a:rPr>
              <a:t>R </a:t>
            </a:r>
            <a:r>
              <a:rPr lang="en-US" altLang="zh-TW" dirty="0"/>
              <a:t>matrix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25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8FF0E13-7097-4304-8EB3-70161CE07615}" type="slidenum">
              <a:rPr lang="en-US" altLang="zh-TW" sz="1400" smtClean="0"/>
              <a:pPr/>
              <a:t>22</a:t>
            </a:fld>
            <a:r>
              <a:rPr lang="en-US" altLang="zh-TW" sz="1400" dirty="0"/>
              <a:t>/31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Layer of Neurons (3/3)</a:t>
            </a:r>
          </a:p>
        </p:txBody>
      </p:sp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8043863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1116013" y="573405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Abbreviated Notation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92551F4-0D88-408B-B680-956788E80F93}" type="slidenum">
              <a:rPr lang="en-US" altLang="zh-TW" sz="1400" smtClean="0"/>
              <a:pPr/>
              <a:t>23</a:t>
            </a:fld>
            <a:r>
              <a:rPr lang="en-US" altLang="zh-TW" sz="1400" dirty="0"/>
              <a:t>/31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Multiple Layers of Neurons (1/6) 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Now consider a network with several layers.</a:t>
            </a:r>
          </a:p>
          <a:p>
            <a:pPr lvl="1" eaLnBrk="1" hangingPunct="1"/>
            <a:r>
              <a:rPr lang="en-US" altLang="zh-TW" sz="2400" dirty="0"/>
              <a:t>Each layer has its own weight matrix </a:t>
            </a:r>
            <a:r>
              <a:rPr lang="en-US" altLang="zh-TW" sz="2400" b="1" dirty="0"/>
              <a:t>W</a:t>
            </a:r>
            <a:r>
              <a:rPr lang="en-US" altLang="zh-TW" sz="2400" dirty="0"/>
              <a:t>, </a:t>
            </a:r>
          </a:p>
          <a:p>
            <a:pPr lvl="1" eaLnBrk="1" hangingPunct="1"/>
            <a:r>
              <a:rPr lang="en-US" altLang="zh-TW" sz="2400" dirty="0"/>
              <a:t>its own bias vector </a:t>
            </a:r>
            <a:r>
              <a:rPr lang="en-US" altLang="zh-TW" sz="2400" b="1" dirty="0"/>
              <a:t>b</a:t>
            </a:r>
            <a:r>
              <a:rPr lang="en-US" altLang="zh-TW" sz="2400" dirty="0"/>
              <a:t>, </a:t>
            </a:r>
          </a:p>
          <a:p>
            <a:pPr lvl="1" eaLnBrk="1" hangingPunct="1"/>
            <a:r>
              <a:rPr lang="en-US" altLang="zh-TW" sz="2400" dirty="0"/>
              <a:t>a net input vector </a:t>
            </a:r>
            <a:r>
              <a:rPr lang="en-US" altLang="zh-TW" sz="2400" b="1" dirty="0"/>
              <a:t>n</a:t>
            </a:r>
            <a:r>
              <a:rPr lang="en-US" altLang="zh-TW" sz="2400" dirty="0"/>
              <a:t> and </a:t>
            </a:r>
          </a:p>
          <a:p>
            <a:pPr lvl="1" eaLnBrk="1" hangingPunct="1"/>
            <a:r>
              <a:rPr lang="en-US" altLang="zh-TW" sz="2400" dirty="0"/>
              <a:t>an output vector </a:t>
            </a:r>
            <a:r>
              <a:rPr lang="en-US" altLang="zh-TW" sz="2400" b="1" dirty="0"/>
              <a:t>a</a:t>
            </a:r>
          </a:p>
          <a:p>
            <a:pPr eaLnBrk="1" hangingPunct="1"/>
            <a:r>
              <a:rPr lang="en-US" altLang="zh-TW" sz="2800" dirty="0"/>
              <a:t>We need to introduce some additional notation to distinguish between these layers. We will use </a:t>
            </a:r>
            <a:r>
              <a:rPr lang="en-US" altLang="zh-TW" sz="2800" dirty="0">
                <a:solidFill>
                  <a:srgbClr val="FF0000"/>
                </a:solidFill>
              </a:rPr>
              <a:t>superscripts </a:t>
            </a:r>
            <a:r>
              <a:rPr lang="en-US" altLang="zh-TW" sz="2800" dirty="0"/>
              <a:t>to identify the layers.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45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45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0A37682-D357-43D2-8293-32673A446617}" type="slidenum">
              <a:rPr lang="en-US" altLang="zh-TW" sz="1400" smtClean="0"/>
              <a:pPr/>
              <a:t>24</a:t>
            </a:fld>
            <a:r>
              <a:rPr lang="en-US" altLang="zh-TW" sz="1400" dirty="0"/>
              <a:t>/31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Multiple Layers of Neurons (2/6)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8064896" cy="44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CC00CC"/>
                </a:solidFill>
              </a:rPr>
              <a:t>Notation: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800" b="1" dirty="0">
                <a:solidFill>
                  <a:srgbClr val="CC00CC"/>
                </a:solidFill>
              </a:rPr>
              <a:t>Layer Superscript</a:t>
            </a:r>
            <a:r>
              <a:rPr lang="en-US" altLang="zh-TW" sz="2800" dirty="0"/>
              <a:t>: the number of the layer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dirty="0"/>
              <a:t>e.g., the weight matrix for the first layer is </a:t>
            </a:r>
            <a:r>
              <a:rPr lang="en-US" altLang="zh-TW" sz="2400" b="1" dirty="0"/>
              <a:t>W</a:t>
            </a:r>
            <a:r>
              <a:rPr lang="en-US" altLang="zh-TW" sz="2400" baseline="30000" dirty="0"/>
              <a:t>1</a:t>
            </a:r>
            <a:endParaRPr lang="en-US" altLang="zh-TW" sz="2400" dirty="0"/>
          </a:p>
          <a:p>
            <a:pPr eaLnBrk="1" hangingPunct="1">
              <a:spcBef>
                <a:spcPct val="10000"/>
              </a:spcBef>
            </a:pPr>
            <a:r>
              <a:rPr lang="en-US" altLang="zh-TW" sz="2800" i="1" dirty="0">
                <a:solidFill>
                  <a:srgbClr val="CC00CC"/>
                </a:solidFill>
              </a:rPr>
              <a:t>R</a:t>
            </a:r>
            <a:r>
              <a:rPr lang="en-US" altLang="zh-TW" sz="2800" dirty="0"/>
              <a:t> inputs, </a:t>
            </a:r>
            <a:r>
              <a:rPr lang="en-US" altLang="zh-TW" sz="2800" i="1" dirty="0">
                <a:solidFill>
                  <a:srgbClr val="CC00CC"/>
                </a:solidFill>
              </a:rPr>
              <a:t>S</a:t>
            </a:r>
            <a:r>
              <a:rPr lang="en-US" altLang="zh-TW" sz="2800" i="1" baseline="30000" dirty="0">
                <a:solidFill>
                  <a:srgbClr val="CC00CC"/>
                </a:solidFill>
              </a:rPr>
              <a:t> </a:t>
            </a:r>
            <a:r>
              <a:rPr lang="en-US" altLang="zh-TW" sz="2800" i="1" baseline="50000" dirty="0">
                <a:solidFill>
                  <a:srgbClr val="CC00CC"/>
                </a:solidFill>
              </a:rPr>
              <a:t>n</a:t>
            </a:r>
            <a:r>
              <a:rPr lang="en-US" altLang="zh-TW" sz="2800" dirty="0"/>
              <a:t> neurons (nodes) in the </a:t>
            </a:r>
            <a:r>
              <a:rPr lang="en-US" altLang="zh-TW" sz="2800" i="1" dirty="0"/>
              <a:t>n</a:t>
            </a:r>
            <a:r>
              <a:rPr lang="en-US" altLang="zh-TW" sz="2800" dirty="0"/>
              <a:t>th layer</a:t>
            </a:r>
            <a:endParaRPr lang="en-US" altLang="zh-TW" sz="2800" dirty="0">
              <a:solidFill>
                <a:srgbClr val="009900"/>
              </a:solidFill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dirty="0">
                <a:solidFill>
                  <a:srgbClr val="009900"/>
                </a:solidFill>
              </a:rPr>
              <a:t>Different layers can have different numbers of neurons. 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dirty="0"/>
              <a:t>Layer 1 has </a:t>
            </a:r>
            <a:r>
              <a:rPr lang="en-US" altLang="zh-TW" sz="2000" i="1" dirty="0"/>
              <a:t>S</a:t>
            </a:r>
            <a:r>
              <a:rPr lang="en-US" altLang="zh-TW" sz="2000" i="1" baseline="30000" dirty="0"/>
              <a:t> </a:t>
            </a:r>
            <a:r>
              <a:rPr lang="en-US" altLang="zh-TW" sz="2000" i="1" baseline="50000" dirty="0"/>
              <a:t>1</a:t>
            </a:r>
            <a:r>
              <a:rPr lang="en-US" altLang="zh-TW" sz="2000" dirty="0"/>
              <a:t> neurons 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dirty="0"/>
              <a:t>Layer 2 has </a:t>
            </a:r>
            <a:r>
              <a:rPr lang="en-US" altLang="zh-TW" sz="2000" i="1" dirty="0"/>
              <a:t>S</a:t>
            </a:r>
            <a:r>
              <a:rPr lang="en-US" altLang="zh-TW" sz="2000" i="1" baseline="30000" dirty="0"/>
              <a:t> </a:t>
            </a:r>
            <a:r>
              <a:rPr lang="en-US" altLang="zh-TW" sz="2000" i="1" baseline="50000" dirty="0"/>
              <a:t>2</a:t>
            </a:r>
            <a:r>
              <a:rPr lang="en-US" altLang="zh-TW" sz="2000" dirty="0"/>
              <a:t> neurons 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dirty="0"/>
              <a:t>      </a:t>
            </a:r>
            <a:r>
              <a:rPr lang="en-US" altLang="zh-TW" sz="2000" dirty="0">
                <a:sym typeface="Symbol" panose="05050102010706020507" pitchFamily="18" charset="2"/>
              </a:rPr>
              <a:t></a:t>
            </a:r>
            <a:endParaRPr lang="en-US" altLang="zh-TW" sz="2000" dirty="0">
              <a:solidFill>
                <a:srgbClr val="0099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2800" dirty="0"/>
              <a:t>The </a:t>
            </a:r>
            <a:r>
              <a:rPr lang="en-US" altLang="zh-TW" sz="2800" b="1" dirty="0"/>
              <a:t>outputs</a:t>
            </a:r>
            <a:r>
              <a:rPr lang="en-US" altLang="zh-TW" sz="2800" dirty="0"/>
              <a:t> of layer </a:t>
            </a:r>
            <a:r>
              <a:rPr lang="en-US" altLang="zh-TW" sz="2800" i="1" dirty="0">
                <a:solidFill>
                  <a:srgbClr val="CC00CC"/>
                </a:solidFill>
              </a:rPr>
              <a:t>k</a:t>
            </a:r>
            <a:r>
              <a:rPr lang="en-US" altLang="zh-TW" sz="2800" dirty="0"/>
              <a:t> are the </a:t>
            </a:r>
            <a:r>
              <a:rPr lang="en-US" altLang="zh-TW" sz="2800" b="1" dirty="0"/>
              <a:t>inputs</a:t>
            </a:r>
            <a:r>
              <a:rPr lang="en-US" altLang="zh-TW" sz="2800" dirty="0"/>
              <a:t> of layer </a:t>
            </a:r>
            <a:r>
              <a:rPr lang="en-US" altLang="zh-TW" sz="2800" dirty="0">
                <a:solidFill>
                  <a:srgbClr val="CC00CC"/>
                </a:solidFill>
              </a:rPr>
              <a:t>(</a:t>
            </a:r>
            <a:r>
              <a:rPr lang="en-US" altLang="zh-TW" sz="2800" i="1" dirty="0">
                <a:solidFill>
                  <a:srgbClr val="CC00CC"/>
                </a:solidFill>
              </a:rPr>
              <a:t>k+</a:t>
            </a:r>
            <a:r>
              <a:rPr lang="en-US" altLang="zh-TW" sz="2800" dirty="0">
                <a:solidFill>
                  <a:srgbClr val="CC00CC"/>
                </a:solidFill>
              </a:rPr>
              <a:t>1)</a:t>
            </a:r>
            <a:endParaRPr lang="en-US" altLang="zh-TW" sz="2800" b="1" dirty="0">
              <a:solidFill>
                <a:srgbClr val="CC00C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Layers of Neurons (3/6)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2800" b="1" dirty="0"/>
              <a:t>Weight matrix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W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800" i="1" baseline="50000" dirty="0">
                <a:solidFill>
                  <a:srgbClr val="FF0000"/>
                </a:solidFill>
              </a:rPr>
              <a:t>j</a:t>
            </a:r>
            <a:r>
              <a:rPr lang="en-US" altLang="zh-TW" sz="2800" dirty="0"/>
              <a:t> between </a:t>
            </a:r>
            <a:r>
              <a:rPr lang="en-US" altLang="zh-TW" sz="2800" dirty="0">
                <a:solidFill>
                  <a:srgbClr val="FF0000"/>
                </a:solidFill>
              </a:rPr>
              <a:t>layer </a:t>
            </a:r>
            <a:r>
              <a:rPr lang="en-US" altLang="zh-TW" sz="2800" i="1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and </a:t>
            </a:r>
            <a:r>
              <a:rPr lang="en-US" altLang="zh-TW" sz="2800" i="1" dirty="0">
                <a:solidFill>
                  <a:srgbClr val="FF0000"/>
                </a:solidFill>
              </a:rPr>
              <a:t>j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is an</a:t>
            </a:r>
            <a:br>
              <a:rPr lang="en-US" altLang="zh-TW" sz="2800" dirty="0"/>
            </a:br>
            <a:r>
              <a:rPr lang="en-US" altLang="zh-TW" sz="2800" dirty="0"/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S</a:t>
            </a:r>
            <a:r>
              <a:rPr lang="en-US" altLang="zh-TW" i="1" baseline="30000" dirty="0">
                <a:solidFill>
                  <a:srgbClr val="FF0000"/>
                </a:solidFill>
              </a:rPr>
              <a:t> </a:t>
            </a:r>
            <a:r>
              <a:rPr lang="en-US" altLang="zh-TW" i="1" baseline="50000" dirty="0" err="1">
                <a:solidFill>
                  <a:srgbClr val="FF0000"/>
                </a:solidFill>
              </a:rPr>
              <a:t>j</a:t>
            </a:r>
            <a:r>
              <a:rPr lang="en-US" altLang="zh-TW" dirty="0" err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TW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TW" i="1" baseline="50000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matrix, e.g. </a:t>
            </a:r>
            <a:r>
              <a:rPr lang="en-US" altLang="zh-TW" sz="2800" b="1" dirty="0">
                <a:solidFill>
                  <a:srgbClr val="FF0000"/>
                </a:solidFill>
              </a:rPr>
              <a:t>W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800" baseline="50000" dirty="0">
                <a:solidFill>
                  <a:srgbClr val="FF0000"/>
                </a:solidFill>
              </a:rPr>
              <a:t>2</a:t>
            </a:r>
            <a:r>
              <a:rPr lang="en-US" altLang="zh-TW" sz="2800" i="1" baseline="500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is an </a:t>
            </a:r>
            <a:r>
              <a:rPr lang="en-US" altLang="zh-TW" sz="2800" i="1" dirty="0">
                <a:solidFill>
                  <a:srgbClr val="FF0000"/>
                </a:solidFill>
              </a:rPr>
              <a:t>S</a:t>
            </a:r>
            <a:r>
              <a:rPr lang="en-US" altLang="zh-TW" sz="2800" i="1" baseline="30000" dirty="0">
                <a:solidFill>
                  <a:srgbClr val="FF0000"/>
                </a:solidFill>
              </a:rPr>
              <a:t> </a:t>
            </a:r>
            <a:r>
              <a:rPr lang="en-US" altLang="zh-TW" sz="2800" baseline="50000" dirty="0">
                <a:solidFill>
                  <a:srgbClr val="FF0000"/>
                </a:solidFill>
              </a:rPr>
              <a:t>2</a:t>
            </a:r>
            <a:r>
              <a:rPr lang="en-US" altLang="zh-TW" sz="2800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800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TW" sz="2800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TW" sz="2800" baseline="50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matrix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dirty="0"/>
              <a:t>Recall that 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CC00CC"/>
                </a:solidFill>
              </a:rPr>
              <a:t>weight matrix </a:t>
            </a:r>
            <a:r>
              <a:rPr lang="en-US" altLang="zh-TW" sz="2000" b="1" dirty="0">
                <a:solidFill>
                  <a:srgbClr val="CC00CC"/>
                </a:solidFill>
              </a:rPr>
              <a:t>W</a:t>
            </a:r>
            <a:r>
              <a:rPr lang="en-US" altLang="zh-TW" sz="2000" dirty="0">
                <a:solidFill>
                  <a:srgbClr val="CC00CC"/>
                </a:solidFill>
              </a:rPr>
              <a:t> </a:t>
            </a:r>
            <a:r>
              <a:rPr lang="en-US" altLang="zh-TW" sz="2000" dirty="0"/>
              <a:t>is </a:t>
            </a:r>
            <a:r>
              <a:rPr lang="en-US" altLang="zh-TW" sz="2000" i="1" dirty="0">
                <a:solidFill>
                  <a:srgbClr val="00B050"/>
                </a:solidFill>
              </a:rPr>
              <a:t>S</a:t>
            </a:r>
            <a:r>
              <a:rPr lang="en-US" altLang="zh-TW" sz="2000" dirty="0">
                <a:solidFill>
                  <a:srgbClr val="CC00CC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000" i="1" dirty="0">
                <a:solidFill>
                  <a:srgbClr val="0000FF"/>
                </a:solidFill>
              </a:rPr>
              <a:t>R</a:t>
            </a:r>
            <a:r>
              <a:rPr lang="en-US" altLang="zh-TW" sz="2000" i="1" dirty="0">
                <a:solidFill>
                  <a:srgbClr val="CC00CC"/>
                </a:solidFill>
              </a:rPr>
              <a:t> </a:t>
            </a:r>
            <a:r>
              <a:rPr lang="en-US" altLang="zh-TW" sz="2000" dirty="0"/>
              <a:t>for a single-layer network of neurons, where </a:t>
            </a:r>
            <a:r>
              <a:rPr lang="en-US" altLang="zh-TW" sz="2000" i="1" dirty="0">
                <a:solidFill>
                  <a:srgbClr val="0000FF"/>
                </a:solidFill>
              </a:rPr>
              <a:t>R</a:t>
            </a:r>
            <a:r>
              <a:rPr lang="en-US" altLang="zh-TW" sz="2000" dirty="0">
                <a:solidFill>
                  <a:srgbClr val="0000FF"/>
                </a:solidFill>
              </a:rPr>
              <a:t> is the number of inputs </a:t>
            </a:r>
            <a:r>
              <a:rPr lang="en-US" altLang="zh-TW" sz="2000" dirty="0"/>
              <a:t>and </a:t>
            </a:r>
            <a:r>
              <a:rPr lang="en-US" altLang="zh-TW" sz="2000" i="1" dirty="0">
                <a:solidFill>
                  <a:srgbClr val="00B050"/>
                </a:solidFill>
              </a:rPr>
              <a:t>S</a:t>
            </a:r>
            <a:r>
              <a:rPr lang="en-US" altLang="zh-TW" sz="2000" dirty="0">
                <a:solidFill>
                  <a:srgbClr val="00B050"/>
                </a:solidFill>
              </a:rPr>
              <a:t> is the number of neurons in the layer </a:t>
            </a:r>
            <a:endParaRPr lang="en-US" altLang="zh-TW" sz="2400" dirty="0"/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dirty="0"/>
              <a:t>Now, the input to </a:t>
            </a:r>
            <a:r>
              <a:rPr lang="en-US" altLang="zh-TW" sz="2400" dirty="0">
                <a:solidFill>
                  <a:srgbClr val="FF0000"/>
                </a:solidFill>
              </a:rPr>
              <a:t>layer 2</a:t>
            </a:r>
            <a:r>
              <a:rPr lang="en-US" altLang="zh-TW" sz="2400" dirty="0"/>
              <a:t> is </a:t>
            </a:r>
            <a:r>
              <a:rPr lang="en-US" altLang="zh-TW" sz="2400" b="1" dirty="0">
                <a:solidFill>
                  <a:srgbClr val="FF0000"/>
                </a:solidFill>
              </a:rPr>
              <a:t>a</a:t>
            </a:r>
            <a:r>
              <a:rPr lang="en-US" altLang="zh-TW" sz="2400" baseline="300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, and the output is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a</a:t>
            </a:r>
            <a:r>
              <a:rPr lang="en-US" altLang="zh-TW" sz="2400" baseline="30000" dirty="0">
                <a:solidFill>
                  <a:srgbClr val="FF0000"/>
                </a:solidFill>
              </a:rPr>
              <a:t>2</a:t>
            </a:r>
            <a:r>
              <a:rPr lang="en-US" altLang="zh-TW" sz="2400" dirty="0"/>
              <a:t>.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b="1" dirty="0"/>
              <a:t>a</a:t>
            </a:r>
            <a:r>
              <a:rPr lang="en-US" altLang="zh-TW" sz="2000" baseline="30000" dirty="0"/>
              <a:t>1</a:t>
            </a:r>
            <a:r>
              <a:rPr lang="en-US" altLang="zh-TW" sz="2000" baseline="30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is a vector of length </a:t>
            </a:r>
            <a:r>
              <a:rPr lang="en-US" altLang="zh-TW" sz="2000" i="1" dirty="0">
                <a:solidFill>
                  <a:srgbClr val="0000FF"/>
                </a:solidFill>
              </a:rPr>
              <a:t>S</a:t>
            </a:r>
            <a:r>
              <a:rPr lang="en-US" altLang="zh-TW" sz="2000" baseline="30000" dirty="0">
                <a:solidFill>
                  <a:srgbClr val="0000FF"/>
                </a:solidFill>
              </a:rPr>
              <a:t>1</a:t>
            </a:r>
            <a:r>
              <a:rPr lang="en-US" altLang="zh-TW" sz="2000" baseline="30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 </a:t>
            </a:r>
            <a:r>
              <a:rPr lang="en-US" altLang="zh-TW" sz="2000" dirty="0"/>
              <a:t>layer 2 has </a:t>
            </a:r>
            <a:r>
              <a:rPr lang="en-US" altLang="zh-TW" sz="2000" i="1" dirty="0">
                <a:solidFill>
                  <a:srgbClr val="0000FF"/>
                </a:solidFill>
              </a:rPr>
              <a:t>S</a:t>
            </a:r>
            <a:r>
              <a:rPr lang="en-US" altLang="zh-TW" sz="2000" baseline="30000" dirty="0">
                <a:solidFill>
                  <a:srgbClr val="0000FF"/>
                </a:solidFill>
              </a:rPr>
              <a:t>1 </a:t>
            </a:r>
            <a:r>
              <a:rPr lang="en-US" altLang="zh-TW" sz="2000" dirty="0">
                <a:solidFill>
                  <a:srgbClr val="0000FF"/>
                </a:solidFill>
              </a:rPr>
              <a:t>inputs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b="1" dirty="0"/>
              <a:t>a</a:t>
            </a:r>
            <a:r>
              <a:rPr lang="en-US" altLang="zh-TW" sz="2000" baseline="30000" dirty="0"/>
              <a:t>2</a:t>
            </a:r>
            <a:r>
              <a:rPr lang="en-US" altLang="zh-TW" sz="2000" baseline="30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is a vector of length </a:t>
            </a:r>
            <a:r>
              <a:rPr lang="en-US" altLang="zh-TW" sz="2000" i="1" dirty="0">
                <a:solidFill>
                  <a:srgbClr val="00B050"/>
                </a:solidFill>
              </a:rPr>
              <a:t>S</a:t>
            </a:r>
            <a:r>
              <a:rPr lang="en-US" altLang="zh-TW" sz="2000" baseline="30000" dirty="0">
                <a:solidFill>
                  <a:srgbClr val="00B050"/>
                </a:solidFill>
              </a:rPr>
              <a:t>2</a:t>
            </a:r>
            <a:r>
              <a:rPr lang="en-US" altLang="zh-TW" sz="2000" baseline="30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 </a:t>
            </a:r>
            <a:r>
              <a:rPr lang="en-US" altLang="zh-TW" sz="2000" dirty="0"/>
              <a:t>layer 2 has </a:t>
            </a:r>
            <a:r>
              <a:rPr lang="en-US" altLang="zh-TW" sz="2000" i="1" dirty="0">
                <a:solidFill>
                  <a:srgbClr val="00B050"/>
                </a:solidFill>
              </a:rPr>
              <a:t>S</a:t>
            </a:r>
            <a:r>
              <a:rPr lang="en-US" altLang="zh-TW" sz="2000" baseline="30000" dirty="0">
                <a:solidFill>
                  <a:srgbClr val="00B050"/>
                </a:solidFill>
              </a:rPr>
              <a:t>2 </a:t>
            </a:r>
            <a:r>
              <a:rPr lang="en-US" altLang="zh-TW" sz="2000" dirty="0">
                <a:solidFill>
                  <a:srgbClr val="00B050"/>
                </a:solidFill>
              </a:rPr>
              <a:t>outputs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dirty="0"/>
              <a:t>Therefore the weight matrix </a:t>
            </a:r>
            <a:r>
              <a:rPr lang="en-US" altLang="zh-TW" sz="2400" b="1" dirty="0">
                <a:solidFill>
                  <a:srgbClr val="FF0000"/>
                </a:solidFill>
              </a:rPr>
              <a:t>W</a:t>
            </a:r>
            <a:r>
              <a:rPr lang="en-US" altLang="zh-TW" sz="2400" b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400" baseline="50000" dirty="0">
                <a:solidFill>
                  <a:srgbClr val="FF0000"/>
                </a:solidFill>
              </a:rPr>
              <a:t>2</a:t>
            </a:r>
            <a:r>
              <a:rPr lang="en-US" altLang="zh-TW" sz="2400" i="1" baseline="500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is an </a:t>
            </a:r>
            <a:r>
              <a:rPr lang="en-US" altLang="zh-TW" sz="2400" i="1" dirty="0">
                <a:solidFill>
                  <a:srgbClr val="00B050"/>
                </a:solidFill>
              </a:rPr>
              <a:t>S</a:t>
            </a:r>
            <a:r>
              <a:rPr lang="en-US" altLang="zh-TW" sz="2400" i="1" baseline="30000" dirty="0">
                <a:solidFill>
                  <a:srgbClr val="00B050"/>
                </a:solidFill>
              </a:rPr>
              <a:t> </a:t>
            </a:r>
            <a:r>
              <a:rPr lang="en-US" altLang="zh-TW" sz="2400" baseline="50000" dirty="0">
                <a:solidFill>
                  <a:srgbClr val="00B050"/>
                </a:solidFill>
              </a:rPr>
              <a:t>2</a:t>
            </a:r>
            <a:r>
              <a:rPr lang="en-US" altLang="zh-TW" sz="2400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400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TW" sz="2400" i="1" baseline="300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baseline="50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matrix</a:t>
            </a:r>
          </a:p>
          <a:p>
            <a:pPr lvl="1" eaLnBrk="1" hangingPunct="1">
              <a:spcBef>
                <a:spcPct val="10000"/>
              </a:spcBef>
            </a:pP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49295-ABE9-49E0-9249-BD6BE69DEFA7}" type="slidenum">
              <a:rPr lang="en-US" altLang="zh-TW" smtClean="0"/>
              <a:pPr>
                <a:defRPr/>
              </a:pPr>
              <a:t>25</a:t>
            </a:fld>
            <a:r>
              <a:rPr lang="en-US" altLang="zh-TW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530910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56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56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8E01CDE-00A5-4890-8523-7B2BDBEB012A}" type="slidenum">
              <a:rPr lang="en-US" altLang="zh-TW" sz="1400" smtClean="0"/>
              <a:pPr/>
              <a:t>26</a:t>
            </a:fld>
            <a:r>
              <a:rPr lang="en-US" altLang="zh-TW" sz="1400" dirty="0"/>
              <a:t>/31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Multiple Layers of Neurons (4/6)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097712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2916238" y="587692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Multiple-Layer Network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06E6302-2689-4DD3-B69D-D0F729FE344B}" type="slidenum">
              <a:rPr lang="en-US" altLang="zh-TW" sz="1400" smtClean="0"/>
              <a:pPr/>
              <a:t>27</a:t>
            </a:fld>
            <a:r>
              <a:rPr lang="en-US" altLang="zh-TW" sz="1400" dirty="0"/>
              <a:t>/31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Multiple Layers of Neurons (5/6)</a:t>
            </a:r>
          </a:p>
        </p:txBody>
      </p:sp>
      <p:sp>
        <p:nvSpPr>
          <p:cNvPr id="26630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85800" y="1981200"/>
            <a:ext cx="7772400" cy="41846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</p:txBody>
      </p:sp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5534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3132138" y="573405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Abbreviated Notation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76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76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2F18B25-0C01-458F-904E-F730F1083813}" type="slidenum">
              <a:rPr lang="en-US" altLang="zh-TW" sz="1400" smtClean="0"/>
              <a:pPr/>
              <a:t>28</a:t>
            </a:fld>
            <a:r>
              <a:rPr lang="en-US" altLang="zh-TW" sz="1400" dirty="0"/>
              <a:t>/31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Multiple Layers of Neurons (6/6)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layer that receives inputs is called the </a:t>
            </a:r>
            <a:r>
              <a:rPr lang="en-US" altLang="zh-TW" b="1" i="1">
                <a:solidFill>
                  <a:srgbClr val="CC00CC"/>
                </a:solidFill>
              </a:rPr>
              <a:t>input layer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The outputs of the network are generated from the </a:t>
            </a:r>
            <a:r>
              <a:rPr lang="en-US" altLang="zh-TW" b="1" i="1">
                <a:solidFill>
                  <a:srgbClr val="CC00CC"/>
                </a:solidFill>
              </a:rPr>
              <a:t>output layer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Any layer between the input and the output layers is called a </a:t>
            </a:r>
            <a:r>
              <a:rPr lang="en-US" altLang="zh-TW" b="1" i="1">
                <a:solidFill>
                  <a:srgbClr val="CC00CC"/>
                </a:solidFill>
              </a:rPr>
              <a:t>hidden layer</a:t>
            </a:r>
            <a:r>
              <a:rPr lang="en-US" altLang="zh-TW"/>
              <a:t>.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8677DA6-70BD-4D3B-B225-2D5E479526CD}" type="slidenum">
              <a:rPr lang="en-US" altLang="zh-TW" sz="1400" smtClean="0"/>
              <a:pPr/>
              <a:t>29</a:t>
            </a:fld>
            <a:r>
              <a:rPr lang="en-US" altLang="zh-TW" sz="1400" dirty="0"/>
              <a:t>/31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Network Architecture Design (1/3)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Multilayer networks are more powerful than single-layer networks. </a:t>
            </a:r>
          </a:p>
          <a:p>
            <a:pPr lvl="1" eaLnBrk="1" hangingPunct="1"/>
            <a:r>
              <a:rPr lang="en-US" altLang="zh-TW" sz="2400" dirty="0"/>
              <a:t>For instance, a two-layer network having a sigmoid first layer and a linear second layer can be trained to approximate most functions arbitrarily well.</a:t>
            </a:r>
          </a:p>
          <a:p>
            <a:pPr lvl="1" eaLnBrk="1" hangingPunct="1"/>
            <a:r>
              <a:rPr lang="en-US" altLang="zh-TW" sz="2400" dirty="0"/>
              <a:t>Single-layer networks cannot do this.</a:t>
            </a:r>
          </a:p>
          <a:p>
            <a:pPr eaLnBrk="1" hangingPunct="1"/>
            <a:r>
              <a:rPr lang="en-US" altLang="zh-TW" sz="2800" dirty="0"/>
              <a:t>The number of inputs to the network and the number of outputs from the network are defined by external problem specifications.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04389F4-8351-492F-87C9-0365E03142DD}" type="slidenum">
              <a:rPr lang="en-US" altLang="zh-TW" sz="1400" smtClean="0"/>
              <a:pPr/>
              <a:t>3</a:t>
            </a:fld>
            <a:r>
              <a:rPr lang="en-US" altLang="zh-TW" sz="1400" dirty="0"/>
              <a:t>/31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Objectives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>
                <a:solidFill>
                  <a:srgbClr val="009900"/>
                </a:solidFill>
              </a:rPr>
              <a:t>Introduce</a:t>
            </a:r>
            <a:r>
              <a:rPr lang="en-US" altLang="zh-TW"/>
              <a:t> the simplified </a:t>
            </a:r>
            <a:r>
              <a:rPr lang="en-US" altLang="zh-TW" b="1">
                <a:solidFill>
                  <a:srgbClr val="CC00CC"/>
                </a:solidFill>
              </a:rPr>
              <a:t>mathematical model</a:t>
            </a:r>
            <a:r>
              <a:rPr lang="en-US" altLang="zh-TW"/>
              <a:t> of the neuron</a:t>
            </a:r>
          </a:p>
          <a:p>
            <a:pPr eaLnBrk="1" hangingPunct="1"/>
            <a:r>
              <a:rPr lang="en-US" altLang="zh-TW" b="1" i="1">
                <a:solidFill>
                  <a:srgbClr val="009900"/>
                </a:solidFill>
              </a:rPr>
              <a:t>Explain</a:t>
            </a:r>
            <a:r>
              <a:rPr lang="en-US" altLang="zh-TW"/>
              <a:t> how these artificial neurons can be interconnected to form a variety of </a:t>
            </a:r>
            <a:r>
              <a:rPr lang="en-US" altLang="zh-TW" b="1">
                <a:solidFill>
                  <a:srgbClr val="CC00CC"/>
                </a:solidFill>
              </a:rPr>
              <a:t>network architectures</a:t>
            </a:r>
          </a:p>
          <a:p>
            <a:pPr eaLnBrk="1" hangingPunct="1"/>
            <a:r>
              <a:rPr lang="en-US" altLang="zh-TW" b="1" i="1">
                <a:solidFill>
                  <a:srgbClr val="009900"/>
                </a:solidFill>
              </a:rPr>
              <a:t>Illustrate</a:t>
            </a:r>
            <a:r>
              <a:rPr lang="en-US" altLang="zh-TW"/>
              <a:t> the </a:t>
            </a:r>
            <a:r>
              <a:rPr lang="en-US" altLang="zh-TW" b="1">
                <a:solidFill>
                  <a:srgbClr val="CC00CC"/>
                </a:solidFill>
              </a:rPr>
              <a:t>basic operation</a:t>
            </a:r>
            <a:r>
              <a:rPr lang="en-US" altLang="zh-TW"/>
              <a:t> of these neural networks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96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97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43FE430-4FEF-4B63-A6C3-7DF2A7026E29}" type="slidenum">
              <a:rPr lang="en-US" altLang="zh-TW" sz="1400" smtClean="0"/>
              <a:pPr/>
              <a:t>30</a:t>
            </a:fld>
            <a:r>
              <a:rPr lang="en-US" altLang="zh-TW" sz="1400" dirty="0"/>
              <a:t>/31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Network Architecture Design (2/3)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Number of inputs and outputs</a:t>
            </a:r>
          </a:p>
          <a:p>
            <a:pPr lvl="1" eaLnBrk="1" hangingPunct="1"/>
            <a:r>
              <a:rPr lang="en-US" altLang="zh-TW" sz="2400"/>
              <a:t>If there are four external variables to be used as inputs, there are four inputs to the network. </a:t>
            </a:r>
          </a:p>
          <a:p>
            <a:pPr lvl="1" eaLnBrk="1" hangingPunct="1"/>
            <a:r>
              <a:rPr lang="en-US" altLang="zh-TW" sz="2400"/>
              <a:t>If there are to be seven outputs from the network, seven neurons in the output layer can be designed. </a:t>
            </a:r>
          </a:p>
          <a:p>
            <a:pPr eaLnBrk="1" hangingPunct="1"/>
            <a:r>
              <a:rPr lang="en-US" altLang="zh-TW" sz="2800"/>
              <a:t>Transfer function for the output layer</a:t>
            </a:r>
          </a:p>
          <a:p>
            <a:pPr lvl="1" eaLnBrk="1" hangingPunct="1"/>
            <a:r>
              <a:rPr lang="en-US" altLang="zh-TW" sz="2400"/>
              <a:t>If an output is to be either -1 or 1, then a symmetrical hard limit transfer function should be used.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E196C24-C947-49BB-BF09-A52E3DDDA8FA}" type="slidenum">
              <a:rPr lang="en-US" altLang="zh-TW" sz="1400" smtClean="0"/>
              <a:pPr/>
              <a:t>31</a:t>
            </a:fld>
            <a:r>
              <a:rPr lang="en-US" altLang="zh-TW" sz="1400"/>
              <a:t>/31</a:t>
            </a:r>
          </a:p>
          <a:p>
            <a:endParaRPr lang="en-US" altLang="zh-TW" sz="1400" dirty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Network Architecture Design (3/3)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96752"/>
            <a:ext cx="7772400" cy="4608512"/>
          </a:xfrm>
        </p:spPr>
        <p:txBody>
          <a:bodyPr/>
          <a:lstStyle/>
          <a:p>
            <a:pPr eaLnBrk="1" hangingPunct="1"/>
            <a:r>
              <a:rPr lang="en-US" altLang="zh-TW" dirty="0"/>
              <a:t>The number of layers</a:t>
            </a:r>
          </a:p>
          <a:p>
            <a:pPr lvl="1" eaLnBrk="1" hangingPunct="1"/>
            <a:r>
              <a:rPr lang="en-US" altLang="zh-TW" sz="2400" dirty="0"/>
              <a:t>It depends on the problem you try do model. The more layers you have, the harder it is to train the network (more computation power needed). </a:t>
            </a:r>
          </a:p>
          <a:p>
            <a:pPr lvl="1" eaLnBrk="1" hangingPunct="1"/>
            <a:r>
              <a:rPr lang="en-US" altLang="zh-TW" sz="2400" dirty="0"/>
              <a:t>The deeper the layer is however, the more complex problems it can solve.</a:t>
            </a:r>
          </a:p>
          <a:p>
            <a:pPr eaLnBrk="1" hangingPunct="1"/>
            <a:r>
              <a:rPr lang="en-US" altLang="zh-TW" dirty="0"/>
              <a:t>With or without biases</a:t>
            </a:r>
          </a:p>
          <a:p>
            <a:pPr lvl="1" eaLnBrk="1" hangingPunct="1"/>
            <a:r>
              <a:rPr lang="en-US" altLang="zh-TW" sz="2400" dirty="0"/>
              <a:t>The bias gives the network an extra variable, and networks with biases would be more powerful than those without.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Biology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060848"/>
            <a:ext cx="6408712" cy="3988506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Introduction to Artificial Neural networks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49295-ABE9-49E0-9249-BD6BE69DEFA7}" type="slidenum">
              <a:rPr lang="en-US" altLang="zh-TW" smtClean="0"/>
              <a:pPr>
                <a:defRPr/>
              </a:pPr>
              <a:t>4</a:t>
            </a:fld>
            <a:r>
              <a:rPr lang="en-US" altLang="zh-TW" dirty="0"/>
              <a:t>/31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31971" y="324646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細胞體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860032" y="292494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軸突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411760" y="422108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突觸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158752" y="215890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樹突</a:t>
            </a:r>
          </a:p>
        </p:txBody>
      </p:sp>
    </p:spTree>
    <p:extLst>
      <p:ext uri="{BB962C8B-B14F-4D97-AF65-F5344CB8AC3E}">
        <p14:creationId xmlns:p14="http://schemas.microsoft.com/office/powerpoint/2010/main" val="7618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6389" y="69358"/>
            <a:ext cx="7772400" cy="1143000"/>
          </a:xfrm>
        </p:spPr>
        <p:txBody>
          <a:bodyPr/>
          <a:lstStyle/>
          <a:p>
            <a:r>
              <a:rPr lang="en-US" altLang="zh-TW" dirty="0"/>
              <a:t>Biology</a:t>
            </a:r>
            <a:endParaRPr lang="zh-TW" altLang="en-US" dirty="0"/>
          </a:p>
        </p:txBody>
      </p:sp>
      <p:pic>
        <p:nvPicPr>
          <p:cNvPr id="7" name="gcK_5x2KsL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76389" y="1604292"/>
            <a:ext cx="7640027" cy="429751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Introduction to Artificial Neural networks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Chap 2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23E83-8100-4920-9ECC-20374911B253}" type="slidenum">
              <a:rPr lang="en-US" altLang="zh-TW" smtClean="0"/>
              <a:pPr>
                <a:defRPr/>
              </a:pPr>
              <a:t>5</a:t>
            </a:fld>
            <a:r>
              <a:rPr lang="en-US" altLang="zh-TW" dirty="0"/>
              <a:t>/31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96494" y="5853456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990000"/>
                </a:solidFill>
              </a:rPr>
              <a:t>https://youtu.be/gcK_5x2KsLA</a:t>
            </a:r>
            <a:endParaRPr lang="zh-TW" altLang="en-US" sz="2000" dirty="0">
              <a:solidFill>
                <a:srgbClr val="99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6494" y="106817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Neural Networks: A Simple Explanation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54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en-US" altLang="zh-TW" dirty="0"/>
              <a:t>A neuron consists of a </a:t>
            </a:r>
            <a:r>
              <a:rPr lang="en-US" altLang="zh-TW" dirty="0">
                <a:solidFill>
                  <a:srgbClr val="FF0000"/>
                </a:solidFill>
              </a:rPr>
              <a:t>cell body 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細胞體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rgbClr val="FF0000"/>
                </a:solidFill>
              </a:rPr>
              <a:t> ,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dendrites 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樹突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an </a:t>
            </a:r>
            <a:r>
              <a:rPr lang="en-US" altLang="zh-TW" dirty="0">
                <a:solidFill>
                  <a:srgbClr val="FF0000"/>
                </a:solidFill>
              </a:rPr>
              <a:t>axon 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軸突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/>
              <a:t>Neurons are massively interconnected, where an interconnection is between </a:t>
            </a:r>
            <a:r>
              <a:rPr lang="en-US" altLang="zh-TW" dirty="0">
                <a:solidFill>
                  <a:srgbClr val="003300"/>
                </a:solidFill>
              </a:rPr>
              <a:t>the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axon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3300"/>
                </a:solidFill>
              </a:rPr>
              <a:t>of one neuron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3300"/>
                </a:solidFill>
              </a:rPr>
              <a:t>a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dendrite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3300"/>
                </a:solidFill>
              </a:rPr>
              <a:t>of another neuron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This connection is referred to as a </a:t>
            </a:r>
            <a:r>
              <a:rPr lang="en-US" altLang="zh-TW" dirty="0">
                <a:solidFill>
                  <a:srgbClr val="FF0000"/>
                </a:solidFill>
              </a:rPr>
              <a:t>synapse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突觸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Introduction to Artificial Neural networks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Chap 2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23E83-8100-4920-9ECC-20374911B253}" type="slidenum">
              <a:rPr lang="en-US" altLang="zh-TW" smtClean="0"/>
              <a:pPr>
                <a:defRPr/>
              </a:pPr>
              <a:t>6</a:t>
            </a:fld>
            <a:r>
              <a:rPr lang="en-US" altLang="zh-TW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26862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71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Chap 2</a:t>
            </a:r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511CD54-F86A-4880-9448-E51DAF087FD4}" type="slidenum">
              <a:rPr lang="en-US" altLang="zh-TW" sz="1400" smtClean="0"/>
              <a:pPr/>
              <a:t>7</a:t>
            </a:fld>
            <a:r>
              <a:rPr lang="en-US" altLang="zh-TW" sz="1400" dirty="0"/>
              <a:t>/31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Notation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CC00CC"/>
                </a:solidFill>
              </a:rPr>
              <a:t>Scalars</a:t>
            </a:r>
            <a:r>
              <a:rPr lang="en-US" altLang="zh-TW" dirty="0"/>
              <a:t>: small </a:t>
            </a:r>
            <a:r>
              <a:rPr lang="en-US" altLang="zh-TW" i="1" dirty="0"/>
              <a:t>italic</a:t>
            </a:r>
            <a:r>
              <a:rPr lang="en-US" altLang="zh-TW" dirty="0"/>
              <a:t>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e.g.,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009900"/>
                </a:solidFill>
              </a:rPr>
              <a:t>a</a:t>
            </a:r>
            <a:r>
              <a:rPr lang="en-US" altLang="zh-TW" dirty="0"/>
              <a:t>, </a:t>
            </a:r>
            <a:r>
              <a:rPr lang="en-US" altLang="zh-TW" i="1" dirty="0">
                <a:solidFill>
                  <a:srgbClr val="009900"/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i="1" dirty="0">
                <a:solidFill>
                  <a:srgbClr val="009900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CC00CC"/>
                </a:solidFill>
              </a:rPr>
              <a:t>Vectors</a:t>
            </a:r>
            <a:r>
              <a:rPr lang="en-US" altLang="zh-TW" dirty="0"/>
              <a:t>: small </a:t>
            </a:r>
            <a:r>
              <a:rPr lang="en-US" altLang="zh-TW" b="1" dirty="0"/>
              <a:t>bold</a:t>
            </a:r>
            <a:r>
              <a:rPr lang="en-US" altLang="zh-TW" dirty="0"/>
              <a:t> nonitalic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e.g., </a:t>
            </a:r>
            <a:r>
              <a:rPr lang="en-US" altLang="zh-TW" b="1" dirty="0">
                <a:solidFill>
                  <a:srgbClr val="009900"/>
                </a:solidFill>
              </a:rPr>
              <a:t>a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9900"/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9900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CC00CC"/>
                </a:solidFill>
              </a:rPr>
              <a:t>Matrices</a:t>
            </a:r>
            <a:r>
              <a:rPr lang="en-US" altLang="zh-TW" dirty="0"/>
              <a:t>: capital </a:t>
            </a:r>
            <a:r>
              <a:rPr lang="en-US" altLang="zh-TW" b="1" dirty="0"/>
              <a:t>BOLD</a:t>
            </a:r>
            <a:r>
              <a:rPr lang="en-US" altLang="zh-TW" dirty="0"/>
              <a:t> nonitalic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e.g., </a:t>
            </a:r>
            <a:r>
              <a:rPr lang="en-US" altLang="zh-TW" b="1" dirty="0">
                <a:solidFill>
                  <a:srgbClr val="009900"/>
                </a:solidFill>
              </a:rPr>
              <a:t>A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9900"/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9900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A complete list of the notation is given in </a:t>
            </a:r>
            <a:r>
              <a:rPr lang="en-US" altLang="zh-TW" dirty="0">
                <a:solidFill>
                  <a:srgbClr val="FF9900"/>
                </a:solidFill>
              </a:rPr>
              <a:t>Appendix B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25DC71E-FD3E-4092-954E-28BC73D6A8C3}" type="slidenum">
              <a:rPr lang="en-US" altLang="zh-TW" sz="1400" smtClean="0"/>
              <a:pPr/>
              <a:t>8</a:t>
            </a:fld>
            <a:r>
              <a:rPr lang="en-US" altLang="zh-TW" sz="1400" dirty="0"/>
              <a:t>/31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Neuron Model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Single-Input Neuron</a:t>
            </a:r>
          </a:p>
          <a:p>
            <a:pPr eaLnBrk="1" hangingPunct="1"/>
            <a:r>
              <a:rPr lang="en-US" altLang="zh-TW" dirty="0"/>
              <a:t>Transfer Functions</a:t>
            </a:r>
          </a:p>
          <a:p>
            <a:pPr lvl="1" eaLnBrk="1" hangingPunct="1"/>
            <a:r>
              <a:rPr lang="en-US" altLang="zh-TW" b="1" dirty="0"/>
              <a:t>Hard limit</a:t>
            </a:r>
            <a:r>
              <a:rPr lang="en-US" altLang="zh-TW" dirty="0"/>
              <a:t> transfer function</a:t>
            </a:r>
            <a:endParaRPr lang="en-US" altLang="zh-TW" b="1" dirty="0"/>
          </a:p>
          <a:p>
            <a:pPr lvl="1" eaLnBrk="1" hangingPunct="1"/>
            <a:r>
              <a:rPr lang="en-US" altLang="zh-TW" b="1" dirty="0"/>
              <a:t>Linear </a:t>
            </a:r>
            <a:r>
              <a:rPr lang="en-US" altLang="zh-TW" dirty="0"/>
              <a:t>transfer function</a:t>
            </a:r>
            <a:endParaRPr lang="en-US" altLang="zh-TW" b="1" dirty="0"/>
          </a:p>
          <a:p>
            <a:pPr lvl="1" eaLnBrk="1" hangingPunct="1"/>
            <a:r>
              <a:rPr lang="en-US" altLang="zh-TW" b="1" dirty="0"/>
              <a:t>Log-sigmoid</a:t>
            </a:r>
            <a:r>
              <a:rPr lang="en-US" altLang="zh-TW" dirty="0"/>
              <a:t> transfer function</a:t>
            </a:r>
          </a:p>
          <a:p>
            <a:pPr eaLnBrk="1" hangingPunct="1"/>
            <a:r>
              <a:rPr lang="en-US" altLang="zh-TW" dirty="0"/>
              <a:t>Multiple-Input Neuron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921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922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05EA5FD-E454-4902-BBEE-864287D6C235}" type="slidenum">
              <a:rPr lang="en-US" altLang="zh-TW" sz="1400" smtClean="0"/>
              <a:pPr/>
              <a:t>9</a:t>
            </a:fld>
            <a:r>
              <a:rPr lang="en-US" altLang="zh-TW" sz="1400" dirty="0"/>
              <a:t>/31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Single-Input Neuron (1/3)</a:t>
            </a:r>
          </a:p>
        </p:txBody>
      </p:sp>
      <p:sp>
        <p:nvSpPr>
          <p:cNvPr id="1331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755650" y="2371725"/>
            <a:ext cx="3600450" cy="4114800"/>
          </a:xfrm>
          <a:noFill/>
        </p:spPr>
        <p:txBody>
          <a:bodyPr/>
          <a:lstStyle/>
          <a:p>
            <a:pPr eaLnBrk="1" hangingPunct="1"/>
            <a:r>
              <a:rPr lang="en-US" altLang="zh-TW" sz="2800"/>
              <a:t>Scalar input: </a:t>
            </a:r>
            <a:r>
              <a:rPr lang="en-US" altLang="zh-TW" sz="2800" i="1">
                <a:solidFill>
                  <a:srgbClr val="009900"/>
                </a:solidFill>
              </a:rPr>
              <a:t>p</a:t>
            </a:r>
          </a:p>
          <a:p>
            <a:pPr eaLnBrk="1" hangingPunct="1"/>
            <a:r>
              <a:rPr lang="en-US" altLang="zh-TW" sz="2800"/>
              <a:t>Scalar weight: </a:t>
            </a:r>
            <a:r>
              <a:rPr lang="en-US" altLang="zh-TW" sz="2800" i="1">
                <a:solidFill>
                  <a:srgbClr val="009900"/>
                </a:solidFill>
              </a:rPr>
              <a:t>w</a:t>
            </a:r>
            <a:r>
              <a:rPr lang="en-US" altLang="zh-TW" sz="2800" i="1"/>
              <a:t>   </a:t>
            </a:r>
          </a:p>
          <a:p>
            <a:pPr eaLnBrk="1" hangingPunct="1"/>
            <a:r>
              <a:rPr lang="en-US" altLang="zh-TW" sz="2800"/>
              <a:t>Bias: </a:t>
            </a:r>
            <a:r>
              <a:rPr lang="en-US" altLang="zh-TW" sz="2800" i="1">
                <a:solidFill>
                  <a:srgbClr val="009900"/>
                </a:solidFill>
              </a:rPr>
              <a:t>b</a:t>
            </a:r>
          </a:p>
          <a:p>
            <a:pPr eaLnBrk="1" hangingPunct="1"/>
            <a:r>
              <a:rPr lang="en-US" altLang="zh-TW" sz="2800"/>
              <a:t>Net input: </a:t>
            </a:r>
            <a:r>
              <a:rPr lang="en-US" altLang="zh-TW" sz="2800" i="1">
                <a:solidFill>
                  <a:srgbClr val="009900"/>
                </a:solidFill>
              </a:rPr>
              <a:t>n</a:t>
            </a:r>
          </a:p>
          <a:p>
            <a:pPr eaLnBrk="1" hangingPunct="1"/>
            <a:r>
              <a:rPr lang="en-US" altLang="zh-TW" sz="2800"/>
              <a:t>Transfer function : </a:t>
            </a:r>
            <a:r>
              <a:rPr lang="en-US" altLang="zh-TW" sz="2800" i="1">
                <a:solidFill>
                  <a:srgbClr val="009900"/>
                </a:solidFill>
              </a:rPr>
              <a:t>f</a:t>
            </a:r>
            <a:r>
              <a:rPr lang="en-US" altLang="zh-TW" sz="2800"/>
              <a:t>    </a:t>
            </a:r>
          </a:p>
          <a:p>
            <a:pPr eaLnBrk="1" hangingPunct="1"/>
            <a:r>
              <a:rPr lang="en-US" altLang="zh-TW" sz="2800"/>
              <a:t>Output: </a:t>
            </a:r>
            <a:r>
              <a:rPr lang="en-US" altLang="zh-TW" sz="2800" i="1">
                <a:solidFill>
                  <a:srgbClr val="009900"/>
                </a:solidFill>
              </a:rPr>
              <a:t>a</a:t>
            </a:r>
            <a:endParaRPr lang="en-US" altLang="zh-TW" sz="2800">
              <a:solidFill>
                <a:srgbClr val="CC00CC"/>
              </a:solidFill>
            </a:endParaRPr>
          </a:p>
        </p:txBody>
      </p:sp>
      <p:pic>
        <p:nvPicPr>
          <p:cNvPr id="9223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05038"/>
            <a:ext cx="42481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theme/theme1.xml><?xml version="1.0" encoding="utf-8"?>
<a:theme xmlns:a="http://schemas.openxmlformats.org/drawingml/2006/main" name="CI">
  <a:themeElements>
    <a:clrScheme name="">
      <a:dk1>
        <a:srgbClr val="990099"/>
      </a:dk1>
      <a:lt1>
        <a:srgbClr val="FFFFFF"/>
      </a:lt1>
      <a:dk2>
        <a:srgbClr val="000066"/>
      </a:dk2>
      <a:lt2>
        <a:srgbClr val="808080"/>
      </a:lt2>
      <a:accent1>
        <a:srgbClr val="0066FF"/>
      </a:accent1>
      <a:accent2>
        <a:srgbClr val="00CC00"/>
      </a:accent2>
      <a:accent3>
        <a:srgbClr val="FFFFFF"/>
      </a:accent3>
      <a:accent4>
        <a:srgbClr val="820082"/>
      </a:accent4>
      <a:accent5>
        <a:srgbClr val="AAB8FF"/>
      </a:accent5>
      <a:accent6>
        <a:srgbClr val="00B900"/>
      </a:accent6>
      <a:hlink>
        <a:srgbClr val="FF3300"/>
      </a:hlink>
      <a:folHlink>
        <a:srgbClr val="B2B2B2"/>
      </a:folHlink>
    </a:clrScheme>
    <a:fontScheme name="CI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</Template>
  <TotalTime>1103</TotalTime>
  <Words>1425</Words>
  <Application>Microsoft Office PowerPoint</Application>
  <PresentationFormat>如螢幕大小 (4:3)</PresentationFormat>
  <Paragraphs>263</Paragraphs>
  <Slides>31</Slides>
  <Notes>1</Notes>
  <HiddenSlides>0</HiddenSlides>
  <MMClips>1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CI</vt:lpstr>
      <vt:lpstr>VISIO</vt:lpstr>
      <vt:lpstr>Neuron Model  and  Network Architectures </vt:lpstr>
      <vt:lpstr>Outline</vt:lpstr>
      <vt:lpstr>Objectives</vt:lpstr>
      <vt:lpstr>Biology</vt:lpstr>
      <vt:lpstr>Biology</vt:lpstr>
      <vt:lpstr>Biology</vt:lpstr>
      <vt:lpstr>Notation</vt:lpstr>
      <vt:lpstr>Neuron Model</vt:lpstr>
      <vt:lpstr>Single-Input Neuron (1/3)</vt:lpstr>
      <vt:lpstr>Single-Input Neuron (2/3)</vt:lpstr>
      <vt:lpstr>Single-Input Neuron (3/3)</vt:lpstr>
      <vt:lpstr>Transfer Functions</vt:lpstr>
      <vt:lpstr>Hard Limit Transfer Function</vt:lpstr>
      <vt:lpstr>Linear Transfer Function</vt:lpstr>
      <vt:lpstr>Log-Sigmoid Transfer Function</vt:lpstr>
      <vt:lpstr>Other Transfer Functions</vt:lpstr>
      <vt:lpstr>Multiple-Input Neuron (1/2)</vt:lpstr>
      <vt:lpstr>Multiple-Input Neuron (2/2)</vt:lpstr>
      <vt:lpstr>Network Architectures</vt:lpstr>
      <vt:lpstr>A Layer of Neurons (1/3)</vt:lpstr>
      <vt:lpstr>A Layer of Neurons (2/3)</vt:lpstr>
      <vt:lpstr>A Layer of Neurons (3/3)</vt:lpstr>
      <vt:lpstr>Multiple Layers of Neurons (1/6) </vt:lpstr>
      <vt:lpstr>Multiple Layers of Neurons (2/6)</vt:lpstr>
      <vt:lpstr>Multiple Layers of Neurons (3/6)</vt:lpstr>
      <vt:lpstr>Multiple Layers of Neurons (4/6)</vt:lpstr>
      <vt:lpstr>Multiple Layers of Neurons (5/6)</vt:lpstr>
      <vt:lpstr>Multiple Layers of Neurons (6/6)</vt:lpstr>
      <vt:lpstr>Network Architecture Design (1/3)</vt:lpstr>
      <vt:lpstr>Network Architecture Design (2/3)</vt:lpstr>
      <vt:lpstr>Network Architecture Design (3/3)</vt:lpstr>
    </vt:vector>
  </TitlesOfParts>
  <Company>FJU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 Model  and  Network Architectures</dc:title>
  <dc:creator>USER</dc:creator>
  <cp:lastModifiedBy>user</cp:lastModifiedBy>
  <cp:revision>57</cp:revision>
  <cp:lastPrinted>2018-03-05T22:55:20Z</cp:lastPrinted>
  <dcterms:created xsi:type="dcterms:W3CDTF">2009-02-23T02:55:37Z</dcterms:created>
  <dcterms:modified xsi:type="dcterms:W3CDTF">2019-09-20T08:56:14Z</dcterms:modified>
</cp:coreProperties>
</file>