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sldIdLst>
    <p:sldId id="300" r:id="rId2"/>
    <p:sldId id="304" r:id="rId3"/>
    <p:sldId id="305" r:id="rId4"/>
    <p:sldId id="309" r:id="rId5"/>
    <p:sldId id="310" r:id="rId6"/>
    <p:sldId id="311" r:id="rId7"/>
    <p:sldId id="312" r:id="rId8"/>
    <p:sldId id="287" r:id="rId9"/>
    <p:sldId id="288" r:id="rId10"/>
    <p:sldId id="289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11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F4F286-AF21-4294-88C2-42702A702D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3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73F3-0B9A-4924-BA19-BCFDF2A14CD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481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CA81B-BC3D-4C23-882D-EAE266A3085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749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6E08E-9D75-422E-9A32-C831E46447B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1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5F342-B422-4071-8A68-F6DBCFB91C4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64452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9034-EF1E-420B-9B89-927790F85FF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2084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49295-ABE9-49E0-9249-BD6BE69DEFA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759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32D95-4180-4E19-B5E4-E4D3FD4F053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052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8361-8772-4586-A51E-1DEF4CC412A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630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097F-801B-4EB0-890C-105ABD93466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98577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62D-68E8-43B9-B5F9-172CCF7779D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2460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57CC-0445-4EB9-92C8-41DF58D03F2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142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4681-8D68-4C60-BBDA-FF06715695E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561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6ACB-9499-4A5D-B21B-41A195EB23C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506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278639-58C4-4587-9300-51F42967928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hlink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33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Multiple-Input Neuron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</a:p>
          <a:p>
            <a:pPr marL="0" indent="0">
              <a:buNone/>
            </a:pPr>
            <a:r>
              <a:rPr lang="en-US" altLang="zh-TW" dirty="0"/>
              <a:t>    Students take a class on a </a:t>
            </a:r>
            <a:r>
              <a:rPr lang="en-US" altLang="zh-TW" b="1" dirty="0"/>
              <a:t>Pass</a:t>
            </a:r>
            <a:r>
              <a:rPr lang="en-US" altLang="zh-TW" dirty="0"/>
              <a:t>/</a:t>
            </a:r>
            <a:r>
              <a:rPr lang="en-US" altLang="zh-TW" b="1" dirty="0"/>
              <a:t>Fail</a:t>
            </a:r>
            <a:r>
              <a:rPr lang="en-US" altLang="zh-TW" dirty="0"/>
              <a:t> basis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2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1</a:t>
            </a:fld>
            <a:r>
              <a:rPr lang="en-US" altLang="zh-TW" dirty="0"/>
              <a:t>/10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24516"/>
              </p:ext>
            </p:extLst>
          </p:nvPr>
        </p:nvGraphicFramePr>
        <p:xfrm>
          <a:off x="1547664" y="3212976"/>
          <a:ext cx="6350318" cy="26212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1877842644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498780036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406982049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7625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Students</a:t>
                      </a:r>
                      <a:endParaRPr lang="zh-TW" sz="24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i="1" kern="100" dirty="0">
                          <a:effectLst/>
                        </a:rPr>
                        <a:t>p</a:t>
                      </a:r>
                      <a:r>
                        <a:rPr lang="en-US" sz="2000" kern="100" dirty="0">
                          <a:effectLst/>
                        </a:rPr>
                        <a:t>1 </a:t>
                      </a:r>
                      <a:r>
                        <a:rPr lang="en-US" sz="240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Midterm</a:t>
                      </a:r>
                      <a:r>
                        <a:rPr lang="en-US" sz="2400" kern="100" dirty="0">
                          <a:effectLst/>
                          <a:latin typeface="+mn-lt"/>
                        </a:rPr>
                        <a:t>)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i="1" kern="100" dirty="0">
                          <a:effectLst/>
                        </a:rPr>
                        <a:t>p</a:t>
                      </a:r>
                      <a:r>
                        <a:rPr lang="en-US" altLang="zh-TW" sz="2000" i="1" kern="100" dirty="0">
                          <a:effectLst/>
                        </a:rPr>
                        <a:t>2 </a:t>
                      </a:r>
                      <a:r>
                        <a:rPr lang="en-US" sz="20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Final</a:t>
                      </a:r>
                      <a:r>
                        <a:rPr lang="en-US" sz="20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i="1" kern="100" dirty="0">
                          <a:effectLst/>
                        </a:rPr>
                        <a:t>a </a:t>
                      </a:r>
                      <a:r>
                        <a:rPr lang="en-US" sz="2000" i="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altLang="zh-TW" sz="20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Pass/Fail</a:t>
                      </a:r>
                      <a:r>
                        <a:rPr lang="en-US" altLang="zh-TW" sz="2000" kern="100" dirty="0">
                          <a:effectLst/>
                          <a:latin typeface="+mn-lt"/>
                        </a:rPr>
                        <a:t>)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10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85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-1  </a:t>
                      </a:r>
                      <a:r>
                        <a:rPr lang="zh-TW" alt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94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6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-1  </a:t>
                      </a:r>
                      <a:r>
                        <a:rPr lang="zh-TW" alt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Fail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97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5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+1   (</a:t>
                      </a:r>
                      <a:r>
                        <a:rPr lang="en-US" altLang="zh-TW" sz="2400" kern="100" dirty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Pass</a:t>
                      </a:r>
                      <a:r>
                        <a:rPr lang="en-US" sz="2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21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1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Example</a:t>
            </a:r>
          </a:p>
        </p:txBody>
      </p:sp>
      <p:sp>
        <p:nvSpPr>
          <p:cNvPr id="225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8FF0E13-7097-4304-8EB3-70161CE07615}" type="slidenum">
              <a:rPr lang="en-US" altLang="zh-TW" sz="1400" smtClean="0"/>
              <a:pPr/>
              <a:t>10</a:t>
            </a:fld>
            <a:r>
              <a:rPr lang="en-US" altLang="zh-TW" sz="1400" dirty="0"/>
              <a:t>/10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(3/3)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0438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116013" y="573405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Abbreviated Notation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8352928" cy="1143000"/>
          </a:xfrm>
        </p:spPr>
        <p:txBody>
          <a:bodyPr/>
          <a:lstStyle/>
          <a:p>
            <a:r>
              <a:rPr lang="en-US" altLang="zh-TW" sz="4000" dirty="0"/>
              <a:t>Example of Multiple-Input Neuron (1/3)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r>
              <a:rPr lang="en-US" altLang="zh-TW" dirty="0"/>
              <a:t>For input </a:t>
            </a:r>
            <a:r>
              <a:rPr lang="en-US" altLang="zh-TW" b="1" dirty="0"/>
              <a:t>p</a:t>
            </a:r>
            <a:r>
              <a:rPr lang="en-US" altLang="zh-TW" dirty="0"/>
              <a:t> = (</a:t>
            </a:r>
            <a:r>
              <a:rPr lang="en-US" altLang="zh-TW" i="1" dirty="0"/>
              <a:t>p</a:t>
            </a:r>
            <a:r>
              <a:rPr lang="en-US" altLang="zh-TW" sz="16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sz="1600" dirty="0"/>
              <a:t>2</a:t>
            </a:r>
            <a:r>
              <a:rPr lang="en-US" altLang="zh-TW" dirty="0"/>
              <a:t>)  </a:t>
            </a:r>
            <a:r>
              <a:rPr lang="en-US" altLang="zh-TW" dirty="0">
                <a:solidFill>
                  <a:srgbClr val="00B050"/>
                </a:solidFill>
              </a:rPr>
              <a:t>//grades of a students</a:t>
            </a:r>
          </a:p>
          <a:p>
            <a:r>
              <a:rPr lang="en-US" altLang="zh-TW" dirty="0"/>
              <a:t>Pass if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&gt;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</a:p>
          <a:p>
            <a:pPr marL="0" indent="0">
              <a:buNone/>
            </a:pPr>
            <a:r>
              <a:rPr lang="en-US" altLang="zh-TW" dirty="0"/>
              <a:t>   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/>
              <a:t>) &gt; 0</a:t>
            </a:r>
          </a:p>
          <a:p>
            <a:r>
              <a:rPr lang="en-US" altLang="zh-TW" dirty="0"/>
              <a:t>Fail if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 </a:t>
            </a:r>
            <a:r>
              <a:rPr lang="en-US" altLang="zh-TW" i="1" dirty="0"/>
              <a:t>&lt;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</a:p>
          <a:p>
            <a:pPr marL="0" indent="0">
              <a:buNone/>
            </a:pPr>
            <a:r>
              <a:rPr lang="en-US" altLang="zh-TW" dirty="0"/>
              <a:t>   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>
                <a:solidFill>
                  <a:srgbClr val="FF0000"/>
                </a:solidFill>
              </a:rPr>
              <a:t>w</a:t>
            </a:r>
            <a:r>
              <a:rPr lang="en-US" altLang="zh-TW" i="1" baseline="-25000">
                <a:solidFill>
                  <a:srgbClr val="FF0000"/>
                </a:solidFill>
              </a:rPr>
              <a:t>2</a:t>
            </a:r>
            <a:r>
              <a:rPr lang="en-US" altLang="zh-TW" i="1" baseline="-25000"/>
              <a:t> </a:t>
            </a:r>
            <a:r>
              <a:rPr lang="en-US" altLang="zh-TW" i="1"/>
              <a:t>p</a:t>
            </a:r>
            <a:r>
              <a:rPr lang="en-US" altLang="zh-TW" i="1" baseline="-25000"/>
              <a:t>2</a:t>
            </a:r>
            <a:r>
              <a:rPr lang="en-US" altLang="zh-TW" dirty="0"/>
              <a:t>)</a:t>
            </a:r>
            <a:r>
              <a:rPr lang="en-US" altLang="zh-TW" i="1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/>
              <a:t>) &lt; 0</a:t>
            </a:r>
          </a:p>
          <a:p>
            <a:r>
              <a:rPr lang="en-US" altLang="zh-TW" dirty="0"/>
              <a:t>This </a:t>
            </a:r>
            <a:r>
              <a:rPr lang="en-US" altLang="zh-TW" dirty="0">
                <a:sym typeface="Symbol" panose="05050102010706020507" pitchFamily="18" charset="2"/>
              </a:rPr>
              <a:t>can be written as </a:t>
            </a:r>
          </a:p>
          <a:p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sign ((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1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i="1" baseline="-25000" dirty="0">
                <a:solidFill>
                  <a:srgbClr val="FF0000"/>
                </a:solidFill>
              </a:rPr>
              <a:t>2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r>
              <a:rPr lang="en-US" altLang="zh-TW" i="1" dirty="0">
                <a:sym typeface="Symbol" panose="05050102010706020507" pitchFamily="18" charset="2"/>
              </a:rPr>
              <a:t> 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threshold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2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2</a:t>
            </a:fld>
            <a:r>
              <a:rPr lang="en-US" altLang="zh-TW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614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Example of Multiple-Input Neuron </a:t>
            </a:r>
            <a:r>
              <a:rPr lang="en-US" altLang="zh-TW" sz="3600" dirty="0"/>
              <a:t>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16832"/>
                <a:ext cx="7918648" cy="4392488"/>
              </a:xfrm>
            </p:spPr>
            <p:txBody>
              <a:bodyPr/>
              <a:lstStyle/>
              <a:p>
                <a:r>
                  <a:rPr lang="en-US" altLang="zh-TW" i="1" dirty="0">
                    <a:sym typeface="Symbol" panose="05050102010706020507" pitchFamily="18" charset="2"/>
                  </a:rPr>
                  <a:t>a</a:t>
                </a:r>
                <a:r>
                  <a:rPr lang="en-US" altLang="zh-TW" dirty="0">
                    <a:sym typeface="Symbol" panose="05050102010706020507" pitchFamily="18" charset="2"/>
                  </a:rPr>
                  <a:t> = sign ((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i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/>
                  <a:t>p</a:t>
                </a:r>
                <a:r>
                  <a:rPr lang="en-US" altLang="zh-TW" i="1" baseline="-25000" dirty="0"/>
                  <a:t>1 </a:t>
                </a:r>
                <a:r>
                  <a:rPr lang="en-US" altLang="zh-TW" i="1" dirty="0"/>
                  <a:t>+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/>
                  <a:t>p</a:t>
                </a:r>
                <a:r>
                  <a:rPr lang="en-US" altLang="zh-TW" i="1" baseline="-25000" dirty="0"/>
                  <a:t>2</a:t>
                </a:r>
                <a:r>
                  <a:rPr lang="en-US" altLang="zh-TW" dirty="0"/>
                  <a:t>)</a:t>
                </a:r>
                <a:r>
                  <a:rPr lang="en-US" altLang="zh-TW" i="1" dirty="0"/>
                  <a:t>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 </a:t>
                </a:r>
                <a:r>
                  <a:rPr lang="en-US" altLang="zh-TW" i="1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threshold</a:t>
                </a:r>
                <a:r>
                  <a:rPr lang="en-US" altLang="zh-TW" dirty="0">
                    <a:sym typeface="Symbol" panose="05050102010706020507" pitchFamily="18" charset="2"/>
                  </a:rPr>
                  <a:t>)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   Let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TW" i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TW" dirty="0"/>
                  <a:t>=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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threshold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 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a</a:t>
                </a:r>
                <a:r>
                  <a:rPr lang="en-US" altLang="zh-TW" dirty="0">
                    <a:sym typeface="Symbol" panose="05050102010706020507" pitchFamily="18" charset="2"/>
                  </a:rPr>
                  <a:t> = sign ((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i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/>
                  <a:t>p</a:t>
                </a:r>
                <a:r>
                  <a:rPr lang="en-US" altLang="zh-TW" i="1" baseline="-25000" dirty="0"/>
                  <a:t>1 </a:t>
                </a:r>
                <a:r>
                  <a:rPr lang="en-US" altLang="zh-TW" i="1" dirty="0"/>
                  <a:t>+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i="1" baseline="-25000" dirty="0"/>
                  <a:t> </a:t>
                </a:r>
                <a:r>
                  <a:rPr lang="en-US" altLang="zh-TW" i="1" dirty="0"/>
                  <a:t>p</a:t>
                </a:r>
                <a:r>
                  <a:rPr lang="en-US" altLang="zh-TW" i="1" baseline="-25000" dirty="0"/>
                  <a:t>2</a:t>
                </a:r>
                <a:r>
                  <a:rPr lang="en-US" altLang="zh-TW" dirty="0"/>
                  <a:t>)</a:t>
                </a:r>
                <a:r>
                  <a:rPr lang="en-US" altLang="zh-TW" i="1" dirty="0"/>
                  <a:t> +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TW" dirty="0">
                    <a:sym typeface="Symbol" panose="05050102010706020507" pitchFamily="18" charset="2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    = sign (</a:t>
                </a:r>
                <a:r>
                  <a:rPr lang="en-US" altLang="zh-TW" i="1" dirty="0"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)  </a:t>
                </a:r>
                <a:r>
                  <a:rPr lang="en-US" altLang="zh-TW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//</a:t>
                </a:r>
                <a:r>
                  <a:rPr lang="en-US" altLang="zh-TW" dirty="0">
                    <a:sym typeface="Symbol" panose="05050102010706020507" pitchFamily="18" charset="2"/>
                  </a:rPr>
                  <a:t> </a:t>
                </a:r>
                <a:r>
                  <a:rPr lang="en-US" altLang="zh-TW" i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 is the net input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or 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a</a:t>
                </a:r>
                <a:r>
                  <a:rPr lang="en-US" altLang="zh-TW" dirty="0">
                    <a:sym typeface="Symbol" panose="05050102010706020507" pitchFamily="18" charset="2"/>
                  </a:rPr>
                  <a:t> = sign (</a:t>
                </a:r>
                <a:r>
                  <a:rPr lang="en-US" altLang="zh-TW" b="1" dirty="0" err="1">
                    <a:sym typeface="Symbol" panose="05050102010706020507" pitchFamily="18" charset="2"/>
                  </a:rPr>
                  <a:t>Wp</a:t>
                </a:r>
                <a:r>
                  <a:rPr lang="en-US" altLang="zh-TW" b="1" dirty="0">
                    <a:sym typeface="Symbol" panose="05050102010706020507" pitchFamily="18" charset="2"/>
                  </a:rPr>
                  <a:t> </a:t>
                </a:r>
                <a:r>
                  <a:rPr lang="en-US" altLang="zh-TW" i="1" dirty="0"/>
                  <a:t>+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 where </a:t>
                </a:r>
                <a:r>
                  <a:rPr lang="en-US" altLang="zh-TW" b="1" dirty="0">
                    <a:sym typeface="Symbol" panose="05050102010706020507" pitchFamily="18" charset="2"/>
                  </a:rPr>
                  <a:t>W </a:t>
                </a:r>
                <a:r>
                  <a:rPr lang="en-US" altLang="zh-TW" dirty="0">
                    <a:sym typeface="Symbol" panose="05050102010706020507" pitchFamily="18" charset="2"/>
                  </a:rPr>
                  <a:t>= [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dirty="0"/>
                  <a:t>,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dirty="0">
                    <a:sym typeface="Symbol" panose="05050102010706020507" pitchFamily="18" charset="2"/>
                  </a:rPr>
                  <a:t>] and </a:t>
                </a:r>
                <a:r>
                  <a:rPr lang="en-US" altLang="zh-TW" b="1" dirty="0">
                    <a:sym typeface="Symbol" panose="05050102010706020507" pitchFamily="18" charset="2"/>
                  </a:rPr>
                  <a:t>p </a:t>
                </a:r>
                <a:r>
                  <a:rPr lang="en-US" altLang="zh-TW" dirty="0">
                    <a:sym typeface="Symbol" panose="05050102010706020507" pitchFamily="18" charset="2"/>
                  </a:rPr>
                  <a:t>= (</a:t>
                </a:r>
                <a:r>
                  <a:rPr lang="en-US" altLang="zh-TW" i="1" dirty="0"/>
                  <a:t>p</a:t>
                </a:r>
                <a:r>
                  <a:rPr lang="en-US" altLang="zh-TW" sz="1600" dirty="0"/>
                  <a:t>1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p</a:t>
                </a:r>
                <a:r>
                  <a:rPr lang="en-US" altLang="zh-TW" sz="1600" dirty="0"/>
                  <a:t>2 </a:t>
                </a:r>
                <a:r>
                  <a:rPr lang="en-US" altLang="zh-TW" dirty="0"/>
                  <a:t>)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i="1" dirty="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i="1" dirty="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dirty="0"/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  </a:t>
                </a:r>
                <a:r>
                  <a:rPr lang="en-US" altLang="zh-TW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// </a:t>
                </a:r>
                <a:r>
                  <a:rPr lang="en-US" altLang="zh-TW" b="1" dirty="0" err="1">
                    <a:solidFill>
                      <a:srgbClr val="00B050"/>
                    </a:solidFill>
                    <a:sym typeface="Symbol" panose="05050102010706020507" pitchFamily="18" charset="2"/>
                  </a:rPr>
                  <a:t>Wp</a:t>
                </a:r>
                <a:r>
                  <a:rPr lang="en-US" altLang="zh-TW" b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 = </a:t>
                </a:r>
                <a:r>
                  <a:rPr lang="en-US" altLang="zh-TW" i="1" dirty="0">
                    <a:solidFill>
                      <a:srgbClr val="00B050"/>
                    </a:solidFill>
                  </a:rPr>
                  <a:t>w</a:t>
                </a:r>
                <a:r>
                  <a:rPr lang="en-US" altLang="zh-TW" i="1" baseline="-25000" dirty="0">
                    <a:solidFill>
                      <a:srgbClr val="00B050"/>
                    </a:solidFill>
                  </a:rPr>
                  <a:t>1 </a:t>
                </a:r>
                <a:r>
                  <a:rPr lang="en-US" altLang="zh-TW" i="1" dirty="0">
                    <a:solidFill>
                      <a:srgbClr val="00B050"/>
                    </a:solidFill>
                  </a:rPr>
                  <a:t>p</a:t>
                </a:r>
                <a:r>
                  <a:rPr lang="en-US" altLang="zh-TW" i="1" baseline="-25000" dirty="0">
                    <a:solidFill>
                      <a:srgbClr val="00B050"/>
                    </a:solidFill>
                  </a:rPr>
                  <a:t>1 </a:t>
                </a:r>
                <a:r>
                  <a:rPr lang="en-US" altLang="zh-TW" i="1" dirty="0">
                    <a:solidFill>
                      <a:srgbClr val="00B050"/>
                    </a:solidFill>
                  </a:rPr>
                  <a:t>+ w</a:t>
                </a:r>
                <a:r>
                  <a:rPr lang="en-US" altLang="zh-TW" i="1" baseline="-25000" dirty="0">
                    <a:solidFill>
                      <a:srgbClr val="00B050"/>
                    </a:solidFill>
                  </a:rPr>
                  <a:t>2 </a:t>
                </a:r>
                <a:r>
                  <a:rPr lang="en-US" altLang="zh-TW" i="1" dirty="0">
                    <a:solidFill>
                      <a:srgbClr val="00B050"/>
                    </a:solidFill>
                  </a:rPr>
                  <a:t>p</a:t>
                </a:r>
                <a:r>
                  <a:rPr lang="en-US" altLang="zh-TW" i="1" baseline="-25000" dirty="0">
                    <a:solidFill>
                      <a:srgbClr val="00B050"/>
                    </a:solidFill>
                  </a:rPr>
                  <a:t>2</a:t>
                </a:r>
                <a:endParaRPr lang="en-US" altLang="zh-TW" dirty="0">
                  <a:solidFill>
                    <a:srgbClr val="00B05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B050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16832"/>
                <a:ext cx="7918648" cy="4392488"/>
              </a:xfrm>
              <a:blipFill rotWithShape="0">
                <a:blip r:embed="rId2"/>
                <a:stretch>
                  <a:fillRect l="-1772" t="-1803" b="-6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 2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3</a:t>
            </a:fld>
            <a:r>
              <a:rPr lang="en-US" altLang="zh-TW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2750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Example of Multiple-Input Neuron (3/3)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sign 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sign (</a:t>
            </a:r>
            <a:r>
              <a:rPr lang="en-US" altLang="zh-TW" b="1" dirty="0" err="1">
                <a:sym typeface="Symbol" panose="05050102010706020507" pitchFamily="18" charset="2"/>
              </a:rPr>
              <a:t>Wp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    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b="1" dirty="0" err="1">
                <a:sym typeface="Symbol" panose="05050102010706020507" pitchFamily="18" charset="2"/>
              </a:rPr>
              <a:t>Wp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i="1" dirty="0"/>
              <a:t>+ </a:t>
            </a:r>
            <a:r>
              <a:rPr lang="en-US" altLang="zh-TW" i="1" dirty="0">
                <a:solidFill>
                  <a:srgbClr val="FF0000"/>
                </a:solidFill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where </a:t>
            </a:r>
            <a:r>
              <a:rPr lang="en-US" altLang="zh-TW" i="1" dirty="0">
                <a:solidFill>
                  <a:srgbClr val="0070C0"/>
                </a:solidFill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 is a </a:t>
            </a:r>
            <a:r>
              <a:rPr lang="en-US" altLang="zh-TW" dirty="0">
                <a:solidFill>
                  <a:srgbClr val="0070C0"/>
                </a:solidFill>
                <a:sym typeface="Symbol" panose="05050102010706020507" pitchFamily="18" charset="2"/>
              </a:rPr>
              <a:t>symmetrical hard limit            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                        transfer function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800" dirty="0"/>
              <a:t>Remark: </a:t>
            </a:r>
          </a:p>
          <a:p>
            <a:pPr marL="0" indent="0">
              <a:buNone/>
            </a:pPr>
            <a:r>
              <a:rPr lang="en-US" altLang="zh-TW" sz="2800" dirty="0"/>
              <a:t>If </a:t>
            </a:r>
            <a:r>
              <a:rPr lang="en-US" altLang="zh-TW" sz="2800" i="1" dirty="0">
                <a:solidFill>
                  <a:srgbClr val="0070C0"/>
                </a:solidFill>
                <a:sym typeface="Symbol" panose="05050102010706020507" pitchFamily="18" charset="2"/>
              </a:rPr>
              <a:t>f</a:t>
            </a:r>
            <a:r>
              <a:rPr lang="en-US" altLang="zh-TW" sz="2800" dirty="0">
                <a:sym typeface="Symbol" panose="05050102010706020507" pitchFamily="18" charset="2"/>
              </a:rPr>
              <a:t> is a </a:t>
            </a:r>
            <a:r>
              <a:rPr lang="en-US" altLang="zh-TW" sz="2800" dirty="0">
                <a:solidFill>
                  <a:srgbClr val="0070C0"/>
                </a:solidFill>
                <a:sym typeface="Symbol" panose="05050102010706020507" pitchFamily="18" charset="2"/>
              </a:rPr>
              <a:t>symmetrical hard limit </a:t>
            </a:r>
            <a:r>
              <a:rPr lang="en-US" altLang="zh-TW" sz="2800" dirty="0">
                <a:sym typeface="Symbol" panose="05050102010706020507" pitchFamily="18" charset="2"/>
              </a:rPr>
              <a:t>transfer function, then</a:t>
            </a:r>
          </a:p>
          <a:p>
            <a:pPr marL="400050" lvl="1" indent="0">
              <a:buNone/>
            </a:pP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 </a:t>
            </a:r>
            <a:r>
              <a:rPr lang="en-US" altLang="zh-TW" dirty="0"/>
              <a:t>-1, if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</a:t>
            </a:r>
            <a:r>
              <a:rPr lang="en-US" altLang="zh-TW" dirty="0"/>
              <a:t> 0</a:t>
            </a:r>
          </a:p>
          <a:p>
            <a:pPr marL="400050" lvl="1" indent="0">
              <a:buNone/>
            </a:pPr>
            <a:r>
              <a:rPr lang="en-US" altLang="zh-TW" i="1" dirty="0"/>
              <a:t> </a:t>
            </a: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= </a:t>
            </a:r>
            <a:r>
              <a:rPr lang="en-US" altLang="zh-TW" i="1" dirty="0">
                <a:sym typeface="Symbol" panose="05050102010706020507" pitchFamily="18" charset="2"/>
              </a:rPr>
              <a:t>f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) = +</a:t>
            </a:r>
            <a:r>
              <a:rPr lang="en-US" altLang="zh-TW" dirty="0"/>
              <a:t>1,  if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</a:t>
            </a:r>
            <a:r>
              <a:rPr lang="en-US" altLang="zh-TW" dirty="0"/>
              <a:t> 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Example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49295-ABE9-49E0-9249-BD6BE69DEFA7}" type="slidenum">
              <a:rPr lang="en-US" altLang="zh-TW" smtClean="0"/>
              <a:pPr>
                <a:defRPr/>
              </a:pPr>
              <a:t>4</a:t>
            </a:fld>
            <a:r>
              <a:rPr lang="en-US" altLang="zh-TW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2867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Example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F29545B-ECC3-4339-8C28-B2F33CC93039}" type="slidenum">
              <a:rPr lang="en-US" altLang="zh-TW" sz="1400" smtClean="0"/>
              <a:pPr/>
              <a:t>5</a:t>
            </a:fld>
            <a:r>
              <a:rPr lang="en-US" altLang="zh-TW" sz="1400" dirty="0"/>
              <a:t>/10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Other Transfer Functions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73238"/>
            <a:ext cx="35988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32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Example</a:t>
            </a:r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5F89CAB-9FBE-482A-AF1D-BA6E0D156352}" type="slidenum">
              <a:rPr lang="en-US" altLang="zh-TW" sz="1400" smtClean="0"/>
              <a:pPr/>
              <a:t>6</a:t>
            </a:fld>
            <a:r>
              <a:rPr lang="en-US" altLang="zh-TW" sz="1400" dirty="0"/>
              <a:t>/10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Multiple-Input Neuron (1/2)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60688"/>
          </a:xfrm>
        </p:spPr>
        <p:txBody>
          <a:bodyPr/>
          <a:lstStyle/>
          <a:p>
            <a:pPr eaLnBrk="1" hangingPunct="1"/>
            <a:r>
              <a:rPr lang="en-US" altLang="zh-TW" sz="2400"/>
              <a:t>Typically, a neuron has more than one input. </a:t>
            </a:r>
          </a:p>
          <a:p>
            <a:pPr eaLnBrk="1" hangingPunct="1"/>
            <a:r>
              <a:rPr lang="en-US" altLang="zh-TW" sz="2400"/>
              <a:t>A neuron with </a:t>
            </a:r>
            <a:r>
              <a:rPr lang="en-US" altLang="zh-TW" sz="2400" i="1"/>
              <a:t>R</a:t>
            </a:r>
            <a:r>
              <a:rPr lang="en-US" altLang="zh-TW" sz="2400"/>
              <a:t> inputs is shown below. </a:t>
            </a:r>
          </a:p>
          <a:p>
            <a:pPr eaLnBrk="1" hangingPunct="1"/>
            <a:r>
              <a:rPr lang="en-US" altLang="zh-TW" sz="2400"/>
              <a:t>The individual inputs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1</a:t>
            </a:r>
            <a:r>
              <a:rPr lang="en-US" altLang="zh-TW" sz="2400">
                <a:solidFill>
                  <a:srgbClr val="CC00CC"/>
                </a:solidFill>
              </a:rPr>
              <a:t>,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2</a:t>
            </a:r>
            <a:r>
              <a:rPr lang="en-US" altLang="zh-TW" sz="2400">
                <a:solidFill>
                  <a:srgbClr val="CC00CC"/>
                </a:solidFill>
              </a:rPr>
              <a:t>,…,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 i="1" baseline="-25000"/>
              <a:t> </a:t>
            </a:r>
            <a:r>
              <a:rPr lang="en-US" altLang="zh-TW" sz="2400"/>
              <a:t>are each weighted by corresponding elements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11</a:t>
            </a:r>
            <a:r>
              <a:rPr lang="en-US" altLang="zh-TW" sz="2400">
                <a:solidFill>
                  <a:srgbClr val="CC00CC"/>
                </a:solidFill>
              </a:rPr>
              <a:t>,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12</a:t>
            </a:r>
            <a:r>
              <a:rPr lang="en-US" altLang="zh-TW" sz="2400">
                <a:solidFill>
                  <a:srgbClr val="CC00CC"/>
                </a:solidFill>
              </a:rPr>
              <a:t>,…</a:t>
            </a:r>
            <a:r>
              <a:rPr lang="en-US" altLang="zh-TW" sz="2400" i="1">
                <a:solidFill>
                  <a:srgbClr val="CC00CC"/>
                </a:solidFill>
              </a:rPr>
              <a:t>,w</a:t>
            </a:r>
            <a:r>
              <a:rPr lang="en-US" altLang="zh-TW" sz="2400" baseline="-25000">
                <a:solidFill>
                  <a:srgbClr val="CC00CC"/>
                </a:solidFill>
              </a:rPr>
              <a:t>1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/>
              <a:t> of the weight matrix </a:t>
            </a:r>
            <a:r>
              <a:rPr lang="en-US" altLang="zh-TW" sz="2400" b="1"/>
              <a:t>W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/>
              <a:t>Net input: </a:t>
            </a:r>
            <a:r>
              <a:rPr lang="en-US" altLang="zh-TW" sz="2400" i="1">
                <a:solidFill>
                  <a:srgbClr val="CC00CC"/>
                </a:solidFill>
              </a:rPr>
              <a:t>n </a:t>
            </a:r>
            <a:r>
              <a:rPr lang="en-US" altLang="zh-TW" sz="2400">
                <a:solidFill>
                  <a:srgbClr val="CC00CC"/>
                </a:solidFill>
              </a:rPr>
              <a:t>=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11</a:t>
            </a:r>
            <a:r>
              <a:rPr lang="en-US" altLang="zh-TW" sz="2400">
                <a:solidFill>
                  <a:srgbClr val="CC00CC"/>
                </a:solidFill>
              </a:rPr>
              <a:t>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1 </a:t>
            </a:r>
            <a:r>
              <a:rPr lang="en-US" altLang="zh-TW" sz="2400">
                <a:solidFill>
                  <a:srgbClr val="CC00CC"/>
                </a:solidFill>
              </a:rPr>
              <a:t>+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12</a:t>
            </a:r>
            <a:r>
              <a:rPr lang="en-US" altLang="zh-TW" sz="2400">
                <a:solidFill>
                  <a:srgbClr val="CC00CC"/>
                </a:solidFill>
              </a:rPr>
              <a:t>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2</a:t>
            </a:r>
            <a:r>
              <a:rPr lang="en-US" altLang="zh-TW" sz="2400">
                <a:solidFill>
                  <a:srgbClr val="CC00CC"/>
                </a:solidFill>
              </a:rPr>
              <a:t>+…+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>
                <a:solidFill>
                  <a:srgbClr val="CC00CC"/>
                </a:solidFill>
              </a:rPr>
              <a:t> + </a:t>
            </a:r>
            <a:r>
              <a:rPr lang="en-US" altLang="zh-TW" sz="2400" i="1">
                <a:solidFill>
                  <a:srgbClr val="CC00CC"/>
                </a:solidFill>
              </a:rPr>
              <a:t>b </a:t>
            </a:r>
            <a:r>
              <a:rPr lang="en-US" altLang="zh-TW" sz="2400">
                <a:solidFill>
                  <a:srgbClr val="CC00CC"/>
                </a:solidFill>
              </a:rPr>
              <a:t>= </a:t>
            </a:r>
            <a:r>
              <a:rPr lang="en-US" altLang="zh-TW" sz="2400" b="1">
                <a:solidFill>
                  <a:srgbClr val="CC00CC"/>
                </a:solidFill>
              </a:rPr>
              <a:t>Wp </a:t>
            </a:r>
            <a:r>
              <a:rPr lang="en-US" altLang="zh-TW" sz="2400">
                <a:solidFill>
                  <a:srgbClr val="CC00CC"/>
                </a:solidFill>
              </a:rPr>
              <a:t>+ </a:t>
            </a:r>
            <a:r>
              <a:rPr lang="en-US" altLang="zh-TW" sz="2400" i="1">
                <a:solidFill>
                  <a:srgbClr val="CC00CC"/>
                </a:solidFill>
              </a:rPr>
              <a:t>b</a:t>
            </a:r>
            <a:endParaRPr lang="en-US" altLang="zh-TW" sz="2400" i="1"/>
          </a:p>
          <a:p>
            <a:pPr eaLnBrk="1" hangingPunct="1"/>
            <a:r>
              <a:rPr lang="en-US" altLang="zh-TW" sz="2400"/>
              <a:t>Neuron output: </a:t>
            </a:r>
            <a:r>
              <a:rPr lang="en-US" altLang="zh-TW" sz="2400" i="1"/>
              <a:t>a </a:t>
            </a:r>
            <a:r>
              <a:rPr lang="en-US" altLang="zh-TW" sz="2400"/>
              <a:t>= </a:t>
            </a:r>
            <a:r>
              <a:rPr lang="en-US" altLang="zh-TW" sz="2400" i="1"/>
              <a:t>f</a:t>
            </a:r>
            <a:r>
              <a:rPr lang="en-US" altLang="zh-TW" sz="2400"/>
              <a:t>(</a:t>
            </a:r>
            <a:r>
              <a:rPr lang="en-US" altLang="zh-TW" sz="2400" b="1"/>
              <a:t>Wp </a:t>
            </a:r>
            <a:r>
              <a:rPr lang="en-US" altLang="zh-TW" sz="2400"/>
              <a:t>+ </a:t>
            </a:r>
            <a:r>
              <a:rPr lang="en-US" altLang="zh-TW" sz="2400" i="1"/>
              <a:t>b</a:t>
            </a:r>
            <a:r>
              <a:rPr lang="en-US" altLang="zh-TW" sz="2400"/>
              <a:t>)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1957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0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Example</a:t>
            </a:r>
          </a:p>
        </p:txBody>
      </p:sp>
      <p:sp>
        <p:nvSpPr>
          <p:cNvPr id="184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E01824F-BB5F-4E2E-9F5B-B64718363231}" type="slidenum">
              <a:rPr lang="en-US" altLang="zh-TW" sz="1400" smtClean="0"/>
              <a:pPr/>
              <a:t>7</a:t>
            </a:fld>
            <a:r>
              <a:rPr lang="en-US" altLang="zh-TW" sz="1400" dirty="0"/>
              <a:t>/10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Multiple-Input Neuron (2/2)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78962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70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Example</a:t>
            </a:r>
          </a:p>
        </p:txBody>
      </p:sp>
      <p:sp>
        <p:nvSpPr>
          <p:cNvPr id="2048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245F422-A262-4016-BA24-893C4E0778F5}" type="slidenum">
              <a:rPr lang="en-US" altLang="zh-TW" sz="1400" smtClean="0"/>
              <a:pPr/>
              <a:t>8</a:t>
            </a:fld>
            <a:r>
              <a:rPr lang="en-US" altLang="zh-TW" sz="1400" dirty="0"/>
              <a:t>/10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(1/3)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 single-layer network of neurons is shown on the right. </a:t>
            </a:r>
          </a:p>
          <a:p>
            <a:pPr eaLnBrk="1" hangingPunct="1"/>
            <a:r>
              <a:rPr lang="en-US" altLang="zh-TW" sz="2400" dirty="0"/>
              <a:t>Note that each of the </a:t>
            </a:r>
            <a:r>
              <a:rPr lang="en-US" altLang="zh-TW" sz="2400" i="1" dirty="0">
                <a:solidFill>
                  <a:srgbClr val="FF0000"/>
                </a:solidFill>
              </a:rPr>
              <a:t>R</a:t>
            </a:r>
            <a:r>
              <a:rPr lang="en-US" altLang="zh-TW" sz="2400" dirty="0">
                <a:solidFill>
                  <a:srgbClr val="FF0000"/>
                </a:solidFill>
              </a:rPr>
              <a:t> inputs </a:t>
            </a:r>
            <a:r>
              <a:rPr lang="en-US" altLang="zh-TW" sz="2400" dirty="0"/>
              <a:t>is connected to each of the neurons and that the weight matrix </a:t>
            </a:r>
            <a:r>
              <a:rPr lang="en-US" altLang="zh-TW" sz="2400" b="1" dirty="0"/>
              <a:t>W</a:t>
            </a:r>
            <a:r>
              <a:rPr lang="en-US" altLang="zh-TW" sz="2400" dirty="0"/>
              <a:t> now has </a:t>
            </a:r>
            <a:r>
              <a:rPr lang="en-US" altLang="zh-TW" sz="2400" i="1" dirty="0">
                <a:solidFill>
                  <a:srgbClr val="FF0000"/>
                </a:solidFill>
              </a:rPr>
              <a:t>S</a:t>
            </a:r>
            <a:r>
              <a:rPr lang="en-US" altLang="zh-TW" sz="2400" dirty="0">
                <a:solidFill>
                  <a:srgbClr val="FF0000"/>
                </a:solidFill>
              </a:rPr>
              <a:t> rows</a:t>
            </a:r>
            <a:r>
              <a:rPr lang="en-US" altLang="zh-TW" sz="2400" dirty="0"/>
              <a:t>.</a:t>
            </a: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3238"/>
            <a:ext cx="32099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Example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90E4B04-C8BE-4B51-821B-187D2BDAA751}" type="slidenum">
              <a:rPr lang="en-US" altLang="zh-TW" sz="1400" smtClean="0"/>
              <a:pPr/>
              <a:t>9</a:t>
            </a:fld>
            <a:r>
              <a:rPr lang="en-US" altLang="zh-TW" sz="1400" dirty="0"/>
              <a:t>/10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(2/3)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CC00CC"/>
                </a:solidFill>
              </a:rPr>
              <a:t>R</a:t>
            </a:r>
            <a:r>
              <a:rPr lang="en-US" altLang="zh-TW" dirty="0"/>
              <a:t>: number of input</a:t>
            </a:r>
          </a:p>
          <a:p>
            <a:pPr eaLnBrk="1" hangingPunct="1"/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  <a:r>
              <a:rPr lang="en-US" altLang="zh-TW" dirty="0"/>
              <a:t>: number of neuron in a layer </a:t>
            </a:r>
            <a:br>
              <a:rPr lang="en-US" altLang="zh-TW" dirty="0"/>
            </a:br>
            <a:r>
              <a:rPr lang="en-US" altLang="zh-TW" dirty="0"/>
              <a:t>     (</a:t>
            </a:r>
            <a:r>
              <a:rPr lang="en-US" altLang="zh-TW" i="1" dirty="0"/>
              <a:t>R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</a:t>
            </a:r>
            <a:r>
              <a:rPr lang="en-US" altLang="zh-TW" i="1" dirty="0"/>
              <a:t>S, </a:t>
            </a:r>
            <a:r>
              <a:rPr lang="en-US" altLang="zh-TW" dirty="0"/>
              <a:t>usually)</a:t>
            </a:r>
          </a:p>
          <a:p>
            <a:pPr eaLnBrk="1" hangingPunct="1"/>
            <a:r>
              <a:rPr lang="en-US" altLang="zh-TW" i="1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Input vector </a:t>
            </a:r>
            <a:r>
              <a:rPr lang="en-US" altLang="zh-TW" b="1" dirty="0">
                <a:solidFill>
                  <a:srgbClr val="009900"/>
                </a:solidFill>
              </a:rPr>
              <a:t>p</a:t>
            </a:r>
            <a:r>
              <a:rPr lang="en-US" altLang="zh-TW" dirty="0"/>
              <a:t> is a vector of length </a:t>
            </a:r>
            <a:r>
              <a:rPr lang="en-US" altLang="zh-TW" i="1" dirty="0">
                <a:solidFill>
                  <a:srgbClr val="CC00CC"/>
                </a:solidFill>
              </a:rPr>
              <a:t>R</a:t>
            </a:r>
          </a:p>
          <a:p>
            <a:pPr eaLnBrk="1" hangingPunct="1"/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Bias vector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9900"/>
                </a:solidFill>
              </a:rPr>
              <a:t>output vector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 are </a:t>
            </a:r>
            <a:br>
              <a:rPr lang="en-US" altLang="zh-TW" dirty="0"/>
            </a:br>
            <a:r>
              <a:rPr lang="en-US" altLang="zh-TW" dirty="0"/>
              <a:t>  vectors of  length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</a:p>
          <a:p>
            <a:pPr eaLnBrk="1" hangingPunct="1"/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Weight matrix </a:t>
            </a:r>
            <a:r>
              <a:rPr lang="en-US" altLang="zh-TW" b="1" dirty="0">
                <a:solidFill>
                  <a:srgbClr val="009900"/>
                </a:solidFill>
              </a:rPr>
              <a:t>W</a:t>
            </a:r>
            <a:r>
              <a:rPr lang="en-US" altLang="zh-TW" dirty="0"/>
              <a:t> is an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 dirty="0">
                <a:solidFill>
                  <a:srgbClr val="CC00CC"/>
                </a:solidFill>
              </a:rPr>
              <a:t>R </a:t>
            </a:r>
            <a:r>
              <a:rPr lang="en-US" altLang="zh-TW" dirty="0"/>
              <a:t>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">
  <a:themeElements>
    <a:clrScheme name="">
      <a:dk1>
        <a:srgbClr val="990099"/>
      </a:dk1>
      <a:lt1>
        <a:srgbClr val="FFFFFF"/>
      </a:lt1>
      <a:dk2>
        <a:srgbClr val="000066"/>
      </a:dk2>
      <a:lt2>
        <a:srgbClr val="808080"/>
      </a:lt2>
      <a:accent1>
        <a:srgbClr val="0066FF"/>
      </a:accent1>
      <a:accent2>
        <a:srgbClr val="00CC00"/>
      </a:accent2>
      <a:accent3>
        <a:srgbClr val="FFFFFF"/>
      </a:accent3>
      <a:accent4>
        <a:srgbClr val="820082"/>
      </a:accent4>
      <a:accent5>
        <a:srgbClr val="AAB8FF"/>
      </a:accent5>
      <a:accent6>
        <a:srgbClr val="00B900"/>
      </a:accent6>
      <a:hlink>
        <a:srgbClr val="FF3300"/>
      </a:hlink>
      <a:folHlink>
        <a:srgbClr val="B2B2B2"/>
      </a:folHlink>
    </a:clrScheme>
    <a:fontScheme name="CI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</Template>
  <TotalTime>432</TotalTime>
  <Words>491</Words>
  <Application>Microsoft Office PowerPoint</Application>
  <PresentationFormat>如螢幕大小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CI</vt:lpstr>
      <vt:lpstr>Multiple-Input Neuron </vt:lpstr>
      <vt:lpstr>Example of Multiple-Input Neuron (1/3)</vt:lpstr>
      <vt:lpstr>Example of Multiple-Input Neuron (2/3)</vt:lpstr>
      <vt:lpstr>Example of Multiple-Input Neuron (3/3) </vt:lpstr>
      <vt:lpstr>Other Transfer Functions</vt:lpstr>
      <vt:lpstr>Multiple-Input Neuron (1/2)</vt:lpstr>
      <vt:lpstr>Multiple-Input Neuron (2/2)</vt:lpstr>
      <vt:lpstr>A Layer of Neurons (1/3)</vt:lpstr>
      <vt:lpstr>A Layer of Neurons (2/3)</vt:lpstr>
      <vt:lpstr>A Layer of Neurons (3/3)</vt:lpstr>
    </vt:vector>
  </TitlesOfParts>
  <Company>FJU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Model  and  Network Architectures</dc:title>
  <dc:creator>USER</dc:creator>
  <cp:lastModifiedBy>CSIE01</cp:lastModifiedBy>
  <cp:revision>52</cp:revision>
  <dcterms:created xsi:type="dcterms:W3CDTF">2009-02-23T02:55:37Z</dcterms:created>
  <dcterms:modified xsi:type="dcterms:W3CDTF">2019-09-19T04:39:48Z</dcterms:modified>
</cp:coreProperties>
</file>