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58" r:id="rId4"/>
    <p:sldId id="267" r:id="rId5"/>
    <p:sldId id="259" r:id="rId6"/>
    <p:sldId id="261" r:id="rId7"/>
    <p:sldId id="262" r:id="rId8"/>
    <p:sldId id="266" r:id="rId9"/>
    <p:sldId id="263" r:id="rId10"/>
    <p:sldId id="264" r:id="rId11"/>
    <p:sldId id="269" r:id="rId12"/>
    <p:sldId id="273" r:id="rId13"/>
    <p:sldId id="281" r:id="rId14"/>
    <p:sldId id="283" r:id="rId15"/>
    <p:sldId id="271" r:id="rId16"/>
    <p:sldId id="265" r:id="rId17"/>
    <p:sldId id="274" r:id="rId18"/>
    <p:sldId id="275" r:id="rId19"/>
    <p:sldId id="276" r:id="rId20"/>
    <p:sldId id="277" r:id="rId21"/>
    <p:sldId id="284" r:id="rId22"/>
    <p:sldId id="291" r:id="rId23"/>
    <p:sldId id="290" r:id="rId24"/>
    <p:sldId id="289" r:id="rId25"/>
    <p:sldId id="292" r:id="rId26"/>
    <p:sldId id="293" r:id="rId27"/>
    <p:sldId id="298" r:id="rId28"/>
    <p:sldId id="299" r:id="rId29"/>
    <p:sldId id="294" r:id="rId30"/>
    <p:sldId id="295" r:id="rId31"/>
    <p:sldId id="296" r:id="rId3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FF"/>
    <a:srgbClr val="000000"/>
    <a:srgbClr val="CC0099"/>
    <a:srgbClr val="CC00CC"/>
    <a:srgbClr val="800000"/>
    <a:srgbClr val="66FF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97DFA04-AFF7-4C7A-9044-79434C6041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100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C56B2-1AA1-4CA2-B9FC-E8D80AB0E848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98407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AE07F-CEF9-4D3D-B4BA-C108ED907339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51986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32E9-B49C-429B-A1C1-9E42D2DDA353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53555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D47C91-2FDB-4B65-8F47-154CA53723F9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55056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EAECB-780B-4BE4-AAEB-9A1946AED38A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820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EFF73-1659-4A0C-868E-B96BF01CCF96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89515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FC9D0-EB0C-477D-8C90-121B258DF70A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0781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AB55C-FF02-4220-8FC3-993CFDA40F13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4775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32EAC-7710-4F12-9EB2-D9619AEF1E4B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880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4C926-5A0C-4985-A502-0AE4C22AFFE4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82024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C7DDC-F859-462F-A050-AB8138311690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27745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0ADDE-A69F-4C3F-9F3A-D1298FF063CE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43382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TW"/>
              <a:t>Chap 3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645897-A160-4928-BF42-5F03FC9FCA93}" type="slidenum">
              <a:rPr lang="en-US" altLang="zh-TW"/>
              <a:pPr/>
              <a:t>‹#›</a:t>
            </a:fld>
            <a:r>
              <a:rPr lang="en-US" altLang="zh-TW"/>
              <a:t>/31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hlink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rgbClr val="33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zh-TW" sz="4400"/>
              <a:t>An Illustrative Example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zh-TW" sz="3200"/>
              <a:t>Grace J. Hwang</a:t>
            </a:r>
          </a:p>
          <a:p>
            <a:r>
              <a:rPr lang="en-US" altLang="zh-TW" sz="3200"/>
              <a:t>Readings: Chapter 3; Hagan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42EC-14AF-4BA7-9A5D-4FFFAB56DD0F}" type="slidenum">
              <a:rPr lang="en-US" altLang="zh-TW"/>
              <a:pPr/>
              <a:t>10</a:t>
            </a:fld>
            <a:r>
              <a:rPr lang="en-US" altLang="zh-TW"/>
              <a:t>/31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Perceptron Decision Boundary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chemeClr val="hlink"/>
                </a:solidFill>
              </a:rPr>
              <a:t>decision boundary</a:t>
            </a:r>
            <a:r>
              <a:rPr lang="en-US" altLang="zh-TW" sz="2400" dirty="0"/>
              <a:t> should </a:t>
            </a:r>
            <a:r>
              <a:rPr lang="en-US" altLang="zh-TW" sz="2400" i="1" dirty="0">
                <a:solidFill>
                  <a:srgbClr val="FF00FF"/>
                </a:solidFill>
              </a:rPr>
              <a:t>separate</a:t>
            </a:r>
            <a:r>
              <a:rPr lang="en-US" altLang="zh-TW" sz="2400" dirty="0"/>
              <a:t> the prototype vectors.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chemeClr val="hlink"/>
                </a:solidFill>
              </a:rPr>
              <a:t>weight vector</a:t>
            </a:r>
            <a:r>
              <a:rPr lang="en-US" altLang="zh-TW" sz="2400" dirty="0"/>
              <a:t> should be </a:t>
            </a:r>
            <a:r>
              <a:rPr lang="en-US" altLang="zh-TW" sz="2400" i="1" dirty="0">
                <a:solidFill>
                  <a:srgbClr val="FF00FF"/>
                </a:solidFill>
              </a:rPr>
              <a:t>orthogonal</a:t>
            </a:r>
            <a:r>
              <a:rPr lang="en-US" altLang="zh-TW" sz="2400" dirty="0">
                <a:solidFill>
                  <a:srgbClr val="CC00CC"/>
                </a:solidFill>
              </a:rPr>
              <a:t> </a:t>
            </a:r>
            <a:r>
              <a:rPr lang="en-US" altLang="zh-TW" sz="2400" dirty="0"/>
              <a:t>to the decision boundary, and should point in the direction of the vector which should produce an output of 1.=&gt;</a:t>
            </a:r>
            <a:r>
              <a:rPr lang="zh-TW" altLang="en-US" sz="2400" dirty="0"/>
              <a:t>找到一條方程式，讓橘子跟蘋果分別在線的左右兩邊</a:t>
            </a: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chemeClr val="hlink"/>
                </a:solidFill>
              </a:rPr>
              <a:t>bias</a:t>
            </a:r>
            <a:r>
              <a:rPr lang="en-US" altLang="zh-TW" sz="2400" dirty="0"/>
              <a:t> determines the </a:t>
            </a:r>
            <a:r>
              <a:rPr lang="en-US" altLang="zh-TW" sz="2400" i="1" dirty="0">
                <a:solidFill>
                  <a:srgbClr val="FF00FF"/>
                </a:solidFill>
              </a:rPr>
              <a:t>position</a:t>
            </a:r>
            <a:r>
              <a:rPr lang="en-US" altLang="zh-TW" sz="2400" dirty="0">
                <a:solidFill>
                  <a:srgbClr val="FF00FF"/>
                </a:solidFill>
              </a:rPr>
              <a:t> </a:t>
            </a:r>
            <a:r>
              <a:rPr lang="en-US" altLang="zh-TW" sz="2400" dirty="0"/>
              <a:t>of the boundary.=&gt;</a:t>
            </a:r>
            <a:r>
              <a:rPr lang="zh-TW" altLang="en-US" sz="2400" dirty="0"/>
              <a:t>判斷線是否通過原點</a:t>
            </a:r>
            <a:endParaRPr lang="en-US" altLang="zh-TW" sz="2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700213"/>
            <a:ext cx="31718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932363" y="4149725"/>
            <a:ext cx="36718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i="1">
                <a:solidFill>
                  <a:schemeClr val="tx2"/>
                </a:solidFill>
              </a:rPr>
              <a:t>Because the boundary must be linear, the single-layer perceptron can only be used to recognize patterns that are </a:t>
            </a:r>
            <a:r>
              <a:rPr lang="en-US" altLang="zh-TW" sz="2000" i="1">
                <a:solidFill>
                  <a:schemeClr val="hlink"/>
                </a:solidFill>
              </a:rPr>
              <a:t>linearly separable</a:t>
            </a:r>
            <a:r>
              <a:rPr lang="en-US" altLang="zh-TW" sz="2000" i="1">
                <a:solidFill>
                  <a:schemeClr val="tx2"/>
                </a:solidFill>
              </a:rPr>
              <a:t> (can be separated by a linear boundary).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86F6-6AFD-4057-B0BC-65DE21204F54}" type="slidenum">
              <a:rPr lang="en-US" altLang="zh-TW"/>
              <a:pPr/>
              <a:t>11</a:t>
            </a:fld>
            <a:r>
              <a:rPr lang="en-US" altLang="zh-TW"/>
              <a:t>/31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Pattern Recognition Example (1/5)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Now consider the apple and orange pattern recognition problem.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The perceptron equation for</a:t>
            </a:r>
            <a:r>
              <a:rPr lang="en-US" altLang="zh-TW" sz="2800" dirty="0">
                <a:solidFill>
                  <a:srgbClr val="66FF33"/>
                </a:solidFill>
              </a:rPr>
              <a:t> </a:t>
            </a:r>
            <a:r>
              <a:rPr lang="en-US" altLang="zh-TW" sz="2800" i="1" dirty="0">
                <a:solidFill>
                  <a:srgbClr val="FF00FF"/>
                </a:solidFill>
              </a:rPr>
              <a:t>apple/orange</a:t>
            </a:r>
            <a:r>
              <a:rPr lang="en-US" altLang="zh-TW" sz="2800" dirty="0"/>
              <a:t> example will be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最好</a:t>
            </a:r>
            <a:r>
              <a:rPr lang="en-US" altLang="zh-TW" sz="2800" dirty="0"/>
              <a:t>b</a:t>
            </a:r>
            <a:r>
              <a:rPr lang="zh-TW" altLang="en-US" sz="2800" dirty="0"/>
              <a:t>還是要加，有可能判斷的方程式，並不會通過原點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We want to choose the </a:t>
            </a:r>
            <a:r>
              <a:rPr lang="en-US" altLang="zh-TW" sz="2800" dirty="0">
                <a:solidFill>
                  <a:schemeClr val="hlink"/>
                </a:solidFill>
              </a:rPr>
              <a:t>bias</a:t>
            </a:r>
            <a:r>
              <a:rPr lang="en-US" altLang="zh-TW" sz="2800" dirty="0"/>
              <a:t> and the elements of the </a:t>
            </a:r>
            <a:r>
              <a:rPr lang="en-US" altLang="zh-TW" sz="2800" dirty="0">
                <a:solidFill>
                  <a:schemeClr val="hlink"/>
                </a:solidFill>
              </a:rPr>
              <a:t>weight matrix</a:t>
            </a:r>
            <a:r>
              <a:rPr lang="en-US" altLang="zh-TW" sz="2800" dirty="0"/>
              <a:t> so that the </a:t>
            </a:r>
            <a:r>
              <a:rPr lang="en-US" altLang="zh-TW" sz="2800" i="1" dirty="0">
                <a:solidFill>
                  <a:srgbClr val="FF00FF"/>
                </a:solidFill>
              </a:rPr>
              <a:t>perceptron</a:t>
            </a:r>
            <a:r>
              <a:rPr lang="en-US" altLang="zh-TW" sz="2800" dirty="0"/>
              <a:t> will be able to distinguish between </a:t>
            </a:r>
            <a:r>
              <a:rPr lang="en-US" altLang="zh-TW" sz="2800" i="1" dirty="0">
                <a:solidFill>
                  <a:srgbClr val="FF00FF"/>
                </a:solidFill>
              </a:rPr>
              <a:t>apples</a:t>
            </a:r>
            <a:r>
              <a:rPr lang="en-US" altLang="zh-TW" sz="2800" dirty="0"/>
              <a:t> and </a:t>
            </a:r>
            <a:r>
              <a:rPr lang="en-US" altLang="zh-TW" sz="2800" i="1" dirty="0">
                <a:solidFill>
                  <a:srgbClr val="FF00FF"/>
                </a:solidFill>
              </a:rPr>
              <a:t>oranges</a:t>
            </a:r>
            <a:r>
              <a:rPr lang="en-US" altLang="zh-TW" sz="2800" dirty="0"/>
              <a:t>.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573463"/>
            <a:ext cx="3455988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11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12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13F1-5D42-4C6F-A09B-645E504E471C}" type="slidenum">
              <a:rPr lang="en-US" altLang="zh-TW"/>
              <a:pPr/>
              <a:t>12</a:t>
            </a:fld>
            <a:r>
              <a:rPr lang="en-US" altLang="zh-TW"/>
              <a:t>/31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Pattern Recognition Example (2/5)</a:t>
            </a:r>
          </a:p>
        </p:txBody>
      </p:sp>
      <p:graphicFrame>
        <p:nvGraphicFramePr>
          <p:cNvPr id="35850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1187450" y="2492375"/>
          <a:ext cx="1054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方程式" r:id="rId3" imgW="1054080" imgH="711000" progId="Equation.3">
                  <p:embed/>
                </p:oleObj>
              </mc:Choice>
              <mc:Fallback>
                <p:oleObj name="方程式" r:id="rId3" imgW="1054080" imgH="71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1054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042988" y="4508500"/>
            <a:ext cx="7632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A decision boundary should separate the prototype vectors. </a:t>
            </a:r>
          </a:p>
          <a:p>
            <a:endParaRPr lang="en-US" altLang="zh-TW" dirty="0"/>
          </a:p>
          <a:p>
            <a:r>
              <a:rPr lang="en-US" altLang="zh-TW" dirty="0"/>
              <a:t>One possible solution is </a:t>
            </a:r>
            <a:r>
              <a:rPr lang="en-US" altLang="zh-TW" i="1" dirty="0">
                <a:solidFill>
                  <a:schemeClr val="hlink"/>
                </a:solidFill>
              </a:rPr>
              <a:t>p</a:t>
            </a:r>
            <a:r>
              <a:rPr lang="en-US" altLang="zh-TW" baseline="-25000" dirty="0">
                <a:solidFill>
                  <a:schemeClr val="hlink"/>
                </a:solidFill>
              </a:rPr>
              <a:t>2 </a:t>
            </a:r>
            <a:r>
              <a:rPr lang="en-US" altLang="zh-TW" dirty="0">
                <a:solidFill>
                  <a:schemeClr val="hlink"/>
                </a:solidFill>
              </a:rPr>
              <a:t>= 0, </a:t>
            </a:r>
            <a:r>
              <a:rPr lang="en-US" altLang="zh-TW" dirty="0"/>
              <a:t>or</a:t>
            </a:r>
            <a:r>
              <a:rPr lang="en-US" altLang="zh-TW" dirty="0">
                <a:solidFill>
                  <a:schemeClr val="hlink"/>
                </a:solidFill>
              </a:rPr>
              <a:t>                          </a:t>
            </a:r>
            <a:r>
              <a:rPr lang="en-US" altLang="zh-TW" dirty="0"/>
              <a:t>.</a:t>
            </a: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060575"/>
            <a:ext cx="227012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042988" y="1700213"/>
            <a:ext cx="345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The two prototype vectors</a:t>
            </a:r>
          </a:p>
        </p:txBody>
      </p:sp>
      <p:graphicFrame>
        <p:nvGraphicFramePr>
          <p:cNvPr id="35852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2627313" y="2492375"/>
          <a:ext cx="1104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方程式" r:id="rId6" imgW="1104840" imgH="711000" progId="Equation.3">
                  <p:embed/>
                </p:oleObj>
              </mc:Choice>
              <mc:Fallback>
                <p:oleObj name="方程式" r:id="rId6" imgW="1104840" imgH="71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92375"/>
                        <a:ext cx="1104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712130" y="3166409"/>
            <a:ext cx="48241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can be drawn as the figure on the right.</a:t>
            </a:r>
          </a:p>
          <a:p>
            <a:pPr>
              <a:spcBef>
                <a:spcPct val="50000"/>
              </a:spcBef>
            </a:pPr>
            <a:r>
              <a:rPr lang="zh-TW" altLang="en-US" dirty="0"/>
              <a:t>兩個向量 </a:t>
            </a:r>
            <a:r>
              <a:rPr lang="en-US" altLang="zh-TW" dirty="0"/>
              <a:t>=&gt;</a:t>
            </a:r>
            <a:r>
              <a:rPr lang="zh-TW" altLang="en-US" dirty="0"/>
              <a:t> 一條直線</a:t>
            </a:r>
            <a:endParaRPr lang="en-US" altLang="zh-TW" dirty="0"/>
          </a:p>
          <a:p>
            <a:pPr>
              <a:spcBef>
                <a:spcPct val="50000"/>
              </a:spcBef>
            </a:pPr>
            <a:r>
              <a:rPr lang="zh-TW" altLang="en-US" dirty="0"/>
              <a:t>三個向量，</a:t>
            </a:r>
            <a:r>
              <a:rPr lang="en-US" altLang="zh-TW" dirty="0"/>
              <a:t>=&gt;</a:t>
            </a:r>
            <a:r>
              <a:rPr lang="zh-TW" altLang="en-US" dirty="0"/>
              <a:t>一個平面</a:t>
            </a:r>
            <a:endParaRPr lang="en-US" altLang="zh-TW" dirty="0"/>
          </a:p>
        </p:txBody>
      </p:sp>
      <p:pic>
        <p:nvPicPr>
          <p:cNvPr id="35859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5373688"/>
            <a:ext cx="17049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97E0-FC20-4B66-909A-2001EF7CBF11}" type="slidenum">
              <a:rPr lang="en-US" altLang="zh-TW"/>
              <a:pPr/>
              <a:t>13</a:t>
            </a:fld>
            <a:r>
              <a:rPr lang="en-US" altLang="zh-TW"/>
              <a:t>/31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Pattern Recognition Example (3/5)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</a:t>
            </a:r>
            <a:r>
              <a:rPr lang="en-US" altLang="zh-TW">
                <a:solidFill>
                  <a:schemeClr val="hlink"/>
                </a:solidFill>
              </a:rPr>
              <a:t>weight vector</a:t>
            </a:r>
            <a:r>
              <a:rPr lang="en-US" altLang="zh-TW"/>
              <a:t> should be </a:t>
            </a:r>
            <a:r>
              <a:rPr lang="en-US" altLang="zh-TW" i="1">
                <a:solidFill>
                  <a:srgbClr val="FF00FF"/>
                </a:solidFill>
              </a:rPr>
              <a:t>orthogonal</a:t>
            </a:r>
            <a:r>
              <a:rPr lang="en-US" altLang="zh-TW"/>
              <a:t> to the decision boundary, and should point in the direction of the vector which should produce an output of 1.</a:t>
            </a:r>
          </a:p>
          <a:p>
            <a:r>
              <a:rPr lang="en-US" altLang="zh-TW"/>
              <a:t>The </a:t>
            </a:r>
            <a:r>
              <a:rPr lang="en-US" altLang="zh-TW">
                <a:solidFill>
                  <a:schemeClr val="hlink"/>
                </a:solidFill>
              </a:rPr>
              <a:t>bias</a:t>
            </a:r>
            <a:r>
              <a:rPr lang="en-US" altLang="zh-TW"/>
              <a:t> determines the </a:t>
            </a:r>
            <a:r>
              <a:rPr lang="en-US" altLang="zh-TW" i="1">
                <a:solidFill>
                  <a:srgbClr val="FF00FF"/>
                </a:solidFill>
              </a:rPr>
              <a:t>position</a:t>
            </a:r>
            <a:r>
              <a:rPr lang="en-US" altLang="zh-TW"/>
              <a:t> of the boundary.</a:t>
            </a:r>
          </a:p>
          <a:p>
            <a:r>
              <a:rPr lang="en-US" altLang="zh-TW"/>
              <a:t>Therefore the weight matrix and bias will be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734050"/>
            <a:ext cx="2160588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18CB-9D03-4D50-9EA8-060AEE46E7D2}" type="slidenum">
              <a:rPr lang="en-US" altLang="zh-TW"/>
              <a:pPr/>
              <a:t>14</a:t>
            </a:fld>
            <a:r>
              <a:rPr lang="en-US" altLang="zh-TW"/>
              <a:t>/31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Pattern Recognition Example (4/5)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/>
              <a:t>Testing the Network</a:t>
            </a:r>
          </a:p>
          <a:p>
            <a:endParaRPr lang="en-US" altLang="zh-TW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068638"/>
            <a:ext cx="5154613" cy="2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8F0-CD4E-4866-A95C-B5ED59690145}" type="slidenum">
              <a:rPr lang="en-US" altLang="zh-TW"/>
              <a:pPr/>
              <a:t>15</a:t>
            </a:fld>
            <a:r>
              <a:rPr lang="en-US" altLang="zh-TW"/>
              <a:t>/31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Pattern Recognition Example (5/5)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What happens if we put a </a:t>
            </a:r>
            <a:r>
              <a:rPr lang="en-US" altLang="zh-TW" sz="2800" i="1">
                <a:solidFill>
                  <a:srgbClr val="FF00FF"/>
                </a:solidFill>
              </a:rPr>
              <a:t>not-so-perfect orange</a:t>
            </a:r>
            <a:r>
              <a:rPr lang="en-US" altLang="zh-TW" sz="2800"/>
              <a:t> into the classifier? Let’s say that an orange with an</a:t>
            </a:r>
            <a:r>
              <a:rPr lang="en-US" altLang="zh-TW" sz="2800">
                <a:solidFill>
                  <a:schemeClr val="hlink"/>
                </a:solidFill>
              </a:rPr>
              <a:t> elliptical </a:t>
            </a:r>
            <a:r>
              <a:rPr lang="en-US" altLang="zh-TW" sz="2800"/>
              <a:t>shape is passed through the sensors.</a:t>
            </a:r>
          </a:p>
          <a:p>
            <a:r>
              <a:rPr lang="en-US" altLang="zh-TW" sz="2800"/>
              <a:t>The input vector would then be</a:t>
            </a:r>
          </a:p>
          <a:p>
            <a:endParaRPr lang="en-US" altLang="zh-TW"/>
          </a:p>
          <a:p>
            <a:r>
              <a:rPr lang="en-US" altLang="zh-TW" sz="2800"/>
              <a:t>The response of the network would be</a:t>
            </a:r>
            <a:r>
              <a:rPr lang="en-US" altLang="zh-TW"/>
              <a:t> 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789363"/>
            <a:ext cx="7810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373688"/>
            <a:ext cx="2971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0A4D-BE95-4621-96DB-C4B69122A6EB}" type="slidenum">
              <a:rPr lang="en-US" altLang="zh-TW"/>
              <a:pPr/>
              <a:t>16</a:t>
            </a:fld>
            <a:r>
              <a:rPr lang="en-US" altLang="zh-TW"/>
              <a:t>/31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Hamming Network</a:t>
            </a:r>
            <a:r>
              <a:rPr lang="en-US" altLang="zh-TW"/>
              <a:t> (1/2)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27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The Hamming Network was designed explicitly to solve </a:t>
            </a:r>
            <a:r>
              <a:rPr lang="en-US" altLang="zh-TW" sz="2400">
                <a:solidFill>
                  <a:schemeClr val="hlink"/>
                </a:solidFill>
              </a:rPr>
              <a:t>binary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pattern recognition problems</a:t>
            </a:r>
            <a:r>
              <a:rPr lang="en-US" altLang="zh-TW" sz="2400"/>
              <a:t>.</a:t>
            </a:r>
            <a:r>
              <a:rPr lang="en-US" altLang="zh-TW" sz="20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Each element in the input vector has only two possible values, </a:t>
            </a:r>
            <a:br>
              <a:rPr lang="en-US" altLang="zh-TW" sz="2000"/>
            </a:br>
            <a:r>
              <a:rPr lang="en-US" altLang="zh-TW" sz="2000"/>
              <a:t>e.g., 1 or -1.</a:t>
            </a:r>
            <a:endParaRPr lang="en-US" altLang="zh-TW" sz="1800"/>
          </a:p>
          <a:p>
            <a:pPr>
              <a:lnSpc>
                <a:spcPct val="80000"/>
              </a:lnSpc>
            </a:pPr>
            <a:r>
              <a:rPr lang="en-US" altLang="zh-TW" sz="2400"/>
              <a:t>The Hamming Network uses 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feedforward</a:t>
            </a:r>
            <a:r>
              <a:rPr lang="en-US" altLang="zh-TW" sz="2000"/>
              <a:t> layer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recurrent (feedback)</a:t>
            </a:r>
            <a:r>
              <a:rPr lang="en-US" altLang="zh-TW" sz="2000"/>
              <a:t> layer </a:t>
            </a:r>
            <a:endParaRPr lang="en-US" altLang="zh-TW" sz="1800"/>
          </a:p>
          <a:p>
            <a:pPr>
              <a:lnSpc>
                <a:spcPct val="80000"/>
              </a:lnSpc>
            </a:pPr>
            <a:r>
              <a:rPr lang="en-US" altLang="zh-TW" sz="2400"/>
              <a:t>The objective of the Hamming network is to decide which </a:t>
            </a:r>
            <a:r>
              <a:rPr lang="en-US" altLang="zh-TW" sz="2400">
                <a:solidFill>
                  <a:schemeClr val="hlink"/>
                </a:solidFill>
              </a:rPr>
              <a:t>prototype</a:t>
            </a:r>
            <a:r>
              <a:rPr lang="en-US" altLang="zh-TW" sz="2400"/>
              <a:t> vector is closest to the input vector. 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This decision is indicated by the output of the recurrent layer.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There is </a:t>
            </a:r>
            <a:r>
              <a:rPr lang="en-US" altLang="zh-TW" sz="2000">
                <a:solidFill>
                  <a:schemeClr val="hlink"/>
                </a:solidFill>
              </a:rPr>
              <a:t>one neuron in the recurrent layer for each prototype pattern</a:t>
            </a:r>
            <a:r>
              <a:rPr lang="en-US" altLang="zh-TW" sz="2000"/>
              <a:t>. </a:t>
            </a:r>
            <a:endParaRPr lang="en-US" altLang="zh-TW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9559-993F-46B8-AE02-7072BC8E6540}" type="slidenum">
              <a:rPr lang="en-US" altLang="zh-TW"/>
              <a:pPr/>
              <a:t>17</a:t>
            </a:fld>
            <a:r>
              <a:rPr lang="en-US" altLang="zh-TW"/>
              <a:t>/31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Hamming Network (2/2)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36838"/>
            <a:ext cx="649605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8D14-80DE-4AF6-AC79-8906CC62EFD8}" type="slidenum">
              <a:rPr lang="en-US" altLang="zh-TW"/>
              <a:pPr/>
              <a:t>18</a:t>
            </a:fld>
            <a:r>
              <a:rPr lang="en-US" altLang="zh-TW"/>
              <a:t>/31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Hamming Network </a:t>
            </a:r>
            <a:br>
              <a:rPr lang="en-US" altLang="zh-TW" sz="4000"/>
            </a:br>
            <a:r>
              <a:rPr lang="en-US" altLang="zh-TW" sz="3600"/>
              <a:t>- Feedforward Layer (1/4)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251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The feedforward layer performs a </a:t>
            </a:r>
            <a:r>
              <a:rPr lang="en-US" altLang="zh-TW" sz="2800">
                <a:solidFill>
                  <a:schemeClr val="hlink"/>
                </a:solidFill>
              </a:rPr>
              <a:t>correlation</a:t>
            </a:r>
            <a:r>
              <a:rPr lang="en-US" altLang="zh-TW" sz="2800"/>
              <a:t>, or </a:t>
            </a:r>
            <a:r>
              <a:rPr lang="en-US" altLang="zh-TW" sz="2800">
                <a:solidFill>
                  <a:schemeClr val="hlink"/>
                </a:solidFill>
              </a:rPr>
              <a:t>inner product</a:t>
            </a:r>
            <a:r>
              <a:rPr lang="en-US" altLang="zh-TW" sz="2800"/>
              <a:t>, between each of the </a:t>
            </a:r>
            <a:r>
              <a:rPr lang="en-US" altLang="zh-TW" sz="2800">
                <a:solidFill>
                  <a:srgbClr val="FF00FF"/>
                </a:solidFill>
              </a:rPr>
              <a:t>prototype patterns and the input pattern</a:t>
            </a:r>
            <a:r>
              <a:rPr lang="en-US" altLang="zh-TW" sz="2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The </a:t>
            </a:r>
            <a:r>
              <a:rPr lang="en-US" altLang="zh-TW" sz="2800">
                <a:solidFill>
                  <a:schemeClr val="hlink"/>
                </a:solidFill>
              </a:rPr>
              <a:t>connection matrix W</a:t>
            </a:r>
            <a:r>
              <a:rPr lang="en-US" altLang="zh-TW" sz="2800" baseline="30000">
                <a:solidFill>
                  <a:schemeClr val="hlink"/>
                </a:solidFill>
              </a:rPr>
              <a:t>1</a:t>
            </a:r>
            <a:r>
              <a:rPr lang="en-US" altLang="zh-TW" sz="2800"/>
              <a:t> are set to the </a:t>
            </a:r>
            <a:r>
              <a:rPr lang="en-US" altLang="zh-TW" sz="2800">
                <a:solidFill>
                  <a:srgbClr val="FF00FF"/>
                </a:solidFill>
              </a:rPr>
              <a:t>prototype patterns</a:t>
            </a:r>
            <a:r>
              <a:rPr lang="en-US" altLang="zh-TW" sz="2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The feedforward layer uses a </a:t>
            </a:r>
            <a:r>
              <a:rPr lang="en-US" altLang="zh-TW" sz="2800">
                <a:solidFill>
                  <a:schemeClr val="hlink"/>
                </a:solidFill>
              </a:rPr>
              <a:t>linear transfer function</a:t>
            </a:r>
            <a:r>
              <a:rPr lang="en-US" altLang="zh-TW" sz="2800"/>
              <a:t>, and each element of the </a:t>
            </a:r>
            <a:r>
              <a:rPr lang="en-US" altLang="zh-TW" sz="2800">
                <a:solidFill>
                  <a:schemeClr val="hlink"/>
                </a:solidFill>
              </a:rPr>
              <a:t>bias vector</a:t>
            </a:r>
            <a:r>
              <a:rPr lang="en-US" altLang="zh-TW" sz="2800"/>
              <a:t> is equal to </a:t>
            </a:r>
            <a:r>
              <a:rPr lang="en-US" altLang="zh-TW" sz="2800" i="1">
                <a:solidFill>
                  <a:schemeClr val="hlink"/>
                </a:solidFill>
              </a:rPr>
              <a:t>R</a:t>
            </a:r>
            <a:r>
              <a:rPr lang="en-US" altLang="zh-TW" sz="2800"/>
              <a:t>, where is the number of elements in the input vector.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By adding to the inner product we guarantee that the </a:t>
            </a:r>
            <a:r>
              <a:rPr lang="en-US" altLang="zh-TW" sz="2400" i="1">
                <a:solidFill>
                  <a:srgbClr val="FF00FF"/>
                </a:solidFill>
              </a:rPr>
              <a:t>outputs of the feedforward layer</a:t>
            </a:r>
            <a:r>
              <a:rPr lang="en-US" altLang="zh-TW" sz="2400"/>
              <a:t> can </a:t>
            </a:r>
            <a:r>
              <a:rPr lang="en-US" altLang="zh-TW" sz="2400" i="1">
                <a:solidFill>
                  <a:srgbClr val="FF00FF"/>
                </a:solidFill>
              </a:rPr>
              <a:t>never</a:t>
            </a:r>
            <a:r>
              <a:rPr lang="en-US" altLang="zh-TW" sz="2400"/>
              <a:t> be </a:t>
            </a:r>
            <a:r>
              <a:rPr lang="en-US" altLang="zh-TW" sz="2400" i="1">
                <a:solidFill>
                  <a:srgbClr val="FF00FF"/>
                </a:solidFill>
              </a:rPr>
              <a:t>negative</a:t>
            </a:r>
            <a:r>
              <a:rPr lang="en-US" altLang="zh-TW" sz="240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4732-ABFC-46D4-992D-A209F0DBAD18}" type="slidenum">
              <a:rPr lang="en-US" altLang="zh-TW"/>
              <a:pPr/>
              <a:t>19</a:t>
            </a:fld>
            <a:r>
              <a:rPr lang="en-US" altLang="zh-TW"/>
              <a:t>/31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Hamming Network </a:t>
            </a:r>
            <a:br>
              <a:rPr lang="en-US" altLang="zh-TW" sz="4000"/>
            </a:br>
            <a:r>
              <a:rPr lang="en-US" altLang="zh-TW" sz="3600"/>
              <a:t>- Feedforward Layer (2/4)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997200"/>
            <a:ext cx="35718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795963" y="5013325"/>
            <a:ext cx="28797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Linear Transfer Function</a:t>
            </a:r>
          </a:p>
          <a:p>
            <a:r>
              <a:rPr lang="en-US" altLang="zh-TW" i="1"/>
              <a:t> </a:t>
            </a:r>
            <a:r>
              <a:rPr lang="en-US" altLang="zh-TW" sz="2000" i="1"/>
              <a:t>a</a:t>
            </a:r>
            <a:r>
              <a:rPr lang="en-US" altLang="zh-TW" sz="2000"/>
              <a:t> =  </a:t>
            </a:r>
            <a:r>
              <a:rPr lang="en-US" altLang="zh-TW" sz="2000" i="1"/>
              <a:t>n = </a:t>
            </a:r>
            <a:r>
              <a:rPr lang="en-US" altLang="zh-TW" sz="2000"/>
              <a:t>(</a:t>
            </a:r>
            <a:r>
              <a:rPr lang="en-US" altLang="zh-TW" sz="2000" i="1"/>
              <a:t>wp + b</a:t>
            </a:r>
            <a:r>
              <a:rPr lang="en-US" altLang="zh-TW" sz="2000"/>
              <a:t>)</a:t>
            </a:r>
            <a:endParaRPr lang="en-US" altLang="zh-TW" sz="1600"/>
          </a:p>
          <a:p>
            <a:r>
              <a:rPr lang="en-US" altLang="zh-TW" sz="2000"/>
              <a:t>MATLAB function: </a:t>
            </a:r>
          </a:p>
          <a:p>
            <a:r>
              <a:rPr lang="en-US" altLang="zh-TW" sz="2000" i="1"/>
              <a:t>purelin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508625" y="2276475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258888" y="1916113"/>
            <a:ext cx="734536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/>
              <a:t>The connection matrix </a:t>
            </a:r>
            <a:r>
              <a:rPr lang="en-US" altLang="zh-TW" b="1">
                <a:solidFill>
                  <a:schemeClr val="hlink"/>
                </a:solidFill>
              </a:rPr>
              <a:t>W</a:t>
            </a:r>
            <a:r>
              <a:rPr lang="en-US" altLang="zh-TW" baseline="30000">
                <a:solidFill>
                  <a:schemeClr val="hlink"/>
                </a:solidFill>
              </a:rPr>
              <a:t>1</a:t>
            </a:r>
            <a:r>
              <a:rPr lang="en-US" altLang="zh-TW"/>
              <a:t> are set to the </a:t>
            </a:r>
            <a:r>
              <a:rPr lang="en-US" altLang="zh-TW">
                <a:solidFill>
                  <a:schemeClr val="hlink"/>
                </a:solidFill>
              </a:rPr>
              <a:t>prototype patterns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chemeClr val="hlink"/>
                </a:solidFill>
              </a:rPr>
              <a:t>Each element of the bias vector b</a:t>
            </a:r>
            <a:r>
              <a:rPr lang="en-US" altLang="zh-TW" baseline="30000">
                <a:solidFill>
                  <a:schemeClr val="hlink"/>
                </a:solidFill>
              </a:rPr>
              <a:t>1</a:t>
            </a:r>
            <a:r>
              <a:rPr lang="en-US" altLang="zh-TW"/>
              <a:t> is set to be </a:t>
            </a:r>
            <a:r>
              <a:rPr lang="en-US" altLang="zh-TW" i="1">
                <a:solidFill>
                  <a:schemeClr val="hlink"/>
                </a:solidFill>
              </a:rPr>
              <a:t>R</a:t>
            </a:r>
            <a:r>
              <a:rPr lang="en-US" altLang="zh-TW"/>
              <a:t>, such that the outputs </a:t>
            </a:r>
            <a:r>
              <a:rPr lang="en-US" altLang="zh-TW" b="1"/>
              <a:t>a</a:t>
            </a:r>
            <a:r>
              <a:rPr lang="en-US" altLang="zh-TW" baseline="30000"/>
              <a:t>1</a:t>
            </a:r>
            <a:r>
              <a:rPr lang="en-US" altLang="zh-TW"/>
              <a:t> can </a:t>
            </a:r>
            <a:r>
              <a:rPr lang="en-US" altLang="zh-TW" i="1">
                <a:solidFill>
                  <a:srgbClr val="FF00FF"/>
                </a:solidFill>
              </a:rPr>
              <a:t>never</a:t>
            </a:r>
            <a:r>
              <a:rPr lang="en-US" altLang="zh-TW"/>
              <a:t> </a:t>
            </a:r>
            <a:r>
              <a:rPr lang="en-US" altLang="zh-TW" i="1"/>
              <a:t>be </a:t>
            </a:r>
            <a:r>
              <a:rPr lang="en-US" altLang="zh-TW" i="1">
                <a:solidFill>
                  <a:srgbClr val="FF00FF"/>
                </a:solidFill>
              </a:rPr>
              <a:t>negative</a:t>
            </a:r>
            <a:r>
              <a:rPr lang="en-US" altLang="zh-TW">
                <a:solidFill>
                  <a:srgbClr val="FF00FF"/>
                </a:solidFill>
              </a:rPr>
              <a:t>.</a:t>
            </a:r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149725"/>
            <a:ext cx="9525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13100"/>
            <a:ext cx="21050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63A4-62C0-4A83-89CE-8507E1C86105}" type="slidenum">
              <a:rPr lang="en-US" altLang="zh-TW"/>
              <a:pPr/>
              <a:t>2</a:t>
            </a:fld>
            <a:r>
              <a:rPr lang="en-US" altLang="zh-TW"/>
              <a:t>/31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Objectives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Theory and Examples 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Problem Statement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Perceptron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Two-Input Case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Pattern Recognition Example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Hamming Network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Feedforward Layer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Recurrent Layer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Hopfield Network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98C6-767C-4424-94C9-149F799DBAF3}" type="slidenum">
              <a:rPr lang="en-US" altLang="zh-TW"/>
              <a:pPr/>
              <a:t>20</a:t>
            </a:fld>
            <a:r>
              <a:rPr lang="en-US" altLang="zh-TW"/>
              <a:t>/31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Hamming Network </a:t>
            </a:r>
            <a:br>
              <a:rPr lang="en-US" altLang="zh-TW" sz="4000"/>
            </a:br>
            <a:r>
              <a:rPr lang="en-US" altLang="zh-TW" sz="3600"/>
              <a:t>- Feedforward Layer (3/4)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With these choices for the weight matrix and bias vector, the output of the feedforward layer is</a:t>
            </a:r>
          </a:p>
          <a:p>
            <a:endParaRPr lang="en-US" altLang="zh-TW" sz="2800"/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Note that the </a:t>
            </a:r>
            <a:r>
              <a:rPr lang="en-US" altLang="zh-TW" sz="2800" i="1">
                <a:solidFill>
                  <a:srgbClr val="FF00FF"/>
                </a:solidFill>
              </a:rPr>
              <a:t>outputs of the feedforward layer</a:t>
            </a:r>
            <a:r>
              <a:rPr lang="en-US" altLang="zh-TW" sz="2800"/>
              <a:t> are equal to the </a:t>
            </a:r>
            <a:r>
              <a:rPr lang="en-US" altLang="zh-TW" sz="2800" i="1">
                <a:solidFill>
                  <a:srgbClr val="FF00FF"/>
                </a:solidFill>
              </a:rPr>
              <a:t>inner products</a:t>
            </a:r>
            <a:r>
              <a:rPr lang="en-US" altLang="zh-TW" sz="2800"/>
              <a:t> of each prototype pattern with the input, </a:t>
            </a:r>
            <a:r>
              <a:rPr lang="en-US" altLang="zh-TW" sz="2800" i="1">
                <a:solidFill>
                  <a:srgbClr val="FF00FF"/>
                </a:solidFill>
              </a:rPr>
              <a:t>plus</a:t>
            </a:r>
            <a:r>
              <a:rPr lang="en-US" altLang="zh-TW" sz="2800">
                <a:solidFill>
                  <a:srgbClr val="FF00FF"/>
                </a:solidFill>
              </a:rPr>
              <a:t> </a:t>
            </a:r>
            <a:r>
              <a:rPr lang="en-US" altLang="zh-TW" sz="2800" i="1">
                <a:solidFill>
                  <a:srgbClr val="FF00FF"/>
                </a:solidFill>
              </a:rPr>
              <a:t>R</a:t>
            </a:r>
            <a:r>
              <a:rPr lang="en-US" altLang="zh-TW" sz="2800"/>
              <a:t>.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068638"/>
            <a:ext cx="37814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1123-2122-4606-B9D3-B36C740B3DA4}" type="slidenum">
              <a:rPr lang="en-US" altLang="zh-TW"/>
              <a:pPr/>
              <a:t>21</a:t>
            </a:fld>
            <a:r>
              <a:rPr lang="en-US" altLang="zh-TW"/>
              <a:t>/31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Hamming Network </a:t>
            </a:r>
            <a:br>
              <a:rPr lang="en-US" altLang="zh-TW" sz="4000"/>
            </a:br>
            <a:r>
              <a:rPr lang="en-US" altLang="zh-TW" sz="3600"/>
              <a:t>- Feedforward Layer (4/4)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endParaRPr lang="en-US" altLang="zh-TW" sz="240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zh-TW" sz="2400"/>
              <a:t>If                  , then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altLang="zh-TW" sz="240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zh-TW" sz="2400"/>
              <a:t>The </a:t>
            </a:r>
            <a:r>
              <a:rPr lang="en-US" altLang="zh-TW" sz="2400">
                <a:solidFill>
                  <a:schemeClr val="hlink"/>
                </a:solidFill>
              </a:rPr>
              <a:t>Hamming distance</a:t>
            </a:r>
            <a:r>
              <a:rPr lang="en-US" altLang="zh-TW" sz="2400"/>
              <a:t> between two vectors is equal to the </a:t>
            </a:r>
            <a:r>
              <a:rPr lang="en-US" altLang="zh-TW" sz="2400" i="1">
                <a:solidFill>
                  <a:srgbClr val="FF00FF"/>
                </a:solidFill>
              </a:rPr>
              <a:t>number of elements</a:t>
            </a:r>
            <a:r>
              <a:rPr lang="en-US" altLang="zh-TW" sz="2400"/>
              <a:t> that are </a:t>
            </a:r>
            <a:r>
              <a:rPr lang="en-US" altLang="zh-TW" sz="2400" i="1">
                <a:solidFill>
                  <a:srgbClr val="FF00FF"/>
                </a:solidFill>
              </a:rPr>
              <a:t>different</a:t>
            </a:r>
            <a:r>
              <a:rPr lang="en-US" altLang="zh-TW" sz="2400"/>
              <a:t>.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TW" sz="2000"/>
              <a:t>It is defined only for </a:t>
            </a:r>
            <a:r>
              <a:rPr lang="en-US" altLang="zh-TW" sz="2000">
                <a:solidFill>
                  <a:schemeClr val="hlink"/>
                </a:solidFill>
              </a:rPr>
              <a:t>binary vectors</a:t>
            </a:r>
            <a:r>
              <a:rPr lang="en-US" altLang="zh-TW" sz="2000"/>
              <a:t>.</a:t>
            </a:r>
            <a:endParaRPr lang="en-US" altLang="zh-TW" sz="200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zh-TW" sz="2400"/>
              <a:t>The </a:t>
            </a:r>
            <a:r>
              <a:rPr lang="en-US" altLang="zh-TW" sz="2400">
                <a:solidFill>
                  <a:schemeClr val="hlink"/>
                </a:solidFill>
              </a:rPr>
              <a:t>neuron with the largest output</a:t>
            </a:r>
            <a:r>
              <a:rPr lang="en-US" altLang="zh-TW" sz="2400"/>
              <a:t> will correspond to the </a:t>
            </a:r>
            <a:r>
              <a:rPr lang="en-US" altLang="zh-TW" sz="2400" i="1">
                <a:solidFill>
                  <a:srgbClr val="FF00FF"/>
                </a:solidFill>
              </a:rPr>
              <a:t>prototype pattern</a:t>
            </a:r>
            <a:r>
              <a:rPr lang="en-US" altLang="zh-TW" sz="2400"/>
              <a:t> that is closest in Hamming distance to the input pattern.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zh-TW" sz="2400"/>
              <a:t>Note that </a:t>
            </a:r>
            <a:r>
              <a:rPr lang="en-US" altLang="zh-TW" sz="2400">
                <a:solidFill>
                  <a:schemeClr val="hlink"/>
                </a:solidFill>
              </a:rPr>
              <a:t>output = 2 </a:t>
            </a:r>
            <a:r>
              <a:rPr lang="en-US" altLang="zh-TW" sz="2400">
                <a:solidFill>
                  <a:schemeClr val="hlink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400">
                <a:solidFill>
                  <a:schemeClr val="hlink"/>
                </a:solidFill>
              </a:rPr>
              <a:t> (</a:t>
            </a:r>
            <a:r>
              <a:rPr lang="en-US" altLang="zh-TW" sz="2400" i="1">
                <a:solidFill>
                  <a:schemeClr val="hlink"/>
                </a:solidFill>
              </a:rPr>
              <a:t>R</a:t>
            </a:r>
            <a:r>
              <a:rPr lang="en-US" altLang="zh-TW" sz="2400">
                <a:solidFill>
                  <a:schemeClr val="hlink"/>
                </a:solidFill>
              </a:rPr>
              <a:t> – Hamming distance)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TW" sz="2000"/>
              <a:t>In our example, we have    </a:t>
            </a:r>
            <a:r>
              <a:rPr lang="en-US" altLang="zh-TW" sz="1800" b="1" i="1"/>
              <a:t>a</a:t>
            </a:r>
            <a:r>
              <a:rPr lang="en-US" altLang="zh-TW" sz="1800" baseline="30000"/>
              <a:t>1</a:t>
            </a:r>
            <a:r>
              <a:rPr lang="en-US" altLang="zh-TW" sz="1800" baseline="-25000"/>
              <a:t>1 </a:t>
            </a:r>
            <a:r>
              <a:rPr lang="en-US" altLang="zh-TW" sz="1800"/>
              <a:t>=</a:t>
            </a:r>
            <a:r>
              <a:rPr lang="en-US" altLang="zh-TW" sz="1800">
                <a:solidFill>
                  <a:srgbClr val="00CC00"/>
                </a:solidFill>
              </a:rPr>
              <a:t> 2 </a:t>
            </a:r>
            <a:r>
              <a:rPr lang="en-US" altLang="zh-TW" sz="1800">
                <a:sym typeface="Symbol" panose="05050102010706020507" pitchFamily="18" charset="2"/>
              </a:rPr>
              <a:t></a:t>
            </a:r>
            <a:r>
              <a:rPr lang="en-US" altLang="zh-TW" sz="1800"/>
              <a:t> (</a:t>
            </a:r>
            <a:r>
              <a:rPr lang="en-US" altLang="zh-TW" sz="1800">
                <a:solidFill>
                  <a:srgbClr val="00CC00"/>
                </a:solidFill>
              </a:rPr>
              <a:t>3 –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chemeClr val="hlink"/>
                </a:solidFill>
              </a:rPr>
              <a:t>1</a:t>
            </a:r>
            <a:r>
              <a:rPr lang="en-US" altLang="zh-TW" sz="1800"/>
              <a:t>) = 4, </a:t>
            </a:r>
            <a:r>
              <a:rPr lang="en-US" altLang="zh-TW" sz="1800" b="1" i="1"/>
              <a:t>a</a:t>
            </a:r>
            <a:r>
              <a:rPr lang="en-US" altLang="zh-TW" sz="1800" baseline="30000"/>
              <a:t>1</a:t>
            </a:r>
            <a:r>
              <a:rPr lang="en-US" altLang="zh-TW" sz="1800" baseline="-25000"/>
              <a:t>2 </a:t>
            </a:r>
            <a:r>
              <a:rPr lang="en-US" altLang="zh-TW" sz="1800"/>
              <a:t>= </a:t>
            </a:r>
            <a:r>
              <a:rPr lang="en-US" altLang="zh-TW" sz="1800">
                <a:solidFill>
                  <a:schemeClr val="accent2"/>
                </a:solidFill>
              </a:rPr>
              <a:t>2</a:t>
            </a:r>
            <a:r>
              <a:rPr lang="en-US" altLang="zh-TW" sz="1800"/>
              <a:t> </a:t>
            </a:r>
            <a:r>
              <a:rPr lang="en-US" altLang="zh-TW" sz="1800">
                <a:sym typeface="Symbol" panose="05050102010706020507" pitchFamily="18" charset="2"/>
              </a:rPr>
              <a:t></a:t>
            </a:r>
            <a:r>
              <a:rPr lang="en-US" altLang="zh-TW" sz="1800"/>
              <a:t> (</a:t>
            </a:r>
            <a:r>
              <a:rPr lang="en-US" altLang="zh-TW" sz="1800">
                <a:solidFill>
                  <a:schemeClr val="accent2"/>
                </a:solidFill>
              </a:rPr>
              <a:t>3</a:t>
            </a:r>
            <a:r>
              <a:rPr lang="en-US" altLang="zh-TW" sz="1800"/>
              <a:t> – </a:t>
            </a:r>
            <a:r>
              <a:rPr lang="en-US" altLang="zh-TW" sz="1800">
                <a:solidFill>
                  <a:schemeClr val="hlink"/>
                </a:solidFill>
              </a:rPr>
              <a:t>2</a:t>
            </a:r>
            <a:r>
              <a:rPr lang="en-US" altLang="zh-TW" sz="1800"/>
              <a:t>) = 2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844675"/>
            <a:ext cx="4133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10668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0D92-6CAE-4297-8821-8B8600280705}" type="slidenum">
              <a:rPr lang="en-US" altLang="zh-TW"/>
              <a:pPr/>
              <a:t>22</a:t>
            </a:fld>
            <a:r>
              <a:rPr lang="en-US" altLang="zh-TW"/>
              <a:t>/31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Hamming Network </a:t>
            </a:r>
            <a:br>
              <a:rPr lang="en-US" altLang="zh-TW" sz="4000"/>
            </a:br>
            <a:r>
              <a:rPr lang="en-US" altLang="zh-TW" sz="4000"/>
              <a:t>- </a:t>
            </a:r>
            <a:r>
              <a:rPr lang="en-US" altLang="zh-TW" sz="3600"/>
              <a:t>Recurrent Layer (1/3)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r>
              <a:rPr lang="en-US" altLang="zh-TW" sz="2800"/>
              <a:t>The </a:t>
            </a:r>
            <a:r>
              <a:rPr lang="en-US" altLang="zh-TW" sz="2800" i="1">
                <a:solidFill>
                  <a:srgbClr val="FF00FF"/>
                </a:solidFill>
              </a:rPr>
              <a:t>recurrent layer</a:t>
            </a:r>
            <a:r>
              <a:rPr lang="en-US" altLang="zh-TW" sz="2800"/>
              <a:t> of the Hamming network is what is known as a “</a:t>
            </a:r>
            <a:r>
              <a:rPr lang="en-US" altLang="zh-TW" sz="2800">
                <a:solidFill>
                  <a:schemeClr val="hlink"/>
                </a:solidFill>
              </a:rPr>
              <a:t>competitive</a:t>
            </a:r>
            <a:r>
              <a:rPr lang="en-US" altLang="zh-TW" sz="2800"/>
              <a:t>” layer.</a:t>
            </a:r>
          </a:p>
          <a:p>
            <a:r>
              <a:rPr lang="en-US" altLang="zh-TW" sz="2800"/>
              <a:t>The neurons in this layer are </a:t>
            </a:r>
            <a:r>
              <a:rPr lang="en-US" altLang="zh-TW" sz="2800" i="1">
                <a:solidFill>
                  <a:srgbClr val="FF00FF"/>
                </a:solidFill>
              </a:rPr>
              <a:t>initialized</a:t>
            </a:r>
            <a:r>
              <a:rPr lang="en-US" altLang="zh-TW" sz="2800"/>
              <a:t> with the </a:t>
            </a:r>
            <a:r>
              <a:rPr lang="en-US" altLang="zh-TW" sz="2800">
                <a:solidFill>
                  <a:schemeClr val="hlink"/>
                </a:solidFill>
              </a:rPr>
              <a:t>outputs of the feedforward layer</a:t>
            </a:r>
            <a:r>
              <a:rPr lang="en-US" altLang="zh-TW" sz="2800"/>
              <a:t>, which indicate the correlation between the prototype patterns and the input vector. </a:t>
            </a:r>
          </a:p>
          <a:p>
            <a:r>
              <a:rPr lang="en-US" altLang="zh-TW" sz="2800"/>
              <a:t>Then the neurons compete with each other to determine a</a:t>
            </a:r>
            <a:r>
              <a:rPr lang="en-US" altLang="zh-TW" sz="2800">
                <a:solidFill>
                  <a:schemeClr val="hlink"/>
                </a:solidFill>
              </a:rPr>
              <a:t> winner</a:t>
            </a:r>
            <a:r>
              <a:rPr lang="en-US" altLang="zh-TW" sz="280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B0F1-BDA7-4878-9A43-5972996DE51C}" type="slidenum">
              <a:rPr lang="en-US" altLang="zh-TW"/>
              <a:pPr/>
              <a:t>23</a:t>
            </a:fld>
            <a:r>
              <a:rPr lang="en-US" altLang="zh-TW"/>
              <a:t>/31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Hamming Network </a:t>
            </a:r>
            <a:br>
              <a:rPr lang="en-US" altLang="zh-TW" sz="4000"/>
            </a:br>
            <a:r>
              <a:rPr lang="en-US" altLang="zh-TW" sz="4000"/>
              <a:t>- </a:t>
            </a:r>
            <a:r>
              <a:rPr lang="en-US" altLang="zh-TW" sz="3600"/>
              <a:t>Recurrent Layer (2/3)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16113"/>
            <a:ext cx="54387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795963" y="4437063"/>
            <a:ext cx="287972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Positive Linear</a:t>
            </a:r>
            <a:r>
              <a:rPr lang="en-US" altLang="zh-TW"/>
              <a:t> </a:t>
            </a:r>
            <a:r>
              <a:rPr lang="en-US" altLang="zh-TW" sz="2000"/>
              <a:t>Function</a:t>
            </a:r>
          </a:p>
          <a:p>
            <a:r>
              <a:rPr lang="en-US" altLang="zh-TW" i="1"/>
              <a:t> </a:t>
            </a:r>
            <a:r>
              <a:rPr lang="en-US" altLang="zh-TW" sz="2000" i="1"/>
              <a:t>a</a:t>
            </a:r>
            <a:r>
              <a:rPr lang="en-US" altLang="zh-TW" sz="2000"/>
              <a:t> = 0, if </a:t>
            </a:r>
            <a:r>
              <a:rPr lang="en-US" altLang="zh-TW" sz="2000" i="1"/>
              <a:t>n</a:t>
            </a:r>
            <a:r>
              <a:rPr lang="en-US" altLang="zh-TW" sz="2000"/>
              <a:t> </a:t>
            </a:r>
            <a:r>
              <a:rPr lang="en-US" altLang="zh-TW" sz="2000">
                <a:sym typeface="Symbol" panose="05050102010706020507" pitchFamily="18" charset="2"/>
              </a:rPr>
              <a:t></a:t>
            </a:r>
            <a:r>
              <a:rPr lang="en-US" altLang="zh-TW" sz="2000"/>
              <a:t> 0</a:t>
            </a:r>
          </a:p>
          <a:p>
            <a:r>
              <a:rPr lang="en-US" altLang="zh-TW" sz="2000" i="1"/>
              <a:t> a</a:t>
            </a:r>
            <a:r>
              <a:rPr lang="en-US" altLang="zh-TW" sz="2000"/>
              <a:t> = </a:t>
            </a:r>
            <a:r>
              <a:rPr lang="en-US" altLang="zh-TW" sz="2000" i="1"/>
              <a:t>n</a:t>
            </a:r>
            <a:r>
              <a:rPr lang="en-US" altLang="zh-TW" sz="2000"/>
              <a:t>, if </a:t>
            </a:r>
            <a:r>
              <a:rPr lang="en-US" altLang="zh-TW" sz="2000" i="1"/>
              <a:t>n</a:t>
            </a:r>
            <a:r>
              <a:rPr lang="en-US" altLang="zh-TW" sz="2000"/>
              <a:t> </a:t>
            </a:r>
            <a:r>
              <a:rPr lang="en-US" altLang="zh-TW" sz="2000">
                <a:sym typeface="Symbol" panose="05050102010706020507" pitchFamily="18" charset="2"/>
              </a:rPr>
              <a:t></a:t>
            </a:r>
            <a:r>
              <a:rPr lang="en-US" altLang="zh-TW" sz="2000"/>
              <a:t> 0</a:t>
            </a:r>
          </a:p>
          <a:p>
            <a:r>
              <a:rPr lang="en-US" altLang="zh-TW" sz="2000"/>
              <a:t>MATLAB function: </a:t>
            </a:r>
          </a:p>
          <a:p>
            <a:r>
              <a:rPr lang="en-US" altLang="zh-TW" sz="2000" i="1"/>
              <a:t>poslin</a:t>
            </a:r>
          </a:p>
        </p:txBody>
      </p:sp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916113"/>
            <a:ext cx="29527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276475"/>
            <a:ext cx="29876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011863" y="3068638"/>
            <a:ext cx="1944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 b="1">
                <a:solidFill>
                  <a:schemeClr val="hlink"/>
                </a:solidFill>
              </a:rPr>
              <a:t>n</a:t>
            </a:r>
            <a:r>
              <a:rPr lang="en-US" altLang="zh-TW" sz="1800" baseline="30000">
                <a:solidFill>
                  <a:schemeClr val="hlink"/>
                </a:solidFill>
              </a:rPr>
              <a:t>2</a:t>
            </a:r>
            <a:r>
              <a:rPr lang="en-US" altLang="zh-TW" sz="1800">
                <a:solidFill>
                  <a:schemeClr val="hlink"/>
                </a:solidFill>
              </a:rPr>
              <a:t>(</a:t>
            </a:r>
            <a:r>
              <a:rPr lang="en-US" altLang="zh-TW" sz="1800" i="1">
                <a:solidFill>
                  <a:schemeClr val="hlink"/>
                </a:solidFill>
              </a:rPr>
              <a:t>t</a:t>
            </a:r>
            <a:r>
              <a:rPr lang="en-US" altLang="zh-TW" sz="1800">
                <a:solidFill>
                  <a:schemeClr val="hlink"/>
                </a:solidFill>
              </a:rPr>
              <a:t>+1)</a:t>
            </a:r>
            <a:r>
              <a:rPr lang="en-US" altLang="zh-TW" sz="1800" baseline="30000">
                <a:solidFill>
                  <a:schemeClr val="hlink"/>
                </a:solidFill>
              </a:rPr>
              <a:t> </a:t>
            </a:r>
            <a:r>
              <a:rPr lang="en-US" altLang="zh-TW" sz="1800">
                <a:solidFill>
                  <a:schemeClr val="hlink"/>
                </a:solidFill>
              </a:rPr>
              <a:t>= </a:t>
            </a:r>
            <a:r>
              <a:rPr lang="en-US" altLang="zh-TW" sz="1800" b="1">
                <a:solidFill>
                  <a:schemeClr val="hlink"/>
                </a:solidFill>
              </a:rPr>
              <a:t>W</a:t>
            </a:r>
            <a:r>
              <a:rPr lang="en-US" altLang="zh-TW" sz="1800" baseline="30000">
                <a:solidFill>
                  <a:schemeClr val="hlink"/>
                </a:solidFill>
              </a:rPr>
              <a:t>2</a:t>
            </a:r>
            <a:r>
              <a:rPr lang="en-US" altLang="zh-TW" sz="1800" b="1">
                <a:solidFill>
                  <a:schemeClr val="hlink"/>
                </a:solidFill>
              </a:rPr>
              <a:t>a</a:t>
            </a:r>
            <a:r>
              <a:rPr lang="en-US" altLang="zh-TW" sz="1800" baseline="30000">
                <a:solidFill>
                  <a:schemeClr val="hlink"/>
                </a:solidFill>
              </a:rPr>
              <a:t>2</a:t>
            </a:r>
            <a:r>
              <a:rPr lang="en-US" altLang="zh-TW" sz="1800">
                <a:solidFill>
                  <a:schemeClr val="hlink"/>
                </a:solidFill>
              </a:rPr>
              <a:t>(</a:t>
            </a:r>
            <a:r>
              <a:rPr lang="en-US" altLang="zh-TW" sz="1800" i="1">
                <a:solidFill>
                  <a:schemeClr val="hlink"/>
                </a:solidFill>
              </a:rPr>
              <a:t>t</a:t>
            </a:r>
            <a:r>
              <a:rPr lang="en-US" altLang="zh-TW" sz="1800">
                <a:solidFill>
                  <a:schemeClr val="hlink"/>
                </a:solidFill>
              </a:rPr>
              <a:t>)</a:t>
            </a:r>
            <a:endParaRPr lang="en-US" altLang="zh-TW"/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6011863" y="3500438"/>
            <a:ext cx="2735262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b="1">
                <a:solidFill>
                  <a:schemeClr val="hlink"/>
                </a:solidFill>
              </a:rPr>
              <a:t>a</a:t>
            </a:r>
            <a:r>
              <a:rPr lang="en-US" altLang="zh-TW" sz="2000" baseline="30000">
                <a:solidFill>
                  <a:schemeClr val="hlink"/>
                </a:solidFill>
              </a:rPr>
              <a:t>2</a:t>
            </a:r>
            <a:r>
              <a:rPr lang="en-US" altLang="zh-TW" sz="2000">
                <a:solidFill>
                  <a:schemeClr val="hlink"/>
                </a:solidFill>
              </a:rPr>
              <a:t>(</a:t>
            </a:r>
            <a:r>
              <a:rPr lang="en-US" altLang="zh-TW" sz="2000" i="1">
                <a:solidFill>
                  <a:schemeClr val="hlink"/>
                </a:solidFill>
              </a:rPr>
              <a:t>t</a:t>
            </a:r>
            <a:r>
              <a:rPr lang="en-US" altLang="zh-TW" sz="2000">
                <a:solidFill>
                  <a:schemeClr val="hlink"/>
                </a:solidFill>
              </a:rPr>
              <a:t>+1) = poslin(</a:t>
            </a:r>
            <a:r>
              <a:rPr lang="en-US" altLang="zh-TW" sz="2000" b="1">
                <a:solidFill>
                  <a:schemeClr val="hlink"/>
                </a:solidFill>
              </a:rPr>
              <a:t>n</a:t>
            </a:r>
            <a:r>
              <a:rPr lang="en-US" altLang="zh-TW" sz="2000" baseline="30000">
                <a:solidFill>
                  <a:schemeClr val="hlink"/>
                </a:solidFill>
              </a:rPr>
              <a:t>2</a:t>
            </a:r>
            <a:r>
              <a:rPr lang="en-US" altLang="zh-TW" sz="2000">
                <a:solidFill>
                  <a:schemeClr val="hlink"/>
                </a:solidFill>
              </a:rPr>
              <a:t>(</a:t>
            </a:r>
            <a:r>
              <a:rPr lang="en-US" altLang="zh-TW" sz="2000" i="1">
                <a:solidFill>
                  <a:schemeClr val="hlink"/>
                </a:solidFill>
              </a:rPr>
              <a:t>t</a:t>
            </a:r>
            <a:r>
              <a:rPr lang="en-US" altLang="zh-TW" sz="2000">
                <a:solidFill>
                  <a:schemeClr val="hlink"/>
                </a:solidFill>
              </a:rPr>
              <a:t>+1))  </a:t>
            </a:r>
            <a:br>
              <a:rPr lang="en-US" altLang="zh-TW" sz="2000">
                <a:solidFill>
                  <a:schemeClr val="hlink"/>
                </a:solidFill>
              </a:rPr>
            </a:br>
            <a:r>
              <a:rPr lang="en-US" altLang="zh-TW" sz="2000">
                <a:solidFill>
                  <a:schemeClr val="hlink"/>
                </a:solidFill>
              </a:rPr>
              <a:t>            = poslin(</a:t>
            </a:r>
            <a:r>
              <a:rPr lang="en-US" altLang="zh-TW" sz="2000" b="1">
                <a:solidFill>
                  <a:schemeClr val="hlink"/>
                </a:solidFill>
              </a:rPr>
              <a:t>W</a:t>
            </a:r>
            <a:r>
              <a:rPr lang="en-US" altLang="zh-TW" sz="2000" baseline="30000">
                <a:solidFill>
                  <a:schemeClr val="hlink"/>
                </a:solidFill>
              </a:rPr>
              <a:t>2</a:t>
            </a:r>
            <a:r>
              <a:rPr lang="en-US" altLang="zh-TW" sz="2000" b="1">
                <a:solidFill>
                  <a:schemeClr val="hlink"/>
                </a:solidFill>
              </a:rPr>
              <a:t>a</a:t>
            </a:r>
            <a:r>
              <a:rPr lang="en-US" altLang="zh-TW" sz="2000" baseline="30000">
                <a:solidFill>
                  <a:schemeClr val="hlink"/>
                </a:solidFill>
              </a:rPr>
              <a:t>2</a:t>
            </a:r>
            <a:r>
              <a:rPr lang="en-US" altLang="zh-TW" sz="2000">
                <a:solidFill>
                  <a:schemeClr val="hlink"/>
                </a:solidFill>
              </a:rPr>
              <a:t>(</a:t>
            </a:r>
            <a:r>
              <a:rPr lang="en-US" altLang="zh-TW" sz="2000" i="1">
                <a:solidFill>
                  <a:schemeClr val="hlink"/>
                </a:solidFill>
              </a:rPr>
              <a:t>t</a:t>
            </a:r>
            <a:r>
              <a:rPr lang="en-US" altLang="zh-TW" sz="2000">
                <a:solidFill>
                  <a:schemeClr val="hlink"/>
                </a:solidFill>
              </a:rPr>
              <a:t>)</a:t>
            </a:r>
            <a:r>
              <a:rPr lang="en-US" altLang="zh-TW">
                <a:solidFill>
                  <a:schemeClr val="hlink"/>
                </a:solidFill>
              </a:rPr>
              <a:t>)</a:t>
            </a:r>
            <a:endParaRPr lang="en-US" altLang="zh-TW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1042988" y="5445125"/>
            <a:ext cx="42497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solidFill>
                  <a:srgbClr val="000066"/>
                </a:solidFill>
              </a:rPr>
              <a:t>(</a:t>
            </a:r>
            <a:r>
              <a:rPr lang="en-US" altLang="zh-TW" sz="1800" i="1">
                <a:solidFill>
                  <a:srgbClr val="000066"/>
                </a:solidFill>
              </a:rPr>
              <a:t>Don’t forget that the </a:t>
            </a:r>
            <a:r>
              <a:rPr lang="en-US" altLang="zh-TW" sz="1800" i="1">
                <a:solidFill>
                  <a:schemeClr val="hlink"/>
                </a:solidFill>
              </a:rPr>
              <a:t>superscripts </a:t>
            </a:r>
            <a:r>
              <a:rPr lang="en-US" altLang="zh-TW" sz="1800" i="1">
                <a:solidFill>
                  <a:srgbClr val="000066"/>
                </a:solidFill>
              </a:rPr>
              <a:t>here indicate </a:t>
            </a:r>
            <a:r>
              <a:rPr lang="en-US" altLang="zh-TW" sz="1800" i="1">
                <a:solidFill>
                  <a:schemeClr val="hlink"/>
                </a:solidFill>
              </a:rPr>
              <a:t>the layer number</a:t>
            </a:r>
            <a:r>
              <a:rPr lang="en-US" altLang="zh-TW" sz="1800" i="1">
                <a:solidFill>
                  <a:srgbClr val="000066"/>
                </a:solidFill>
              </a:rPr>
              <a:t>, not a power of 2</a:t>
            </a:r>
            <a:r>
              <a:rPr lang="en-US" altLang="zh-TW" sz="1800">
                <a:solidFill>
                  <a:srgbClr val="000066"/>
                </a:solidFill>
              </a:rPr>
              <a:t>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12D2-710B-4043-8EA7-FF491802C9CF}" type="slidenum">
              <a:rPr lang="en-US" altLang="zh-TW"/>
              <a:pPr/>
              <a:t>24</a:t>
            </a:fld>
            <a:r>
              <a:rPr lang="en-US" altLang="zh-TW"/>
              <a:t>/31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Hamming Network </a:t>
            </a:r>
            <a:br>
              <a:rPr lang="en-US" altLang="zh-TW" sz="4000"/>
            </a:br>
            <a:r>
              <a:rPr lang="en-US" altLang="zh-TW" sz="4000"/>
              <a:t>- </a:t>
            </a:r>
            <a:r>
              <a:rPr lang="en-US" altLang="zh-TW" sz="3600"/>
              <a:t>Recurrent Layer (3/3)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400"/>
              <a:t>Each element is </a:t>
            </a:r>
            <a:r>
              <a:rPr lang="en-US" altLang="zh-TW" sz="2400">
                <a:solidFill>
                  <a:schemeClr val="hlink"/>
                </a:solidFill>
              </a:rPr>
              <a:t>reduced by the same fraction</a:t>
            </a:r>
            <a:r>
              <a:rPr lang="en-US" altLang="zh-TW" sz="2400"/>
              <a:t> of the other.</a:t>
            </a:r>
            <a:r>
              <a:rPr lang="en-US" altLang="zh-TW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The larger element will be reduced by less, and the smaller element will be reduced by more, therefore</a:t>
            </a:r>
            <a:r>
              <a:rPr lang="en-US" altLang="zh-TW" sz="2000" i="1">
                <a:solidFill>
                  <a:srgbClr val="CC00CC"/>
                </a:solidFill>
              </a:rPr>
              <a:t> </a:t>
            </a:r>
            <a:r>
              <a:rPr lang="en-US" altLang="zh-TW" sz="2000" i="1">
                <a:solidFill>
                  <a:srgbClr val="FF00FF"/>
                </a:solidFill>
              </a:rPr>
              <a:t>the difference between large and small will be increased</a:t>
            </a:r>
            <a:r>
              <a:rPr lang="en-US" altLang="zh-TW" sz="200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The effect of the recurrent layer is to </a:t>
            </a:r>
            <a:r>
              <a:rPr lang="en-US" altLang="zh-TW" sz="2400">
                <a:solidFill>
                  <a:schemeClr val="hlink"/>
                </a:solidFill>
              </a:rPr>
              <a:t>zero out all neuron outputs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hlink"/>
                </a:solidFill>
              </a:rPr>
              <a:t>except the one with the largest initial value</a:t>
            </a:r>
            <a:r>
              <a:rPr lang="en-US" altLang="zh-TW" sz="2400"/>
              <a:t> (which corresponds to the prototype pattern that is closest in Hamming distance to the input).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7353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330C-7684-491F-ACE6-8CABF077A1F8}" type="slidenum">
              <a:rPr lang="en-US" altLang="zh-TW"/>
              <a:pPr/>
              <a:t>25</a:t>
            </a:fld>
            <a:r>
              <a:rPr lang="en-US" altLang="zh-TW"/>
              <a:t>/31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Hamming Network </a:t>
            </a:r>
            <a:br>
              <a:rPr lang="en-US" altLang="zh-TW" sz="4000"/>
            </a:br>
            <a:r>
              <a:rPr lang="en-US" altLang="zh-TW" sz="4000"/>
              <a:t>- </a:t>
            </a:r>
            <a:r>
              <a:rPr lang="en-US" altLang="zh-TW" sz="3600"/>
              <a:t>Example of Operation (1/2)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141663"/>
            <a:ext cx="4019550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276475"/>
            <a:ext cx="5268913" cy="359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900113" y="1916113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First layer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364163" y="1844675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Second layer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787900" y="34290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with </a:t>
            </a:r>
            <a:r>
              <a:rPr lang="el-GR" altLang="zh-TW" sz="1800">
                <a:cs typeface="Times New Roman" panose="02020603050405020304" pitchFamily="18" charset="0"/>
              </a:rPr>
              <a:t>ε</a:t>
            </a:r>
            <a:r>
              <a:rPr lang="en-US" altLang="zh-TW" sz="1800"/>
              <a:t>= 0.5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897F-CC68-4817-94AF-853A0027D566}" type="slidenum">
              <a:rPr lang="en-US" altLang="zh-TW"/>
              <a:pPr/>
              <a:t>26</a:t>
            </a:fld>
            <a:r>
              <a:rPr lang="en-US" altLang="zh-TW"/>
              <a:t>/31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Hamming Network </a:t>
            </a:r>
            <a:br>
              <a:rPr lang="en-US" altLang="zh-TW" sz="4000"/>
            </a:br>
            <a:r>
              <a:rPr lang="en-US" altLang="zh-TW" sz="4000"/>
              <a:t>- </a:t>
            </a:r>
            <a:r>
              <a:rPr lang="en-US" altLang="zh-TW" sz="3600"/>
              <a:t>Example of Operation (2/2)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Since the outputs of successive iterations produce the same result, the network has</a:t>
            </a:r>
            <a:r>
              <a:rPr lang="en-US" altLang="zh-TW" sz="2800">
                <a:solidFill>
                  <a:schemeClr val="hlink"/>
                </a:solidFill>
              </a:rPr>
              <a:t> converged</a:t>
            </a:r>
            <a:r>
              <a:rPr lang="en-US" altLang="zh-TW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Prototype pattern number one, the </a:t>
            </a:r>
            <a:r>
              <a:rPr lang="en-US" altLang="zh-TW" sz="2800" i="1">
                <a:solidFill>
                  <a:srgbClr val="FF00FF"/>
                </a:solidFill>
              </a:rPr>
              <a:t>orange</a:t>
            </a:r>
            <a:r>
              <a:rPr lang="en-US" altLang="zh-TW" sz="2800"/>
              <a:t>, is chosen as the correct match, since neuron number one has the </a:t>
            </a:r>
            <a:r>
              <a:rPr lang="en-US" altLang="zh-TW" sz="2800">
                <a:solidFill>
                  <a:schemeClr val="hlink"/>
                </a:solidFill>
              </a:rPr>
              <a:t>only nonzero output</a:t>
            </a:r>
            <a:r>
              <a:rPr lang="en-US" altLang="zh-TW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The </a:t>
            </a:r>
            <a:r>
              <a:rPr lang="en-US" altLang="zh-TW" sz="2800">
                <a:solidFill>
                  <a:schemeClr val="hlink"/>
                </a:solidFill>
              </a:rPr>
              <a:t>winning neuron</a:t>
            </a:r>
            <a:r>
              <a:rPr lang="en-US" altLang="zh-TW" sz="2800"/>
              <a:t> is corresponding to the </a:t>
            </a:r>
            <a:r>
              <a:rPr lang="en-US" altLang="zh-TW" sz="2800">
                <a:solidFill>
                  <a:schemeClr val="hlink"/>
                </a:solidFill>
              </a:rPr>
              <a:t>prototype</a:t>
            </a:r>
            <a:r>
              <a:rPr lang="en-US" altLang="zh-TW" sz="2800"/>
              <a:t> which is closest to the input vector.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The Hamming distance from the </a:t>
            </a:r>
            <a:r>
              <a:rPr lang="en-US" altLang="zh-TW" sz="2400" i="1">
                <a:solidFill>
                  <a:srgbClr val="FF00FF"/>
                </a:solidFill>
              </a:rPr>
              <a:t>orange</a:t>
            </a:r>
            <a:r>
              <a:rPr lang="en-US" altLang="zh-TW" sz="2400"/>
              <a:t> prototype to the input pattern is</a:t>
            </a:r>
            <a:r>
              <a:rPr lang="en-US" altLang="zh-TW" sz="2400">
                <a:solidFill>
                  <a:srgbClr val="CC00CC"/>
                </a:solidFill>
              </a:rPr>
              <a:t> </a:t>
            </a:r>
            <a:r>
              <a:rPr lang="en-US" altLang="zh-TW" sz="2400">
                <a:solidFill>
                  <a:srgbClr val="FF00FF"/>
                </a:solidFill>
              </a:rPr>
              <a:t>1</a:t>
            </a:r>
            <a:r>
              <a:rPr lang="en-US" altLang="zh-TW" sz="2400"/>
              <a:t>, and the Hamming distance from the </a:t>
            </a:r>
            <a:r>
              <a:rPr lang="en-US" altLang="zh-TW" sz="2400" i="1">
                <a:solidFill>
                  <a:srgbClr val="FF00FF"/>
                </a:solidFill>
              </a:rPr>
              <a:t>apple</a:t>
            </a:r>
            <a:r>
              <a:rPr lang="en-US" altLang="zh-TW" sz="2400" i="1">
                <a:solidFill>
                  <a:srgbClr val="CC00CC"/>
                </a:solidFill>
              </a:rPr>
              <a:t> </a:t>
            </a:r>
            <a:r>
              <a:rPr lang="en-US" altLang="zh-TW" sz="2400"/>
              <a:t>prototype to the input pattern is </a:t>
            </a:r>
            <a:r>
              <a:rPr lang="en-US" altLang="zh-TW" sz="2400">
                <a:solidFill>
                  <a:srgbClr val="FF00FF"/>
                </a:solidFill>
              </a:rPr>
              <a:t>2</a:t>
            </a:r>
            <a:r>
              <a:rPr lang="en-US" altLang="zh-TW" sz="240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4A1-3B2B-430D-9B89-5CA8D28BDAB7}" type="slidenum">
              <a:rPr lang="en-US" altLang="zh-TW"/>
              <a:pPr/>
              <a:t>27</a:t>
            </a:fld>
            <a:r>
              <a:rPr lang="en-US" altLang="zh-TW"/>
              <a:t>/31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Hopfield Network (1/4)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1223962"/>
          </a:xfrm>
        </p:spPr>
        <p:txBody>
          <a:bodyPr/>
          <a:lstStyle/>
          <a:p>
            <a:pPr>
              <a:lnSpc>
                <a:spcPct val="9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sz="2400"/>
              <a:t>The Hopfield network is a </a:t>
            </a:r>
            <a:r>
              <a:rPr lang="en-US" altLang="zh-TW" sz="2400">
                <a:solidFill>
                  <a:schemeClr val="hlink"/>
                </a:solidFill>
              </a:rPr>
              <a:t>recurrent network</a:t>
            </a:r>
            <a:r>
              <a:rPr lang="en-US" altLang="zh-TW" sz="2400"/>
              <a:t>.</a:t>
            </a:r>
          </a:p>
          <a:p>
            <a:pPr>
              <a:lnSpc>
                <a:spcPct val="9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sz="2400"/>
              <a:t>The neurons in this network are </a:t>
            </a:r>
            <a:r>
              <a:rPr lang="en-US" altLang="zh-TW" sz="2400">
                <a:solidFill>
                  <a:schemeClr val="hlink"/>
                </a:solidFill>
              </a:rPr>
              <a:t>initialized with the input vector</a:t>
            </a:r>
            <a:r>
              <a:rPr lang="en-US" altLang="zh-TW" sz="2400"/>
              <a:t>, then the network iterates until the output converges.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97200"/>
            <a:ext cx="5018087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6300788" y="3500438"/>
            <a:ext cx="2557462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dirty="0"/>
              <a:t>Symmetric Saturating</a:t>
            </a:r>
          </a:p>
          <a:p>
            <a:r>
              <a:rPr lang="en-US" altLang="zh-TW" sz="2000" dirty="0"/>
              <a:t>Linear</a:t>
            </a:r>
            <a:r>
              <a:rPr lang="en-US" altLang="zh-TW" dirty="0"/>
              <a:t> </a:t>
            </a:r>
            <a:r>
              <a:rPr lang="en-US" altLang="zh-TW" sz="2000" dirty="0"/>
              <a:t>Function</a:t>
            </a:r>
          </a:p>
          <a:p>
            <a:r>
              <a:rPr lang="en-US" altLang="zh-TW" i="1" dirty="0"/>
              <a:t> </a:t>
            </a:r>
            <a:r>
              <a:rPr lang="en-US" altLang="zh-TW" sz="2000" i="1" dirty="0"/>
              <a:t>a</a:t>
            </a:r>
            <a:r>
              <a:rPr lang="en-US" altLang="zh-TW" sz="2000" dirty="0"/>
              <a:t> = -1, if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</a:t>
            </a:r>
            <a:r>
              <a:rPr lang="en-US" altLang="zh-TW" sz="2000" dirty="0"/>
              <a:t> -1</a:t>
            </a:r>
          </a:p>
          <a:p>
            <a:r>
              <a:rPr lang="en-US" altLang="zh-TW" sz="2000" i="1" dirty="0"/>
              <a:t> a</a:t>
            </a:r>
            <a:r>
              <a:rPr lang="en-US" altLang="zh-TW" sz="2000" dirty="0"/>
              <a:t> = </a:t>
            </a:r>
            <a:r>
              <a:rPr lang="en-US" altLang="zh-TW" sz="2000" i="1" dirty="0"/>
              <a:t>n,</a:t>
            </a:r>
            <a:r>
              <a:rPr lang="en-US" altLang="zh-TW" sz="2000" dirty="0"/>
              <a:t> if –1 </a:t>
            </a:r>
            <a:r>
              <a:rPr lang="en-US" altLang="zh-TW" sz="2000" dirty="0">
                <a:sym typeface="Symbol" panose="05050102010706020507" pitchFamily="18" charset="2"/>
              </a:rPr>
              <a:t> </a:t>
            </a:r>
            <a:r>
              <a:rPr lang="en-US" altLang="zh-TW" sz="2000" i="1" dirty="0"/>
              <a:t>n </a:t>
            </a:r>
            <a:r>
              <a:rPr lang="en-US" altLang="zh-TW" sz="2000" dirty="0">
                <a:sym typeface="Symbol" panose="05050102010706020507" pitchFamily="18" charset="2"/>
              </a:rPr>
              <a:t></a:t>
            </a:r>
            <a:r>
              <a:rPr lang="en-US" altLang="zh-TW" sz="2000" dirty="0"/>
              <a:t> 1</a:t>
            </a:r>
          </a:p>
          <a:p>
            <a:r>
              <a:rPr lang="en-US" altLang="zh-TW" sz="2000" i="1" dirty="0"/>
              <a:t> a</a:t>
            </a:r>
            <a:r>
              <a:rPr lang="en-US" altLang="zh-TW" sz="2000" dirty="0"/>
              <a:t> = 1, if </a:t>
            </a:r>
            <a:r>
              <a:rPr lang="en-US" altLang="zh-TW" sz="2000" i="1" dirty="0"/>
              <a:t>n</a:t>
            </a:r>
            <a:r>
              <a:rPr lang="en-US" altLang="zh-TW" sz="2000" dirty="0"/>
              <a:t> &gt; 1</a:t>
            </a:r>
          </a:p>
          <a:p>
            <a:r>
              <a:rPr lang="en-US" altLang="zh-TW" sz="2000" dirty="0"/>
              <a:t>MATLAB function: </a:t>
            </a:r>
          </a:p>
          <a:p>
            <a:r>
              <a:rPr lang="en-US" altLang="zh-TW" sz="2000" i="1" dirty="0" err="1"/>
              <a:t>satlins</a:t>
            </a:r>
            <a:endParaRPr lang="en-US" altLang="zh-TW" sz="2000" i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6F45-B4A6-4EC9-8D4B-E34BE3E2F47A}" type="slidenum">
              <a:rPr lang="en-US" altLang="zh-TW"/>
              <a:pPr/>
              <a:t>28</a:t>
            </a:fld>
            <a:r>
              <a:rPr lang="en-US" altLang="zh-TW"/>
              <a:t>/31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Hopfield Network (2/4)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4176712"/>
          </a:xfrm>
        </p:spPr>
        <p:txBody>
          <a:bodyPr/>
          <a:lstStyle/>
          <a:p>
            <a:r>
              <a:rPr lang="en-US" altLang="zh-TW" sz="2800"/>
              <a:t>In the </a:t>
            </a:r>
            <a:r>
              <a:rPr lang="en-US" altLang="zh-TW" sz="2800">
                <a:solidFill>
                  <a:schemeClr val="hlink"/>
                </a:solidFill>
              </a:rPr>
              <a:t>Hamming network</a:t>
            </a:r>
            <a:r>
              <a:rPr lang="en-US" altLang="zh-TW" sz="2800"/>
              <a:t> the </a:t>
            </a:r>
            <a:r>
              <a:rPr lang="en-US" altLang="zh-TW" sz="2800" i="1">
                <a:solidFill>
                  <a:srgbClr val="FF00FF"/>
                </a:solidFill>
              </a:rPr>
              <a:t>nonzero neuron</a:t>
            </a:r>
            <a:r>
              <a:rPr lang="en-US" altLang="zh-TW" sz="2800"/>
              <a:t> indicates which prototype pattern is chosen.</a:t>
            </a:r>
          </a:p>
          <a:p>
            <a:r>
              <a:rPr lang="en-US" altLang="zh-TW" sz="2800"/>
              <a:t>The </a:t>
            </a:r>
            <a:r>
              <a:rPr lang="en-US" altLang="zh-TW" sz="2800">
                <a:solidFill>
                  <a:schemeClr val="hlink"/>
                </a:solidFill>
              </a:rPr>
              <a:t>Hopfield network</a:t>
            </a:r>
            <a:r>
              <a:rPr lang="en-US" altLang="zh-TW" sz="2800"/>
              <a:t> actually produces the selected </a:t>
            </a:r>
            <a:r>
              <a:rPr lang="en-US" altLang="zh-TW" sz="2800" i="1">
                <a:solidFill>
                  <a:srgbClr val="FF00FF"/>
                </a:solidFill>
              </a:rPr>
              <a:t>prototype pattern</a:t>
            </a:r>
            <a:r>
              <a:rPr lang="en-US" altLang="zh-TW" sz="2800"/>
              <a:t> at its output.</a:t>
            </a:r>
          </a:p>
          <a:p>
            <a:r>
              <a:rPr lang="en-US" altLang="zh-TW" sz="2800"/>
              <a:t>The design of the weight matrix and the bias vector for the Hopfield network is a more complex procedure than it is for the Hamming network.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EDDC-76E2-458A-A858-907738E8833C}" type="slidenum">
              <a:rPr lang="en-US" altLang="zh-TW"/>
              <a:pPr/>
              <a:t>29</a:t>
            </a:fld>
            <a:r>
              <a:rPr lang="en-US" altLang="zh-TW"/>
              <a:t>/31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Hopfield Network (3/4)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7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/>
              <a:t>   </a:t>
            </a:r>
            <a:r>
              <a:rPr lang="en-US" altLang="zh-TW" sz="2800"/>
              <a:t>To illustrate the operation of the network, we have determined a weight matrix and a bias vector that can solve our orange and apple pattern recognition problem.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076700"/>
            <a:ext cx="3048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F595-A0DA-4520-8AB2-AB8FDE83FD4B}" type="slidenum">
              <a:rPr lang="en-US" altLang="zh-TW"/>
              <a:pPr/>
              <a:t>3</a:t>
            </a:fld>
            <a:r>
              <a:rPr lang="en-US" altLang="zh-TW"/>
              <a:t>/31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Objectives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Use </a:t>
            </a:r>
            <a:r>
              <a:rPr lang="en-US" altLang="zh-TW" i="1" dirty="0">
                <a:solidFill>
                  <a:srgbClr val="FF00FF"/>
                </a:solidFill>
              </a:rPr>
              <a:t>three</a:t>
            </a:r>
            <a:r>
              <a:rPr lang="en-US" altLang="zh-TW" dirty="0"/>
              <a:t> different neural network architectures to solve a simple </a:t>
            </a:r>
            <a:r>
              <a:rPr lang="en-US" altLang="zh-TW" i="1" dirty="0">
                <a:solidFill>
                  <a:srgbClr val="FF00FF"/>
                </a:solidFill>
              </a:rPr>
              <a:t>pattern recognition problem</a:t>
            </a:r>
            <a:r>
              <a:rPr lang="en-US" altLang="zh-TW" dirty="0">
                <a:solidFill>
                  <a:srgbClr val="FF00FF"/>
                </a:solidFill>
              </a:rPr>
              <a:t>.</a:t>
            </a:r>
            <a:endParaRPr lang="en-US" altLang="zh-TW" u="sng" dirty="0">
              <a:solidFill>
                <a:srgbClr val="FF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hlink"/>
                </a:solidFill>
              </a:rPr>
              <a:t>Feedforward network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E.g. perceptron</a:t>
            </a:r>
            <a:endParaRPr lang="en-US" altLang="zh-TW" u="sng" dirty="0">
              <a:solidFill>
                <a:srgbClr val="CC00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hlink"/>
                </a:solidFill>
              </a:rPr>
              <a:t>Competitive network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E.g. Hamming network</a:t>
            </a:r>
            <a:endParaRPr lang="en-US" altLang="zh-TW" u="sng" dirty="0">
              <a:solidFill>
                <a:srgbClr val="CC00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hlink"/>
                </a:solidFill>
              </a:rPr>
              <a:t>Recurrent associative memory network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E.g. Hopfield network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2A8E-4B8C-43E3-AEFA-B5C45141F860}" type="slidenum">
              <a:rPr lang="en-US" altLang="zh-TW"/>
              <a:pPr/>
              <a:t>30</a:t>
            </a:fld>
            <a:r>
              <a:rPr lang="en-US" altLang="zh-TW"/>
              <a:t>/31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Hopfield Network (4/4)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844675"/>
            <a:ext cx="6911975" cy="58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/>
              <a:t>The operations of the Hopfield network are: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565400"/>
            <a:ext cx="33242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116013" y="4005263"/>
            <a:ext cx="669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Take our oblong orange to test the Hopfield network:</a:t>
            </a: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652963"/>
            <a:ext cx="49053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516688" y="5300663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00"/>
                </a:solidFill>
              </a:rPr>
              <a:t>(orange)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2835-7058-43C4-8805-DAE838BE937C}" type="slidenum">
              <a:rPr lang="en-US" altLang="zh-TW"/>
              <a:pPr/>
              <a:t>31</a:t>
            </a:fld>
            <a:r>
              <a:rPr lang="en-US" altLang="zh-TW"/>
              <a:t>/31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The </a:t>
            </a:r>
            <a:r>
              <a:rPr lang="en-US" altLang="zh-TW" sz="2800">
                <a:solidFill>
                  <a:schemeClr val="hlink"/>
                </a:solidFill>
              </a:rPr>
              <a:t>perceptron</a:t>
            </a:r>
            <a:r>
              <a:rPr lang="en-US" altLang="zh-TW" sz="2800"/>
              <a:t> has a </a:t>
            </a:r>
            <a:r>
              <a:rPr lang="en-US" altLang="zh-TW" sz="2800">
                <a:solidFill>
                  <a:schemeClr val="hlink"/>
                </a:solidFill>
              </a:rPr>
              <a:t>single output</a:t>
            </a:r>
            <a:r>
              <a:rPr lang="en-US" altLang="zh-TW" sz="2800"/>
              <a:t>, which takes on values of </a:t>
            </a:r>
            <a:r>
              <a:rPr lang="en-US" altLang="zh-TW" sz="2800">
                <a:solidFill>
                  <a:srgbClr val="FF00FF"/>
                </a:solidFill>
              </a:rPr>
              <a:t>1 (</a:t>
            </a:r>
            <a:r>
              <a:rPr lang="en-US" altLang="zh-TW" sz="2800" i="1">
                <a:solidFill>
                  <a:srgbClr val="FF00FF"/>
                </a:solidFill>
              </a:rPr>
              <a:t>apple</a:t>
            </a:r>
            <a:r>
              <a:rPr lang="en-US" altLang="zh-TW" sz="2800">
                <a:solidFill>
                  <a:srgbClr val="FF00FF"/>
                </a:solidFill>
              </a:rPr>
              <a:t>)</a:t>
            </a:r>
            <a:r>
              <a:rPr lang="en-US" altLang="zh-TW" sz="2800"/>
              <a:t> or </a:t>
            </a:r>
            <a:r>
              <a:rPr lang="en-US" altLang="zh-TW" sz="2800">
                <a:solidFill>
                  <a:srgbClr val="FF00FF"/>
                </a:solidFill>
              </a:rPr>
              <a:t>–1 (</a:t>
            </a:r>
            <a:r>
              <a:rPr lang="en-US" altLang="zh-TW" sz="2800" i="1">
                <a:solidFill>
                  <a:srgbClr val="FF00FF"/>
                </a:solidFill>
              </a:rPr>
              <a:t>orange</a:t>
            </a:r>
            <a:r>
              <a:rPr lang="en-US" altLang="zh-TW" sz="2800">
                <a:solidFill>
                  <a:srgbClr val="FF00FF"/>
                </a:solidFill>
              </a:rPr>
              <a:t>).</a:t>
            </a:r>
          </a:p>
          <a:p>
            <a:r>
              <a:rPr lang="en-US" altLang="zh-TW" sz="2800"/>
              <a:t>In the </a:t>
            </a:r>
            <a:r>
              <a:rPr lang="en-US" altLang="zh-TW" sz="2800">
                <a:solidFill>
                  <a:schemeClr val="hlink"/>
                </a:solidFill>
              </a:rPr>
              <a:t>Hamming network</a:t>
            </a:r>
            <a:r>
              <a:rPr lang="en-US" altLang="zh-TW" sz="2800"/>
              <a:t>, the </a:t>
            </a:r>
            <a:r>
              <a:rPr lang="en-US" altLang="zh-TW" sz="2800">
                <a:solidFill>
                  <a:schemeClr val="hlink"/>
                </a:solidFill>
              </a:rPr>
              <a:t>single nonzero neuron</a:t>
            </a:r>
            <a:r>
              <a:rPr lang="en-US" altLang="zh-TW" sz="2800"/>
              <a:t> indicated which prototype has the closest match (</a:t>
            </a:r>
            <a:r>
              <a:rPr lang="en-US" altLang="zh-TW" sz="2800" i="1">
                <a:solidFill>
                  <a:srgbClr val="FF00FF"/>
                </a:solidFill>
              </a:rPr>
              <a:t>neuron 1</a:t>
            </a:r>
            <a:r>
              <a:rPr lang="en-US" altLang="zh-TW" sz="2800"/>
              <a:t> indicates</a:t>
            </a:r>
            <a:r>
              <a:rPr lang="en-US" altLang="zh-TW" sz="2800">
                <a:solidFill>
                  <a:srgbClr val="CC00CC"/>
                </a:solidFill>
              </a:rPr>
              <a:t> </a:t>
            </a:r>
            <a:r>
              <a:rPr lang="en-US" altLang="zh-TW" sz="2800" i="1">
                <a:solidFill>
                  <a:srgbClr val="FF00FF"/>
                </a:solidFill>
              </a:rPr>
              <a:t>orange</a:t>
            </a:r>
            <a:r>
              <a:rPr lang="en-US" altLang="zh-TW" sz="2800"/>
              <a:t> and </a:t>
            </a:r>
            <a:r>
              <a:rPr lang="en-US" altLang="zh-TW" sz="2800" i="1">
                <a:solidFill>
                  <a:srgbClr val="FF00FF"/>
                </a:solidFill>
              </a:rPr>
              <a:t>neuron 2</a:t>
            </a:r>
            <a:r>
              <a:rPr lang="en-US" altLang="zh-TW" sz="2800"/>
              <a:t> indicates </a:t>
            </a:r>
            <a:r>
              <a:rPr lang="en-US" altLang="zh-TW" sz="2800" i="1">
                <a:solidFill>
                  <a:srgbClr val="FF00FF"/>
                </a:solidFill>
              </a:rPr>
              <a:t>apple</a:t>
            </a:r>
            <a:r>
              <a:rPr lang="en-US" altLang="zh-TW" sz="2800"/>
              <a:t>).</a:t>
            </a:r>
          </a:p>
          <a:p>
            <a:r>
              <a:rPr lang="en-US" altLang="zh-TW" sz="2800"/>
              <a:t>In the </a:t>
            </a:r>
            <a:r>
              <a:rPr lang="en-US" altLang="zh-TW" sz="2800">
                <a:solidFill>
                  <a:schemeClr val="hlink"/>
                </a:solidFill>
              </a:rPr>
              <a:t>Hopfield network</a:t>
            </a:r>
            <a:r>
              <a:rPr lang="en-US" altLang="zh-TW" sz="2800"/>
              <a:t>, the </a:t>
            </a:r>
            <a:r>
              <a:rPr lang="en-US" altLang="zh-TW" sz="2800">
                <a:solidFill>
                  <a:schemeClr val="hlink"/>
                </a:solidFill>
              </a:rPr>
              <a:t>prototype pattern</a:t>
            </a:r>
            <a:r>
              <a:rPr lang="en-US" altLang="zh-TW" sz="2800"/>
              <a:t> itself appears at the output of the network.</a:t>
            </a:r>
          </a:p>
          <a:p>
            <a:endParaRPr lang="en-US" altLang="zh-TW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7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7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0185-AFE7-4852-A077-E68E1A03E3AA}" type="slidenum">
              <a:rPr lang="en-US" altLang="zh-TW"/>
              <a:pPr/>
              <a:t>4</a:t>
            </a:fld>
            <a:r>
              <a:rPr lang="en-US" altLang="zh-TW"/>
              <a:t>/31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 Statement (1/2)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11188" y="1557338"/>
            <a:ext cx="2016125" cy="83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</a:rPr>
              <a:t>Apple/Orange Sorter</a:t>
            </a:r>
          </a:p>
        </p:txBody>
      </p:sp>
      <p:grpSp>
        <p:nvGrpSpPr>
          <p:cNvPr id="27729" name="Group 81"/>
          <p:cNvGrpSpPr>
            <a:grpSpLocks/>
          </p:cNvGrpSpPr>
          <p:nvPr/>
        </p:nvGrpSpPr>
        <p:grpSpPr bwMode="auto">
          <a:xfrm>
            <a:off x="1476375" y="2276475"/>
            <a:ext cx="7235825" cy="3960813"/>
            <a:chOff x="930" y="1434"/>
            <a:chExt cx="4558" cy="2495"/>
          </a:xfrm>
        </p:grpSpPr>
        <p:sp>
          <p:nvSpPr>
            <p:cNvPr id="27654" name="AutoShape 6"/>
            <p:cNvSpPr>
              <a:spLocks noChangeArrowheads="1"/>
            </p:cNvSpPr>
            <p:nvPr/>
          </p:nvSpPr>
          <p:spPr bwMode="auto">
            <a:xfrm rot="10800000" flipH="1">
              <a:off x="4390" y="3640"/>
              <a:ext cx="246" cy="21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4638" y="3641"/>
              <a:ext cx="8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b="1">
                  <a:solidFill>
                    <a:srgbClr val="FF9900"/>
                  </a:solidFill>
                </a:rPr>
                <a:t>Oranges</a:t>
              </a:r>
              <a:endParaRPr lang="en-US" altLang="zh-TW"/>
            </a:p>
          </p:txBody>
        </p:sp>
        <p:grpSp>
          <p:nvGrpSpPr>
            <p:cNvPr id="27657" name="Group 9"/>
            <p:cNvGrpSpPr>
              <a:grpSpLocks/>
            </p:cNvGrpSpPr>
            <p:nvPr/>
          </p:nvGrpSpPr>
          <p:grpSpPr bwMode="auto">
            <a:xfrm>
              <a:off x="2931" y="1478"/>
              <a:ext cx="1124" cy="518"/>
              <a:chOff x="2725" y="1059"/>
              <a:chExt cx="1124" cy="518"/>
            </a:xfrm>
          </p:grpSpPr>
          <p:sp>
            <p:nvSpPr>
              <p:cNvPr id="27658" name="AutoShape 10"/>
              <p:cNvSpPr>
                <a:spLocks noChangeArrowheads="1"/>
              </p:cNvSpPr>
              <p:nvPr/>
            </p:nvSpPr>
            <p:spPr bwMode="auto">
              <a:xfrm>
                <a:off x="2725" y="1070"/>
                <a:ext cx="1124" cy="49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59" name="Text Box 11"/>
              <p:cNvSpPr txBox="1">
                <a:spLocks noChangeArrowheads="1"/>
              </p:cNvSpPr>
              <p:nvPr/>
            </p:nvSpPr>
            <p:spPr bwMode="auto">
              <a:xfrm>
                <a:off x="2859" y="1059"/>
                <a:ext cx="85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TW">
                    <a:solidFill>
                      <a:srgbClr val="FF3300"/>
                    </a:solidFill>
                  </a:rPr>
                  <a:t>Neural Network</a:t>
                </a:r>
                <a:endParaRPr lang="en-US" altLang="zh-TW"/>
              </a:p>
            </p:txBody>
          </p:sp>
        </p:grpSp>
        <p:grpSp>
          <p:nvGrpSpPr>
            <p:cNvPr id="27660" name="Group 12"/>
            <p:cNvGrpSpPr>
              <a:grpSpLocks/>
            </p:cNvGrpSpPr>
            <p:nvPr/>
          </p:nvGrpSpPr>
          <p:grpSpPr bwMode="auto">
            <a:xfrm>
              <a:off x="2467" y="1628"/>
              <a:ext cx="464" cy="515"/>
              <a:chOff x="2261" y="1209"/>
              <a:chExt cx="464" cy="515"/>
            </a:xfrm>
          </p:grpSpPr>
          <p:grpSp>
            <p:nvGrpSpPr>
              <p:cNvPr id="27661" name="Group 13"/>
              <p:cNvGrpSpPr>
                <a:grpSpLocks/>
              </p:cNvGrpSpPr>
              <p:nvPr/>
            </p:nvGrpSpPr>
            <p:grpSpPr bwMode="auto">
              <a:xfrm>
                <a:off x="2551" y="1426"/>
                <a:ext cx="155" cy="293"/>
                <a:chOff x="2551" y="1426"/>
                <a:chExt cx="155" cy="293"/>
              </a:xfrm>
            </p:grpSpPr>
            <p:sp>
              <p:nvSpPr>
                <p:cNvPr id="2766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554" y="1426"/>
                  <a:ext cx="0" cy="293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27663" name="Line 15"/>
                <p:cNvSpPr>
                  <a:spLocks noChangeShapeType="1"/>
                </p:cNvSpPr>
                <p:nvPr/>
              </p:nvSpPr>
              <p:spPr bwMode="auto">
                <a:xfrm>
                  <a:off x="2551" y="1426"/>
                  <a:ext cx="155" cy="0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664" name="Group 16"/>
              <p:cNvGrpSpPr>
                <a:grpSpLocks/>
              </p:cNvGrpSpPr>
              <p:nvPr/>
            </p:nvGrpSpPr>
            <p:grpSpPr bwMode="auto">
              <a:xfrm>
                <a:off x="2410" y="1324"/>
                <a:ext cx="315" cy="400"/>
                <a:chOff x="2410" y="1324"/>
                <a:chExt cx="315" cy="400"/>
              </a:xfrm>
            </p:grpSpPr>
            <p:sp>
              <p:nvSpPr>
                <p:cNvPr id="2766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421" y="1331"/>
                  <a:ext cx="0" cy="393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2766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410" y="1324"/>
                  <a:ext cx="315" cy="5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667" name="Group 19"/>
              <p:cNvGrpSpPr>
                <a:grpSpLocks/>
              </p:cNvGrpSpPr>
              <p:nvPr/>
            </p:nvGrpSpPr>
            <p:grpSpPr bwMode="auto">
              <a:xfrm>
                <a:off x="2261" y="1209"/>
                <a:ext cx="455" cy="515"/>
                <a:chOff x="2261" y="1209"/>
                <a:chExt cx="455" cy="515"/>
              </a:xfrm>
            </p:grpSpPr>
            <p:sp>
              <p:nvSpPr>
                <p:cNvPr id="2766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271" y="1212"/>
                  <a:ext cx="0" cy="512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27669" name="Line 21"/>
                <p:cNvSpPr>
                  <a:spLocks noChangeShapeType="1"/>
                </p:cNvSpPr>
                <p:nvPr/>
              </p:nvSpPr>
              <p:spPr bwMode="auto">
                <a:xfrm>
                  <a:off x="2261" y="1209"/>
                  <a:ext cx="455" cy="1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7670" name="Group 22"/>
            <p:cNvGrpSpPr>
              <a:grpSpLocks/>
            </p:cNvGrpSpPr>
            <p:nvPr/>
          </p:nvGrpSpPr>
          <p:grpSpPr bwMode="auto">
            <a:xfrm>
              <a:off x="4052" y="1708"/>
              <a:ext cx="192" cy="441"/>
              <a:chOff x="3846" y="1289"/>
              <a:chExt cx="192" cy="441"/>
            </a:xfrm>
          </p:grpSpPr>
          <p:sp>
            <p:nvSpPr>
              <p:cNvPr id="27671" name="Line 23"/>
              <p:cNvSpPr>
                <a:spLocks noChangeShapeType="1"/>
              </p:cNvSpPr>
              <p:nvPr/>
            </p:nvSpPr>
            <p:spPr bwMode="auto">
              <a:xfrm rot="-5400000" flipH="1" flipV="1">
                <a:off x="3814" y="1509"/>
                <a:ext cx="441" cy="1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27672" name="Line 24"/>
              <p:cNvSpPr>
                <a:spLocks noChangeShapeType="1"/>
              </p:cNvSpPr>
              <p:nvPr/>
            </p:nvSpPr>
            <p:spPr bwMode="auto">
              <a:xfrm>
                <a:off x="3846" y="129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1814" y="1434"/>
              <a:ext cx="661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/>
                <a:t>shape texture weight</a:t>
              </a:r>
            </a:p>
          </p:txBody>
        </p: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3889" y="2355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/>
                <a:t>Sorter</a:t>
              </a:r>
            </a:p>
          </p:txBody>
        </p:sp>
        <p:grpSp>
          <p:nvGrpSpPr>
            <p:cNvPr id="27675" name="Group 27"/>
            <p:cNvGrpSpPr>
              <a:grpSpLocks/>
            </p:cNvGrpSpPr>
            <p:nvPr/>
          </p:nvGrpSpPr>
          <p:grpSpPr bwMode="auto">
            <a:xfrm>
              <a:off x="2318" y="2138"/>
              <a:ext cx="960" cy="768"/>
              <a:chOff x="2112" y="1728"/>
              <a:chExt cx="960" cy="768"/>
            </a:xfrm>
          </p:grpSpPr>
          <p:sp>
            <p:nvSpPr>
              <p:cNvPr id="27676" name="Rectangle 28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768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7" name="Text Box 29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TW"/>
                  <a:t>Sensors</a:t>
                </a:r>
              </a:p>
            </p:txBody>
          </p:sp>
        </p:grpSp>
        <p:grpSp>
          <p:nvGrpSpPr>
            <p:cNvPr id="27678" name="Group 30"/>
            <p:cNvGrpSpPr>
              <a:grpSpLocks/>
            </p:cNvGrpSpPr>
            <p:nvPr/>
          </p:nvGrpSpPr>
          <p:grpSpPr bwMode="auto">
            <a:xfrm>
              <a:off x="930" y="2261"/>
              <a:ext cx="1392" cy="558"/>
              <a:chOff x="720" y="1854"/>
              <a:chExt cx="1392" cy="558"/>
            </a:xfrm>
          </p:grpSpPr>
          <p:sp>
            <p:nvSpPr>
              <p:cNvPr id="27679" name="Line 31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27680" name="Oval 32"/>
              <p:cNvSpPr>
                <a:spLocks noChangeArrowheads="1"/>
              </p:cNvSpPr>
              <p:nvPr/>
            </p:nvSpPr>
            <p:spPr bwMode="auto">
              <a:xfrm>
                <a:off x="864" y="1902"/>
                <a:ext cx="192" cy="192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27681" name="Group 33"/>
              <p:cNvGrpSpPr>
                <a:grpSpLocks/>
              </p:cNvGrpSpPr>
              <p:nvPr/>
            </p:nvGrpSpPr>
            <p:grpSpPr bwMode="auto">
              <a:xfrm>
                <a:off x="1248" y="1854"/>
                <a:ext cx="192" cy="240"/>
                <a:chOff x="1488" y="1488"/>
                <a:chExt cx="192" cy="240"/>
              </a:xfrm>
            </p:grpSpPr>
            <p:sp>
              <p:nvSpPr>
                <p:cNvPr id="27682" name="Oval 34"/>
                <p:cNvSpPr>
                  <a:spLocks noChangeArrowheads="1"/>
                </p:cNvSpPr>
                <p:nvPr/>
              </p:nvSpPr>
              <p:spPr bwMode="auto">
                <a:xfrm>
                  <a:off x="1488" y="1536"/>
                  <a:ext cx="192" cy="192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68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632" y="1488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27684" name="Arc 36"/>
                <p:cNvSpPr>
                  <a:spLocks/>
                </p:cNvSpPr>
                <p:nvPr/>
              </p:nvSpPr>
              <p:spPr bwMode="auto">
                <a:xfrm rot="-10800000">
                  <a:off x="1539" y="1536"/>
                  <a:ext cx="141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214"/>
                    <a:gd name="T1" fmla="*/ 0 h 21600"/>
                    <a:gd name="T2" fmla="*/ 21214 w 21214"/>
                    <a:gd name="T3" fmla="*/ 17533 h 21600"/>
                    <a:gd name="T4" fmla="*/ 0 w 2121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214" h="21600" fill="none" extrusionOk="0">
                      <a:moveTo>
                        <a:pt x="0" y="0"/>
                      </a:moveTo>
                      <a:cubicBezTo>
                        <a:pt x="10361" y="0"/>
                        <a:pt x="19262" y="7357"/>
                        <a:pt x="21213" y="17533"/>
                      </a:cubicBezTo>
                    </a:path>
                    <a:path w="21214" h="21600" stroke="0" extrusionOk="0">
                      <a:moveTo>
                        <a:pt x="0" y="0"/>
                      </a:moveTo>
                      <a:cubicBezTo>
                        <a:pt x="10361" y="0"/>
                        <a:pt x="19262" y="7357"/>
                        <a:pt x="21213" y="1753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685" name="Group 37"/>
              <p:cNvGrpSpPr>
                <a:grpSpLocks/>
              </p:cNvGrpSpPr>
              <p:nvPr/>
            </p:nvGrpSpPr>
            <p:grpSpPr bwMode="auto">
              <a:xfrm>
                <a:off x="816" y="2124"/>
                <a:ext cx="288" cy="288"/>
                <a:chOff x="1536" y="2112"/>
                <a:chExt cx="288" cy="288"/>
              </a:xfrm>
            </p:grpSpPr>
            <p:sp>
              <p:nvSpPr>
                <p:cNvPr id="27686" name="Oval 38"/>
                <p:cNvSpPr>
                  <a:spLocks noChangeArrowheads="1"/>
                </p:cNvSpPr>
                <p:nvPr/>
              </p:nvSpPr>
              <p:spPr bwMode="auto">
                <a:xfrm>
                  <a:off x="1536" y="2112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687" name="Oval 39"/>
                <p:cNvSpPr>
                  <a:spLocks noChangeArrowheads="1"/>
                </p:cNvSpPr>
                <p:nvPr/>
              </p:nvSpPr>
              <p:spPr bwMode="auto">
                <a:xfrm>
                  <a:off x="1632" y="2208"/>
                  <a:ext cx="96" cy="96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688" name="Group 40"/>
              <p:cNvGrpSpPr>
                <a:grpSpLocks/>
              </p:cNvGrpSpPr>
              <p:nvPr/>
            </p:nvGrpSpPr>
            <p:grpSpPr bwMode="auto">
              <a:xfrm>
                <a:off x="1632" y="1854"/>
                <a:ext cx="192" cy="240"/>
                <a:chOff x="1488" y="1488"/>
                <a:chExt cx="192" cy="240"/>
              </a:xfrm>
            </p:grpSpPr>
            <p:sp>
              <p:nvSpPr>
                <p:cNvPr id="27689" name="Oval 41"/>
                <p:cNvSpPr>
                  <a:spLocks noChangeArrowheads="1"/>
                </p:cNvSpPr>
                <p:nvPr/>
              </p:nvSpPr>
              <p:spPr bwMode="auto">
                <a:xfrm>
                  <a:off x="1488" y="1536"/>
                  <a:ext cx="192" cy="192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69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632" y="1488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27691" name="Arc 43"/>
                <p:cNvSpPr>
                  <a:spLocks/>
                </p:cNvSpPr>
                <p:nvPr/>
              </p:nvSpPr>
              <p:spPr bwMode="auto">
                <a:xfrm rot="-10800000">
                  <a:off x="1539" y="1536"/>
                  <a:ext cx="141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214"/>
                    <a:gd name="T1" fmla="*/ 0 h 21600"/>
                    <a:gd name="T2" fmla="*/ 21214 w 21214"/>
                    <a:gd name="T3" fmla="*/ 17533 h 21600"/>
                    <a:gd name="T4" fmla="*/ 0 w 2121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214" h="21600" fill="none" extrusionOk="0">
                      <a:moveTo>
                        <a:pt x="0" y="0"/>
                      </a:moveTo>
                      <a:cubicBezTo>
                        <a:pt x="10361" y="0"/>
                        <a:pt x="19262" y="7357"/>
                        <a:pt x="21213" y="17533"/>
                      </a:cubicBezTo>
                    </a:path>
                    <a:path w="21214" h="21600" stroke="0" extrusionOk="0">
                      <a:moveTo>
                        <a:pt x="0" y="0"/>
                      </a:moveTo>
                      <a:cubicBezTo>
                        <a:pt x="10361" y="0"/>
                        <a:pt x="19262" y="7357"/>
                        <a:pt x="21213" y="1753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692" name="Group 44"/>
              <p:cNvGrpSpPr>
                <a:grpSpLocks/>
              </p:cNvGrpSpPr>
              <p:nvPr/>
            </p:nvGrpSpPr>
            <p:grpSpPr bwMode="auto">
              <a:xfrm>
                <a:off x="1584" y="2124"/>
                <a:ext cx="288" cy="288"/>
                <a:chOff x="1536" y="2112"/>
                <a:chExt cx="288" cy="288"/>
              </a:xfrm>
            </p:grpSpPr>
            <p:sp>
              <p:nvSpPr>
                <p:cNvPr id="27693" name="Oval 45"/>
                <p:cNvSpPr>
                  <a:spLocks noChangeArrowheads="1"/>
                </p:cNvSpPr>
                <p:nvPr/>
              </p:nvSpPr>
              <p:spPr bwMode="auto">
                <a:xfrm>
                  <a:off x="1536" y="2112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694" name="Oval 46"/>
                <p:cNvSpPr>
                  <a:spLocks noChangeArrowheads="1"/>
                </p:cNvSpPr>
                <p:nvPr/>
              </p:nvSpPr>
              <p:spPr bwMode="auto">
                <a:xfrm>
                  <a:off x="1632" y="2208"/>
                  <a:ext cx="96" cy="96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7695" name="Group 47"/>
            <p:cNvGrpSpPr>
              <a:grpSpLocks/>
            </p:cNvGrpSpPr>
            <p:nvPr/>
          </p:nvGrpSpPr>
          <p:grpSpPr bwMode="auto">
            <a:xfrm>
              <a:off x="3292" y="2316"/>
              <a:ext cx="624" cy="519"/>
              <a:chOff x="3078" y="1902"/>
              <a:chExt cx="624" cy="519"/>
            </a:xfrm>
          </p:grpSpPr>
          <p:sp>
            <p:nvSpPr>
              <p:cNvPr id="27696" name="Line 48"/>
              <p:cNvSpPr>
                <a:spLocks noChangeShapeType="1"/>
              </p:cNvSpPr>
              <p:nvPr/>
            </p:nvSpPr>
            <p:spPr bwMode="auto">
              <a:xfrm>
                <a:off x="3078" y="2112"/>
                <a:ext cx="62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grpSp>
            <p:nvGrpSpPr>
              <p:cNvPr id="27697" name="Group 49"/>
              <p:cNvGrpSpPr>
                <a:grpSpLocks/>
              </p:cNvGrpSpPr>
              <p:nvPr/>
            </p:nvGrpSpPr>
            <p:grpSpPr bwMode="auto">
              <a:xfrm>
                <a:off x="3231" y="2133"/>
                <a:ext cx="288" cy="288"/>
                <a:chOff x="1536" y="2112"/>
                <a:chExt cx="288" cy="288"/>
              </a:xfrm>
            </p:grpSpPr>
            <p:sp>
              <p:nvSpPr>
                <p:cNvPr id="27698" name="Oval 50"/>
                <p:cNvSpPr>
                  <a:spLocks noChangeArrowheads="1"/>
                </p:cNvSpPr>
                <p:nvPr/>
              </p:nvSpPr>
              <p:spPr bwMode="auto">
                <a:xfrm>
                  <a:off x="1536" y="2112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699" name="Oval 51"/>
                <p:cNvSpPr>
                  <a:spLocks noChangeArrowheads="1"/>
                </p:cNvSpPr>
                <p:nvPr/>
              </p:nvSpPr>
              <p:spPr bwMode="auto">
                <a:xfrm>
                  <a:off x="1632" y="2208"/>
                  <a:ext cx="96" cy="96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7700" name="Oval 52"/>
              <p:cNvSpPr>
                <a:spLocks noChangeArrowheads="1"/>
              </p:cNvSpPr>
              <p:nvPr/>
            </p:nvSpPr>
            <p:spPr bwMode="auto">
              <a:xfrm>
                <a:off x="3351" y="1902"/>
                <a:ext cx="192" cy="192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7701" name="Line 53"/>
            <p:cNvSpPr>
              <a:spLocks noChangeShapeType="1"/>
            </p:cNvSpPr>
            <p:nvPr/>
          </p:nvSpPr>
          <p:spPr bwMode="auto">
            <a:xfrm flipH="1">
              <a:off x="3725" y="2717"/>
              <a:ext cx="192" cy="384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27702" name="Group 54"/>
            <p:cNvGrpSpPr>
              <a:grpSpLocks/>
            </p:cNvGrpSpPr>
            <p:nvPr/>
          </p:nvGrpSpPr>
          <p:grpSpPr bwMode="auto">
            <a:xfrm>
              <a:off x="3719" y="2147"/>
              <a:ext cx="972" cy="1451"/>
              <a:chOff x="3516" y="1740"/>
              <a:chExt cx="972" cy="1451"/>
            </a:xfrm>
          </p:grpSpPr>
          <p:sp>
            <p:nvSpPr>
              <p:cNvPr id="27703" name="AutoShape 55"/>
              <p:cNvSpPr>
                <a:spLocks noChangeArrowheads="1"/>
              </p:cNvSpPr>
              <p:nvPr/>
            </p:nvSpPr>
            <p:spPr bwMode="auto">
              <a:xfrm flipV="1">
                <a:off x="4109" y="2678"/>
                <a:ext cx="238" cy="512"/>
              </a:xfrm>
              <a:prstGeom prst="can">
                <a:avLst>
                  <a:gd name="adj" fmla="val 53782"/>
                </a:avLst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04" name="AutoShape 56"/>
              <p:cNvSpPr>
                <a:spLocks noChangeArrowheads="1"/>
              </p:cNvSpPr>
              <p:nvPr/>
            </p:nvSpPr>
            <p:spPr bwMode="auto">
              <a:xfrm flipV="1">
                <a:off x="3675" y="2679"/>
                <a:ext cx="238" cy="512"/>
              </a:xfrm>
              <a:prstGeom prst="can">
                <a:avLst>
                  <a:gd name="adj" fmla="val 53782"/>
                </a:avLst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05" name="Line 57"/>
              <p:cNvSpPr>
                <a:spLocks noChangeShapeType="1"/>
              </p:cNvSpPr>
              <p:nvPr/>
            </p:nvSpPr>
            <p:spPr bwMode="auto">
              <a:xfrm flipV="1">
                <a:off x="3714" y="1740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27706" name="Line 58"/>
              <p:cNvSpPr>
                <a:spLocks noChangeShapeType="1"/>
              </p:cNvSpPr>
              <p:nvPr/>
            </p:nvSpPr>
            <p:spPr bwMode="auto">
              <a:xfrm flipV="1">
                <a:off x="3708" y="1740"/>
                <a:ext cx="6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27707" name="Line 59"/>
              <p:cNvSpPr>
                <a:spLocks noChangeShapeType="1"/>
              </p:cNvSpPr>
              <p:nvPr/>
            </p:nvSpPr>
            <p:spPr bwMode="auto">
              <a:xfrm flipV="1">
                <a:off x="4290" y="1740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27708" name="Line 60"/>
              <p:cNvSpPr>
                <a:spLocks noChangeShapeType="1"/>
              </p:cNvSpPr>
              <p:nvPr/>
            </p:nvSpPr>
            <p:spPr bwMode="auto">
              <a:xfrm>
                <a:off x="4290" y="2310"/>
                <a:ext cx="192" cy="384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27709" name="Line 61"/>
              <p:cNvSpPr>
                <a:spLocks noChangeShapeType="1"/>
              </p:cNvSpPr>
              <p:nvPr/>
            </p:nvSpPr>
            <p:spPr bwMode="auto">
              <a:xfrm>
                <a:off x="3516" y="2694"/>
                <a:ext cx="97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27710" name="Line 62"/>
              <p:cNvSpPr>
                <a:spLocks noChangeShapeType="1"/>
              </p:cNvSpPr>
              <p:nvPr/>
            </p:nvSpPr>
            <p:spPr bwMode="auto">
              <a:xfrm>
                <a:off x="3618" y="2718"/>
                <a:ext cx="768" cy="0"/>
              </a:xfrm>
              <a:prstGeom prst="line">
                <a:avLst/>
              </a:prstGeom>
              <a:noFill/>
              <a:ln w="762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sp>
          <p:nvSpPr>
            <p:cNvPr id="27711" name="AutoShape 63"/>
            <p:cNvSpPr>
              <a:spLocks noChangeArrowheads="1"/>
            </p:cNvSpPr>
            <p:nvPr/>
          </p:nvSpPr>
          <p:spPr bwMode="auto">
            <a:xfrm rot="10800000">
              <a:off x="3779" y="3623"/>
              <a:ext cx="246" cy="21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713" name="AutoShape 65"/>
            <p:cNvSpPr>
              <a:spLocks noChangeArrowheads="1"/>
            </p:cNvSpPr>
            <p:nvPr/>
          </p:nvSpPr>
          <p:spPr bwMode="auto">
            <a:xfrm rot="10800000" flipH="1">
              <a:off x="4387" y="3637"/>
              <a:ext cx="246" cy="21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7714" name="Group 66"/>
            <p:cNvGrpSpPr>
              <a:grpSpLocks/>
            </p:cNvGrpSpPr>
            <p:nvPr/>
          </p:nvGrpSpPr>
          <p:grpSpPr bwMode="auto">
            <a:xfrm>
              <a:off x="3722" y="2150"/>
              <a:ext cx="972" cy="1451"/>
              <a:chOff x="3516" y="1740"/>
              <a:chExt cx="972" cy="1451"/>
            </a:xfrm>
          </p:grpSpPr>
          <p:sp>
            <p:nvSpPr>
              <p:cNvPr id="27715" name="Line 67"/>
              <p:cNvSpPr>
                <a:spLocks noChangeShapeType="1"/>
              </p:cNvSpPr>
              <p:nvPr/>
            </p:nvSpPr>
            <p:spPr bwMode="auto">
              <a:xfrm flipH="1">
                <a:off x="3522" y="2310"/>
                <a:ext cx="192" cy="384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grpSp>
            <p:nvGrpSpPr>
              <p:cNvPr id="27716" name="Group 68"/>
              <p:cNvGrpSpPr>
                <a:grpSpLocks/>
              </p:cNvGrpSpPr>
              <p:nvPr/>
            </p:nvGrpSpPr>
            <p:grpSpPr bwMode="auto">
              <a:xfrm>
                <a:off x="3516" y="1740"/>
                <a:ext cx="972" cy="1451"/>
                <a:chOff x="3516" y="1740"/>
                <a:chExt cx="972" cy="1451"/>
              </a:xfrm>
            </p:grpSpPr>
            <p:sp>
              <p:nvSpPr>
                <p:cNvPr id="27717" name="AutoShape 69"/>
                <p:cNvSpPr>
                  <a:spLocks noChangeArrowheads="1"/>
                </p:cNvSpPr>
                <p:nvPr/>
              </p:nvSpPr>
              <p:spPr bwMode="auto">
                <a:xfrm flipV="1">
                  <a:off x="4109" y="2678"/>
                  <a:ext cx="238" cy="512"/>
                </a:xfrm>
                <a:prstGeom prst="can">
                  <a:avLst>
                    <a:gd name="adj" fmla="val 53782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718" name="AutoShape 70"/>
                <p:cNvSpPr>
                  <a:spLocks noChangeArrowheads="1"/>
                </p:cNvSpPr>
                <p:nvPr/>
              </p:nvSpPr>
              <p:spPr bwMode="auto">
                <a:xfrm flipV="1">
                  <a:off x="3675" y="2679"/>
                  <a:ext cx="238" cy="512"/>
                </a:xfrm>
                <a:prstGeom prst="can">
                  <a:avLst>
                    <a:gd name="adj" fmla="val 53782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71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714" y="1740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27720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3708" y="1740"/>
                  <a:ext cx="60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27721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290" y="1740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27722" name="Line 74"/>
                <p:cNvSpPr>
                  <a:spLocks noChangeShapeType="1"/>
                </p:cNvSpPr>
                <p:nvPr/>
              </p:nvSpPr>
              <p:spPr bwMode="auto">
                <a:xfrm>
                  <a:off x="4290" y="2310"/>
                  <a:ext cx="192" cy="384"/>
                </a:xfrm>
                <a:prstGeom prst="line">
                  <a:avLst/>
                </a:prstGeom>
                <a:noFill/>
                <a:ln w="444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27723" name="Line 75"/>
                <p:cNvSpPr>
                  <a:spLocks noChangeShapeType="1"/>
                </p:cNvSpPr>
                <p:nvPr/>
              </p:nvSpPr>
              <p:spPr bwMode="auto">
                <a:xfrm>
                  <a:off x="3516" y="2694"/>
                  <a:ext cx="97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27724" name="Line 76"/>
                <p:cNvSpPr>
                  <a:spLocks noChangeShapeType="1"/>
                </p:cNvSpPr>
                <p:nvPr/>
              </p:nvSpPr>
              <p:spPr bwMode="auto">
                <a:xfrm>
                  <a:off x="3618" y="2718"/>
                  <a:ext cx="768" cy="0"/>
                </a:xfrm>
                <a:prstGeom prst="line">
                  <a:avLst/>
                </a:prstGeom>
                <a:noFill/>
                <a:ln w="76200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7727" name="Text Box 79"/>
            <p:cNvSpPr txBox="1">
              <a:spLocks noChangeArrowheads="1"/>
            </p:cNvSpPr>
            <p:nvPr/>
          </p:nvSpPr>
          <p:spPr bwMode="auto">
            <a:xfrm>
              <a:off x="3016" y="3612"/>
              <a:ext cx="7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Apples</a:t>
              </a:r>
            </a:p>
          </p:txBody>
        </p:sp>
        <p:sp>
          <p:nvSpPr>
            <p:cNvPr id="27728" name="Line 80"/>
            <p:cNvSpPr>
              <a:spLocks noChangeShapeType="1"/>
            </p:cNvSpPr>
            <p:nvPr/>
          </p:nvSpPr>
          <p:spPr bwMode="auto">
            <a:xfrm flipV="1">
              <a:off x="932" y="2514"/>
              <a:ext cx="1332" cy="1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84B6-3357-4B8A-AEFA-0FAFB47D2F0B}" type="slidenum">
              <a:rPr lang="en-US" altLang="zh-TW"/>
              <a:pPr/>
              <a:t>5</a:t>
            </a:fld>
            <a:r>
              <a:rPr lang="en-US" altLang="zh-TW"/>
              <a:t>/31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 Statement (2/2)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Sort the fruit according to type.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Three properties :</a:t>
            </a:r>
          </a:p>
          <a:p>
            <a:pPr lvl="1">
              <a:lnSpc>
                <a:spcPct val="80000"/>
              </a:lnSpc>
            </a:pPr>
            <a:r>
              <a:rPr lang="en-US" altLang="zh-TW" sz="2400" i="1"/>
              <a:t>Shape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 1: if the fruit is approximately round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-1: if it is more elliptical</a:t>
            </a:r>
          </a:p>
          <a:p>
            <a:pPr lvl="1">
              <a:lnSpc>
                <a:spcPct val="80000"/>
              </a:lnSpc>
            </a:pPr>
            <a:r>
              <a:rPr lang="en-US" altLang="zh-TW" sz="2400" i="1"/>
              <a:t>Texture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 1: if the surface of the fruit is smooth 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-1: if it is rough</a:t>
            </a:r>
          </a:p>
          <a:p>
            <a:pPr lvl="1">
              <a:lnSpc>
                <a:spcPct val="80000"/>
              </a:lnSpc>
            </a:pPr>
            <a:r>
              <a:rPr lang="en-US" altLang="zh-TW" sz="2400" i="1"/>
              <a:t>Weight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 1: if the fruit is more than one pound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-1: if it is less than one pound</a:t>
            </a:r>
          </a:p>
          <a:p>
            <a:pPr lvl="1">
              <a:lnSpc>
                <a:spcPct val="80000"/>
              </a:lnSpc>
            </a:pPr>
            <a:endParaRPr lang="en-US" altLang="zh-TW" sz="24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9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7E0E-51F0-4AD7-B803-A4C556FF8CF6}" type="slidenum">
              <a:rPr lang="en-US" altLang="zh-TW"/>
              <a:pPr/>
              <a:t>6</a:t>
            </a:fld>
            <a:r>
              <a:rPr lang="en-US" altLang="zh-TW"/>
              <a:t>/31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Prototype Vectors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58088" cy="4114800"/>
          </a:xfrm>
        </p:spPr>
        <p:txBody>
          <a:bodyPr/>
          <a:lstStyle/>
          <a:p>
            <a:r>
              <a:rPr lang="en-US" altLang="zh-TW" sz="2400"/>
              <a:t>Measurement Vector</a:t>
            </a:r>
          </a:p>
          <a:p>
            <a:pPr lvl="1"/>
            <a:r>
              <a:rPr lang="en-US" altLang="zh-TW" sz="2400"/>
              <a:t>Three-input</a:t>
            </a:r>
            <a:endParaRPr lang="en-US" altLang="zh-TW" sz="2000"/>
          </a:p>
          <a:p>
            <a:pPr marL="3328988" lvl="2" indent="-277813">
              <a:buFontTx/>
              <a:buNone/>
            </a:pPr>
            <a:r>
              <a:rPr lang="en-US" altLang="zh-TW" sz="1800"/>
              <a:t>Shape: {1 : round ; -1 : elliptical}</a:t>
            </a:r>
          </a:p>
          <a:p>
            <a:pPr marL="3328988" lvl="2" indent="-277813">
              <a:buFontTx/>
              <a:buNone/>
            </a:pPr>
            <a:r>
              <a:rPr lang="en-US" altLang="zh-TW" sz="1800"/>
              <a:t>Texture: {1 : smooth ; -1 : rough}</a:t>
            </a:r>
          </a:p>
          <a:p>
            <a:pPr marL="3328988" lvl="2" indent="-277813">
              <a:buFontTx/>
              <a:buNone/>
            </a:pPr>
            <a:r>
              <a:rPr lang="en-US" altLang="zh-TW" sz="1800"/>
              <a:t>Weight: {1 : &gt; 1 lb. ; -1 : &lt; 1 lb.}</a:t>
            </a:r>
          </a:p>
          <a:p>
            <a:pPr marL="3328988" lvl="2" indent="-277813">
              <a:buFontTx/>
              <a:buNone/>
            </a:pPr>
            <a:endParaRPr lang="en-US" altLang="zh-TW" sz="1800"/>
          </a:p>
          <a:p>
            <a:r>
              <a:rPr lang="en-US" altLang="zh-TW" sz="2400"/>
              <a:t>Prototypes</a:t>
            </a:r>
          </a:p>
          <a:p>
            <a:endParaRPr lang="en-US" altLang="zh-TW" sz="2400"/>
          </a:p>
          <a:p>
            <a:endParaRPr lang="en-US" altLang="zh-TW" sz="2400"/>
          </a:p>
        </p:txBody>
      </p:sp>
      <p:graphicFrame>
        <p:nvGraphicFramePr>
          <p:cNvPr id="11286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95650" y="4581525"/>
          <a:ext cx="12430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方程式" r:id="rId3" imgW="1104840" imgH="711000" progId="Equation.3">
                  <p:embed/>
                </p:oleObj>
              </mc:Choice>
              <mc:Fallback>
                <p:oleObj name="方程式" r:id="rId3" imgW="1104840" imgH="711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4581525"/>
                        <a:ext cx="12430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15541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289" name="Object 2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35125" y="4581525"/>
          <a:ext cx="11858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方程式" r:id="rId6" imgW="1054080" imgH="711000" progId="Equation.3">
                  <p:embed/>
                </p:oleObj>
              </mc:Choice>
              <mc:Fallback>
                <p:oleObj name="方程式" r:id="rId6" imgW="1054080" imgH="711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581525"/>
                        <a:ext cx="11858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4E7F-1EB9-4F9F-821E-5C9E4A110557}" type="slidenum">
              <a:rPr lang="en-US" altLang="zh-TW"/>
              <a:pPr/>
              <a:t>7</a:t>
            </a:fld>
            <a:r>
              <a:rPr lang="en-US" altLang="zh-TW"/>
              <a:t>/31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Perceptron (1/2)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19250" y="1628775"/>
            <a:ext cx="619283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r>
              <a:rPr lang="en-US" altLang="zh-TW" b="1" dirty="0">
                <a:solidFill>
                  <a:schemeClr val="hlink"/>
                </a:solidFill>
              </a:rPr>
              <a:t>Single-neuron </a:t>
            </a:r>
            <a:r>
              <a:rPr lang="en-US" altLang="zh-TW" b="1" dirty="0" err="1">
                <a:solidFill>
                  <a:schemeClr val="hlink"/>
                </a:solidFill>
              </a:rPr>
              <a:t>perceptrons</a:t>
            </a:r>
            <a:r>
              <a:rPr lang="en-US" altLang="zh-TW" b="1" dirty="0"/>
              <a:t> can classify input vectors into two categories.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08275"/>
            <a:ext cx="46196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867400" y="4292600"/>
            <a:ext cx="28797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b="1"/>
              <a:t>Symmetrical Hard Limit</a:t>
            </a:r>
          </a:p>
          <a:p>
            <a:pPr lvl="1"/>
            <a:r>
              <a:rPr lang="en-US" altLang="zh-TW" i="1"/>
              <a:t> </a:t>
            </a:r>
            <a:r>
              <a:rPr lang="en-US" altLang="zh-TW" sz="1600" i="1"/>
              <a:t>a</a:t>
            </a:r>
            <a:r>
              <a:rPr lang="en-US" altLang="zh-TW" sz="1600"/>
              <a:t> = -1, if </a:t>
            </a:r>
            <a:r>
              <a:rPr lang="en-US" altLang="zh-TW" sz="1600" i="1"/>
              <a:t>n</a:t>
            </a:r>
            <a:r>
              <a:rPr lang="en-US" altLang="zh-TW" sz="1600"/>
              <a:t> </a:t>
            </a:r>
            <a:r>
              <a:rPr lang="en-US" altLang="zh-TW" sz="1600">
                <a:sym typeface="Symbol" panose="05050102010706020507" pitchFamily="18" charset="2"/>
              </a:rPr>
              <a:t></a:t>
            </a:r>
            <a:r>
              <a:rPr lang="en-US" altLang="zh-TW" sz="1600"/>
              <a:t> 0</a:t>
            </a:r>
          </a:p>
          <a:p>
            <a:pPr lvl="1"/>
            <a:r>
              <a:rPr lang="en-US" altLang="zh-TW" sz="1600" i="1"/>
              <a:t> a</a:t>
            </a:r>
            <a:r>
              <a:rPr lang="en-US" altLang="zh-TW" sz="1600"/>
              <a:t> = +1, if </a:t>
            </a:r>
            <a:r>
              <a:rPr lang="en-US" altLang="zh-TW" sz="1600" i="1"/>
              <a:t>n</a:t>
            </a:r>
            <a:r>
              <a:rPr lang="en-US" altLang="zh-TW" sz="1600"/>
              <a:t> </a:t>
            </a:r>
            <a:r>
              <a:rPr lang="en-US" altLang="zh-TW" sz="1600">
                <a:sym typeface="Symbol" panose="05050102010706020507" pitchFamily="18" charset="2"/>
              </a:rPr>
              <a:t></a:t>
            </a:r>
            <a:r>
              <a:rPr lang="en-US" altLang="zh-TW" sz="1600"/>
              <a:t> 0</a:t>
            </a:r>
          </a:p>
          <a:p>
            <a:r>
              <a:rPr lang="en-US" altLang="zh-TW" sz="2000"/>
              <a:t>MATLAB function: </a:t>
            </a:r>
            <a:r>
              <a:rPr lang="en-US" altLang="zh-TW" sz="2000" i="1"/>
              <a:t>hardlims</a:t>
            </a:r>
            <a:endParaRPr lang="en-US" altLang="zh-TW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2E26-177B-44B6-A227-AA8B23F38EDC}" type="slidenum">
              <a:rPr lang="en-US" altLang="zh-TW"/>
              <a:pPr/>
              <a:t>8</a:t>
            </a:fld>
            <a:r>
              <a:rPr lang="en-US" altLang="zh-TW"/>
              <a:t>/31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Perceptron (2/2)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>
                <a:solidFill>
                  <a:schemeClr val="hlink"/>
                </a:solidFill>
              </a:rPr>
              <a:t>three</a:t>
            </a:r>
            <a:r>
              <a:rPr lang="en-US" altLang="zh-TW"/>
              <a:t>-input/single-neuron perceptron </a:t>
            </a:r>
            <a:br>
              <a:rPr lang="en-US" altLang="zh-TW"/>
            </a:br>
            <a:r>
              <a:rPr lang="en-US" altLang="zh-TW"/>
              <a:t>(</a:t>
            </a:r>
            <a:r>
              <a:rPr lang="en-US" altLang="zh-TW" i="1"/>
              <a:t>R</a:t>
            </a:r>
            <a:r>
              <a:rPr lang="en-US" altLang="zh-TW"/>
              <a:t> = 3) is able to solve the orange and apple recognition problem.</a:t>
            </a:r>
          </a:p>
          <a:p>
            <a:r>
              <a:rPr lang="en-US" altLang="zh-TW"/>
              <a:t>However, we first investigate the capabilities of a </a:t>
            </a:r>
            <a:r>
              <a:rPr lang="en-US" altLang="zh-TW">
                <a:solidFill>
                  <a:schemeClr val="hlink"/>
                </a:solidFill>
              </a:rPr>
              <a:t>two</a:t>
            </a:r>
            <a:r>
              <a:rPr lang="en-US" altLang="zh-TW"/>
              <a:t>-input/single-neuron perceptron (</a:t>
            </a:r>
            <a:r>
              <a:rPr lang="en-US" altLang="zh-TW" i="1"/>
              <a:t>R</a:t>
            </a:r>
            <a:r>
              <a:rPr lang="en-US" altLang="zh-TW"/>
              <a:t> = 2), which can be easily analyzed graphically.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3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BB3-7D76-404D-A58B-3E9F40B0533A}" type="slidenum">
              <a:rPr lang="en-US" altLang="zh-TW"/>
              <a:pPr/>
              <a:t>9</a:t>
            </a:fld>
            <a:r>
              <a:rPr lang="en-US" altLang="zh-TW"/>
              <a:t>/31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Two-Input Case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16113"/>
            <a:ext cx="6729413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">
  <a:themeElements>
    <a:clrScheme name="">
      <a:dk1>
        <a:srgbClr val="990099"/>
      </a:dk1>
      <a:lt1>
        <a:srgbClr val="FFFFFF"/>
      </a:lt1>
      <a:dk2>
        <a:srgbClr val="000066"/>
      </a:dk2>
      <a:lt2>
        <a:srgbClr val="808080"/>
      </a:lt2>
      <a:accent1>
        <a:srgbClr val="0066FF"/>
      </a:accent1>
      <a:accent2>
        <a:srgbClr val="00CC00"/>
      </a:accent2>
      <a:accent3>
        <a:srgbClr val="FFFFFF"/>
      </a:accent3>
      <a:accent4>
        <a:srgbClr val="820082"/>
      </a:accent4>
      <a:accent5>
        <a:srgbClr val="AAB8FF"/>
      </a:accent5>
      <a:accent6>
        <a:srgbClr val="00B900"/>
      </a:accent6>
      <a:hlink>
        <a:srgbClr val="FF3300"/>
      </a:hlink>
      <a:folHlink>
        <a:srgbClr val="B2B2B2"/>
      </a:folHlink>
    </a:clrScheme>
    <a:fontScheme name="CI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</Template>
  <TotalTime>776</TotalTime>
  <Words>1719</Words>
  <Application>Microsoft Office PowerPoint</Application>
  <PresentationFormat>如螢幕大小 (4:3)</PresentationFormat>
  <Paragraphs>272</Paragraphs>
  <Slides>31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Times New Roman</vt:lpstr>
      <vt:lpstr>Wingdings</vt:lpstr>
      <vt:lpstr>CI</vt:lpstr>
      <vt:lpstr>方程式</vt:lpstr>
      <vt:lpstr>An Illustrative Example</vt:lpstr>
      <vt:lpstr>Outline</vt:lpstr>
      <vt:lpstr>Objectives</vt:lpstr>
      <vt:lpstr>Problem Statement (1/2)</vt:lpstr>
      <vt:lpstr>Problem Statement (2/2)</vt:lpstr>
      <vt:lpstr>Prototype Vectors</vt:lpstr>
      <vt:lpstr>Perceptron (1/2)</vt:lpstr>
      <vt:lpstr>Perceptron (2/2)</vt:lpstr>
      <vt:lpstr>Two-Input Case</vt:lpstr>
      <vt:lpstr>Perceptron Decision Boundary</vt:lpstr>
      <vt:lpstr>Pattern Recognition Example (1/5)</vt:lpstr>
      <vt:lpstr>Pattern Recognition Example (2/5)</vt:lpstr>
      <vt:lpstr>Pattern Recognition Example (3/5)</vt:lpstr>
      <vt:lpstr>Pattern Recognition Example (4/5)</vt:lpstr>
      <vt:lpstr>Pattern Recognition Example (5/5)</vt:lpstr>
      <vt:lpstr>Hamming Network (1/2)</vt:lpstr>
      <vt:lpstr>Hamming Network (2/2)</vt:lpstr>
      <vt:lpstr>Hamming Network  - Feedforward Layer (1/4)</vt:lpstr>
      <vt:lpstr>Hamming Network  - Feedforward Layer (2/4)</vt:lpstr>
      <vt:lpstr>Hamming Network  - Feedforward Layer (3/4)</vt:lpstr>
      <vt:lpstr>Hamming Network  - Feedforward Layer (4/4)</vt:lpstr>
      <vt:lpstr>Hamming Network  - Recurrent Layer (1/3)</vt:lpstr>
      <vt:lpstr>Hamming Network  - Recurrent Layer (2/3)</vt:lpstr>
      <vt:lpstr>Hamming Network  - Recurrent Layer (3/3)</vt:lpstr>
      <vt:lpstr>Hamming Network  - Example of Operation (1/2)</vt:lpstr>
      <vt:lpstr>Hamming Network  - Example of Operation (2/2)</vt:lpstr>
      <vt:lpstr>Hopfield Network (1/4)</vt:lpstr>
      <vt:lpstr>Hopfield Network (2/4)</vt:lpstr>
      <vt:lpstr>Hopfield Network (3/4)</vt:lpstr>
      <vt:lpstr>Hopfield Network (4/4)</vt:lpstr>
      <vt:lpstr>Summary</vt:lpstr>
    </vt:vector>
  </TitlesOfParts>
  <Company>FJU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100</cp:revision>
  <dcterms:created xsi:type="dcterms:W3CDTF">2009-02-28T05:55:49Z</dcterms:created>
  <dcterms:modified xsi:type="dcterms:W3CDTF">2019-10-03T09:55:04Z</dcterms:modified>
</cp:coreProperties>
</file>