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355"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10" r:id="rId33"/>
    <p:sldId id="256" r:id="rId34"/>
    <p:sldId id="257" r:id="rId35"/>
    <p:sldId id="258" r:id="rId36"/>
    <p:sldId id="259" r:id="rId37"/>
    <p:sldId id="262" r:id="rId38"/>
    <p:sldId id="261" r:id="rId39"/>
    <p:sldId id="263" r:id="rId40"/>
    <p:sldId id="264" r:id="rId41"/>
    <p:sldId id="314" r:id="rId42"/>
    <p:sldId id="267" r:id="rId43"/>
    <p:sldId id="298" r:id="rId44"/>
    <p:sldId id="265" r:id="rId45"/>
    <p:sldId id="266" r:id="rId46"/>
    <p:sldId id="268" r:id="rId47"/>
    <p:sldId id="269" r:id="rId48"/>
    <p:sldId id="270" r:id="rId49"/>
    <p:sldId id="271" r:id="rId50"/>
    <p:sldId id="278" r:id="rId51"/>
    <p:sldId id="279" r:id="rId52"/>
    <p:sldId id="273" r:id="rId53"/>
    <p:sldId id="280" r:id="rId54"/>
    <p:sldId id="316" r:id="rId55"/>
    <p:sldId id="315" r:id="rId56"/>
    <p:sldId id="318" r:id="rId57"/>
    <p:sldId id="347" r:id="rId58"/>
    <p:sldId id="320" r:id="rId59"/>
    <p:sldId id="317" r:id="rId60"/>
    <p:sldId id="319" r:id="rId61"/>
    <p:sldId id="299" r:id="rId62"/>
    <p:sldId id="300" r:id="rId63"/>
    <p:sldId id="334" r:id="rId64"/>
    <p:sldId id="301" r:id="rId65"/>
    <p:sldId id="311" r:id="rId66"/>
    <p:sldId id="305" r:id="rId67"/>
    <p:sldId id="308" r:id="rId68"/>
    <p:sldId id="307" r:id="rId69"/>
    <p:sldId id="309" r:id="rId70"/>
    <p:sldId id="302" r:id="rId71"/>
    <p:sldId id="287" r:id="rId72"/>
    <p:sldId id="304" r:id="rId73"/>
    <p:sldId id="312" r:id="rId74"/>
    <p:sldId id="282" r:id="rId75"/>
    <p:sldId id="322" r:id="rId76"/>
    <p:sldId id="330" r:id="rId77"/>
    <p:sldId id="331" r:id="rId78"/>
    <p:sldId id="323" r:id="rId79"/>
    <p:sldId id="326" r:id="rId80"/>
    <p:sldId id="324" r:id="rId81"/>
    <p:sldId id="328" r:id="rId82"/>
    <p:sldId id="332" r:id="rId83"/>
    <p:sldId id="327" r:id="rId84"/>
    <p:sldId id="345" r:id="rId85"/>
    <p:sldId id="343" r:id="rId86"/>
    <p:sldId id="338" r:id="rId87"/>
    <p:sldId id="329" r:id="rId88"/>
    <p:sldId id="344" r:id="rId89"/>
    <p:sldId id="352" r:id="rId90"/>
    <p:sldId id="336" r:id="rId91"/>
    <p:sldId id="340" r:id="rId92"/>
    <p:sldId id="348" r:id="rId93"/>
    <p:sldId id="349" r:id="rId94"/>
    <p:sldId id="350" r:id="rId95"/>
    <p:sldId id="353" r:id="rId96"/>
    <p:sldId id="335" r:id="rId97"/>
    <p:sldId id="354" r:id="rId98"/>
    <p:sldId id="346"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66CCFF"/>
    <a:srgbClr val="75DBFF"/>
    <a:srgbClr val="61D6FF"/>
    <a:srgbClr val="FF7C80"/>
    <a:srgbClr val="914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4" autoAdjust="0"/>
    <p:restoredTop sz="94660"/>
  </p:normalViewPr>
  <p:slideViewPr>
    <p:cSldViewPr snapToGrid="0">
      <p:cViewPr>
        <p:scale>
          <a:sx n="90" d="100"/>
          <a:sy n="90" d="100"/>
        </p:scale>
        <p:origin x="1792"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presProps" Target="presProps.xml"/><Relationship Id="rId102" Type="http://schemas.openxmlformats.org/officeDocument/2006/relationships/viewProps" Target="viewProps.xml"/><Relationship Id="rId103" Type="http://schemas.openxmlformats.org/officeDocument/2006/relationships/theme" Target="theme/theme1.xml"/><Relationship Id="rId10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notesMaster" Target="notesMasters/notesMaster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AB20B-8DD1-624E-801C-A7B8DCD70E85}" type="datetimeFigureOut">
              <a:rPr lang="en-US" smtClean="0"/>
              <a:t>1/25/18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F6DEFE-0486-714D-9530-10423519A946}" type="slidenum">
              <a:rPr lang="en-US" smtClean="0"/>
              <a:t>‹#›</a:t>
            </a:fld>
            <a:endParaRPr lang="en-US"/>
          </a:p>
        </p:txBody>
      </p:sp>
    </p:spTree>
    <p:extLst>
      <p:ext uri="{BB962C8B-B14F-4D97-AF65-F5344CB8AC3E}">
        <p14:creationId xmlns:p14="http://schemas.microsoft.com/office/powerpoint/2010/main" val="1223687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51" name="Shape 251"/>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Font typeface="Arial"/>
              <a:buNone/>
            </a:pPr>
            <a:fld id="{00000000-1234-1234-1234-123412341234}" type="slidenum">
              <a:rPr lang="en"/>
              <a:t>1</a:t>
            </a:fld>
            <a:endParaRPr/>
          </a:p>
        </p:txBody>
      </p:sp>
    </p:spTree>
    <p:extLst>
      <p:ext uri="{BB962C8B-B14F-4D97-AF65-F5344CB8AC3E}">
        <p14:creationId xmlns:p14="http://schemas.microsoft.com/office/powerpoint/2010/main" val="689135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469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1189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3059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3284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83297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83708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5082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81963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34285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3607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41749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71951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34627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81405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09135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2" name="Shape 4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1648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8" name="Shape 4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60324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4" name="Shape 4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12061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4013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6" name="Shape 4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35334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0732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15049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9" name="Shape 4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3497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599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This includes elite replacement and numerous other enhancements that are being considered</a:t>
            </a:r>
            <a:endParaRPr/>
          </a:p>
          <a:p>
            <a:pPr marL="0" lvl="0" indent="0" rtl="0">
              <a:spcBef>
                <a:spcPts val="0"/>
              </a:spcBef>
              <a:spcAft>
                <a:spcPts val="0"/>
              </a:spcAft>
              <a:buNone/>
            </a:pPr>
            <a:endParaR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24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Michael</a:t>
            </a:r>
            <a:endParaRPr/>
          </a:p>
        </p:txBody>
      </p:sp>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68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6992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Michael</a:t>
            </a: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434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This includes elite replacement and numerous other enhancements that are being considered</a:t>
            </a:r>
            <a:endParaRPr/>
          </a:p>
          <a:p>
            <a:pPr marL="0" lvl="0" indent="0" rtl="0">
              <a:spcBef>
                <a:spcPts val="0"/>
              </a:spcBef>
              <a:spcAft>
                <a:spcPts val="0"/>
              </a:spcAft>
              <a:buNone/>
            </a:pPr>
            <a:endParaRPr/>
          </a:p>
        </p:txBody>
      </p:sp>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874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17348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54A12-01AF-42C9-9813-102E16380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11BC1C0-0BB4-42A6-BB84-3328452E7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2EB8A20-FF20-4970-9E30-FFA00EADDDB0}"/>
              </a:ext>
            </a:extLst>
          </p:cNvPr>
          <p:cNvSpPr>
            <a:spLocks noGrp="1"/>
          </p:cNvSpPr>
          <p:nvPr>
            <p:ph type="dt" sz="half" idx="10"/>
          </p:nvPr>
        </p:nvSpPr>
        <p:spPr/>
        <p:txBody>
          <a:bodyPr/>
          <a:lstStyle/>
          <a:p>
            <a:fld id="{D82589A5-4228-4EE4-A06E-D014A20A8887}" type="datetimeFigureOut">
              <a:rPr lang="en-US" smtClean="0"/>
              <a:t>1/25/18</a:t>
            </a:fld>
            <a:endParaRPr lang="en-US"/>
          </a:p>
        </p:txBody>
      </p:sp>
      <p:sp>
        <p:nvSpPr>
          <p:cNvPr id="5" name="Footer Placeholder 4">
            <a:extLst>
              <a:ext uri="{FF2B5EF4-FFF2-40B4-BE49-F238E27FC236}">
                <a16:creationId xmlns:a16="http://schemas.microsoft.com/office/drawing/2014/main" xmlns="" id="{A6C8382D-2AE0-42E8-A86A-E2AD84D19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DA8EA9-28D5-4EEA-906D-8A27B2458067}"/>
              </a:ext>
            </a:extLst>
          </p:cNvPr>
          <p:cNvSpPr>
            <a:spLocks noGrp="1"/>
          </p:cNvSpPr>
          <p:nvPr>
            <p:ph type="sldNum" sz="quarter" idx="12"/>
          </p:nvPr>
        </p:nvSpPr>
        <p:spPr/>
        <p:txBody>
          <a:bodyPr/>
          <a:lstStyle/>
          <a:p>
            <a:fld id="{F3EC013C-ACF1-4E88-87D3-5C68F3BA4487}" type="slidenum">
              <a:rPr lang="en-US" smtClean="0"/>
              <a:t>‹#›</a:t>
            </a:fld>
            <a:endParaRPr lang="en-US"/>
          </a:p>
        </p:txBody>
      </p:sp>
    </p:spTree>
    <p:extLst>
      <p:ext uri="{BB962C8B-B14F-4D97-AF65-F5344CB8AC3E}">
        <p14:creationId xmlns:p14="http://schemas.microsoft.com/office/powerpoint/2010/main" val="678049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AF39B-976B-4795-B9F1-90B1F10FD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EAA3AE5-93EB-405F-BDA7-0D521808C6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2A37461-B98F-4D2D-B933-F23148BB7F41}"/>
              </a:ext>
            </a:extLst>
          </p:cNvPr>
          <p:cNvSpPr>
            <a:spLocks noGrp="1"/>
          </p:cNvSpPr>
          <p:nvPr>
            <p:ph type="dt" sz="half" idx="10"/>
          </p:nvPr>
        </p:nvSpPr>
        <p:spPr/>
        <p:txBody>
          <a:bodyPr/>
          <a:lstStyle/>
          <a:p>
            <a:fld id="{D82589A5-4228-4EE4-A06E-D014A20A8887}" type="datetimeFigureOut">
              <a:rPr lang="en-US" smtClean="0"/>
              <a:t>1/25/18</a:t>
            </a:fld>
            <a:endParaRPr lang="en-US"/>
          </a:p>
        </p:txBody>
      </p:sp>
      <p:sp>
        <p:nvSpPr>
          <p:cNvPr id="5" name="Footer Placeholder 4">
            <a:extLst>
              <a:ext uri="{FF2B5EF4-FFF2-40B4-BE49-F238E27FC236}">
                <a16:creationId xmlns:a16="http://schemas.microsoft.com/office/drawing/2014/main" xmlns="" id="{84E70C69-E4F0-4EBD-91C6-277D54F5E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087536-65A8-4108-BF69-B341EFE6C352}"/>
              </a:ext>
            </a:extLst>
          </p:cNvPr>
          <p:cNvSpPr>
            <a:spLocks noGrp="1"/>
          </p:cNvSpPr>
          <p:nvPr>
            <p:ph type="sldNum" sz="quarter" idx="12"/>
          </p:nvPr>
        </p:nvSpPr>
        <p:spPr/>
        <p:txBody>
          <a:bodyPr/>
          <a:lstStyle/>
          <a:p>
            <a:fld id="{F3EC013C-ACF1-4E88-87D3-5C68F3BA4487}" type="slidenum">
              <a:rPr lang="en-US" smtClean="0"/>
              <a:t>‹#›</a:t>
            </a:fld>
            <a:endParaRPr lang="en-US"/>
          </a:p>
        </p:txBody>
      </p:sp>
    </p:spTree>
    <p:extLst>
      <p:ext uri="{BB962C8B-B14F-4D97-AF65-F5344CB8AC3E}">
        <p14:creationId xmlns:p14="http://schemas.microsoft.com/office/powerpoint/2010/main" val="299658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CC74D40-6A1D-4070-AEC6-08D95B61E4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BFB77D9-B7AC-4A2C-88B9-1BA02AE091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6D66C4F-950A-401D-8AC6-4FF214699D46}"/>
              </a:ext>
            </a:extLst>
          </p:cNvPr>
          <p:cNvSpPr>
            <a:spLocks noGrp="1"/>
          </p:cNvSpPr>
          <p:nvPr>
            <p:ph type="dt" sz="half" idx="10"/>
          </p:nvPr>
        </p:nvSpPr>
        <p:spPr/>
        <p:txBody>
          <a:bodyPr/>
          <a:lstStyle/>
          <a:p>
            <a:fld id="{D82589A5-4228-4EE4-A06E-D014A20A8887}" type="datetimeFigureOut">
              <a:rPr lang="en-US" smtClean="0"/>
              <a:t>1/25/18</a:t>
            </a:fld>
            <a:endParaRPr lang="en-US"/>
          </a:p>
        </p:txBody>
      </p:sp>
      <p:sp>
        <p:nvSpPr>
          <p:cNvPr id="5" name="Footer Placeholder 4">
            <a:extLst>
              <a:ext uri="{FF2B5EF4-FFF2-40B4-BE49-F238E27FC236}">
                <a16:creationId xmlns:a16="http://schemas.microsoft.com/office/drawing/2014/main" xmlns="" id="{69D687F0-3F83-4EFD-BD0E-8E1AD374F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49FAC2-FE6A-4D78-A822-8640D90AE4A3}"/>
              </a:ext>
            </a:extLst>
          </p:cNvPr>
          <p:cNvSpPr>
            <a:spLocks noGrp="1"/>
          </p:cNvSpPr>
          <p:nvPr>
            <p:ph type="sldNum" sz="quarter" idx="12"/>
          </p:nvPr>
        </p:nvSpPr>
        <p:spPr/>
        <p:txBody>
          <a:bodyPr/>
          <a:lstStyle/>
          <a:p>
            <a:fld id="{F3EC013C-ACF1-4E88-87D3-5C68F3BA4487}" type="slidenum">
              <a:rPr lang="en-US" smtClean="0"/>
              <a:t>‹#›</a:t>
            </a:fld>
            <a:endParaRPr lang="en-US"/>
          </a:p>
        </p:txBody>
      </p:sp>
    </p:spTree>
    <p:extLst>
      <p:ext uri="{BB962C8B-B14F-4D97-AF65-F5344CB8AC3E}">
        <p14:creationId xmlns:p14="http://schemas.microsoft.com/office/powerpoint/2010/main" val="3241246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p:spTree>
      <p:nvGrpSpPr>
        <p:cNvPr id="1" name="Shape 158"/>
        <p:cNvGrpSpPr/>
        <p:nvPr/>
      </p:nvGrpSpPr>
      <p:grpSpPr>
        <a:xfrm>
          <a:off x="0" y="0"/>
          <a:ext cx="0" cy="0"/>
          <a:chOff x="0" y="0"/>
          <a:chExt cx="0" cy="0"/>
        </a:xfrm>
      </p:grpSpPr>
      <p:sp>
        <p:nvSpPr>
          <p:cNvPr id="159" name="Shape 159"/>
          <p:cNvSpPr txBox="1">
            <a:spLocks noGrp="1"/>
          </p:cNvSpPr>
          <p:nvPr>
            <p:ph type="ftr" idx="11"/>
          </p:nvPr>
        </p:nvSpPr>
        <p:spPr>
          <a:xfrm>
            <a:off x="3941759" y="6555811"/>
            <a:ext cx="4319600" cy="246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333">
                <a:solidFill>
                  <a:schemeClr val="accent5"/>
                </a:solidFill>
                <a:latin typeface="Lato"/>
                <a:ea typeface="Lato"/>
                <a:cs typeface="Lato"/>
                <a:sym typeface="Lato"/>
              </a:defRPr>
            </a:lvl1pPr>
            <a:lvl2pPr marL="609585"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121917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828754"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2438339"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3047924"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657509"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267093"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4876678"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60" name="Shape 160"/>
          <p:cNvSpPr txBox="1">
            <a:spLocks noGrp="1"/>
          </p:cNvSpPr>
          <p:nvPr>
            <p:ph type="title"/>
          </p:nvPr>
        </p:nvSpPr>
        <p:spPr>
          <a:xfrm>
            <a:off x="609600" y="274639"/>
            <a:ext cx="10972800" cy="8728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Lato"/>
              <a:buNone/>
              <a:defRPr sz="3467" b="1" i="0" u="none" strike="noStrike" cap="none">
                <a:solidFill>
                  <a:schemeClr val="dk2"/>
                </a:solidFill>
                <a:latin typeface="Lato"/>
                <a:ea typeface="Lato"/>
                <a:cs typeface="Lato"/>
                <a:sym typeface="Lato"/>
              </a:defRPr>
            </a:lvl1pPr>
            <a:lvl2pPr lvl="1" indent="0" rtl="0">
              <a:spcBef>
                <a:spcPts val="0"/>
              </a:spcBef>
              <a:spcAft>
                <a:spcPts val="0"/>
              </a:spcAft>
              <a:buSzPts val="1400"/>
              <a:buNone/>
              <a:defRPr sz="2400"/>
            </a:lvl2pPr>
            <a:lvl3pPr lvl="2" indent="0" rtl="0">
              <a:spcBef>
                <a:spcPts val="0"/>
              </a:spcBef>
              <a:spcAft>
                <a:spcPts val="0"/>
              </a:spcAft>
              <a:buSzPts val="1400"/>
              <a:buNone/>
              <a:defRPr sz="2400"/>
            </a:lvl3pPr>
            <a:lvl4pPr lvl="3" indent="0" rtl="0">
              <a:spcBef>
                <a:spcPts val="0"/>
              </a:spcBef>
              <a:spcAft>
                <a:spcPts val="0"/>
              </a:spcAft>
              <a:buSzPts val="1400"/>
              <a:buNone/>
              <a:defRPr sz="2400"/>
            </a:lvl4pPr>
            <a:lvl5pPr lvl="4" indent="0" rtl="0">
              <a:spcBef>
                <a:spcPts val="0"/>
              </a:spcBef>
              <a:spcAft>
                <a:spcPts val="0"/>
              </a:spcAft>
              <a:buSzPts val="1400"/>
              <a:buNone/>
              <a:defRPr sz="2400"/>
            </a:lvl5pPr>
            <a:lvl6pPr lvl="5" indent="0" rtl="0">
              <a:spcBef>
                <a:spcPts val="0"/>
              </a:spcBef>
              <a:spcAft>
                <a:spcPts val="0"/>
              </a:spcAft>
              <a:buSzPts val="1400"/>
              <a:buNone/>
              <a:defRPr sz="2400"/>
            </a:lvl6pPr>
            <a:lvl7pPr lvl="6" indent="0" rtl="0">
              <a:spcBef>
                <a:spcPts val="0"/>
              </a:spcBef>
              <a:spcAft>
                <a:spcPts val="0"/>
              </a:spcAft>
              <a:buSzPts val="1400"/>
              <a:buNone/>
              <a:defRPr sz="2400"/>
            </a:lvl7pPr>
            <a:lvl8pPr lvl="7" indent="0" rtl="0">
              <a:spcBef>
                <a:spcPts val="0"/>
              </a:spcBef>
              <a:spcAft>
                <a:spcPts val="0"/>
              </a:spcAft>
              <a:buSzPts val="1400"/>
              <a:buNone/>
              <a:defRPr sz="2400"/>
            </a:lvl8pPr>
            <a:lvl9pPr lvl="8" indent="0" rtl="0">
              <a:spcBef>
                <a:spcPts val="0"/>
              </a:spcBef>
              <a:spcAft>
                <a:spcPts val="0"/>
              </a:spcAft>
              <a:buSzPts val="1400"/>
              <a:buNone/>
              <a:defRPr sz="2400"/>
            </a:lvl9pPr>
          </a:lstStyle>
          <a:p>
            <a:endParaRPr/>
          </a:p>
        </p:txBody>
      </p:sp>
      <p:cxnSp>
        <p:nvCxnSpPr>
          <p:cNvPr id="161" name="Shape 161"/>
          <p:cNvCxnSpPr/>
          <p:nvPr/>
        </p:nvCxnSpPr>
        <p:spPr>
          <a:xfrm>
            <a:off x="611481" y="1147617"/>
            <a:ext cx="10978400" cy="0"/>
          </a:xfrm>
          <a:prstGeom prst="straightConnector1">
            <a:avLst/>
          </a:prstGeom>
          <a:noFill/>
          <a:ln w="12700" cap="flat" cmpd="sng">
            <a:solidFill>
              <a:srgbClr val="D1D8DF"/>
            </a:solidFill>
            <a:prstDash val="solid"/>
            <a:round/>
            <a:headEnd type="none" w="med" len="med"/>
            <a:tailEnd type="none" w="med" len="med"/>
          </a:ln>
        </p:spPr>
      </p:cxnSp>
      <p:sp>
        <p:nvSpPr>
          <p:cNvPr id="162" name="Shape 162"/>
          <p:cNvSpPr txBox="1">
            <a:spLocks noGrp="1"/>
          </p:cNvSpPr>
          <p:nvPr>
            <p:ph type="body" idx="1"/>
          </p:nvPr>
        </p:nvSpPr>
        <p:spPr>
          <a:xfrm>
            <a:off x="604192" y="1631348"/>
            <a:ext cx="10978400" cy="4328000"/>
          </a:xfrm>
          <a:prstGeom prst="rect">
            <a:avLst/>
          </a:prstGeom>
          <a:noFill/>
          <a:ln>
            <a:noFill/>
          </a:ln>
        </p:spPr>
        <p:txBody>
          <a:bodyPr spcFirstLastPara="1" wrap="square" lIns="91425" tIns="91425" rIns="91425" bIns="91425" anchor="t" anchorCtr="0"/>
          <a:lstStyle>
            <a:lvl1pPr marL="609585" marR="0" lvl="0" indent="-423323" algn="l" rtl="0">
              <a:lnSpc>
                <a:spcPct val="150000"/>
              </a:lnSpc>
              <a:spcBef>
                <a:spcPts val="373"/>
              </a:spcBef>
              <a:spcAft>
                <a:spcPts val="0"/>
              </a:spcAft>
              <a:buClr>
                <a:schemeClr val="accent2"/>
              </a:buClr>
              <a:buSzPts val="1400"/>
              <a:buFont typeface="Noto Sans Symbols"/>
              <a:buAutoNum type="arabicPlain"/>
              <a:defRPr sz="1867" b="1" i="0" u="none" strike="noStrike" cap="none">
                <a:solidFill>
                  <a:srgbClr val="34495E"/>
                </a:solidFill>
                <a:latin typeface="Lato"/>
                <a:ea typeface="Lato"/>
                <a:cs typeface="Lato"/>
                <a:sym typeface="Lato"/>
              </a:defRPr>
            </a:lvl1pPr>
            <a:lvl2pPr marL="1219170" marR="0" lvl="1" indent="-423323" algn="l" rtl="0">
              <a:spcBef>
                <a:spcPts val="373"/>
              </a:spcBef>
              <a:spcAft>
                <a:spcPts val="0"/>
              </a:spcAft>
              <a:buClr>
                <a:srgbClr val="34495E"/>
              </a:buClr>
              <a:buSzPts val="1400"/>
              <a:buFont typeface="Arial"/>
              <a:buChar char="–"/>
              <a:defRPr sz="1867" b="0" i="0" u="none" strike="noStrike" cap="none">
                <a:solidFill>
                  <a:srgbClr val="34495E"/>
                </a:solidFill>
                <a:latin typeface="Lato"/>
                <a:ea typeface="Lato"/>
                <a:cs typeface="Lato"/>
                <a:sym typeface="Lato"/>
              </a:defRPr>
            </a:lvl2pPr>
            <a:lvl3pPr marL="1828754" marR="0" lvl="2" indent="-423323" algn="l" rtl="0">
              <a:spcBef>
                <a:spcPts val="373"/>
              </a:spcBef>
              <a:spcAft>
                <a:spcPts val="0"/>
              </a:spcAft>
              <a:buClr>
                <a:srgbClr val="34495E"/>
              </a:buClr>
              <a:buSzPts val="1400"/>
              <a:buFont typeface="Arial"/>
              <a:buChar char="•"/>
              <a:defRPr sz="1867" b="0" i="0" u="none" strike="noStrike" cap="none">
                <a:solidFill>
                  <a:srgbClr val="34495E"/>
                </a:solidFill>
                <a:latin typeface="Lato"/>
                <a:ea typeface="Lato"/>
                <a:cs typeface="Lato"/>
                <a:sym typeface="Lato"/>
              </a:defRPr>
            </a:lvl3pPr>
            <a:lvl4pPr marL="2438339" marR="0" lvl="3" indent="-423323" algn="l" rtl="0">
              <a:spcBef>
                <a:spcPts val="373"/>
              </a:spcBef>
              <a:spcAft>
                <a:spcPts val="0"/>
              </a:spcAft>
              <a:buClr>
                <a:srgbClr val="34495E"/>
              </a:buClr>
              <a:buSzPts val="1400"/>
              <a:buFont typeface="Arial"/>
              <a:buChar char="–"/>
              <a:defRPr sz="1867" b="0" i="0" u="none" strike="noStrike" cap="none">
                <a:solidFill>
                  <a:srgbClr val="34495E"/>
                </a:solidFill>
                <a:latin typeface="Lato"/>
                <a:ea typeface="Lato"/>
                <a:cs typeface="Lato"/>
                <a:sym typeface="Lato"/>
              </a:defRPr>
            </a:lvl4pPr>
            <a:lvl5pPr marL="3047924" marR="0" lvl="4" indent="-423323" algn="l" rtl="0">
              <a:spcBef>
                <a:spcPts val="373"/>
              </a:spcBef>
              <a:spcAft>
                <a:spcPts val="0"/>
              </a:spcAft>
              <a:buClr>
                <a:srgbClr val="34495E"/>
              </a:buClr>
              <a:buSzPts val="1400"/>
              <a:buFont typeface="Arial"/>
              <a:buChar char="»"/>
              <a:defRPr sz="1867" b="0" i="0" u="none" strike="noStrike" cap="none">
                <a:solidFill>
                  <a:srgbClr val="34495E"/>
                </a:solidFill>
                <a:latin typeface="Lato"/>
                <a:ea typeface="Lato"/>
                <a:cs typeface="Lato"/>
                <a:sym typeface="Lato"/>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endParaRPr/>
          </a:p>
        </p:txBody>
      </p:sp>
      <p:cxnSp>
        <p:nvCxnSpPr>
          <p:cNvPr id="163" name="Shape 163"/>
          <p:cNvCxnSpPr/>
          <p:nvPr/>
        </p:nvCxnSpPr>
        <p:spPr>
          <a:xfrm>
            <a:off x="611481" y="1147617"/>
            <a:ext cx="10978400" cy="0"/>
          </a:xfrm>
          <a:prstGeom prst="straightConnector1">
            <a:avLst/>
          </a:prstGeom>
          <a:noFill/>
          <a:ln w="12700" cap="flat" cmpd="sng">
            <a:solidFill>
              <a:srgbClr val="D1D8DF"/>
            </a:solidFill>
            <a:prstDash val="solid"/>
            <a:round/>
            <a:headEnd type="none" w="med" len="med"/>
            <a:tailEnd type="none" w="med" len="med"/>
          </a:ln>
        </p:spPr>
      </p:cxnSp>
    </p:spTree>
    <p:extLst>
      <p:ext uri="{BB962C8B-B14F-4D97-AF65-F5344CB8AC3E}">
        <p14:creationId xmlns:p14="http://schemas.microsoft.com/office/powerpoint/2010/main" val="918603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Break">
    <p:bg>
      <p:bgPr>
        <a:blipFill rotWithShape="1">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0" y="2790435"/>
            <a:ext cx="11996400" cy="8728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lt1"/>
              </a:buClr>
              <a:buSzPts val="1400"/>
              <a:buFont typeface="Lato"/>
              <a:buNone/>
              <a:defRPr sz="4000" b="1" i="0" u="none" strike="noStrike" cap="none">
                <a:solidFill>
                  <a:schemeClr val="lt1"/>
                </a:solidFill>
                <a:latin typeface="Lato"/>
                <a:ea typeface="Lato"/>
                <a:cs typeface="Lato"/>
                <a:sym typeface="Lato"/>
              </a:defRPr>
            </a:lvl1pPr>
            <a:lvl2pPr lvl="1" indent="0" rtl="0">
              <a:spcBef>
                <a:spcPts val="0"/>
              </a:spcBef>
              <a:spcAft>
                <a:spcPts val="0"/>
              </a:spcAft>
              <a:buSzPts val="1400"/>
              <a:buNone/>
              <a:defRPr sz="2400"/>
            </a:lvl2pPr>
            <a:lvl3pPr lvl="2" indent="0" rtl="0">
              <a:spcBef>
                <a:spcPts val="0"/>
              </a:spcBef>
              <a:spcAft>
                <a:spcPts val="0"/>
              </a:spcAft>
              <a:buSzPts val="1400"/>
              <a:buNone/>
              <a:defRPr sz="2400"/>
            </a:lvl3pPr>
            <a:lvl4pPr lvl="3" indent="0" rtl="0">
              <a:spcBef>
                <a:spcPts val="0"/>
              </a:spcBef>
              <a:spcAft>
                <a:spcPts val="0"/>
              </a:spcAft>
              <a:buSzPts val="1400"/>
              <a:buNone/>
              <a:defRPr sz="2400"/>
            </a:lvl4pPr>
            <a:lvl5pPr lvl="4" indent="0" rtl="0">
              <a:spcBef>
                <a:spcPts val="0"/>
              </a:spcBef>
              <a:spcAft>
                <a:spcPts val="0"/>
              </a:spcAft>
              <a:buSzPts val="1400"/>
              <a:buNone/>
              <a:defRPr sz="2400"/>
            </a:lvl5pPr>
            <a:lvl6pPr lvl="5" indent="0" rtl="0">
              <a:spcBef>
                <a:spcPts val="0"/>
              </a:spcBef>
              <a:spcAft>
                <a:spcPts val="0"/>
              </a:spcAft>
              <a:buSzPts val="1400"/>
              <a:buNone/>
              <a:defRPr sz="2400"/>
            </a:lvl6pPr>
            <a:lvl7pPr lvl="6" indent="0" rtl="0">
              <a:spcBef>
                <a:spcPts val="0"/>
              </a:spcBef>
              <a:spcAft>
                <a:spcPts val="0"/>
              </a:spcAft>
              <a:buSzPts val="1400"/>
              <a:buNone/>
              <a:defRPr sz="2400"/>
            </a:lvl7pPr>
            <a:lvl8pPr lvl="7" indent="0" rtl="0">
              <a:spcBef>
                <a:spcPts val="0"/>
              </a:spcBef>
              <a:spcAft>
                <a:spcPts val="0"/>
              </a:spcAft>
              <a:buSzPts val="1400"/>
              <a:buNone/>
              <a:defRPr sz="2400"/>
            </a:lvl8pPr>
            <a:lvl9pPr lvl="8" indent="0" rtl="0">
              <a:spcBef>
                <a:spcPts val="0"/>
              </a:spcBef>
              <a:spcAft>
                <a:spcPts val="0"/>
              </a:spcAft>
              <a:buSzPts val="1400"/>
              <a:buNone/>
              <a:defRPr sz="2400"/>
            </a:lvl9pPr>
          </a:lstStyle>
          <a:p>
            <a:endParaRPr/>
          </a:p>
        </p:txBody>
      </p:sp>
    </p:spTree>
    <p:extLst>
      <p:ext uri="{BB962C8B-B14F-4D97-AF65-F5344CB8AC3E}">
        <p14:creationId xmlns:p14="http://schemas.microsoft.com/office/powerpoint/2010/main" val="140879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045361-D401-4DBC-9961-05A4F4DE7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619C082-CF91-4826-AC28-FEF48C98EE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A3A7D2-551E-4D49-B76B-F19DFE8647FF}"/>
              </a:ext>
            </a:extLst>
          </p:cNvPr>
          <p:cNvSpPr>
            <a:spLocks noGrp="1"/>
          </p:cNvSpPr>
          <p:nvPr>
            <p:ph type="dt" sz="half" idx="10"/>
          </p:nvPr>
        </p:nvSpPr>
        <p:spPr/>
        <p:txBody>
          <a:bodyPr/>
          <a:lstStyle/>
          <a:p>
            <a:fld id="{D82589A5-4228-4EE4-A06E-D014A20A8887}" type="datetimeFigureOut">
              <a:rPr lang="en-US" smtClean="0"/>
              <a:t>1/25/18</a:t>
            </a:fld>
            <a:endParaRPr lang="en-US"/>
          </a:p>
        </p:txBody>
      </p:sp>
      <p:sp>
        <p:nvSpPr>
          <p:cNvPr id="5" name="Footer Placeholder 4">
            <a:extLst>
              <a:ext uri="{FF2B5EF4-FFF2-40B4-BE49-F238E27FC236}">
                <a16:creationId xmlns:a16="http://schemas.microsoft.com/office/drawing/2014/main" xmlns="" id="{4653E6E3-C3BA-4EDC-A2DD-213DB12A6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12DB514-CF17-4F8D-84F0-55989D6361AC}"/>
              </a:ext>
            </a:extLst>
          </p:cNvPr>
          <p:cNvSpPr>
            <a:spLocks noGrp="1"/>
          </p:cNvSpPr>
          <p:nvPr>
            <p:ph type="sldNum" sz="quarter" idx="12"/>
          </p:nvPr>
        </p:nvSpPr>
        <p:spPr/>
        <p:txBody>
          <a:bodyPr/>
          <a:lstStyle/>
          <a:p>
            <a:fld id="{F3EC013C-ACF1-4E88-87D3-5C68F3BA4487}" type="slidenum">
              <a:rPr lang="en-US" smtClean="0"/>
              <a:t>‹#›</a:t>
            </a:fld>
            <a:endParaRPr lang="en-US"/>
          </a:p>
        </p:txBody>
      </p:sp>
    </p:spTree>
    <p:extLst>
      <p:ext uri="{BB962C8B-B14F-4D97-AF65-F5344CB8AC3E}">
        <p14:creationId xmlns:p14="http://schemas.microsoft.com/office/powerpoint/2010/main" val="164109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7C116-7F77-40B9-B671-0BBA98E45B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282F17E-6000-4568-8A5F-D3BF771A7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3025606-DCAC-4431-83D0-602609D8471D}"/>
              </a:ext>
            </a:extLst>
          </p:cNvPr>
          <p:cNvSpPr>
            <a:spLocks noGrp="1"/>
          </p:cNvSpPr>
          <p:nvPr>
            <p:ph type="dt" sz="half" idx="10"/>
          </p:nvPr>
        </p:nvSpPr>
        <p:spPr/>
        <p:txBody>
          <a:bodyPr/>
          <a:lstStyle/>
          <a:p>
            <a:fld id="{D82589A5-4228-4EE4-A06E-D014A20A8887}" type="datetimeFigureOut">
              <a:rPr lang="en-US" smtClean="0"/>
              <a:t>1/25/18</a:t>
            </a:fld>
            <a:endParaRPr lang="en-US"/>
          </a:p>
        </p:txBody>
      </p:sp>
      <p:sp>
        <p:nvSpPr>
          <p:cNvPr id="5" name="Footer Placeholder 4">
            <a:extLst>
              <a:ext uri="{FF2B5EF4-FFF2-40B4-BE49-F238E27FC236}">
                <a16:creationId xmlns:a16="http://schemas.microsoft.com/office/drawing/2014/main" xmlns="" id="{523DE8D3-10F3-45F0-8868-36413AE26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BAD4EF-9B15-458A-8679-C114394CCBED}"/>
              </a:ext>
            </a:extLst>
          </p:cNvPr>
          <p:cNvSpPr>
            <a:spLocks noGrp="1"/>
          </p:cNvSpPr>
          <p:nvPr>
            <p:ph type="sldNum" sz="quarter" idx="12"/>
          </p:nvPr>
        </p:nvSpPr>
        <p:spPr/>
        <p:txBody>
          <a:bodyPr/>
          <a:lstStyle/>
          <a:p>
            <a:fld id="{F3EC013C-ACF1-4E88-87D3-5C68F3BA4487}" type="slidenum">
              <a:rPr lang="en-US" smtClean="0"/>
              <a:t>‹#›</a:t>
            </a:fld>
            <a:endParaRPr lang="en-US"/>
          </a:p>
        </p:txBody>
      </p:sp>
    </p:spTree>
    <p:extLst>
      <p:ext uri="{BB962C8B-B14F-4D97-AF65-F5344CB8AC3E}">
        <p14:creationId xmlns:p14="http://schemas.microsoft.com/office/powerpoint/2010/main" val="89809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6B0845-30BF-495D-9B1E-FB28DF50C9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5920123-53C4-4BF7-8913-D3104A95AF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FF896C1-1F3A-481E-B153-04E477E8BD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339819C-6B36-4DF4-B400-B90652660494}"/>
              </a:ext>
            </a:extLst>
          </p:cNvPr>
          <p:cNvSpPr>
            <a:spLocks noGrp="1"/>
          </p:cNvSpPr>
          <p:nvPr>
            <p:ph type="dt" sz="half" idx="10"/>
          </p:nvPr>
        </p:nvSpPr>
        <p:spPr/>
        <p:txBody>
          <a:bodyPr/>
          <a:lstStyle/>
          <a:p>
            <a:fld id="{D82589A5-4228-4EE4-A06E-D014A20A8887}" type="datetimeFigureOut">
              <a:rPr lang="en-US" smtClean="0"/>
              <a:t>1/25/18</a:t>
            </a:fld>
            <a:endParaRPr lang="en-US"/>
          </a:p>
        </p:txBody>
      </p:sp>
      <p:sp>
        <p:nvSpPr>
          <p:cNvPr id="6" name="Footer Placeholder 5">
            <a:extLst>
              <a:ext uri="{FF2B5EF4-FFF2-40B4-BE49-F238E27FC236}">
                <a16:creationId xmlns:a16="http://schemas.microsoft.com/office/drawing/2014/main" xmlns="" id="{3677FE23-44A3-4C63-A202-A76B78400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5AB494-2E4A-4588-9A40-0A6A60B0634C}"/>
              </a:ext>
            </a:extLst>
          </p:cNvPr>
          <p:cNvSpPr>
            <a:spLocks noGrp="1"/>
          </p:cNvSpPr>
          <p:nvPr>
            <p:ph type="sldNum" sz="quarter" idx="12"/>
          </p:nvPr>
        </p:nvSpPr>
        <p:spPr/>
        <p:txBody>
          <a:bodyPr/>
          <a:lstStyle/>
          <a:p>
            <a:fld id="{F3EC013C-ACF1-4E88-87D3-5C68F3BA4487}" type="slidenum">
              <a:rPr lang="en-US" smtClean="0"/>
              <a:t>‹#›</a:t>
            </a:fld>
            <a:endParaRPr lang="en-US"/>
          </a:p>
        </p:txBody>
      </p:sp>
    </p:spTree>
    <p:extLst>
      <p:ext uri="{BB962C8B-B14F-4D97-AF65-F5344CB8AC3E}">
        <p14:creationId xmlns:p14="http://schemas.microsoft.com/office/powerpoint/2010/main" val="147983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7F2232-9C4A-4D40-8130-982E7C2FA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7CB2127-C52F-428A-8CEF-B168AA4CD4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CD22C16F-7527-4D47-B3BA-866D279E22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EAC0A31-9D88-4583-AEC6-59DA497876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D0A8E91E-D5A4-4BF8-B60D-126F65D4852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F04E5CC-3BF2-41D1-B736-64909F683704}"/>
              </a:ext>
            </a:extLst>
          </p:cNvPr>
          <p:cNvSpPr>
            <a:spLocks noGrp="1"/>
          </p:cNvSpPr>
          <p:nvPr>
            <p:ph type="dt" sz="half" idx="10"/>
          </p:nvPr>
        </p:nvSpPr>
        <p:spPr/>
        <p:txBody>
          <a:bodyPr/>
          <a:lstStyle/>
          <a:p>
            <a:fld id="{D82589A5-4228-4EE4-A06E-D014A20A8887}" type="datetimeFigureOut">
              <a:rPr lang="en-US" smtClean="0"/>
              <a:t>1/25/18</a:t>
            </a:fld>
            <a:endParaRPr lang="en-US"/>
          </a:p>
        </p:txBody>
      </p:sp>
      <p:sp>
        <p:nvSpPr>
          <p:cNvPr id="8" name="Footer Placeholder 7">
            <a:extLst>
              <a:ext uri="{FF2B5EF4-FFF2-40B4-BE49-F238E27FC236}">
                <a16:creationId xmlns:a16="http://schemas.microsoft.com/office/drawing/2014/main" xmlns="" id="{372761EE-B0B3-42AB-8517-9F4464F5D3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9F2B8CD-CD06-41C6-B144-FC202C117556}"/>
              </a:ext>
            </a:extLst>
          </p:cNvPr>
          <p:cNvSpPr>
            <a:spLocks noGrp="1"/>
          </p:cNvSpPr>
          <p:nvPr>
            <p:ph type="sldNum" sz="quarter" idx="12"/>
          </p:nvPr>
        </p:nvSpPr>
        <p:spPr/>
        <p:txBody>
          <a:bodyPr/>
          <a:lstStyle/>
          <a:p>
            <a:fld id="{F3EC013C-ACF1-4E88-87D3-5C68F3BA4487}" type="slidenum">
              <a:rPr lang="en-US" smtClean="0"/>
              <a:t>‹#›</a:t>
            </a:fld>
            <a:endParaRPr lang="en-US"/>
          </a:p>
        </p:txBody>
      </p:sp>
    </p:spTree>
    <p:extLst>
      <p:ext uri="{BB962C8B-B14F-4D97-AF65-F5344CB8AC3E}">
        <p14:creationId xmlns:p14="http://schemas.microsoft.com/office/powerpoint/2010/main" val="405391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7F361-D953-4103-8790-32CDEAF94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99149F4-371C-45B5-9C4C-8C5CD9AD7D23}"/>
              </a:ext>
            </a:extLst>
          </p:cNvPr>
          <p:cNvSpPr>
            <a:spLocks noGrp="1"/>
          </p:cNvSpPr>
          <p:nvPr>
            <p:ph type="dt" sz="half" idx="10"/>
          </p:nvPr>
        </p:nvSpPr>
        <p:spPr/>
        <p:txBody>
          <a:bodyPr/>
          <a:lstStyle/>
          <a:p>
            <a:fld id="{D82589A5-4228-4EE4-A06E-D014A20A8887}" type="datetimeFigureOut">
              <a:rPr lang="en-US" smtClean="0"/>
              <a:t>1/25/18</a:t>
            </a:fld>
            <a:endParaRPr lang="en-US"/>
          </a:p>
        </p:txBody>
      </p:sp>
      <p:sp>
        <p:nvSpPr>
          <p:cNvPr id="4" name="Footer Placeholder 3">
            <a:extLst>
              <a:ext uri="{FF2B5EF4-FFF2-40B4-BE49-F238E27FC236}">
                <a16:creationId xmlns:a16="http://schemas.microsoft.com/office/drawing/2014/main" xmlns="" id="{EA247582-7060-4565-AA6B-55C0AE5879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ECB8CD2-0171-4BDE-A174-34AD2292FF25}"/>
              </a:ext>
            </a:extLst>
          </p:cNvPr>
          <p:cNvSpPr>
            <a:spLocks noGrp="1"/>
          </p:cNvSpPr>
          <p:nvPr>
            <p:ph type="sldNum" sz="quarter" idx="12"/>
          </p:nvPr>
        </p:nvSpPr>
        <p:spPr/>
        <p:txBody>
          <a:bodyPr/>
          <a:lstStyle/>
          <a:p>
            <a:fld id="{F3EC013C-ACF1-4E88-87D3-5C68F3BA4487}" type="slidenum">
              <a:rPr lang="en-US" smtClean="0"/>
              <a:t>‹#›</a:t>
            </a:fld>
            <a:endParaRPr lang="en-US"/>
          </a:p>
        </p:txBody>
      </p:sp>
    </p:spTree>
    <p:extLst>
      <p:ext uri="{BB962C8B-B14F-4D97-AF65-F5344CB8AC3E}">
        <p14:creationId xmlns:p14="http://schemas.microsoft.com/office/powerpoint/2010/main" val="300565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C3CCA20-58DB-42CB-A9FE-F3AFD9586FB7}"/>
              </a:ext>
            </a:extLst>
          </p:cNvPr>
          <p:cNvSpPr>
            <a:spLocks noGrp="1"/>
          </p:cNvSpPr>
          <p:nvPr>
            <p:ph type="dt" sz="half" idx="10"/>
          </p:nvPr>
        </p:nvSpPr>
        <p:spPr/>
        <p:txBody>
          <a:bodyPr/>
          <a:lstStyle/>
          <a:p>
            <a:fld id="{D82589A5-4228-4EE4-A06E-D014A20A8887}" type="datetimeFigureOut">
              <a:rPr lang="en-US" smtClean="0"/>
              <a:t>1/25/18</a:t>
            </a:fld>
            <a:endParaRPr lang="en-US"/>
          </a:p>
        </p:txBody>
      </p:sp>
      <p:sp>
        <p:nvSpPr>
          <p:cNvPr id="3" name="Footer Placeholder 2">
            <a:extLst>
              <a:ext uri="{FF2B5EF4-FFF2-40B4-BE49-F238E27FC236}">
                <a16:creationId xmlns:a16="http://schemas.microsoft.com/office/drawing/2014/main" xmlns="" id="{DE6AE8E0-0A5D-4ED2-9570-42689959DD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FFE3DA1-FEDB-405C-BAA7-D017C1E95D18}"/>
              </a:ext>
            </a:extLst>
          </p:cNvPr>
          <p:cNvSpPr>
            <a:spLocks noGrp="1"/>
          </p:cNvSpPr>
          <p:nvPr>
            <p:ph type="sldNum" sz="quarter" idx="12"/>
          </p:nvPr>
        </p:nvSpPr>
        <p:spPr/>
        <p:txBody>
          <a:bodyPr/>
          <a:lstStyle/>
          <a:p>
            <a:fld id="{F3EC013C-ACF1-4E88-87D3-5C68F3BA4487}" type="slidenum">
              <a:rPr lang="en-US" smtClean="0"/>
              <a:t>‹#›</a:t>
            </a:fld>
            <a:endParaRPr lang="en-US"/>
          </a:p>
        </p:txBody>
      </p:sp>
    </p:spTree>
    <p:extLst>
      <p:ext uri="{BB962C8B-B14F-4D97-AF65-F5344CB8AC3E}">
        <p14:creationId xmlns:p14="http://schemas.microsoft.com/office/powerpoint/2010/main" val="156013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0965F-1242-431D-8E2C-FA371FCE4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5BC7400-9F69-4DCF-BCE9-29467DD04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4B16107-01AC-4532-907E-720F75982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87D26DF-07E6-46A9-9D32-0BD717A07E5B}"/>
              </a:ext>
            </a:extLst>
          </p:cNvPr>
          <p:cNvSpPr>
            <a:spLocks noGrp="1"/>
          </p:cNvSpPr>
          <p:nvPr>
            <p:ph type="dt" sz="half" idx="10"/>
          </p:nvPr>
        </p:nvSpPr>
        <p:spPr/>
        <p:txBody>
          <a:bodyPr/>
          <a:lstStyle/>
          <a:p>
            <a:fld id="{D82589A5-4228-4EE4-A06E-D014A20A8887}" type="datetimeFigureOut">
              <a:rPr lang="en-US" smtClean="0"/>
              <a:t>1/25/18</a:t>
            </a:fld>
            <a:endParaRPr lang="en-US"/>
          </a:p>
        </p:txBody>
      </p:sp>
      <p:sp>
        <p:nvSpPr>
          <p:cNvPr id="6" name="Footer Placeholder 5">
            <a:extLst>
              <a:ext uri="{FF2B5EF4-FFF2-40B4-BE49-F238E27FC236}">
                <a16:creationId xmlns:a16="http://schemas.microsoft.com/office/drawing/2014/main" xmlns="" id="{50494472-7F9F-4665-B88E-865336C9C2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1F64898-1241-4446-AD70-9BCCFEB0BBD6}"/>
              </a:ext>
            </a:extLst>
          </p:cNvPr>
          <p:cNvSpPr>
            <a:spLocks noGrp="1"/>
          </p:cNvSpPr>
          <p:nvPr>
            <p:ph type="sldNum" sz="quarter" idx="12"/>
          </p:nvPr>
        </p:nvSpPr>
        <p:spPr/>
        <p:txBody>
          <a:bodyPr/>
          <a:lstStyle/>
          <a:p>
            <a:fld id="{F3EC013C-ACF1-4E88-87D3-5C68F3BA4487}" type="slidenum">
              <a:rPr lang="en-US" smtClean="0"/>
              <a:t>‹#›</a:t>
            </a:fld>
            <a:endParaRPr lang="en-US"/>
          </a:p>
        </p:txBody>
      </p:sp>
    </p:spTree>
    <p:extLst>
      <p:ext uri="{BB962C8B-B14F-4D97-AF65-F5344CB8AC3E}">
        <p14:creationId xmlns:p14="http://schemas.microsoft.com/office/powerpoint/2010/main" val="237422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B7DE3-B8DC-44C3-AC6D-49D02BB83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75CB98E-5A02-4C67-A6F0-1A246051F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DDBBFDE-E51E-4D46-890B-CC91E7F16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ED044BA-BEAF-4860-8D4B-D7F926614BE9}"/>
              </a:ext>
            </a:extLst>
          </p:cNvPr>
          <p:cNvSpPr>
            <a:spLocks noGrp="1"/>
          </p:cNvSpPr>
          <p:nvPr>
            <p:ph type="dt" sz="half" idx="10"/>
          </p:nvPr>
        </p:nvSpPr>
        <p:spPr/>
        <p:txBody>
          <a:bodyPr/>
          <a:lstStyle/>
          <a:p>
            <a:fld id="{D82589A5-4228-4EE4-A06E-D014A20A8887}" type="datetimeFigureOut">
              <a:rPr lang="en-US" smtClean="0"/>
              <a:t>1/25/18</a:t>
            </a:fld>
            <a:endParaRPr lang="en-US"/>
          </a:p>
        </p:txBody>
      </p:sp>
      <p:sp>
        <p:nvSpPr>
          <p:cNvPr id="6" name="Footer Placeholder 5">
            <a:extLst>
              <a:ext uri="{FF2B5EF4-FFF2-40B4-BE49-F238E27FC236}">
                <a16:creationId xmlns:a16="http://schemas.microsoft.com/office/drawing/2014/main" xmlns="" id="{1587B550-1682-403D-8164-B04F0CBD6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EB6AF09-6A32-4A3D-AA68-2A8284EC64F8}"/>
              </a:ext>
            </a:extLst>
          </p:cNvPr>
          <p:cNvSpPr>
            <a:spLocks noGrp="1"/>
          </p:cNvSpPr>
          <p:nvPr>
            <p:ph type="sldNum" sz="quarter" idx="12"/>
          </p:nvPr>
        </p:nvSpPr>
        <p:spPr/>
        <p:txBody>
          <a:bodyPr/>
          <a:lstStyle/>
          <a:p>
            <a:fld id="{F3EC013C-ACF1-4E88-87D3-5C68F3BA4487}" type="slidenum">
              <a:rPr lang="en-US" smtClean="0"/>
              <a:t>‹#›</a:t>
            </a:fld>
            <a:endParaRPr lang="en-US"/>
          </a:p>
        </p:txBody>
      </p:sp>
    </p:spTree>
    <p:extLst>
      <p:ext uri="{BB962C8B-B14F-4D97-AF65-F5344CB8AC3E}">
        <p14:creationId xmlns:p14="http://schemas.microsoft.com/office/powerpoint/2010/main" val="30791008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465C2C4-1A8D-45B9-88CD-97EC8CAE7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2E43309-C139-4D66-BA81-C16E3F251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8A06526-9E3B-4F5E-A0EB-D49D6690E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589A5-4228-4EE4-A06E-D014A20A8887}" type="datetimeFigureOut">
              <a:rPr lang="en-US" smtClean="0"/>
              <a:t>1/25/18</a:t>
            </a:fld>
            <a:endParaRPr lang="en-US"/>
          </a:p>
        </p:txBody>
      </p:sp>
      <p:sp>
        <p:nvSpPr>
          <p:cNvPr id="5" name="Footer Placeholder 4">
            <a:extLst>
              <a:ext uri="{FF2B5EF4-FFF2-40B4-BE49-F238E27FC236}">
                <a16:creationId xmlns:a16="http://schemas.microsoft.com/office/drawing/2014/main" xmlns="" id="{B87E0587-E593-492C-8971-2B2F2B1B4B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D2EB2F2-EF03-4E7F-8275-5007A9E734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C013C-ACF1-4E88-87D3-5C68F3BA4487}" type="slidenum">
              <a:rPr lang="en-US" smtClean="0"/>
              <a:t>‹#›</a:t>
            </a:fld>
            <a:endParaRPr lang="en-US"/>
          </a:p>
        </p:txBody>
      </p:sp>
    </p:spTree>
    <p:extLst>
      <p:ext uri="{BB962C8B-B14F-4D97-AF65-F5344CB8AC3E}">
        <p14:creationId xmlns:p14="http://schemas.microsoft.com/office/powerpoint/2010/main" val="967327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NUL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NUL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NUL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hyperlink" Target="https://drive.google.com/file/d/1nWzaFN7gwoFt5kUYHKxz67qnBzRcllTG/view"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NUL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NUL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png"/><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NULL"/><Relationship Id="rId1" Type="http://schemas.openxmlformats.org/officeDocument/2006/relationships/slideLayout" Target="../slideLayouts/slideLayout7.xml"/><Relationship Id="rId2" Type="http://schemas.openxmlformats.org/officeDocument/2006/relationships/image" Target="../media/image7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0.png"/><Relationship Id="rId3" Type="http://schemas.openxmlformats.org/officeDocument/2006/relationships/image" Target="../media/image1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NUL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0.png"/><Relationship Id="rId3"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97.xml.rels><?xml version="1.0" encoding="UTF-8" standalone="yes"?>
<Relationships xmlns="http://schemas.openxmlformats.org/package/2006/relationships"><Relationship Id="rId3" Type="http://schemas.openxmlformats.org/officeDocument/2006/relationships/hyperlink" Target="https://render.githubusercontent.com/view/ipynb?commit=10518ae576d7948cacbef1ea380b55dc2d9bc838&amp;enc_url=68747470733a2f2f7261772e67697468756275736572636f6e74656e742e636f6d2f68756d6179756e2f756461636974795f6e616e6f6465677265652f313035313861653537366437393438636163626566316561333830623535646332643962633833382f70325f646f675f70726f6a6563742f646f675f6170702e6970796e62&amp;nwo=humayun/udacity_nanodegree&amp;path=p2_dog_project/dog_app.ipynb&amp;repository_id=117389627&amp;repository_type=Repository#step1" TargetMode="External"/><Relationship Id="rId4" Type="http://schemas.openxmlformats.org/officeDocument/2006/relationships/hyperlink" Target="https://render.githubusercontent.com/view/ipynb?commit=10518ae576d7948cacbef1ea380b55dc2d9bc838&amp;enc_url=68747470733a2f2f7261772e67697468756275736572636f6e74656e742e636f6d2f68756d6179756e2f756461636974795f6e616e6f6465677265652f313035313861653537366437393438636163626566316561333830623535646332643962633833382f70325f646f675f70726f6a6563742f646f675f6170702e6970796e62&amp;nwo=humayun/udacity_nanodegree&amp;path=p2_dog_project/dog_app.ipynb&amp;repository_id=117389627&amp;repository_type=Repository#step2" TargetMode="External"/><Relationship Id="rId5" Type="http://schemas.openxmlformats.org/officeDocument/2006/relationships/hyperlink" Target="https://render.githubusercontent.com/view/ipynb?commit=10518ae576d7948cacbef1ea380b55dc2d9bc838&amp;enc_url=68747470733a2f2f7261772e67697468756275736572636f6e74656e742e636f6d2f68756d6179756e2f756461636974795f6e616e6f6465677265652f313035313861653537366437393438636163626566316561333830623535646332643962633833382f70325f646f675f70726f6a6563742f646f675f6170702e6970796e62&amp;nwo=humayun/udacity_nanodegree&amp;path=p2_dog_project/dog_app.ipynb&amp;repository_id=117389627&amp;repository_type=Repository#step3" TargetMode="External"/><Relationship Id="rId6" Type="http://schemas.openxmlformats.org/officeDocument/2006/relationships/hyperlink" Target="https://render.githubusercontent.com/view/ipynb?commit=10518ae576d7948cacbef1ea380b55dc2d9bc838&amp;enc_url=68747470733a2f2f7261772e67697468756275736572636f6e74656e742e636f6d2f68756d6179756e2f756461636974795f6e616e6f6465677265652f313035313861653537366437393438636163626566316561333830623535646332643962633833382f70325f646f675f70726f6a6563742f646f675f6170702e6970796e62&amp;nwo=humayun/udacity_nanodegree&amp;path=p2_dog_project/dog_app.ipynb&amp;repository_id=117389627&amp;repository_type=Repository#step4" TargetMode="External"/><Relationship Id="rId7" Type="http://schemas.openxmlformats.org/officeDocument/2006/relationships/hyperlink" Target="https://render.githubusercontent.com/view/ipynb?commit=10518ae576d7948cacbef1ea380b55dc2d9bc838&amp;enc_url=68747470733a2f2f7261772e67697468756275736572636f6e74656e742e636f6d2f68756d6179756e2f756461636974795f6e616e6f6465677265652f313035313861653537366437393438636163626566316561333830623535646332643962633833382f70325f646f675f70726f6a6563742f646f675f6170702e6970796e62&amp;nwo=humayun/udacity_nanodegree&amp;path=p2_dog_project/dog_app.ipynb&amp;repository_id=117389627&amp;repository_type=Repository#step5" TargetMode="External"/><Relationship Id="rId8" Type="http://schemas.openxmlformats.org/officeDocument/2006/relationships/hyperlink" Target="https://render.githubusercontent.com/view/ipynb?commit=10518ae576d7948cacbef1ea380b55dc2d9bc838&amp;enc_url=68747470733a2f2f7261772e67697468756275736572636f6e74656e742e636f6d2f68756d6179756e2f756461636974795f6e616e6f6465677265652f313035313861653537366437393438636163626566316561333830623535646332643962633833382f70325f646f675f70726f6a6563742f646f675f6170702e6970796e62&amp;nwo=humayun/udacity_nanodegree&amp;path=p2_dog_project/dog_app.ipynb&amp;repository_id=117389627&amp;repository_type=Repository#step6" TargetMode="External"/><Relationship Id="rId9" Type="http://schemas.openxmlformats.org/officeDocument/2006/relationships/hyperlink" Target="https://render.githubusercontent.com/view/ipynb?commit=10518ae576d7948cacbef1ea380b55dc2d9bc838&amp;enc_url=68747470733a2f2f7261772e67697468756275736572636f6e74656e742e636f6d2f68756d6179756e2f756461636974795f6e616e6f6465677265652f313035313861653537366437393438636163626566316561333830623535646332643962633833382f70325f646f675f70726f6a6563742f646f675f6170702e6970796e62&amp;nwo=humayun/udacity_nanodegree&amp;path=p2_dog_project/dog_app.ipynb&amp;repository_id=117389627&amp;repository_type=Repository#step7" TargetMode="External"/><Relationship Id="rId1" Type="http://schemas.openxmlformats.org/officeDocument/2006/relationships/slideLayout" Target="../slideLayouts/slideLayout7.xml"/><Relationship Id="rId2" Type="http://schemas.openxmlformats.org/officeDocument/2006/relationships/hyperlink" Target="https://render.githubusercontent.com/view/ipynb?commit=10518ae576d7948cacbef1ea380b55dc2d9bc838&amp;enc_url=68747470733a2f2f7261772e67697468756275736572636f6e74656e742e636f6d2f68756d6179756e2f756461636974795f6e616e6f6465677265652f313035313861653537366437393438636163626566316561333830623535646332643962633833382f70325f646f675f70726f6a6563742f646f675f6170702e6970796e62&amp;nwo=humayun/udacity_nanodegree&amp;path=p2_dog_project/dog_app.ipynb&amp;repository_id=117389627&amp;repository_type=Repository#step0"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humayun/udacity_nanodegree/tree/master/p2_dog_project" TargetMode="External"/><Relationship Id="rId3" Type="http://schemas.openxmlformats.org/officeDocument/2006/relationships/hyperlink" Target="https://github.com/humayun/udacity_nanodegree/blob/master/p2_dog_project/dog_app.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ctrTitle"/>
          </p:nvPr>
        </p:nvSpPr>
        <p:spPr>
          <a:xfrm>
            <a:off x="757833" y="1682900"/>
            <a:ext cx="9521200" cy="908800"/>
          </a:xfrm>
          <a:prstGeom prst="rect">
            <a:avLst/>
          </a:prstGeom>
        </p:spPr>
        <p:txBody>
          <a:bodyPr spcFirstLastPara="1" vert="horz" wrap="square" lIns="121900" tIns="121900" rIns="121900" bIns="121900" rtlCol="0" anchor="t" anchorCtr="0">
            <a:noAutofit/>
          </a:bodyPr>
          <a:lstStyle/>
          <a:p>
            <a:pPr>
              <a:spcBef>
                <a:spcPts val="0"/>
              </a:spcBef>
            </a:pPr>
            <a:r>
              <a:rPr lang="en" sz="4000" b="1"/>
              <a:t>Intro to AI, Machine learning and Deep Learning (using scikit-learn, tensorflow and keras)</a:t>
            </a:r>
            <a:endParaRPr sz="4000" b="1"/>
          </a:p>
          <a:p>
            <a:pPr>
              <a:spcBef>
                <a:spcPts val="0"/>
              </a:spcBef>
            </a:pPr>
            <a:endParaRPr/>
          </a:p>
        </p:txBody>
      </p:sp>
      <p:sp>
        <p:nvSpPr>
          <p:cNvPr id="254" name="Shape 254"/>
          <p:cNvSpPr txBox="1"/>
          <p:nvPr/>
        </p:nvSpPr>
        <p:spPr>
          <a:xfrm>
            <a:off x="892833" y="3947800"/>
            <a:ext cx="9251200" cy="1079200"/>
          </a:xfrm>
          <a:prstGeom prst="rect">
            <a:avLst/>
          </a:prstGeom>
          <a:noFill/>
          <a:ln>
            <a:noFill/>
          </a:ln>
        </p:spPr>
        <p:txBody>
          <a:bodyPr spcFirstLastPara="1" wrap="square" lIns="121900" tIns="121900" rIns="121900" bIns="121900" anchor="t" anchorCtr="0">
            <a:noAutofit/>
          </a:bodyPr>
          <a:lstStyle/>
          <a:p>
            <a:r>
              <a:rPr lang="en" sz="2400">
                <a:solidFill>
                  <a:srgbClr val="FFFFFF"/>
                </a:solidFill>
              </a:rPr>
              <a:t>Humayun Irshad and Qazaleh Mirsharif</a:t>
            </a:r>
            <a:endParaRPr sz="2400">
              <a:solidFill>
                <a:srgbClr val="FFFFFF"/>
              </a:solidFill>
            </a:endParaRPr>
          </a:p>
        </p:txBody>
      </p:sp>
    </p:spTree>
    <p:extLst>
      <p:ext uri="{BB962C8B-B14F-4D97-AF65-F5344CB8AC3E}">
        <p14:creationId xmlns:p14="http://schemas.microsoft.com/office/powerpoint/2010/main" val="1579700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Supervised learning</a:t>
            </a:r>
            <a:endParaRPr/>
          </a:p>
        </p:txBody>
      </p:sp>
      <p:sp>
        <p:nvSpPr>
          <p:cNvPr id="319" name="Shape 319"/>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a:buChar char="●"/>
            </a:pPr>
            <a:r>
              <a:rPr lang="en"/>
              <a:t>Consists of a target/ outcome variables</a:t>
            </a:r>
            <a:endParaRPr/>
          </a:p>
          <a:p>
            <a:pPr>
              <a:spcBef>
                <a:spcPts val="0"/>
              </a:spcBef>
              <a:buChar char="●"/>
            </a:pPr>
            <a:r>
              <a:rPr lang="en"/>
              <a:t>Maps input to desired outputs</a:t>
            </a:r>
            <a:endParaRPr/>
          </a:p>
          <a:p>
            <a:pPr>
              <a:spcBef>
                <a:spcPts val="0"/>
              </a:spcBef>
              <a:buChar char="●"/>
            </a:pPr>
            <a:r>
              <a:rPr lang="en"/>
              <a:t>Training continues until a desired level of accuracy is achieved</a:t>
            </a:r>
            <a:endParaRPr/>
          </a:p>
          <a:p>
            <a:pPr>
              <a:spcBef>
                <a:spcPts val="0"/>
              </a:spcBef>
              <a:buChar char="●"/>
            </a:pPr>
            <a:r>
              <a:rPr lang="en"/>
              <a:t>Examples: SVM, Regression, Random forest</a:t>
            </a:r>
            <a:endParaRPr/>
          </a:p>
        </p:txBody>
      </p:sp>
    </p:spTree>
    <p:extLst>
      <p:ext uri="{BB962C8B-B14F-4D97-AF65-F5344CB8AC3E}">
        <p14:creationId xmlns:p14="http://schemas.microsoft.com/office/powerpoint/2010/main" val="127889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Supervised learning</a:t>
            </a:r>
            <a:endParaRPr/>
          </a:p>
        </p:txBody>
      </p:sp>
      <p:sp>
        <p:nvSpPr>
          <p:cNvPr id="325" name="Shape 325"/>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indent="-457189">
              <a:buSzPts val="1800"/>
              <a:buChar char="●"/>
            </a:pPr>
            <a:r>
              <a:rPr lang="en" sz="2400"/>
              <a:t>Regression: How much/many?</a:t>
            </a:r>
            <a:endParaRPr sz="2400"/>
          </a:p>
          <a:p>
            <a:pPr lvl="1" indent="-457189">
              <a:spcBef>
                <a:spcPts val="0"/>
              </a:spcBef>
              <a:buSzPts val="1800"/>
              <a:buChar char="○"/>
            </a:pPr>
            <a:r>
              <a:rPr lang="en" sz="2400"/>
              <a:t>Predict a quantity</a:t>
            </a:r>
            <a:endParaRPr sz="2400"/>
          </a:p>
          <a:p>
            <a:pPr lvl="1" indent="-457189">
              <a:spcBef>
                <a:spcPts val="0"/>
              </a:spcBef>
              <a:buSzPts val="1800"/>
              <a:buChar char="○"/>
            </a:pPr>
            <a:r>
              <a:rPr lang="en" sz="2400"/>
              <a:t>Forecasting prices of houses, rash driving and number of accident</a:t>
            </a:r>
            <a:endParaRPr sz="2400"/>
          </a:p>
          <a:p>
            <a:pPr indent="0">
              <a:buNone/>
            </a:pPr>
            <a:endParaRPr sz="2400"/>
          </a:p>
          <a:p>
            <a:pPr indent="-457189">
              <a:buSzPts val="1800"/>
              <a:buChar char="●"/>
            </a:pPr>
            <a:r>
              <a:rPr lang="en" sz="2400"/>
              <a:t>Classification: What category?</a:t>
            </a:r>
            <a:endParaRPr sz="2400"/>
          </a:p>
          <a:p>
            <a:pPr lvl="1" indent="-457189">
              <a:spcBef>
                <a:spcPts val="0"/>
              </a:spcBef>
              <a:buSzPts val="1800"/>
              <a:buChar char="○"/>
            </a:pPr>
            <a:r>
              <a:rPr lang="en" sz="2400"/>
              <a:t>Predict a label</a:t>
            </a:r>
            <a:endParaRPr sz="2400"/>
          </a:p>
          <a:p>
            <a:pPr lvl="1" indent="-457189">
              <a:spcBef>
                <a:spcPts val="0"/>
              </a:spcBef>
              <a:buSzPts val="1800"/>
              <a:buChar char="○"/>
            </a:pPr>
            <a:r>
              <a:rPr lang="en" sz="2400"/>
              <a:t>Is this a dog or cat?	</a:t>
            </a:r>
            <a:endParaRPr sz="2400"/>
          </a:p>
          <a:p>
            <a:pPr marL="0" indent="0">
              <a:buNone/>
            </a:pPr>
            <a:endParaRPr sz="2400"/>
          </a:p>
          <a:p>
            <a:pPr marL="0" indent="0">
              <a:buNone/>
            </a:pPr>
            <a:r>
              <a:rPr lang="en"/>
              <a:t>Starts with datasets that contains training examples with associated correct labels!</a:t>
            </a:r>
            <a:endParaRPr/>
          </a:p>
        </p:txBody>
      </p:sp>
    </p:spTree>
    <p:extLst>
      <p:ext uri="{BB962C8B-B14F-4D97-AF65-F5344CB8AC3E}">
        <p14:creationId xmlns:p14="http://schemas.microsoft.com/office/powerpoint/2010/main" val="4627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What does regression do?</a:t>
            </a:r>
            <a:endParaRPr/>
          </a:p>
        </p:txBody>
      </p:sp>
      <p:sp>
        <p:nvSpPr>
          <p:cNvPr id="331" name="Shape 331"/>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marL="224361" indent="-105831">
              <a:buNone/>
            </a:pPr>
            <a:r>
              <a:rPr lang="en"/>
              <a:t>Approximate a mapping F (line or curve) from input X to a continuous value Y</a:t>
            </a:r>
            <a:endParaRPr/>
          </a:p>
          <a:p>
            <a:pPr marL="224361" indent="-105831">
              <a:buNone/>
            </a:pPr>
            <a:r>
              <a:rPr lang="en"/>
              <a:t>Linear regression : aX + b =Y</a:t>
            </a:r>
            <a:endParaRPr/>
          </a:p>
          <a:p>
            <a:pPr marL="224361" indent="-105831">
              <a:buNone/>
            </a:pPr>
            <a:endParaRPr/>
          </a:p>
          <a:p>
            <a:pPr marL="224361" indent="-105831">
              <a:buNone/>
            </a:pPr>
            <a:endParaRPr/>
          </a:p>
        </p:txBody>
      </p:sp>
      <p:pic>
        <p:nvPicPr>
          <p:cNvPr id="332" name="Shape 332"/>
          <p:cNvPicPr preferRelativeResize="0"/>
          <p:nvPr/>
        </p:nvPicPr>
        <p:blipFill>
          <a:blip r:embed="rId3">
            <a:alphaModFix/>
          </a:blip>
          <a:stretch>
            <a:fillRect/>
          </a:stretch>
        </p:blipFill>
        <p:spPr>
          <a:xfrm>
            <a:off x="1117900" y="2891333"/>
            <a:ext cx="3862833" cy="2343600"/>
          </a:xfrm>
          <a:prstGeom prst="rect">
            <a:avLst/>
          </a:prstGeom>
          <a:noFill/>
          <a:ln>
            <a:noFill/>
          </a:ln>
        </p:spPr>
      </p:pic>
      <p:pic>
        <p:nvPicPr>
          <p:cNvPr id="333" name="Shape 333"/>
          <p:cNvPicPr preferRelativeResize="0"/>
          <p:nvPr/>
        </p:nvPicPr>
        <p:blipFill>
          <a:blip r:embed="rId3">
            <a:alphaModFix/>
          </a:blip>
          <a:stretch>
            <a:fillRect/>
          </a:stretch>
        </p:blipFill>
        <p:spPr>
          <a:xfrm>
            <a:off x="6507068" y="2891333"/>
            <a:ext cx="2909433" cy="2449067"/>
          </a:xfrm>
          <a:prstGeom prst="rect">
            <a:avLst/>
          </a:prstGeom>
          <a:noFill/>
          <a:ln>
            <a:noFill/>
          </a:ln>
        </p:spPr>
      </p:pic>
    </p:spTree>
    <p:extLst>
      <p:ext uri="{BB962C8B-B14F-4D97-AF65-F5344CB8AC3E}">
        <p14:creationId xmlns:p14="http://schemas.microsoft.com/office/powerpoint/2010/main" val="185080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Classification</a:t>
            </a:r>
            <a:endParaRPr/>
          </a:p>
        </p:txBody>
      </p:sp>
      <p:sp>
        <p:nvSpPr>
          <p:cNvPr id="339" name="Shape 339"/>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marL="224361" indent="-105831">
              <a:buNone/>
            </a:pPr>
            <a:r>
              <a:rPr lang="en"/>
              <a:t>Handwritten digit recognition: Depositing a check by taking picture through your phone!</a:t>
            </a:r>
            <a:endParaRPr/>
          </a:p>
          <a:p>
            <a:pPr marL="224361" indent="-105831">
              <a:buNone/>
            </a:pPr>
            <a:r>
              <a:rPr lang="en"/>
              <a:t>Teach machine to map images to numbers!</a:t>
            </a:r>
            <a:endParaRPr/>
          </a:p>
          <a:p>
            <a:pPr>
              <a:buChar char="●"/>
            </a:pPr>
            <a:r>
              <a:rPr lang="en"/>
              <a:t>Give it the training examples : images of numbers</a:t>
            </a:r>
            <a:endParaRPr/>
          </a:p>
          <a:p>
            <a:pPr>
              <a:spcBef>
                <a:spcPts val="0"/>
              </a:spcBef>
              <a:buChar char="●"/>
            </a:pPr>
            <a:r>
              <a:rPr lang="en"/>
              <a:t>Give it the labels (supervised learning)</a:t>
            </a:r>
            <a:endParaRPr/>
          </a:p>
          <a:p>
            <a:pPr>
              <a:spcBef>
                <a:spcPts val="0"/>
              </a:spcBef>
              <a:buChar char="●"/>
            </a:pPr>
            <a:r>
              <a:rPr lang="en"/>
              <a:t>Pick your Machine learning algorithm : Extract pattern and learn the mappings!</a:t>
            </a:r>
            <a:endParaRPr/>
          </a:p>
          <a:p>
            <a:pPr marL="224361" indent="-105831">
              <a:buNone/>
            </a:pPr>
            <a:endParaRPr/>
          </a:p>
          <a:p>
            <a:pPr marL="224361" indent="-105831">
              <a:buNone/>
            </a:pPr>
            <a:endParaRPr/>
          </a:p>
          <a:p>
            <a:pPr marL="224361" indent="-105831">
              <a:buNone/>
            </a:pPr>
            <a:endParaRPr/>
          </a:p>
          <a:p>
            <a:pPr marL="224361" indent="-105831">
              <a:buNone/>
            </a:pPr>
            <a:endParaRPr/>
          </a:p>
        </p:txBody>
      </p:sp>
      <p:pic>
        <p:nvPicPr>
          <p:cNvPr id="340" name="Shape 340"/>
          <p:cNvPicPr preferRelativeResize="0"/>
          <p:nvPr/>
        </p:nvPicPr>
        <p:blipFill>
          <a:blip r:embed="rId3">
            <a:alphaModFix/>
          </a:blip>
          <a:stretch>
            <a:fillRect/>
          </a:stretch>
        </p:blipFill>
        <p:spPr>
          <a:xfrm>
            <a:off x="4174967" y="4125134"/>
            <a:ext cx="2586900" cy="2586900"/>
          </a:xfrm>
          <a:prstGeom prst="rect">
            <a:avLst/>
          </a:prstGeom>
          <a:noFill/>
          <a:ln>
            <a:noFill/>
          </a:ln>
        </p:spPr>
      </p:pic>
    </p:spTree>
    <p:extLst>
      <p:ext uri="{BB962C8B-B14F-4D97-AF65-F5344CB8AC3E}">
        <p14:creationId xmlns:p14="http://schemas.microsoft.com/office/powerpoint/2010/main" val="103051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Shape 345"/>
          <p:cNvPicPr preferRelativeResize="0"/>
          <p:nvPr/>
        </p:nvPicPr>
        <p:blipFill>
          <a:blip r:embed="rId3">
            <a:alphaModFix/>
          </a:blip>
          <a:stretch>
            <a:fillRect/>
          </a:stretch>
        </p:blipFill>
        <p:spPr>
          <a:xfrm>
            <a:off x="929867" y="1276633"/>
            <a:ext cx="10061100" cy="4937667"/>
          </a:xfrm>
          <a:prstGeom prst="rect">
            <a:avLst/>
          </a:prstGeom>
          <a:noFill/>
          <a:ln>
            <a:noFill/>
          </a:ln>
        </p:spPr>
      </p:pic>
    </p:spTree>
    <p:extLst>
      <p:ext uri="{BB962C8B-B14F-4D97-AF65-F5344CB8AC3E}">
        <p14:creationId xmlns:p14="http://schemas.microsoft.com/office/powerpoint/2010/main" val="137384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What are the patterns?</a:t>
            </a:r>
            <a:endParaRPr/>
          </a:p>
        </p:txBody>
      </p:sp>
      <p:sp>
        <p:nvSpPr>
          <p:cNvPr id="351" name="Shape 351"/>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marL="224361" indent="-105831">
              <a:buNone/>
            </a:pPr>
            <a:r>
              <a:rPr lang="en"/>
              <a:t>Similar features in each category coded as numbers</a:t>
            </a:r>
            <a:endParaRPr/>
          </a:p>
          <a:p>
            <a:pPr marL="224361" indent="-105831">
              <a:buNone/>
            </a:pPr>
            <a:r>
              <a:rPr lang="en"/>
              <a:t>Feature #1 : height to width ratio</a:t>
            </a:r>
            <a:endParaRPr/>
          </a:p>
          <a:p>
            <a:pPr marL="224361" indent="-105831">
              <a:buNone/>
            </a:pPr>
            <a:r>
              <a:rPr lang="en"/>
              <a:t>Feature #2 : Pixels confined in the number</a:t>
            </a:r>
            <a:endParaRPr/>
          </a:p>
        </p:txBody>
      </p:sp>
      <p:pic>
        <p:nvPicPr>
          <p:cNvPr id="352" name="Shape 352"/>
          <p:cNvPicPr preferRelativeResize="0"/>
          <p:nvPr/>
        </p:nvPicPr>
        <p:blipFill>
          <a:blip r:embed="rId3">
            <a:alphaModFix/>
          </a:blip>
          <a:stretch>
            <a:fillRect/>
          </a:stretch>
        </p:blipFill>
        <p:spPr>
          <a:xfrm>
            <a:off x="7933201" y="2639033"/>
            <a:ext cx="2537401" cy="2901899"/>
          </a:xfrm>
          <a:prstGeom prst="rect">
            <a:avLst/>
          </a:prstGeom>
          <a:noFill/>
          <a:ln>
            <a:noFill/>
          </a:ln>
        </p:spPr>
      </p:pic>
      <p:cxnSp>
        <p:nvCxnSpPr>
          <p:cNvPr id="353" name="Shape 353"/>
          <p:cNvCxnSpPr/>
          <p:nvPr/>
        </p:nvCxnSpPr>
        <p:spPr>
          <a:xfrm rot="10800000">
            <a:off x="1714500" y="3922433"/>
            <a:ext cx="0" cy="2147200"/>
          </a:xfrm>
          <a:prstGeom prst="straightConnector1">
            <a:avLst/>
          </a:prstGeom>
          <a:noFill/>
          <a:ln w="9525" cap="flat" cmpd="sng">
            <a:solidFill>
              <a:schemeClr val="dk2"/>
            </a:solidFill>
            <a:prstDash val="solid"/>
            <a:round/>
            <a:headEnd type="none" w="lg" len="lg"/>
            <a:tailEnd type="triangle" w="lg" len="lg"/>
          </a:ln>
        </p:spPr>
      </p:cxnSp>
      <p:cxnSp>
        <p:nvCxnSpPr>
          <p:cNvPr id="354" name="Shape 354"/>
          <p:cNvCxnSpPr/>
          <p:nvPr/>
        </p:nvCxnSpPr>
        <p:spPr>
          <a:xfrm rot="10800000" flipH="1">
            <a:off x="1714500" y="6021633"/>
            <a:ext cx="2724000" cy="32000"/>
          </a:xfrm>
          <a:prstGeom prst="straightConnector1">
            <a:avLst/>
          </a:prstGeom>
          <a:noFill/>
          <a:ln w="9525" cap="flat" cmpd="sng">
            <a:solidFill>
              <a:schemeClr val="dk2"/>
            </a:solidFill>
            <a:prstDash val="solid"/>
            <a:round/>
            <a:headEnd type="none" w="lg" len="lg"/>
            <a:tailEnd type="triangle" w="lg" len="lg"/>
          </a:ln>
        </p:spPr>
      </p:cxnSp>
      <p:sp>
        <p:nvSpPr>
          <p:cNvPr id="355" name="Shape 355"/>
          <p:cNvSpPr txBox="1"/>
          <p:nvPr/>
        </p:nvSpPr>
        <p:spPr>
          <a:xfrm>
            <a:off x="160233" y="3666167"/>
            <a:ext cx="1394000" cy="528800"/>
          </a:xfrm>
          <a:prstGeom prst="rect">
            <a:avLst/>
          </a:prstGeom>
          <a:noFill/>
          <a:ln>
            <a:noFill/>
          </a:ln>
        </p:spPr>
        <p:txBody>
          <a:bodyPr spcFirstLastPara="1" wrap="square" lIns="121900" tIns="121900" rIns="121900" bIns="121900" anchor="t" anchorCtr="0">
            <a:noAutofit/>
          </a:bodyPr>
          <a:lstStyle/>
          <a:p>
            <a:r>
              <a:rPr lang="en" sz="1333"/>
              <a:t>Feature #1</a:t>
            </a:r>
            <a:endParaRPr sz="1333"/>
          </a:p>
        </p:txBody>
      </p:sp>
      <p:sp>
        <p:nvSpPr>
          <p:cNvPr id="356" name="Shape 356"/>
          <p:cNvSpPr txBox="1"/>
          <p:nvPr/>
        </p:nvSpPr>
        <p:spPr>
          <a:xfrm>
            <a:off x="3957800" y="6115933"/>
            <a:ext cx="1394000" cy="460000"/>
          </a:xfrm>
          <a:prstGeom prst="rect">
            <a:avLst/>
          </a:prstGeom>
          <a:noFill/>
          <a:ln>
            <a:noFill/>
          </a:ln>
        </p:spPr>
        <p:txBody>
          <a:bodyPr spcFirstLastPara="1" wrap="square" lIns="121900" tIns="121900" rIns="121900" bIns="121900" anchor="t" anchorCtr="0">
            <a:noAutofit/>
          </a:bodyPr>
          <a:lstStyle/>
          <a:p>
            <a:r>
              <a:rPr lang="en" sz="1467"/>
              <a:t>Feature #2</a:t>
            </a:r>
            <a:endParaRPr sz="1467"/>
          </a:p>
        </p:txBody>
      </p:sp>
      <p:sp>
        <p:nvSpPr>
          <p:cNvPr id="357" name="Shape 357"/>
          <p:cNvSpPr/>
          <p:nvPr/>
        </p:nvSpPr>
        <p:spPr>
          <a:xfrm>
            <a:off x="2451567" y="4319900"/>
            <a:ext cx="128400" cy="144000"/>
          </a:xfrm>
          <a:prstGeom prst="ellipse">
            <a:avLst/>
          </a:prstGeom>
          <a:solidFill>
            <a:schemeClr val="lt2"/>
          </a:solidFill>
          <a:ln w="9525" cap="flat" cmpd="sng">
            <a:solidFill>
              <a:srgbClr val="FF0000"/>
            </a:solidFill>
            <a:prstDash val="solid"/>
            <a:round/>
            <a:headEnd type="none" w="med" len="med"/>
            <a:tailEnd type="none" w="med" len="med"/>
          </a:ln>
        </p:spPr>
        <p:txBody>
          <a:bodyPr spcFirstLastPara="1" wrap="square" lIns="121900" tIns="121900" rIns="121900" bIns="121900" anchor="ctr" anchorCtr="0">
            <a:noAutofit/>
          </a:bodyPr>
          <a:lstStyle/>
          <a:p>
            <a:endParaRPr sz="2400">
              <a:solidFill>
                <a:srgbClr val="FF0000"/>
              </a:solidFill>
            </a:endParaRPr>
          </a:p>
        </p:txBody>
      </p:sp>
      <p:sp>
        <p:nvSpPr>
          <p:cNvPr id="358" name="Shape 358"/>
          <p:cNvSpPr/>
          <p:nvPr/>
        </p:nvSpPr>
        <p:spPr>
          <a:xfrm>
            <a:off x="2248367" y="5031100"/>
            <a:ext cx="128400" cy="144000"/>
          </a:xfrm>
          <a:prstGeom prst="ellipse">
            <a:avLst/>
          </a:prstGeom>
          <a:solidFill>
            <a:schemeClr val="lt2"/>
          </a:solidFill>
          <a:ln w="9525" cap="flat" cmpd="sng">
            <a:solidFill>
              <a:srgbClr val="FF0000"/>
            </a:solidFill>
            <a:prstDash val="solid"/>
            <a:round/>
            <a:headEnd type="none" w="med" len="med"/>
            <a:tailEnd type="none" w="med" len="med"/>
          </a:ln>
        </p:spPr>
        <p:txBody>
          <a:bodyPr spcFirstLastPara="1" wrap="square" lIns="121900" tIns="121900" rIns="121900" bIns="121900" anchor="ctr" anchorCtr="0">
            <a:noAutofit/>
          </a:bodyPr>
          <a:lstStyle/>
          <a:p>
            <a:endParaRPr sz="2400">
              <a:solidFill>
                <a:srgbClr val="FF0000"/>
              </a:solidFill>
            </a:endParaRPr>
          </a:p>
        </p:txBody>
      </p:sp>
      <p:sp>
        <p:nvSpPr>
          <p:cNvPr id="359" name="Shape 359"/>
          <p:cNvSpPr/>
          <p:nvPr/>
        </p:nvSpPr>
        <p:spPr>
          <a:xfrm>
            <a:off x="3162767" y="5539100"/>
            <a:ext cx="128400" cy="144000"/>
          </a:xfrm>
          <a:prstGeom prst="ellipse">
            <a:avLst/>
          </a:prstGeom>
          <a:solidFill>
            <a:schemeClr val="lt2"/>
          </a:solidFill>
          <a:ln w="9525" cap="flat" cmpd="sng">
            <a:solidFill>
              <a:srgbClr val="4A86E8"/>
            </a:solidFill>
            <a:prstDash val="solid"/>
            <a:round/>
            <a:headEnd type="none" w="med" len="med"/>
            <a:tailEnd type="none" w="med" len="med"/>
          </a:ln>
        </p:spPr>
        <p:txBody>
          <a:bodyPr spcFirstLastPara="1" wrap="square" lIns="121900" tIns="121900" rIns="121900" bIns="121900" anchor="ctr" anchorCtr="0">
            <a:noAutofit/>
          </a:bodyPr>
          <a:lstStyle/>
          <a:p>
            <a:endParaRPr sz="2400">
              <a:solidFill>
                <a:srgbClr val="FF0000"/>
              </a:solidFill>
            </a:endParaRPr>
          </a:p>
        </p:txBody>
      </p:sp>
      <p:sp>
        <p:nvSpPr>
          <p:cNvPr id="360" name="Shape 360"/>
          <p:cNvSpPr/>
          <p:nvPr/>
        </p:nvSpPr>
        <p:spPr>
          <a:xfrm>
            <a:off x="3569167" y="5335900"/>
            <a:ext cx="128400" cy="144000"/>
          </a:xfrm>
          <a:prstGeom prst="ellipse">
            <a:avLst/>
          </a:prstGeom>
          <a:solidFill>
            <a:schemeClr val="lt2"/>
          </a:solidFill>
          <a:ln w="9525" cap="flat" cmpd="sng">
            <a:solidFill>
              <a:srgbClr val="4A86E8"/>
            </a:solidFill>
            <a:prstDash val="solid"/>
            <a:round/>
            <a:headEnd type="none" w="med" len="med"/>
            <a:tailEnd type="none" w="med" len="med"/>
          </a:ln>
        </p:spPr>
        <p:txBody>
          <a:bodyPr spcFirstLastPara="1" wrap="square" lIns="121900" tIns="121900" rIns="121900" bIns="121900" anchor="ctr" anchorCtr="0">
            <a:noAutofit/>
          </a:bodyPr>
          <a:lstStyle/>
          <a:p>
            <a:endParaRPr sz="2400">
              <a:solidFill>
                <a:srgbClr val="FF0000"/>
              </a:solidFill>
            </a:endParaRPr>
          </a:p>
        </p:txBody>
      </p:sp>
      <p:cxnSp>
        <p:nvCxnSpPr>
          <p:cNvPr id="361" name="Shape 361"/>
          <p:cNvCxnSpPr/>
          <p:nvPr/>
        </p:nvCxnSpPr>
        <p:spPr>
          <a:xfrm rot="10800000" flipH="1">
            <a:off x="1730533" y="4416000"/>
            <a:ext cx="3284800" cy="1618400"/>
          </a:xfrm>
          <a:prstGeom prst="straightConnector1">
            <a:avLst/>
          </a:prstGeom>
          <a:noFill/>
          <a:ln w="9525" cap="flat" cmpd="sng">
            <a:solidFill>
              <a:schemeClr val="dk2"/>
            </a:solidFill>
            <a:prstDash val="solid"/>
            <a:round/>
            <a:headEnd type="none" w="lg" len="lg"/>
            <a:tailEnd type="none" w="lg" len="lg"/>
          </a:ln>
        </p:spPr>
      </p:cxnSp>
      <p:cxnSp>
        <p:nvCxnSpPr>
          <p:cNvPr id="362" name="Shape 362"/>
          <p:cNvCxnSpPr/>
          <p:nvPr/>
        </p:nvCxnSpPr>
        <p:spPr>
          <a:xfrm rot="5400000">
            <a:off x="2106967" y="4263833"/>
            <a:ext cx="2115200" cy="1298000"/>
          </a:xfrm>
          <a:prstGeom prst="curvedConnector3">
            <a:avLst>
              <a:gd name="adj1" fmla="val 50000"/>
            </a:avLst>
          </a:prstGeom>
          <a:noFill/>
          <a:ln w="9525"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99487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609600" y="275167"/>
            <a:ext cx="10972800" cy="1090000"/>
          </a:xfrm>
          <a:prstGeom prst="rect">
            <a:avLst/>
          </a:prstGeom>
          <a:noFill/>
          <a:ln>
            <a:noFill/>
          </a:ln>
        </p:spPr>
        <p:txBody>
          <a:bodyPr spcFirstLastPara="1" vert="horz" wrap="square" lIns="0" tIns="60933" rIns="121900" bIns="60933" rtlCol="0" anchor="b" anchorCtr="0">
            <a:noAutofit/>
          </a:bodyPr>
          <a:lstStyle/>
          <a:p>
            <a:pPr>
              <a:lnSpc>
                <a:spcPct val="100000"/>
              </a:lnSpc>
              <a:spcBef>
                <a:spcPts val="0"/>
              </a:spcBef>
              <a:buClr>
                <a:schemeClr val="dk1"/>
              </a:buClr>
              <a:buSzPts val="2800"/>
            </a:pPr>
            <a:r>
              <a:rPr lang="en" sz="3733" b="1">
                <a:solidFill>
                  <a:schemeClr val="dk1"/>
                </a:solidFill>
                <a:latin typeface="Lato"/>
                <a:ea typeface="Lato"/>
                <a:cs typeface="Lato"/>
                <a:sym typeface="Lato"/>
              </a:rPr>
              <a:t>Example: </a:t>
            </a:r>
            <a:r>
              <a:rPr lang="en"/>
              <a:t>P</a:t>
            </a:r>
            <a:r>
              <a:rPr lang="en" sz="3733" b="1">
                <a:solidFill>
                  <a:schemeClr val="dk1"/>
                </a:solidFill>
                <a:latin typeface="Lato"/>
                <a:ea typeface="Lato"/>
                <a:cs typeface="Lato"/>
                <a:sym typeface="Lato"/>
              </a:rPr>
              <a:t>arking sign</a:t>
            </a:r>
            <a:r>
              <a:rPr lang="en"/>
              <a:t> detection</a:t>
            </a:r>
            <a:r>
              <a:rPr lang="en" sz="3733" b="1">
                <a:solidFill>
                  <a:schemeClr val="dk1"/>
                </a:solidFill>
                <a:latin typeface="Lato"/>
                <a:ea typeface="Lato"/>
                <a:cs typeface="Lato"/>
                <a:sym typeface="Lato"/>
              </a:rPr>
              <a:t> (Q)</a:t>
            </a:r>
            <a:endParaRPr/>
          </a:p>
        </p:txBody>
      </p:sp>
      <p:sp>
        <p:nvSpPr>
          <p:cNvPr id="368" name="Shape 368"/>
          <p:cNvSpPr txBox="1"/>
          <p:nvPr/>
        </p:nvSpPr>
        <p:spPr>
          <a:xfrm>
            <a:off x="3941233" y="6555316"/>
            <a:ext cx="4320000" cy="247600"/>
          </a:xfrm>
          <a:prstGeom prst="rect">
            <a:avLst/>
          </a:prstGeom>
          <a:noFill/>
          <a:ln>
            <a:noFill/>
          </a:ln>
        </p:spPr>
        <p:txBody>
          <a:bodyPr spcFirstLastPara="1" wrap="square" lIns="121900" tIns="60933" rIns="121900" bIns="60933" anchor="ctr" anchorCtr="0">
            <a:noAutofit/>
          </a:bodyPr>
          <a:lstStyle/>
          <a:p>
            <a:pPr algn="ctr">
              <a:buClr>
                <a:srgbClr val="8E9FB1"/>
              </a:buClr>
              <a:buSzPts val="1000"/>
            </a:pPr>
            <a:r>
              <a:rPr lang="en" sz="1333">
                <a:solidFill>
                  <a:srgbClr val="8E9FB1"/>
                </a:solidFill>
                <a:latin typeface="Lato"/>
                <a:ea typeface="Lato"/>
                <a:cs typeface="Lato"/>
                <a:sym typeface="Lato"/>
              </a:rPr>
              <a:t>Proprietary and Confidential  - Do Not Distribute</a:t>
            </a:r>
            <a:endParaRPr sz="2400"/>
          </a:p>
        </p:txBody>
      </p:sp>
      <p:pic>
        <p:nvPicPr>
          <p:cNvPr id="369" name="Shape 369"/>
          <p:cNvPicPr preferRelativeResize="0"/>
          <p:nvPr/>
        </p:nvPicPr>
        <p:blipFill>
          <a:blip r:embed="rId3">
            <a:alphaModFix/>
          </a:blip>
          <a:stretch>
            <a:fillRect/>
          </a:stretch>
        </p:blipFill>
        <p:spPr>
          <a:xfrm>
            <a:off x="479668" y="1504468"/>
            <a:ext cx="1533833" cy="1533833"/>
          </a:xfrm>
          <a:prstGeom prst="rect">
            <a:avLst/>
          </a:prstGeom>
          <a:noFill/>
          <a:ln>
            <a:noFill/>
          </a:ln>
        </p:spPr>
      </p:pic>
      <p:pic>
        <p:nvPicPr>
          <p:cNvPr id="370" name="Shape 370"/>
          <p:cNvPicPr preferRelativeResize="0"/>
          <p:nvPr/>
        </p:nvPicPr>
        <p:blipFill>
          <a:blip r:embed="rId3">
            <a:alphaModFix/>
          </a:blip>
          <a:stretch>
            <a:fillRect/>
          </a:stretch>
        </p:blipFill>
        <p:spPr>
          <a:xfrm>
            <a:off x="3151633" y="2617634"/>
            <a:ext cx="1671433" cy="877508"/>
          </a:xfrm>
          <a:prstGeom prst="rect">
            <a:avLst/>
          </a:prstGeom>
          <a:noFill/>
          <a:ln>
            <a:noFill/>
          </a:ln>
        </p:spPr>
      </p:pic>
      <p:pic>
        <p:nvPicPr>
          <p:cNvPr id="371" name="Shape 371"/>
          <p:cNvPicPr preferRelativeResize="0"/>
          <p:nvPr/>
        </p:nvPicPr>
        <p:blipFill>
          <a:blip r:embed="rId3">
            <a:alphaModFix/>
          </a:blip>
          <a:stretch>
            <a:fillRect/>
          </a:stretch>
        </p:blipFill>
        <p:spPr>
          <a:xfrm>
            <a:off x="3151634" y="1454567"/>
            <a:ext cx="1671417" cy="870533"/>
          </a:xfrm>
          <a:prstGeom prst="rect">
            <a:avLst/>
          </a:prstGeom>
          <a:noFill/>
          <a:ln>
            <a:noFill/>
          </a:ln>
        </p:spPr>
      </p:pic>
      <p:sp>
        <p:nvSpPr>
          <p:cNvPr id="372" name="Shape 372"/>
          <p:cNvSpPr/>
          <p:nvPr/>
        </p:nvSpPr>
        <p:spPr>
          <a:xfrm>
            <a:off x="2188967" y="2203984"/>
            <a:ext cx="787200" cy="1348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sp>
        <p:nvSpPr>
          <p:cNvPr id="373" name="Shape 373"/>
          <p:cNvSpPr txBox="1"/>
          <p:nvPr/>
        </p:nvSpPr>
        <p:spPr>
          <a:xfrm>
            <a:off x="2003800" y="1827631"/>
            <a:ext cx="1367600" cy="478000"/>
          </a:xfrm>
          <a:prstGeom prst="rect">
            <a:avLst/>
          </a:prstGeom>
          <a:noFill/>
          <a:ln>
            <a:noFill/>
          </a:ln>
        </p:spPr>
        <p:txBody>
          <a:bodyPr spcFirstLastPara="1" wrap="square" lIns="121900" tIns="121900" rIns="121900" bIns="121900" anchor="t" anchorCtr="0">
            <a:noAutofit/>
          </a:bodyPr>
          <a:lstStyle/>
          <a:p>
            <a:r>
              <a:rPr lang="en" sz="1333"/>
              <a:t>Training data</a:t>
            </a:r>
            <a:endParaRPr sz="1333"/>
          </a:p>
        </p:txBody>
      </p:sp>
      <p:sp>
        <p:nvSpPr>
          <p:cNvPr id="374" name="Shape 374"/>
          <p:cNvSpPr txBox="1"/>
          <p:nvPr/>
        </p:nvSpPr>
        <p:spPr>
          <a:xfrm>
            <a:off x="4765333" y="1891417"/>
            <a:ext cx="1534000" cy="553600"/>
          </a:xfrm>
          <a:prstGeom prst="rect">
            <a:avLst/>
          </a:prstGeom>
          <a:noFill/>
          <a:ln>
            <a:noFill/>
          </a:ln>
        </p:spPr>
        <p:txBody>
          <a:bodyPr spcFirstLastPara="1" wrap="square" lIns="121900" tIns="121900" rIns="121900" bIns="121900" anchor="t" anchorCtr="0">
            <a:noAutofit/>
          </a:bodyPr>
          <a:lstStyle/>
          <a:p>
            <a:r>
              <a:rPr lang="en" sz="1333"/>
              <a:t>Hog features</a:t>
            </a:r>
            <a:endParaRPr sz="1333"/>
          </a:p>
        </p:txBody>
      </p:sp>
      <p:sp>
        <p:nvSpPr>
          <p:cNvPr id="375" name="Shape 375"/>
          <p:cNvSpPr/>
          <p:nvPr/>
        </p:nvSpPr>
        <p:spPr>
          <a:xfrm>
            <a:off x="4998533" y="2279633"/>
            <a:ext cx="787200" cy="1348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pic>
        <p:nvPicPr>
          <p:cNvPr id="376" name="Shape 376"/>
          <p:cNvPicPr preferRelativeResize="0"/>
          <p:nvPr/>
        </p:nvPicPr>
        <p:blipFill>
          <a:blip r:embed="rId3">
            <a:alphaModFix/>
          </a:blip>
          <a:stretch>
            <a:fillRect/>
          </a:stretch>
        </p:blipFill>
        <p:spPr>
          <a:xfrm>
            <a:off x="6099302" y="1428300"/>
            <a:ext cx="2091183" cy="809491"/>
          </a:xfrm>
          <a:prstGeom prst="rect">
            <a:avLst/>
          </a:prstGeom>
          <a:noFill/>
          <a:ln>
            <a:noFill/>
          </a:ln>
        </p:spPr>
      </p:pic>
      <p:pic>
        <p:nvPicPr>
          <p:cNvPr id="377" name="Shape 377"/>
          <p:cNvPicPr preferRelativeResize="0"/>
          <p:nvPr/>
        </p:nvPicPr>
        <p:blipFill>
          <a:blip r:embed="rId3">
            <a:alphaModFix/>
          </a:blip>
          <a:stretch>
            <a:fillRect/>
          </a:stretch>
        </p:blipFill>
        <p:spPr>
          <a:xfrm>
            <a:off x="6112668" y="2338802"/>
            <a:ext cx="2055291" cy="1454700"/>
          </a:xfrm>
          <a:prstGeom prst="rect">
            <a:avLst/>
          </a:prstGeom>
          <a:noFill/>
          <a:ln>
            <a:noFill/>
          </a:ln>
        </p:spPr>
      </p:pic>
      <p:pic>
        <p:nvPicPr>
          <p:cNvPr id="378" name="Shape 378"/>
          <p:cNvPicPr preferRelativeResize="0"/>
          <p:nvPr/>
        </p:nvPicPr>
        <p:blipFill>
          <a:blip r:embed="rId3">
            <a:alphaModFix/>
          </a:blip>
          <a:stretch>
            <a:fillRect/>
          </a:stretch>
        </p:blipFill>
        <p:spPr>
          <a:xfrm>
            <a:off x="9367767" y="1504468"/>
            <a:ext cx="2171700" cy="1828800"/>
          </a:xfrm>
          <a:prstGeom prst="rect">
            <a:avLst/>
          </a:prstGeom>
          <a:noFill/>
          <a:ln>
            <a:noFill/>
          </a:ln>
        </p:spPr>
      </p:pic>
      <p:sp>
        <p:nvSpPr>
          <p:cNvPr id="379" name="Shape 379"/>
          <p:cNvSpPr/>
          <p:nvPr/>
        </p:nvSpPr>
        <p:spPr>
          <a:xfrm>
            <a:off x="8374267" y="2279633"/>
            <a:ext cx="787200" cy="1348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sp>
        <p:nvSpPr>
          <p:cNvPr id="380" name="Shape 380"/>
          <p:cNvSpPr txBox="1"/>
          <p:nvPr/>
        </p:nvSpPr>
        <p:spPr>
          <a:xfrm>
            <a:off x="8167967" y="1711633"/>
            <a:ext cx="1671600" cy="710000"/>
          </a:xfrm>
          <a:prstGeom prst="rect">
            <a:avLst/>
          </a:prstGeom>
          <a:noFill/>
          <a:ln>
            <a:noFill/>
          </a:ln>
        </p:spPr>
        <p:txBody>
          <a:bodyPr spcFirstLastPara="1" wrap="square" lIns="121900" tIns="121900" rIns="121900" bIns="121900" anchor="ctr" anchorCtr="0">
            <a:noAutofit/>
          </a:bodyPr>
          <a:lstStyle/>
          <a:p>
            <a:r>
              <a:rPr lang="en" sz="1333"/>
              <a:t>Train Classifier</a:t>
            </a:r>
            <a:endParaRPr sz="1333"/>
          </a:p>
        </p:txBody>
      </p:sp>
      <p:pic>
        <p:nvPicPr>
          <p:cNvPr id="381" name="Shape 381"/>
          <p:cNvPicPr preferRelativeResize="0"/>
          <p:nvPr/>
        </p:nvPicPr>
        <p:blipFill>
          <a:blip r:embed="rId3">
            <a:alphaModFix/>
          </a:blip>
          <a:stretch>
            <a:fillRect/>
          </a:stretch>
        </p:blipFill>
        <p:spPr>
          <a:xfrm>
            <a:off x="5986567" y="4221901"/>
            <a:ext cx="5562600" cy="1905000"/>
          </a:xfrm>
          <a:prstGeom prst="rect">
            <a:avLst/>
          </a:prstGeom>
          <a:noFill/>
          <a:ln>
            <a:noFill/>
          </a:ln>
        </p:spPr>
      </p:pic>
      <p:sp>
        <p:nvSpPr>
          <p:cNvPr id="382" name="Shape 382"/>
          <p:cNvSpPr/>
          <p:nvPr/>
        </p:nvSpPr>
        <p:spPr>
          <a:xfrm>
            <a:off x="3828933" y="5107000"/>
            <a:ext cx="1169600" cy="1348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sp>
        <p:nvSpPr>
          <p:cNvPr id="383" name="Shape 383"/>
          <p:cNvSpPr txBox="1"/>
          <p:nvPr/>
        </p:nvSpPr>
        <p:spPr>
          <a:xfrm>
            <a:off x="3409133" y="4720633"/>
            <a:ext cx="2819200" cy="395200"/>
          </a:xfrm>
          <a:prstGeom prst="rect">
            <a:avLst/>
          </a:prstGeom>
          <a:noFill/>
          <a:ln>
            <a:noFill/>
          </a:ln>
        </p:spPr>
        <p:txBody>
          <a:bodyPr spcFirstLastPara="1" wrap="square" lIns="121900" tIns="121900" rIns="121900" bIns="121900" anchor="ctr" anchorCtr="0">
            <a:noAutofit/>
          </a:bodyPr>
          <a:lstStyle/>
          <a:p>
            <a:r>
              <a:rPr lang="en" sz="1333"/>
              <a:t>Sliding window object detector</a:t>
            </a:r>
            <a:endParaRPr sz="1333"/>
          </a:p>
        </p:txBody>
      </p:sp>
      <p:cxnSp>
        <p:nvCxnSpPr>
          <p:cNvPr id="384" name="Shape 384"/>
          <p:cNvCxnSpPr/>
          <p:nvPr/>
        </p:nvCxnSpPr>
        <p:spPr>
          <a:xfrm>
            <a:off x="3028467" y="2448633"/>
            <a:ext cx="1884400" cy="0"/>
          </a:xfrm>
          <a:prstGeom prst="straightConnector1">
            <a:avLst/>
          </a:prstGeom>
          <a:noFill/>
          <a:ln w="9525" cap="flat" cmpd="sng">
            <a:solidFill>
              <a:srgbClr val="FF0000"/>
            </a:solidFill>
            <a:prstDash val="solid"/>
            <a:round/>
            <a:headEnd type="none" w="lg" len="lg"/>
            <a:tailEnd type="none" w="lg" len="lg"/>
          </a:ln>
        </p:spPr>
      </p:cxnSp>
      <p:sp>
        <p:nvSpPr>
          <p:cNvPr id="385" name="Shape 385" title="sliding_window.mov">
            <a:hlinkClick r:id="rId4"/>
          </p:cNvPr>
          <p:cNvSpPr/>
          <p:nvPr/>
        </p:nvSpPr>
        <p:spPr>
          <a:xfrm>
            <a:off x="296633" y="4045317"/>
            <a:ext cx="3010899" cy="2258167"/>
          </a:xfrm>
          <a:prstGeom prst="rect">
            <a:avLst/>
          </a:prstGeom>
          <a:noFill/>
          <a:ln>
            <a:noFill/>
          </a:ln>
        </p:spPr>
      </p:sp>
    </p:spTree>
    <p:extLst>
      <p:ext uri="{BB962C8B-B14F-4D97-AF65-F5344CB8AC3E}">
        <p14:creationId xmlns:p14="http://schemas.microsoft.com/office/powerpoint/2010/main" val="1467559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p:nvPr/>
        </p:nvSpPr>
        <p:spPr>
          <a:xfrm>
            <a:off x="4299499" y="1480600"/>
            <a:ext cx="3315667" cy="8328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sp>
        <p:nvSpPr>
          <p:cNvPr id="391" name="Shape 391"/>
          <p:cNvSpPr/>
          <p:nvPr/>
        </p:nvSpPr>
        <p:spPr>
          <a:xfrm>
            <a:off x="8246033" y="3740367"/>
            <a:ext cx="3164000" cy="8328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sp>
        <p:nvSpPr>
          <p:cNvPr id="392" name="Shape 392"/>
          <p:cNvSpPr/>
          <p:nvPr/>
        </p:nvSpPr>
        <p:spPr>
          <a:xfrm>
            <a:off x="4690767" y="3740367"/>
            <a:ext cx="3164000" cy="832800"/>
          </a:xfrm>
          <a:prstGeom prst="rect">
            <a:avLst/>
          </a:prstGeom>
          <a:solidFill>
            <a:srgbClr val="FFFFFF"/>
          </a:solidFill>
          <a:ln w="9525" cap="flat" cmpd="sng">
            <a:solidFill>
              <a:srgbClr val="4A86E8"/>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sp>
        <p:nvSpPr>
          <p:cNvPr id="393" name="Shape 393"/>
          <p:cNvSpPr/>
          <p:nvPr/>
        </p:nvSpPr>
        <p:spPr>
          <a:xfrm>
            <a:off x="1135500" y="3740367"/>
            <a:ext cx="3164000" cy="8328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cxnSp>
        <p:nvCxnSpPr>
          <p:cNvPr id="394" name="Shape 394"/>
          <p:cNvCxnSpPr>
            <a:stCxn id="390" idx="2"/>
            <a:endCxn id="393" idx="0"/>
          </p:cNvCxnSpPr>
          <p:nvPr/>
        </p:nvCxnSpPr>
        <p:spPr>
          <a:xfrm flipH="1">
            <a:off x="2717500" y="2313400"/>
            <a:ext cx="3239833" cy="1426967"/>
          </a:xfrm>
          <a:prstGeom prst="straightConnector1">
            <a:avLst/>
          </a:prstGeom>
          <a:noFill/>
          <a:ln w="9525" cap="flat" cmpd="sng">
            <a:solidFill>
              <a:schemeClr val="dk2"/>
            </a:solidFill>
            <a:prstDash val="solid"/>
            <a:round/>
            <a:headEnd type="none" w="lg" len="lg"/>
            <a:tailEnd type="triangle" w="lg" len="lg"/>
          </a:ln>
        </p:spPr>
      </p:cxnSp>
      <p:cxnSp>
        <p:nvCxnSpPr>
          <p:cNvPr id="395" name="Shape 395"/>
          <p:cNvCxnSpPr>
            <a:stCxn id="390" idx="2"/>
            <a:endCxn id="392" idx="0"/>
          </p:cNvCxnSpPr>
          <p:nvPr/>
        </p:nvCxnSpPr>
        <p:spPr>
          <a:xfrm>
            <a:off x="5957333" y="2313400"/>
            <a:ext cx="315434" cy="1426967"/>
          </a:xfrm>
          <a:prstGeom prst="straightConnector1">
            <a:avLst/>
          </a:prstGeom>
          <a:noFill/>
          <a:ln w="9525" cap="flat" cmpd="sng">
            <a:solidFill>
              <a:schemeClr val="dk2"/>
            </a:solidFill>
            <a:prstDash val="solid"/>
            <a:round/>
            <a:headEnd type="none" w="lg" len="lg"/>
            <a:tailEnd type="triangle" w="lg" len="lg"/>
          </a:ln>
        </p:spPr>
      </p:cxnSp>
      <p:cxnSp>
        <p:nvCxnSpPr>
          <p:cNvPr id="396" name="Shape 396"/>
          <p:cNvCxnSpPr>
            <a:stCxn id="390" idx="2"/>
            <a:endCxn id="391" idx="0"/>
          </p:cNvCxnSpPr>
          <p:nvPr/>
        </p:nvCxnSpPr>
        <p:spPr>
          <a:xfrm>
            <a:off x="5957333" y="2313400"/>
            <a:ext cx="3870700" cy="1426967"/>
          </a:xfrm>
          <a:prstGeom prst="straightConnector1">
            <a:avLst/>
          </a:prstGeom>
          <a:noFill/>
          <a:ln w="9525" cap="flat" cmpd="sng">
            <a:solidFill>
              <a:schemeClr val="dk2"/>
            </a:solidFill>
            <a:prstDash val="solid"/>
            <a:round/>
            <a:headEnd type="none" w="lg" len="lg"/>
            <a:tailEnd type="triangle" w="lg" len="lg"/>
          </a:ln>
        </p:spPr>
      </p:cxnSp>
      <p:sp>
        <p:nvSpPr>
          <p:cNvPr id="397" name="Shape 397"/>
          <p:cNvSpPr txBox="1"/>
          <p:nvPr/>
        </p:nvSpPr>
        <p:spPr>
          <a:xfrm>
            <a:off x="4541732" y="1601700"/>
            <a:ext cx="3073433" cy="454000"/>
          </a:xfrm>
          <a:prstGeom prst="rect">
            <a:avLst/>
          </a:prstGeom>
          <a:noFill/>
          <a:ln>
            <a:noFill/>
          </a:ln>
        </p:spPr>
        <p:txBody>
          <a:bodyPr spcFirstLastPara="1" wrap="square" lIns="121900" tIns="121900" rIns="121900" bIns="121900" anchor="t" anchorCtr="0">
            <a:noAutofit/>
          </a:bodyPr>
          <a:lstStyle/>
          <a:p>
            <a:r>
              <a:rPr lang="en" sz="2400">
                <a:solidFill>
                  <a:srgbClr val="FFFFFF"/>
                </a:solidFill>
              </a:rPr>
              <a:t>ML Algorithms</a:t>
            </a:r>
            <a:endParaRPr sz="2400" dirty="0">
              <a:solidFill>
                <a:srgbClr val="FFFFFF"/>
              </a:solidFill>
            </a:endParaRPr>
          </a:p>
        </p:txBody>
      </p:sp>
      <p:sp>
        <p:nvSpPr>
          <p:cNvPr id="398" name="Shape 398"/>
          <p:cNvSpPr txBox="1"/>
          <p:nvPr/>
        </p:nvSpPr>
        <p:spPr>
          <a:xfrm>
            <a:off x="1286833" y="3887700"/>
            <a:ext cx="2770400" cy="560000"/>
          </a:xfrm>
          <a:prstGeom prst="rect">
            <a:avLst/>
          </a:prstGeom>
          <a:noFill/>
          <a:ln>
            <a:noFill/>
          </a:ln>
        </p:spPr>
        <p:txBody>
          <a:bodyPr spcFirstLastPara="1" wrap="square" lIns="121900" tIns="121900" rIns="121900" bIns="121900" anchor="t" anchorCtr="0">
            <a:noAutofit/>
          </a:bodyPr>
          <a:lstStyle/>
          <a:p>
            <a:r>
              <a:rPr lang="en" sz="2400" dirty="0">
                <a:solidFill>
                  <a:srgbClr val="FFFFFF"/>
                </a:solidFill>
              </a:rPr>
              <a:t>Supervised learning</a:t>
            </a:r>
            <a:endParaRPr sz="2400" dirty="0">
              <a:solidFill>
                <a:srgbClr val="FFFFFF"/>
              </a:solidFill>
            </a:endParaRPr>
          </a:p>
        </p:txBody>
      </p:sp>
      <p:sp>
        <p:nvSpPr>
          <p:cNvPr id="399" name="Shape 399"/>
          <p:cNvSpPr txBox="1"/>
          <p:nvPr/>
        </p:nvSpPr>
        <p:spPr>
          <a:xfrm>
            <a:off x="4690766" y="3887700"/>
            <a:ext cx="3164001" cy="454000"/>
          </a:xfrm>
          <a:prstGeom prst="rect">
            <a:avLst/>
          </a:prstGeom>
          <a:noFill/>
          <a:ln>
            <a:noFill/>
          </a:ln>
        </p:spPr>
        <p:txBody>
          <a:bodyPr spcFirstLastPara="1" wrap="square" lIns="121900" tIns="121900" rIns="121900" bIns="121900" anchor="t" anchorCtr="0">
            <a:noAutofit/>
          </a:bodyPr>
          <a:lstStyle/>
          <a:p>
            <a:r>
              <a:rPr lang="en" sz="2400">
                <a:solidFill>
                  <a:srgbClr val="4A86E8"/>
                </a:solidFill>
              </a:rPr>
              <a:t>Unsupervised learning</a:t>
            </a:r>
            <a:endParaRPr sz="2400" dirty="0">
              <a:solidFill>
                <a:srgbClr val="4A86E8"/>
              </a:solidFill>
            </a:endParaRPr>
          </a:p>
        </p:txBody>
      </p:sp>
      <p:sp>
        <p:nvSpPr>
          <p:cNvPr id="400" name="Shape 400"/>
          <p:cNvSpPr txBox="1"/>
          <p:nvPr/>
        </p:nvSpPr>
        <p:spPr>
          <a:xfrm>
            <a:off x="8315633" y="3805900"/>
            <a:ext cx="3200092" cy="723600"/>
          </a:xfrm>
          <a:prstGeom prst="rect">
            <a:avLst/>
          </a:prstGeom>
          <a:noFill/>
          <a:ln>
            <a:noFill/>
          </a:ln>
        </p:spPr>
        <p:txBody>
          <a:bodyPr spcFirstLastPara="1" wrap="square" lIns="121900" tIns="121900" rIns="121900" bIns="121900" anchor="t" anchorCtr="0">
            <a:noAutofit/>
          </a:bodyPr>
          <a:lstStyle/>
          <a:p>
            <a:r>
              <a:rPr lang="en" sz="2400">
                <a:solidFill>
                  <a:srgbClr val="FFFFFF"/>
                </a:solidFill>
              </a:rPr>
              <a:t>Reinforcement learning</a:t>
            </a:r>
            <a:endParaRPr sz="2400" dirty="0">
              <a:solidFill>
                <a:srgbClr val="FFFFFF"/>
              </a:solidFill>
            </a:endParaRPr>
          </a:p>
        </p:txBody>
      </p:sp>
    </p:spTree>
    <p:extLst>
      <p:ext uri="{BB962C8B-B14F-4D97-AF65-F5344CB8AC3E}">
        <p14:creationId xmlns:p14="http://schemas.microsoft.com/office/powerpoint/2010/main" val="2060662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Unsupervised learning</a:t>
            </a:r>
            <a:endParaRPr/>
          </a:p>
        </p:txBody>
      </p:sp>
      <p:sp>
        <p:nvSpPr>
          <p:cNvPr id="406" name="Shape 406"/>
          <p:cNvSpPr txBox="1">
            <a:spLocks noGrp="1"/>
          </p:cNvSpPr>
          <p:nvPr>
            <p:ph type="body" idx="1"/>
          </p:nvPr>
        </p:nvSpPr>
        <p:spPr>
          <a:xfrm>
            <a:off x="604200" y="1631343"/>
            <a:ext cx="10978400" cy="1772000"/>
          </a:xfrm>
          <a:prstGeom prst="rect">
            <a:avLst/>
          </a:prstGeom>
        </p:spPr>
        <p:txBody>
          <a:bodyPr spcFirstLastPara="1" vert="horz" wrap="square" lIns="121900" tIns="121900" rIns="121900" bIns="121900" rtlCol="0" anchor="t" anchorCtr="0">
            <a:noAutofit/>
          </a:bodyPr>
          <a:lstStyle/>
          <a:p>
            <a:pPr>
              <a:buChar char="●"/>
            </a:pPr>
            <a:r>
              <a:rPr lang="en"/>
              <a:t>There is no target to be predicted</a:t>
            </a:r>
            <a:endParaRPr/>
          </a:p>
          <a:p>
            <a:pPr>
              <a:spcBef>
                <a:spcPts val="0"/>
              </a:spcBef>
              <a:buChar char="●"/>
            </a:pPr>
            <a:r>
              <a:rPr lang="en"/>
              <a:t>Used for clustering population or data points  into groups : within similarity/between similarity is maximum</a:t>
            </a:r>
            <a:endParaRPr/>
          </a:p>
          <a:p>
            <a:pPr>
              <a:spcBef>
                <a:spcPts val="0"/>
              </a:spcBef>
              <a:buChar char="●"/>
            </a:pPr>
            <a:r>
              <a:rPr lang="en"/>
              <a:t>Examples: K-Means clustering, EM clustering</a:t>
            </a:r>
            <a:endParaRPr/>
          </a:p>
          <a:p>
            <a:pPr marL="0" indent="0">
              <a:buNone/>
            </a:pPr>
            <a:endParaRPr/>
          </a:p>
        </p:txBody>
      </p:sp>
      <p:pic>
        <p:nvPicPr>
          <p:cNvPr id="407" name="Shape 407"/>
          <p:cNvPicPr preferRelativeResize="0"/>
          <p:nvPr/>
        </p:nvPicPr>
        <p:blipFill>
          <a:blip r:embed="rId3">
            <a:alphaModFix/>
          </a:blip>
          <a:stretch>
            <a:fillRect/>
          </a:stretch>
        </p:blipFill>
        <p:spPr>
          <a:xfrm>
            <a:off x="2398367" y="3651977"/>
            <a:ext cx="7560323" cy="3048257"/>
          </a:xfrm>
          <a:prstGeom prst="rect">
            <a:avLst/>
          </a:prstGeom>
          <a:noFill/>
          <a:ln>
            <a:noFill/>
          </a:ln>
        </p:spPr>
      </p:pic>
    </p:spTree>
    <p:extLst>
      <p:ext uri="{BB962C8B-B14F-4D97-AF65-F5344CB8AC3E}">
        <p14:creationId xmlns:p14="http://schemas.microsoft.com/office/powerpoint/2010/main" val="1809900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Unsupervised learning</a:t>
            </a:r>
            <a:endParaRPr/>
          </a:p>
        </p:txBody>
      </p:sp>
      <p:sp>
        <p:nvSpPr>
          <p:cNvPr id="413" name="Shape 413"/>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a:buChar char="●"/>
            </a:pPr>
            <a:r>
              <a:rPr lang="en"/>
              <a:t>Is this weird? Anomaly  detection</a:t>
            </a:r>
            <a:endParaRPr/>
          </a:p>
          <a:p>
            <a:pPr lvl="1">
              <a:spcBef>
                <a:spcPts val="0"/>
              </a:spcBef>
              <a:buChar char="○"/>
            </a:pPr>
            <a:r>
              <a:rPr lang="en"/>
              <a:t>Does this credit card transaction appear fraudulent?</a:t>
            </a:r>
            <a:endParaRPr/>
          </a:p>
          <a:p>
            <a:pPr lvl="1">
              <a:spcBef>
                <a:spcPts val="0"/>
              </a:spcBef>
              <a:buChar char="○"/>
            </a:pPr>
            <a:r>
              <a:rPr lang="en"/>
              <a:t>Is this sensor reading unusually high?</a:t>
            </a:r>
            <a:endParaRPr/>
          </a:p>
          <a:p>
            <a:pPr marL="0" indent="0">
              <a:buNone/>
            </a:pPr>
            <a:endParaRPr/>
          </a:p>
          <a:p>
            <a:pPr marL="0" indent="0">
              <a:buNone/>
            </a:pPr>
            <a:endParaRPr/>
          </a:p>
        </p:txBody>
      </p:sp>
      <p:pic>
        <p:nvPicPr>
          <p:cNvPr id="414" name="Shape 414"/>
          <p:cNvPicPr preferRelativeResize="0"/>
          <p:nvPr/>
        </p:nvPicPr>
        <p:blipFill>
          <a:blip r:embed="rId3">
            <a:alphaModFix/>
          </a:blip>
          <a:stretch>
            <a:fillRect/>
          </a:stretch>
        </p:blipFill>
        <p:spPr>
          <a:xfrm>
            <a:off x="1303568" y="3762633"/>
            <a:ext cx="3813433" cy="2429235"/>
          </a:xfrm>
          <a:prstGeom prst="rect">
            <a:avLst/>
          </a:prstGeom>
          <a:noFill/>
          <a:ln>
            <a:noFill/>
          </a:ln>
        </p:spPr>
      </p:pic>
      <p:pic>
        <p:nvPicPr>
          <p:cNvPr id="415" name="Shape 415"/>
          <p:cNvPicPr preferRelativeResize="0"/>
          <p:nvPr/>
        </p:nvPicPr>
        <p:blipFill>
          <a:blip r:embed="rId3">
            <a:alphaModFix/>
          </a:blip>
          <a:stretch>
            <a:fillRect/>
          </a:stretch>
        </p:blipFill>
        <p:spPr>
          <a:xfrm>
            <a:off x="6946733" y="3536667"/>
            <a:ext cx="4445000" cy="2540000"/>
          </a:xfrm>
          <a:prstGeom prst="rect">
            <a:avLst/>
          </a:prstGeom>
          <a:noFill/>
          <a:ln>
            <a:noFill/>
          </a:ln>
        </p:spPr>
      </p:pic>
    </p:spTree>
    <p:extLst>
      <p:ext uri="{BB962C8B-B14F-4D97-AF65-F5344CB8AC3E}">
        <p14:creationId xmlns:p14="http://schemas.microsoft.com/office/powerpoint/2010/main" val="14575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What we want to achieve</a:t>
            </a:r>
            <a:endParaRPr/>
          </a:p>
        </p:txBody>
      </p:sp>
      <p:sp>
        <p:nvSpPr>
          <p:cNvPr id="260" name="Shape 260"/>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marL="795847">
              <a:lnSpc>
                <a:spcPct val="115000"/>
              </a:lnSpc>
              <a:spcBef>
                <a:spcPts val="0"/>
              </a:spcBef>
              <a:buClr>
                <a:srgbClr val="000000"/>
              </a:buClr>
              <a:buFont typeface="Arial"/>
              <a:buAutoNum type="arabicPeriod"/>
            </a:pPr>
            <a:r>
              <a:rPr lang="en" b="0">
                <a:solidFill>
                  <a:srgbClr val="000000"/>
                </a:solidFill>
                <a:latin typeface="Arial"/>
                <a:ea typeface="Arial"/>
                <a:cs typeface="Arial"/>
                <a:sym typeface="Arial"/>
              </a:rPr>
              <a:t>Prepare and install required software on EC2 for machine learning </a:t>
            </a:r>
            <a:endParaRPr b="0">
              <a:solidFill>
                <a:srgbClr val="000000"/>
              </a:solidFill>
              <a:latin typeface="Arial"/>
              <a:ea typeface="Arial"/>
              <a:cs typeface="Arial"/>
              <a:sym typeface="Arial"/>
            </a:endParaRPr>
          </a:p>
          <a:p>
            <a:pPr marL="795847">
              <a:lnSpc>
                <a:spcPct val="115000"/>
              </a:lnSpc>
              <a:spcBef>
                <a:spcPts val="0"/>
              </a:spcBef>
              <a:buClr>
                <a:srgbClr val="000000"/>
              </a:buClr>
              <a:buFont typeface="Arial"/>
              <a:buAutoNum type="arabicPeriod"/>
            </a:pPr>
            <a:r>
              <a:rPr lang="en" b="0">
                <a:solidFill>
                  <a:srgbClr val="000000"/>
                </a:solidFill>
                <a:latin typeface="Arial"/>
                <a:ea typeface="Arial"/>
                <a:cs typeface="Arial"/>
                <a:sym typeface="Arial"/>
              </a:rPr>
              <a:t>Learn most important concepts of Machine Learning and Deep Learning</a:t>
            </a:r>
            <a:endParaRPr b="0">
              <a:solidFill>
                <a:srgbClr val="000000"/>
              </a:solidFill>
              <a:latin typeface="Arial"/>
              <a:ea typeface="Arial"/>
              <a:cs typeface="Arial"/>
              <a:sym typeface="Arial"/>
            </a:endParaRPr>
          </a:p>
          <a:p>
            <a:pPr marL="795847">
              <a:lnSpc>
                <a:spcPct val="115000"/>
              </a:lnSpc>
              <a:spcBef>
                <a:spcPts val="0"/>
              </a:spcBef>
              <a:buClr>
                <a:srgbClr val="000000"/>
              </a:buClr>
              <a:buFont typeface="Arial"/>
              <a:buAutoNum type="arabicPeriod"/>
            </a:pPr>
            <a:r>
              <a:rPr lang="en" b="0">
                <a:solidFill>
                  <a:srgbClr val="000000"/>
                </a:solidFill>
                <a:latin typeface="Arial"/>
                <a:ea typeface="Arial"/>
                <a:cs typeface="Arial"/>
                <a:sym typeface="Arial"/>
              </a:rPr>
              <a:t>Preparation of Dataset and splitting into training, validation and test set</a:t>
            </a:r>
            <a:endParaRPr b="0">
              <a:solidFill>
                <a:srgbClr val="000000"/>
              </a:solidFill>
              <a:latin typeface="Arial"/>
              <a:ea typeface="Arial"/>
              <a:cs typeface="Arial"/>
              <a:sym typeface="Arial"/>
            </a:endParaRPr>
          </a:p>
          <a:p>
            <a:pPr marL="795847">
              <a:lnSpc>
                <a:spcPct val="115000"/>
              </a:lnSpc>
              <a:spcBef>
                <a:spcPts val="0"/>
              </a:spcBef>
              <a:buClr>
                <a:srgbClr val="000000"/>
              </a:buClr>
              <a:buFont typeface="Arial"/>
              <a:buAutoNum type="arabicPeriod"/>
            </a:pPr>
            <a:r>
              <a:rPr lang="en" b="0">
                <a:solidFill>
                  <a:srgbClr val="000000"/>
                </a:solidFill>
                <a:latin typeface="Arial"/>
                <a:ea typeface="Arial"/>
                <a:cs typeface="Arial"/>
                <a:sym typeface="Arial"/>
              </a:rPr>
              <a:t>Develop a line fitting (Regression) method in Tensorflow+Keras on EC2 Machine</a:t>
            </a:r>
            <a:endParaRPr b="0">
              <a:solidFill>
                <a:srgbClr val="000000"/>
              </a:solidFill>
              <a:latin typeface="Arial"/>
              <a:ea typeface="Arial"/>
              <a:cs typeface="Arial"/>
              <a:sym typeface="Arial"/>
            </a:endParaRPr>
          </a:p>
          <a:p>
            <a:pPr marL="795847">
              <a:lnSpc>
                <a:spcPct val="115000"/>
              </a:lnSpc>
              <a:spcBef>
                <a:spcPts val="0"/>
              </a:spcBef>
              <a:buClr>
                <a:srgbClr val="000000"/>
              </a:buClr>
              <a:buFont typeface="Arial"/>
              <a:buAutoNum type="arabicPeriod"/>
            </a:pPr>
            <a:r>
              <a:rPr lang="en" b="0">
                <a:solidFill>
                  <a:srgbClr val="000000"/>
                </a:solidFill>
                <a:latin typeface="Arial"/>
                <a:ea typeface="Arial"/>
                <a:cs typeface="Arial"/>
                <a:sym typeface="Arial"/>
              </a:rPr>
              <a:t>Develop Logistic Classifier in Tensorflow+Keras to classify MNIST Dataset</a:t>
            </a:r>
            <a:endParaRPr b="0">
              <a:solidFill>
                <a:srgbClr val="000000"/>
              </a:solidFill>
              <a:latin typeface="Arial"/>
              <a:ea typeface="Arial"/>
              <a:cs typeface="Arial"/>
              <a:sym typeface="Arial"/>
            </a:endParaRPr>
          </a:p>
          <a:p>
            <a:pPr marL="795847">
              <a:lnSpc>
                <a:spcPct val="115000"/>
              </a:lnSpc>
              <a:spcBef>
                <a:spcPts val="0"/>
              </a:spcBef>
              <a:buClr>
                <a:srgbClr val="000000"/>
              </a:buClr>
              <a:buFont typeface="Arial"/>
              <a:buAutoNum type="arabicPeriod"/>
            </a:pPr>
            <a:r>
              <a:rPr lang="en" b="0">
                <a:solidFill>
                  <a:srgbClr val="000000"/>
                </a:solidFill>
                <a:latin typeface="Arial"/>
                <a:ea typeface="Arial"/>
                <a:cs typeface="Arial"/>
                <a:sym typeface="Arial"/>
              </a:rPr>
              <a:t>Develop Multi-layer Perceptron in Tensorflow+Keras to classify MNIST Dataset</a:t>
            </a:r>
            <a:endParaRPr b="0">
              <a:solidFill>
                <a:srgbClr val="000000"/>
              </a:solidFill>
              <a:latin typeface="Arial"/>
              <a:ea typeface="Arial"/>
              <a:cs typeface="Arial"/>
              <a:sym typeface="Arial"/>
            </a:endParaRPr>
          </a:p>
          <a:p>
            <a:pPr marL="795847">
              <a:lnSpc>
                <a:spcPct val="115000"/>
              </a:lnSpc>
              <a:spcBef>
                <a:spcPts val="0"/>
              </a:spcBef>
              <a:buClr>
                <a:srgbClr val="000000"/>
              </a:buClr>
              <a:buFont typeface="Arial"/>
              <a:buAutoNum type="arabicPeriod"/>
            </a:pPr>
            <a:r>
              <a:rPr lang="en" b="0">
                <a:solidFill>
                  <a:srgbClr val="000000"/>
                </a:solidFill>
                <a:latin typeface="Arial"/>
                <a:ea typeface="Arial"/>
                <a:cs typeface="Arial"/>
                <a:sym typeface="Arial"/>
              </a:rPr>
              <a:t>Use VGG and Inception deep models to classify MNIST Dataset</a:t>
            </a:r>
            <a:endParaRPr b="0">
              <a:solidFill>
                <a:srgbClr val="000000"/>
              </a:solidFill>
              <a:latin typeface="Arial"/>
              <a:ea typeface="Arial"/>
              <a:cs typeface="Arial"/>
              <a:sym typeface="Arial"/>
            </a:endParaRPr>
          </a:p>
          <a:p>
            <a:pPr marL="795847">
              <a:lnSpc>
                <a:spcPct val="115000"/>
              </a:lnSpc>
              <a:spcBef>
                <a:spcPts val="0"/>
              </a:spcBef>
              <a:buClr>
                <a:srgbClr val="000000"/>
              </a:buClr>
              <a:buFont typeface="Arial"/>
              <a:buAutoNum type="arabicPeriod"/>
            </a:pPr>
            <a:r>
              <a:rPr lang="en" b="0">
                <a:solidFill>
                  <a:srgbClr val="000000"/>
                </a:solidFill>
                <a:latin typeface="Arial"/>
                <a:ea typeface="Arial"/>
                <a:cs typeface="Arial"/>
                <a:sym typeface="Arial"/>
              </a:rPr>
              <a:t>Fine tuning pre-trained deep models on custom dataset and play with different hyper parameters of deep models</a:t>
            </a:r>
            <a:endParaRPr b="0">
              <a:solidFill>
                <a:srgbClr val="000000"/>
              </a:solidFill>
              <a:latin typeface="Arial"/>
              <a:ea typeface="Arial"/>
              <a:cs typeface="Arial"/>
              <a:sym typeface="Arial"/>
            </a:endParaRPr>
          </a:p>
          <a:p>
            <a:pPr marL="224361" indent="-105831">
              <a:buNone/>
            </a:pPr>
            <a:endParaRPr/>
          </a:p>
        </p:txBody>
      </p:sp>
    </p:spTree>
    <p:extLst>
      <p:ext uri="{BB962C8B-B14F-4D97-AF65-F5344CB8AC3E}">
        <p14:creationId xmlns:p14="http://schemas.microsoft.com/office/powerpoint/2010/main" val="704279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Reinforcement learning</a:t>
            </a:r>
            <a:endParaRPr/>
          </a:p>
        </p:txBody>
      </p:sp>
      <p:sp>
        <p:nvSpPr>
          <p:cNvPr id="421" name="Shape 421"/>
          <p:cNvSpPr txBox="1">
            <a:spLocks noGrp="1"/>
          </p:cNvSpPr>
          <p:nvPr>
            <p:ph type="body" idx="1"/>
          </p:nvPr>
        </p:nvSpPr>
        <p:spPr>
          <a:xfrm>
            <a:off x="604200" y="1631341"/>
            <a:ext cx="10978400" cy="1998800"/>
          </a:xfrm>
          <a:prstGeom prst="rect">
            <a:avLst/>
          </a:prstGeom>
        </p:spPr>
        <p:txBody>
          <a:bodyPr spcFirstLastPara="1" vert="horz" wrap="square" lIns="121900" tIns="121900" rIns="121900" bIns="121900" rtlCol="0" anchor="t" anchorCtr="0">
            <a:noAutofit/>
          </a:bodyPr>
          <a:lstStyle/>
          <a:p>
            <a:pPr>
              <a:buChar char="●"/>
            </a:pPr>
            <a:r>
              <a:rPr lang="en"/>
              <a:t>Machine is exposed to an environment where it continuously learns the best action and decision using trial and error </a:t>
            </a:r>
            <a:endParaRPr/>
          </a:p>
          <a:p>
            <a:pPr lvl="1">
              <a:spcBef>
                <a:spcPts val="0"/>
              </a:spcBef>
              <a:buChar char="○"/>
            </a:pPr>
            <a:r>
              <a:rPr lang="en"/>
              <a:t>What is the best action?</a:t>
            </a:r>
            <a:endParaRPr/>
          </a:p>
          <a:p>
            <a:pPr lvl="2">
              <a:spcBef>
                <a:spcPts val="0"/>
              </a:spcBef>
              <a:buChar char="■"/>
            </a:pPr>
            <a:r>
              <a:rPr lang="en"/>
              <a:t>Should I stop or speed up at this yellow light?</a:t>
            </a:r>
            <a:endParaRPr/>
          </a:p>
          <a:p>
            <a:pPr lvl="2">
              <a:spcBef>
                <a:spcPts val="0"/>
              </a:spcBef>
              <a:buChar char="■"/>
            </a:pPr>
            <a:r>
              <a:rPr lang="en"/>
              <a:t>Do I continue vacuuming or do I return to my charging station?</a:t>
            </a:r>
            <a:endParaRPr/>
          </a:p>
          <a:p>
            <a:pPr marL="1219170" indent="0">
              <a:buNone/>
            </a:pPr>
            <a:endParaRPr/>
          </a:p>
          <a:p>
            <a:pPr marL="1219170" indent="0">
              <a:buNone/>
            </a:pPr>
            <a:endParaRPr/>
          </a:p>
        </p:txBody>
      </p:sp>
      <p:pic>
        <p:nvPicPr>
          <p:cNvPr id="422" name="Shape 422"/>
          <p:cNvPicPr preferRelativeResize="0"/>
          <p:nvPr/>
        </p:nvPicPr>
        <p:blipFill>
          <a:blip r:embed="rId3">
            <a:alphaModFix/>
          </a:blip>
          <a:stretch>
            <a:fillRect/>
          </a:stretch>
        </p:blipFill>
        <p:spPr>
          <a:xfrm>
            <a:off x="7557667" y="3751434"/>
            <a:ext cx="3553165" cy="2515567"/>
          </a:xfrm>
          <a:prstGeom prst="rect">
            <a:avLst/>
          </a:prstGeom>
          <a:noFill/>
          <a:ln>
            <a:noFill/>
          </a:ln>
        </p:spPr>
      </p:pic>
      <p:pic>
        <p:nvPicPr>
          <p:cNvPr id="423" name="Shape 423"/>
          <p:cNvPicPr preferRelativeResize="0"/>
          <p:nvPr/>
        </p:nvPicPr>
        <p:blipFill>
          <a:blip r:embed="rId3">
            <a:alphaModFix/>
          </a:blip>
          <a:stretch>
            <a:fillRect/>
          </a:stretch>
        </p:blipFill>
        <p:spPr>
          <a:xfrm>
            <a:off x="4154534" y="4114034"/>
            <a:ext cx="2308881" cy="2132367"/>
          </a:xfrm>
          <a:prstGeom prst="rect">
            <a:avLst/>
          </a:prstGeom>
          <a:noFill/>
          <a:ln>
            <a:noFill/>
          </a:ln>
        </p:spPr>
      </p:pic>
      <p:pic>
        <p:nvPicPr>
          <p:cNvPr id="424" name="Shape 424"/>
          <p:cNvPicPr preferRelativeResize="0"/>
          <p:nvPr/>
        </p:nvPicPr>
        <p:blipFill>
          <a:blip r:embed="rId3">
            <a:alphaModFix/>
          </a:blip>
          <a:stretch>
            <a:fillRect/>
          </a:stretch>
        </p:blipFill>
        <p:spPr>
          <a:xfrm>
            <a:off x="854200" y="4114034"/>
            <a:ext cx="2284317" cy="2132367"/>
          </a:xfrm>
          <a:prstGeom prst="rect">
            <a:avLst/>
          </a:prstGeom>
          <a:noFill/>
          <a:ln>
            <a:noFill/>
          </a:ln>
        </p:spPr>
      </p:pic>
    </p:spTree>
    <p:extLst>
      <p:ext uri="{BB962C8B-B14F-4D97-AF65-F5344CB8AC3E}">
        <p14:creationId xmlns:p14="http://schemas.microsoft.com/office/powerpoint/2010/main" val="107004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Time to practice!</a:t>
            </a:r>
            <a:endParaRPr/>
          </a:p>
        </p:txBody>
      </p:sp>
      <p:sp>
        <p:nvSpPr>
          <p:cNvPr id="430" name="Shape 430"/>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a:buChar char="●"/>
            </a:pPr>
            <a:r>
              <a:rPr lang="en"/>
              <a:t>What is the difference between regression and classification?</a:t>
            </a:r>
            <a:endParaRPr/>
          </a:p>
          <a:p>
            <a:pPr>
              <a:spcBef>
                <a:spcPts val="0"/>
              </a:spcBef>
              <a:buChar char="●"/>
            </a:pPr>
            <a:r>
              <a:rPr lang="en"/>
              <a:t>What is the difference between supervised and unsupervised clustering?</a:t>
            </a:r>
            <a:endParaRPr/>
          </a:p>
          <a:p>
            <a:pPr>
              <a:spcBef>
                <a:spcPts val="0"/>
              </a:spcBef>
              <a:buChar char="●"/>
            </a:pPr>
            <a:r>
              <a:rPr lang="en"/>
              <a:t>How do we measure performance in regression?</a:t>
            </a:r>
            <a:endParaRPr/>
          </a:p>
          <a:p>
            <a:pPr>
              <a:spcBef>
                <a:spcPts val="0"/>
              </a:spcBef>
              <a:buChar char="●"/>
            </a:pPr>
            <a:r>
              <a:rPr lang="en"/>
              <a:t>How do we measure performance in classification?</a:t>
            </a:r>
            <a:endParaRPr/>
          </a:p>
          <a:p>
            <a:pPr marL="224361" indent="-105831">
              <a:buNone/>
            </a:pPr>
            <a:endParaRPr/>
          </a:p>
        </p:txBody>
      </p:sp>
    </p:spTree>
    <p:extLst>
      <p:ext uri="{BB962C8B-B14F-4D97-AF65-F5344CB8AC3E}">
        <p14:creationId xmlns:p14="http://schemas.microsoft.com/office/powerpoint/2010/main" val="272833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Load-mnist.py</a:t>
            </a:r>
            <a:endParaRPr/>
          </a:p>
        </p:txBody>
      </p:sp>
      <p:sp>
        <p:nvSpPr>
          <p:cNvPr id="436" name="Shape 436"/>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marL="101597" marR="101597" indent="0">
              <a:lnSpc>
                <a:spcPct val="142857"/>
              </a:lnSpc>
              <a:spcBef>
                <a:spcPts val="1600"/>
              </a:spcBef>
              <a:buNone/>
            </a:pPr>
            <a:r>
              <a:rPr lang="en" sz="1400" b="0">
                <a:solidFill>
                  <a:srgbClr val="3B78E7"/>
                </a:solidFill>
                <a:highlight>
                  <a:srgbClr val="F7F7F7"/>
                </a:highlight>
                <a:latin typeface="Roboto Mono"/>
                <a:ea typeface="Roboto Mono"/>
                <a:cs typeface="Roboto Mono"/>
                <a:sym typeface="Roboto Mono"/>
              </a:rPr>
              <a:t>Python load_mnist.py</a:t>
            </a:r>
            <a:endParaRPr sz="1400" b="0">
              <a:solidFill>
                <a:srgbClr val="37474F"/>
              </a:solidFill>
              <a:highlight>
                <a:srgbClr val="F7F7F7"/>
              </a:highlight>
              <a:latin typeface="Roboto Mono"/>
              <a:ea typeface="Roboto Mono"/>
              <a:cs typeface="Roboto Mono"/>
              <a:sym typeface="Roboto Mono"/>
            </a:endParaRPr>
          </a:p>
          <a:p>
            <a:pPr marL="224361" indent="-105831">
              <a:spcBef>
                <a:spcPts val="1600"/>
              </a:spcBef>
              <a:buNone/>
            </a:pPr>
            <a:endParaRPr/>
          </a:p>
          <a:p>
            <a:pPr marL="224361" indent="-105831">
              <a:buNone/>
            </a:pPr>
            <a:r>
              <a:rPr lang="en"/>
              <a:t>What is the image size?</a:t>
            </a:r>
            <a:endParaRPr/>
          </a:p>
          <a:p>
            <a:pPr marL="224361" indent="-105831">
              <a:buNone/>
            </a:pPr>
            <a:r>
              <a:rPr lang="en"/>
              <a:t>How many images?</a:t>
            </a:r>
            <a:endParaRPr/>
          </a:p>
          <a:p>
            <a:pPr marL="118530" indent="0">
              <a:buNone/>
            </a:pPr>
            <a:endParaRPr/>
          </a:p>
        </p:txBody>
      </p:sp>
    </p:spTree>
    <p:extLst>
      <p:ext uri="{BB962C8B-B14F-4D97-AF65-F5344CB8AC3E}">
        <p14:creationId xmlns:p14="http://schemas.microsoft.com/office/powerpoint/2010/main" val="1788668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Splitting Data</a:t>
            </a:r>
            <a:endParaRPr/>
          </a:p>
        </p:txBody>
      </p:sp>
      <p:sp>
        <p:nvSpPr>
          <p:cNvPr id="442" name="Shape 442"/>
          <p:cNvSpPr txBox="1">
            <a:spLocks noGrp="1"/>
          </p:cNvSpPr>
          <p:nvPr>
            <p:ph type="body" idx="1"/>
          </p:nvPr>
        </p:nvSpPr>
        <p:spPr>
          <a:xfrm>
            <a:off x="604200" y="1631341"/>
            <a:ext cx="10978400" cy="1908000"/>
          </a:xfrm>
          <a:prstGeom prst="rect">
            <a:avLst/>
          </a:prstGeom>
        </p:spPr>
        <p:txBody>
          <a:bodyPr spcFirstLastPara="1" vert="horz" wrap="square" lIns="121900" tIns="121900" rIns="121900" bIns="121900" rtlCol="0" anchor="t" anchorCtr="0">
            <a:noAutofit/>
          </a:bodyPr>
          <a:lstStyle/>
          <a:p>
            <a:pPr marL="224361" indent="-105831">
              <a:buNone/>
            </a:pPr>
            <a:r>
              <a:rPr lang="en"/>
              <a:t>Data is split into two parts: </a:t>
            </a:r>
            <a:endParaRPr/>
          </a:p>
          <a:p>
            <a:pPr>
              <a:buChar char="●"/>
            </a:pPr>
            <a:r>
              <a:rPr lang="en"/>
              <a:t>Training data : 80%</a:t>
            </a:r>
            <a:endParaRPr/>
          </a:p>
          <a:p>
            <a:pPr>
              <a:spcBef>
                <a:spcPts val="0"/>
              </a:spcBef>
              <a:buChar char="●"/>
            </a:pPr>
            <a:r>
              <a:rPr lang="en"/>
              <a:t>Test data: 20%</a:t>
            </a:r>
            <a:endParaRPr/>
          </a:p>
          <a:p>
            <a:pPr marL="0" indent="0">
              <a:buNone/>
            </a:pPr>
            <a:r>
              <a:rPr lang="en"/>
              <a:t>It is essential to separate the data we don’t learn from to make sure what we’ve learned generalizes!</a:t>
            </a:r>
            <a:endParaRPr/>
          </a:p>
        </p:txBody>
      </p:sp>
      <p:sp>
        <p:nvSpPr>
          <p:cNvPr id="443" name="Shape 443"/>
          <p:cNvSpPr/>
          <p:nvPr/>
        </p:nvSpPr>
        <p:spPr>
          <a:xfrm>
            <a:off x="2286000" y="5310767"/>
            <a:ext cx="1801600" cy="872800"/>
          </a:xfrm>
          <a:prstGeom prst="rect">
            <a:avLst/>
          </a:prstGeom>
          <a:solidFill>
            <a:srgbClr val="666666"/>
          </a:solidFill>
          <a:ln w="9525" cap="flat" cmpd="sng">
            <a:solidFill>
              <a:srgbClr val="000000"/>
            </a:solidFill>
            <a:prstDash val="solid"/>
            <a:round/>
            <a:headEnd type="none" w="med" len="med"/>
            <a:tailEnd type="none" w="med" len="med"/>
          </a:ln>
        </p:spPr>
        <p:txBody>
          <a:bodyPr spcFirstLastPara="1" wrap="square" lIns="121900" tIns="121900" rIns="121900" bIns="121900" anchor="ctr" anchorCtr="0">
            <a:noAutofit/>
          </a:bodyPr>
          <a:lstStyle/>
          <a:p>
            <a:pPr algn="ctr"/>
            <a:r>
              <a:rPr lang="en" sz="2400">
                <a:solidFill>
                  <a:srgbClr val="EFEFEF"/>
                </a:solidFill>
              </a:rPr>
              <a:t>Data</a:t>
            </a:r>
            <a:endParaRPr sz="2400">
              <a:solidFill>
                <a:srgbClr val="EFEFEF"/>
              </a:solidFill>
            </a:endParaRPr>
          </a:p>
        </p:txBody>
      </p:sp>
      <p:sp>
        <p:nvSpPr>
          <p:cNvPr id="444" name="Shape 444"/>
          <p:cNvSpPr/>
          <p:nvPr/>
        </p:nvSpPr>
        <p:spPr>
          <a:xfrm>
            <a:off x="4896333" y="5310767"/>
            <a:ext cx="1801600" cy="872800"/>
          </a:xfrm>
          <a:prstGeom prst="rect">
            <a:avLst/>
          </a:prstGeom>
          <a:solidFill>
            <a:srgbClr val="666666"/>
          </a:solidFill>
          <a:ln w="9525" cap="flat" cmpd="sng">
            <a:solidFill>
              <a:srgbClr val="000000"/>
            </a:solidFill>
            <a:prstDash val="solid"/>
            <a:round/>
            <a:headEnd type="none" w="med" len="med"/>
            <a:tailEnd type="none" w="med" len="med"/>
          </a:ln>
        </p:spPr>
        <p:txBody>
          <a:bodyPr spcFirstLastPara="1" wrap="square" lIns="121900" tIns="121900" rIns="121900" bIns="121900" anchor="ctr" anchorCtr="0">
            <a:noAutofit/>
          </a:bodyPr>
          <a:lstStyle/>
          <a:p>
            <a:r>
              <a:rPr lang="en" sz="2400">
                <a:solidFill>
                  <a:srgbClr val="EFEFEF"/>
                </a:solidFill>
              </a:rPr>
              <a:t>Training data</a:t>
            </a:r>
            <a:endParaRPr sz="2400">
              <a:solidFill>
                <a:srgbClr val="EFEFEF"/>
              </a:solidFill>
            </a:endParaRPr>
          </a:p>
        </p:txBody>
      </p:sp>
      <p:sp>
        <p:nvSpPr>
          <p:cNvPr id="445" name="Shape 445"/>
          <p:cNvSpPr/>
          <p:nvPr/>
        </p:nvSpPr>
        <p:spPr>
          <a:xfrm>
            <a:off x="7446067" y="5310767"/>
            <a:ext cx="1801600" cy="872800"/>
          </a:xfrm>
          <a:prstGeom prst="rect">
            <a:avLst/>
          </a:prstGeom>
          <a:solidFill>
            <a:srgbClr val="666666"/>
          </a:solidFill>
          <a:ln w="9525" cap="flat" cmpd="sng">
            <a:solidFill>
              <a:srgbClr val="000000"/>
            </a:solidFill>
            <a:prstDash val="solid"/>
            <a:round/>
            <a:headEnd type="none" w="med" len="med"/>
            <a:tailEnd type="none" w="med" len="med"/>
          </a:ln>
        </p:spPr>
        <p:txBody>
          <a:bodyPr spcFirstLastPara="1" wrap="square" lIns="121900" tIns="121900" rIns="121900" bIns="121900" anchor="ctr" anchorCtr="0">
            <a:noAutofit/>
          </a:bodyPr>
          <a:lstStyle/>
          <a:p>
            <a:r>
              <a:rPr lang="en" sz="2400">
                <a:solidFill>
                  <a:srgbClr val="EFEFEF"/>
                </a:solidFill>
              </a:rPr>
              <a:t>Build Model</a:t>
            </a:r>
            <a:endParaRPr sz="2400">
              <a:solidFill>
                <a:srgbClr val="EFEFEF"/>
              </a:solidFill>
            </a:endParaRPr>
          </a:p>
        </p:txBody>
      </p:sp>
      <p:sp>
        <p:nvSpPr>
          <p:cNvPr id="446" name="Shape 446"/>
          <p:cNvSpPr/>
          <p:nvPr/>
        </p:nvSpPr>
        <p:spPr>
          <a:xfrm>
            <a:off x="4896333" y="3861467"/>
            <a:ext cx="1801600" cy="872800"/>
          </a:xfrm>
          <a:prstGeom prst="rect">
            <a:avLst/>
          </a:prstGeom>
          <a:solidFill>
            <a:srgbClr val="666666"/>
          </a:solidFill>
          <a:ln w="9525" cap="flat" cmpd="sng">
            <a:solidFill>
              <a:srgbClr val="000000"/>
            </a:solidFill>
            <a:prstDash val="solid"/>
            <a:round/>
            <a:headEnd type="none" w="med" len="med"/>
            <a:tailEnd type="none" w="med" len="med"/>
          </a:ln>
        </p:spPr>
        <p:txBody>
          <a:bodyPr spcFirstLastPara="1" wrap="square" lIns="121900" tIns="121900" rIns="121900" bIns="121900" anchor="ctr" anchorCtr="0">
            <a:noAutofit/>
          </a:bodyPr>
          <a:lstStyle/>
          <a:p>
            <a:r>
              <a:rPr lang="en" sz="2400">
                <a:solidFill>
                  <a:srgbClr val="F3F3F3"/>
                </a:solidFill>
              </a:rPr>
              <a:t>Test Data</a:t>
            </a:r>
            <a:endParaRPr sz="2400">
              <a:solidFill>
                <a:srgbClr val="F3F3F3"/>
              </a:solidFill>
            </a:endParaRPr>
          </a:p>
        </p:txBody>
      </p:sp>
      <p:cxnSp>
        <p:nvCxnSpPr>
          <p:cNvPr id="447" name="Shape 447"/>
          <p:cNvCxnSpPr>
            <a:stCxn id="443" idx="3"/>
            <a:endCxn id="444" idx="1"/>
          </p:cNvCxnSpPr>
          <p:nvPr/>
        </p:nvCxnSpPr>
        <p:spPr>
          <a:xfrm>
            <a:off x="4087600" y="5747167"/>
            <a:ext cx="808800" cy="0"/>
          </a:xfrm>
          <a:prstGeom prst="straightConnector1">
            <a:avLst/>
          </a:prstGeom>
          <a:noFill/>
          <a:ln w="9525" cap="flat" cmpd="sng">
            <a:solidFill>
              <a:schemeClr val="dk2"/>
            </a:solidFill>
            <a:prstDash val="solid"/>
            <a:round/>
            <a:headEnd type="none" w="lg" len="lg"/>
            <a:tailEnd type="triangle" w="lg" len="lg"/>
          </a:ln>
        </p:spPr>
      </p:cxnSp>
      <p:cxnSp>
        <p:nvCxnSpPr>
          <p:cNvPr id="448" name="Shape 448"/>
          <p:cNvCxnSpPr>
            <a:stCxn id="444" idx="3"/>
            <a:endCxn id="445" idx="1"/>
          </p:cNvCxnSpPr>
          <p:nvPr/>
        </p:nvCxnSpPr>
        <p:spPr>
          <a:xfrm>
            <a:off x="6697933" y="5747167"/>
            <a:ext cx="748000" cy="0"/>
          </a:xfrm>
          <a:prstGeom prst="straightConnector1">
            <a:avLst/>
          </a:prstGeom>
          <a:noFill/>
          <a:ln w="9525" cap="flat" cmpd="sng">
            <a:solidFill>
              <a:schemeClr val="dk2"/>
            </a:solidFill>
            <a:prstDash val="solid"/>
            <a:round/>
            <a:headEnd type="none" w="lg" len="lg"/>
            <a:tailEnd type="triangle" w="lg" len="lg"/>
          </a:ln>
        </p:spPr>
      </p:cxnSp>
      <p:cxnSp>
        <p:nvCxnSpPr>
          <p:cNvPr id="449" name="Shape 449"/>
          <p:cNvCxnSpPr>
            <a:stCxn id="443" idx="0"/>
            <a:endCxn id="446" idx="1"/>
          </p:cNvCxnSpPr>
          <p:nvPr/>
        </p:nvCxnSpPr>
        <p:spPr>
          <a:xfrm rot="10800000" flipH="1">
            <a:off x="3186800" y="4297967"/>
            <a:ext cx="1709600" cy="1012800"/>
          </a:xfrm>
          <a:prstGeom prst="straightConnector1">
            <a:avLst/>
          </a:prstGeom>
          <a:noFill/>
          <a:ln w="9525"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648289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classifire_svm.py</a:t>
            </a:r>
            <a:endParaRPr/>
          </a:p>
        </p:txBody>
      </p:sp>
      <p:sp>
        <p:nvSpPr>
          <p:cNvPr id="455" name="Shape 455"/>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marL="224361" indent="-105831">
              <a:buNone/>
            </a:pPr>
            <a:r>
              <a:rPr lang="en"/>
              <a:t>Python classifire_svm.py</a:t>
            </a:r>
            <a:endParaRPr/>
          </a:p>
          <a:p>
            <a:pPr marL="224361" indent="-105831">
              <a:buNone/>
            </a:pPr>
            <a:endParaRPr/>
          </a:p>
          <a:p>
            <a:pPr>
              <a:buChar char="●"/>
            </a:pPr>
            <a:r>
              <a:rPr lang="en"/>
              <a:t>Let’s split data!  Train = 50%  and test = 50%</a:t>
            </a:r>
            <a:endParaRPr/>
          </a:p>
          <a:p>
            <a:pPr>
              <a:spcBef>
                <a:spcPts val="0"/>
              </a:spcBef>
              <a:buChar char="●"/>
            </a:pPr>
            <a:r>
              <a:rPr lang="en"/>
              <a:t>Let’s change the value of C  to    C=1</a:t>
            </a:r>
            <a:endParaRPr/>
          </a:p>
          <a:p>
            <a:pPr>
              <a:spcBef>
                <a:spcPts val="0"/>
              </a:spcBef>
              <a:buChar char="●"/>
            </a:pPr>
            <a:r>
              <a:rPr lang="en"/>
              <a:t>Let’s use more data for training!</a:t>
            </a:r>
            <a:endParaRPr/>
          </a:p>
          <a:p>
            <a:pPr marL="224361" indent="-105831">
              <a:buNone/>
            </a:pPr>
            <a:endParaRPr/>
          </a:p>
          <a:p>
            <a:pPr marL="118530" indent="0">
              <a:buNone/>
            </a:pPr>
            <a:r>
              <a:rPr lang="en"/>
              <a:t> </a:t>
            </a:r>
            <a:endParaRPr/>
          </a:p>
        </p:txBody>
      </p:sp>
    </p:spTree>
    <p:extLst>
      <p:ext uri="{BB962C8B-B14F-4D97-AF65-F5344CB8AC3E}">
        <p14:creationId xmlns:p14="http://schemas.microsoft.com/office/powerpoint/2010/main" val="1479756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regression.py</a:t>
            </a:r>
            <a:endParaRPr/>
          </a:p>
        </p:txBody>
      </p:sp>
      <p:sp>
        <p:nvSpPr>
          <p:cNvPr id="461" name="Shape 461"/>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marL="224361" indent="-105831">
              <a:buNone/>
            </a:pPr>
            <a:r>
              <a:rPr lang="en"/>
              <a:t>Type:</a:t>
            </a:r>
            <a:endParaRPr/>
          </a:p>
          <a:p>
            <a:pPr marL="224361" indent="-105831">
              <a:buNone/>
            </a:pPr>
            <a:r>
              <a:rPr lang="en"/>
              <a:t>python  regression.py</a:t>
            </a:r>
            <a:endParaRPr/>
          </a:p>
          <a:p>
            <a:pPr marL="224361" indent="-105831">
              <a:buNone/>
            </a:pPr>
            <a:endParaRPr/>
          </a:p>
          <a:p>
            <a:pPr marL="224361" indent="-105831">
              <a:buNone/>
            </a:pPr>
            <a:endParaRPr/>
          </a:p>
          <a:p>
            <a:pPr marL="224361" indent="-105831">
              <a:buNone/>
            </a:pPr>
            <a:r>
              <a:rPr lang="en"/>
              <a:t>What we learn:</a:t>
            </a:r>
            <a:endParaRPr/>
          </a:p>
          <a:p>
            <a:pPr>
              <a:buChar char="●"/>
            </a:pPr>
            <a:r>
              <a:rPr lang="en"/>
              <a:t>There is no label!</a:t>
            </a:r>
            <a:endParaRPr/>
          </a:p>
          <a:p>
            <a:pPr>
              <a:spcBef>
                <a:spcPts val="0"/>
              </a:spcBef>
              <a:buChar char="●"/>
            </a:pPr>
            <a:r>
              <a:rPr lang="en"/>
              <a:t>Output is continuous values!</a:t>
            </a:r>
            <a:endParaRPr/>
          </a:p>
          <a:p>
            <a:pPr>
              <a:spcBef>
                <a:spcPts val="0"/>
              </a:spcBef>
              <a:buChar char="●"/>
            </a:pPr>
            <a:r>
              <a:rPr lang="en"/>
              <a:t>Performance is measured using error functions!</a:t>
            </a:r>
            <a:endParaRPr/>
          </a:p>
          <a:p>
            <a:pPr marL="224361" indent="-105831">
              <a:buNone/>
            </a:pPr>
            <a:endParaRPr/>
          </a:p>
        </p:txBody>
      </p:sp>
    </p:spTree>
    <p:extLst>
      <p:ext uri="{BB962C8B-B14F-4D97-AF65-F5344CB8AC3E}">
        <p14:creationId xmlns:p14="http://schemas.microsoft.com/office/powerpoint/2010/main" val="162795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Logistic regression</a:t>
            </a:r>
            <a:endParaRPr/>
          </a:p>
        </p:txBody>
      </p:sp>
      <p:sp>
        <p:nvSpPr>
          <p:cNvPr id="467" name="Shape 467"/>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marL="224361" indent="-105831">
              <a:buNone/>
            </a:pPr>
            <a:r>
              <a:rPr lang="en"/>
              <a:t>Regression_digits.py</a:t>
            </a:r>
            <a:endParaRPr/>
          </a:p>
          <a:p>
            <a:pPr marL="224361" indent="-105831">
              <a:buNone/>
            </a:pPr>
            <a:endParaRPr/>
          </a:p>
          <a:p>
            <a:pPr marL="224361" indent="-105831">
              <a:buNone/>
            </a:pPr>
            <a:r>
              <a:rPr lang="en"/>
              <a:t>Let’s use regression for classification!</a:t>
            </a:r>
            <a:endParaRPr/>
          </a:p>
        </p:txBody>
      </p:sp>
    </p:spTree>
    <p:extLst>
      <p:ext uri="{BB962C8B-B14F-4D97-AF65-F5344CB8AC3E}">
        <p14:creationId xmlns:p14="http://schemas.microsoft.com/office/powerpoint/2010/main" val="1841143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Model Evaluation</a:t>
            </a:r>
            <a:endParaRPr/>
          </a:p>
        </p:txBody>
      </p:sp>
      <p:sp>
        <p:nvSpPr>
          <p:cNvPr id="473" name="Shape 473"/>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marL="224361" indent="-105831">
              <a:buNone/>
            </a:pPr>
            <a:r>
              <a:rPr lang="en"/>
              <a:t>Type:</a:t>
            </a:r>
            <a:endParaRPr/>
          </a:p>
          <a:p>
            <a:pPr marL="224361" indent="-105831">
              <a:buNone/>
            </a:pPr>
            <a:r>
              <a:rPr lang="en"/>
              <a:t>Python shuffle.py</a:t>
            </a:r>
            <a:endParaRPr/>
          </a:p>
          <a:p>
            <a:pPr marL="224361" indent="-105831">
              <a:buNone/>
            </a:pPr>
            <a:endParaRPr/>
          </a:p>
          <a:p>
            <a:pPr marL="224361" indent="-105831">
              <a:buNone/>
            </a:pPr>
            <a:endParaRPr/>
          </a:p>
        </p:txBody>
      </p:sp>
    </p:spTree>
    <p:extLst>
      <p:ext uri="{BB962C8B-B14F-4D97-AF65-F5344CB8AC3E}">
        <p14:creationId xmlns:p14="http://schemas.microsoft.com/office/powerpoint/2010/main" val="1638944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Model evaluation</a:t>
            </a:r>
            <a:endParaRPr/>
          </a:p>
        </p:txBody>
      </p:sp>
      <p:sp>
        <p:nvSpPr>
          <p:cNvPr id="479" name="Shape 479"/>
          <p:cNvSpPr txBox="1">
            <a:spLocks noGrp="1"/>
          </p:cNvSpPr>
          <p:nvPr>
            <p:ph type="body" idx="1"/>
          </p:nvPr>
        </p:nvSpPr>
        <p:spPr>
          <a:xfrm>
            <a:off x="604200" y="1631325"/>
            <a:ext cx="10978400" cy="4293200"/>
          </a:xfrm>
          <a:prstGeom prst="rect">
            <a:avLst/>
          </a:prstGeom>
        </p:spPr>
        <p:txBody>
          <a:bodyPr spcFirstLastPara="1" vert="horz" wrap="square" lIns="121900" tIns="121900" rIns="121900" bIns="121900" rtlCol="0" anchor="t" anchorCtr="0">
            <a:noAutofit/>
          </a:bodyPr>
          <a:lstStyle/>
          <a:p>
            <a:pPr marL="224361" indent="-105831">
              <a:buNone/>
            </a:pPr>
            <a:r>
              <a:rPr lang="en"/>
              <a:t>Type:</a:t>
            </a:r>
            <a:endParaRPr/>
          </a:p>
          <a:p>
            <a:pPr marL="224361" indent="-105831">
              <a:buNone/>
            </a:pPr>
            <a:r>
              <a:rPr lang="en"/>
              <a:t>Python shuffle_and_split.py</a:t>
            </a:r>
            <a:endParaRPr/>
          </a:p>
          <a:p>
            <a:pPr marL="224361" indent="-105831">
              <a:buNone/>
            </a:pPr>
            <a:endParaRPr/>
          </a:p>
          <a:p>
            <a:pPr>
              <a:buChar char="●"/>
            </a:pPr>
            <a:r>
              <a:rPr lang="en"/>
              <a:t>Let’s shuffle data and split it for model evaluation!</a:t>
            </a:r>
            <a:endParaRPr/>
          </a:p>
          <a:p>
            <a:pPr>
              <a:spcBef>
                <a:spcPts val="0"/>
              </a:spcBef>
              <a:buChar char="●"/>
            </a:pPr>
            <a:r>
              <a:rPr lang="en"/>
              <a:t>Data for building model : </a:t>
            </a:r>
            <a:endParaRPr/>
          </a:p>
          <a:p>
            <a:pPr lvl="1">
              <a:spcBef>
                <a:spcPts val="0"/>
              </a:spcBef>
              <a:buChar char="○"/>
            </a:pPr>
            <a:r>
              <a:rPr lang="en"/>
              <a:t>Training data: 70% </a:t>
            </a:r>
            <a:endParaRPr/>
          </a:p>
          <a:p>
            <a:pPr lvl="1">
              <a:spcBef>
                <a:spcPts val="0"/>
              </a:spcBef>
              <a:buChar char="○"/>
            </a:pPr>
            <a:r>
              <a:rPr lang="en"/>
              <a:t>Evaluation data 30%</a:t>
            </a:r>
            <a:endParaRPr/>
          </a:p>
          <a:p>
            <a:pPr marL="0" indent="0">
              <a:buNone/>
            </a:pPr>
            <a:endParaRPr/>
          </a:p>
          <a:p>
            <a:pPr marL="0" indent="0">
              <a:buNone/>
            </a:pPr>
            <a:r>
              <a:rPr lang="en"/>
              <a:t>Never use the same data for training the model and evaluating it!</a:t>
            </a:r>
            <a:endParaRPr/>
          </a:p>
          <a:p>
            <a:pPr marL="224361" indent="-105831">
              <a:buNone/>
            </a:pPr>
            <a:endParaRPr/>
          </a:p>
          <a:p>
            <a:pPr marL="224361" indent="-105831">
              <a:buNone/>
            </a:pPr>
            <a:endParaRPr/>
          </a:p>
        </p:txBody>
      </p:sp>
    </p:spTree>
    <p:extLst>
      <p:ext uri="{BB962C8B-B14F-4D97-AF65-F5344CB8AC3E}">
        <p14:creationId xmlns:p14="http://schemas.microsoft.com/office/powerpoint/2010/main" val="114442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Cross_validation</a:t>
            </a:r>
            <a:endParaRPr/>
          </a:p>
        </p:txBody>
      </p:sp>
      <p:sp>
        <p:nvSpPr>
          <p:cNvPr id="485" name="Shape 485"/>
          <p:cNvSpPr txBox="1">
            <a:spLocks noGrp="1"/>
          </p:cNvSpPr>
          <p:nvPr>
            <p:ph type="body" idx="1"/>
          </p:nvPr>
        </p:nvSpPr>
        <p:spPr>
          <a:xfrm>
            <a:off x="604200" y="1631345"/>
            <a:ext cx="10978400" cy="616800"/>
          </a:xfrm>
          <a:prstGeom prst="rect">
            <a:avLst/>
          </a:prstGeom>
        </p:spPr>
        <p:txBody>
          <a:bodyPr spcFirstLastPara="1" vert="horz" wrap="square" lIns="121900" tIns="121900" rIns="121900" bIns="121900" rtlCol="0" anchor="t" anchorCtr="0">
            <a:noAutofit/>
          </a:bodyPr>
          <a:lstStyle/>
          <a:p>
            <a:pPr marL="224361" indent="-105831">
              <a:buNone/>
            </a:pPr>
            <a:r>
              <a:rPr lang="en"/>
              <a:t>Python cross_validation.py</a:t>
            </a:r>
            <a:endParaRPr/>
          </a:p>
          <a:p>
            <a:pPr marL="224361" indent="-105831">
              <a:buNone/>
            </a:pPr>
            <a:endParaRPr/>
          </a:p>
          <a:p>
            <a:pPr marL="224361" indent="-105831">
              <a:buNone/>
            </a:pPr>
            <a:endParaRPr/>
          </a:p>
          <a:p>
            <a:pPr marL="224361" indent="-105831">
              <a:buNone/>
            </a:pPr>
            <a:endParaRPr/>
          </a:p>
        </p:txBody>
      </p:sp>
      <p:pic>
        <p:nvPicPr>
          <p:cNvPr id="486" name="Shape 486"/>
          <p:cNvPicPr preferRelativeResize="0"/>
          <p:nvPr/>
        </p:nvPicPr>
        <p:blipFill>
          <a:blip r:embed="rId3">
            <a:alphaModFix/>
          </a:blip>
          <a:stretch>
            <a:fillRect/>
          </a:stretch>
        </p:blipFill>
        <p:spPr>
          <a:xfrm>
            <a:off x="2874367" y="2803200"/>
            <a:ext cx="4837133" cy="3281333"/>
          </a:xfrm>
          <a:prstGeom prst="rect">
            <a:avLst/>
          </a:prstGeom>
          <a:noFill/>
          <a:ln>
            <a:noFill/>
          </a:ln>
        </p:spPr>
      </p:pic>
    </p:spTree>
    <p:extLst>
      <p:ext uri="{BB962C8B-B14F-4D97-AF65-F5344CB8AC3E}">
        <p14:creationId xmlns:p14="http://schemas.microsoft.com/office/powerpoint/2010/main" val="97883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Agenda</a:t>
            </a:r>
            <a:endParaRPr/>
          </a:p>
        </p:txBody>
      </p:sp>
      <p:sp>
        <p:nvSpPr>
          <p:cNvPr id="266" name="Shape 266"/>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a:buChar char="●"/>
            </a:pPr>
            <a:r>
              <a:rPr lang="en"/>
              <a:t>Setup AWS EC2 machine - 30 minutes</a:t>
            </a:r>
            <a:endParaRPr/>
          </a:p>
          <a:p>
            <a:pPr>
              <a:spcBef>
                <a:spcPts val="0"/>
              </a:spcBef>
              <a:buChar char="●"/>
            </a:pPr>
            <a:r>
              <a:rPr lang="en"/>
              <a:t>Review of machine learning methods (Regression, classification, clustering and etc) - 30 minutes</a:t>
            </a:r>
            <a:endParaRPr/>
          </a:p>
          <a:p>
            <a:pPr>
              <a:spcBef>
                <a:spcPts val="0"/>
              </a:spcBef>
              <a:buChar char="●"/>
            </a:pPr>
            <a:r>
              <a:rPr lang="en"/>
              <a:t>Application of machine learning for digit recognition - intro to MNIST - 30 minutes</a:t>
            </a:r>
            <a:endParaRPr/>
          </a:p>
          <a:p>
            <a:pPr lvl="1">
              <a:spcBef>
                <a:spcPts val="0"/>
              </a:spcBef>
              <a:buChar char="○"/>
            </a:pPr>
            <a:r>
              <a:rPr lang="en"/>
              <a:t>Build and evaluate machine learning models for digit classification</a:t>
            </a:r>
            <a:endParaRPr/>
          </a:p>
          <a:p>
            <a:pPr marL="0" indent="0">
              <a:buNone/>
            </a:pPr>
            <a:endParaRPr b="0">
              <a:latin typeface="Lato"/>
              <a:ea typeface="Lato"/>
              <a:cs typeface="Lato"/>
              <a:sym typeface="Lato"/>
            </a:endParaRPr>
          </a:p>
          <a:p>
            <a:pPr>
              <a:buFont typeface="Lato"/>
              <a:buChar char="●"/>
            </a:pPr>
            <a:r>
              <a:rPr lang="en">
                <a:latin typeface="Lato"/>
                <a:ea typeface="Lato"/>
                <a:cs typeface="Lato"/>
                <a:sym typeface="Lato"/>
              </a:rPr>
              <a:t>Single perceptron and multi layer perceptron</a:t>
            </a:r>
            <a:r>
              <a:rPr lang="en" b="0">
                <a:latin typeface="Lato"/>
                <a:ea typeface="Lato"/>
                <a:cs typeface="Lato"/>
                <a:sym typeface="Lato"/>
              </a:rPr>
              <a:t> </a:t>
            </a:r>
            <a:endParaRPr b="0">
              <a:latin typeface="Lato"/>
              <a:ea typeface="Lato"/>
              <a:cs typeface="Lato"/>
              <a:sym typeface="Lato"/>
            </a:endParaRPr>
          </a:p>
          <a:p>
            <a:pPr>
              <a:spcBef>
                <a:spcPts val="0"/>
              </a:spcBef>
              <a:buFont typeface="Lato"/>
              <a:buChar char="●"/>
            </a:pPr>
            <a:r>
              <a:rPr lang="en">
                <a:latin typeface="Lato"/>
                <a:ea typeface="Lato"/>
                <a:cs typeface="Lato"/>
                <a:sym typeface="Lato"/>
              </a:rPr>
              <a:t>Neural network and backpropagation</a:t>
            </a:r>
            <a:endParaRPr>
              <a:latin typeface="Lato"/>
              <a:ea typeface="Lato"/>
              <a:cs typeface="Lato"/>
              <a:sym typeface="Lato"/>
            </a:endParaRPr>
          </a:p>
          <a:p>
            <a:pPr>
              <a:spcBef>
                <a:spcPts val="0"/>
              </a:spcBef>
              <a:buFont typeface="Lato"/>
              <a:buChar char="●"/>
            </a:pPr>
            <a:r>
              <a:rPr lang="en">
                <a:latin typeface="Lato"/>
                <a:ea typeface="Lato"/>
                <a:cs typeface="Lato"/>
                <a:sym typeface="Lato"/>
              </a:rPr>
              <a:t>Deep learning Architecture</a:t>
            </a:r>
            <a:endParaRPr>
              <a:latin typeface="Lato"/>
              <a:ea typeface="Lato"/>
              <a:cs typeface="Lato"/>
              <a:sym typeface="Lato"/>
            </a:endParaRPr>
          </a:p>
          <a:p>
            <a:pPr>
              <a:spcBef>
                <a:spcPts val="0"/>
              </a:spcBef>
              <a:buFont typeface="Lato"/>
              <a:buChar char="●"/>
            </a:pPr>
            <a:r>
              <a:rPr lang="en">
                <a:latin typeface="Lato"/>
                <a:ea typeface="Lato"/>
                <a:cs typeface="Lato"/>
                <a:sym typeface="Lato"/>
              </a:rPr>
              <a:t>Build, train and evaluate a fully connected deep learning model</a:t>
            </a:r>
            <a:endParaRPr>
              <a:latin typeface="Lato"/>
              <a:ea typeface="Lato"/>
              <a:cs typeface="Lato"/>
              <a:sym typeface="Lato"/>
            </a:endParaRPr>
          </a:p>
          <a:p>
            <a:pPr>
              <a:spcBef>
                <a:spcPts val="0"/>
              </a:spcBef>
              <a:buFont typeface="Lato"/>
              <a:buChar char="●"/>
            </a:pPr>
            <a:r>
              <a:rPr lang="en">
                <a:latin typeface="Lato"/>
                <a:ea typeface="Lato"/>
                <a:cs typeface="Lato"/>
                <a:sym typeface="Lato"/>
              </a:rPr>
              <a:t>Transfer learning and fine tuning famous available deep learning models for classification</a:t>
            </a:r>
            <a:endParaRPr>
              <a:latin typeface="Lato"/>
              <a:ea typeface="Lato"/>
              <a:cs typeface="Lato"/>
              <a:sym typeface="Lato"/>
            </a:endParaRPr>
          </a:p>
        </p:txBody>
      </p:sp>
    </p:spTree>
    <p:extLst>
      <p:ext uri="{BB962C8B-B14F-4D97-AF65-F5344CB8AC3E}">
        <p14:creationId xmlns:p14="http://schemas.microsoft.com/office/powerpoint/2010/main" val="1039088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Feature_extraction.py</a:t>
            </a:r>
            <a:endParaRPr/>
          </a:p>
        </p:txBody>
      </p:sp>
      <p:sp>
        <p:nvSpPr>
          <p:cNvPr id="492" name="Shape 492"/>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marL="224361" indent="-105831">
              <a:buNone/>
            </a:pPr>
            <a:r>
              <a:rPr lang="en"/>
              <a:t>Python feature_extraction</a:t>
            </a:r>
            <a:endParaRPr/>
          </a:p>
          <a:p>
            <a:pPr marL="0" indent="0">
              <a:buNone/>
            </a:pPr>
            <a:endParaRPr/>
          </a:p>
        </p:txBody>
      </p:sp>
    </p:spTree>
    <p:extLst>
      <p:ext uri="{BB962C8B-B14F-4D97-AF65-F5344CB8AC3E}">
        <p14:creationId xmlns:p14="http://schemas.microsoft.com/office/powerpoint/2010/main" val="1922393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609600" y="274639"/>
            <a:ext cx="10972800" cy="872800"/>
          </a:xfrm>
          <a:prstGeom prst="rect">
            <a:avLst/>
          </a:prstGeom>
        </p:spPr>
        <p:txBody>
          <a:bodyPr spcFirstLastPara="1" vert="horz" wrap="square" lIns="121900" tIns="121900" rIns="121900" bIns="121900" rtlCol="0" anchor="b" anchorCtr="0">
            <a:noAutofit/>
          </a:bodyPr>
          <a:lstStyle/>
          <a:p>
            <a:r>
              <a:rPr lang="en"/>
              <a:t>Load_twits.py </a:t>
            </a:r>
            <a:endParaRPr/>
          </a:p>
        </p:txBody>
      </p:sp>
      <p:sp>
        <p:nvSpPr>
          <p:cNvPr id="498" name="Shape 498"/>
          <p:cNvSpPr txBox="1">
            <a:spLocks noGrp="1"/>
          </p:cNvSpPr>
          <p:nvPr>
            <p:ph type="body" idx="1"/>
          </p:nvPr>
        </p:nvSpPr>
        <p:spPr>
          <a:xfrm>
            <a:off x="604192" y="1631348"/>
            <a:ext cx="10978400" cy="4328000"/>
          </a:xfrm>
          <a:prstGeom prst="rect">
            <a:avLst/>
          </a:prstGeom>
        </p:spPr>
        <p:txBody>
          <a:bodyPr spcFirstLastPara="1" vert="horz" wrap="square" lIns="121900" tIns="121900" rIns="121900" bIns="121900" rtlCol="0" anchor="t" anchorCtr="0">
            <a:noAutofit/>
          </a:bodyPr>
          <a:lstStyle/>
          <a:p>
            <a:pPr marL="224361" indent="-105831">
              <a:buNone/>
            </a:pPr>
            <a:r>
              <a:rPr lang="en"/>
              <a:t>Python load_twits.py</a:t>
            </a:r>
            <a:endParaRPr/>
          </a:p>
          <a:p>
            <a:pPr marL="224361" indent="-105831">
              <a:buNone/>
            </a:pPr>
            <a:endParaRPr/>
          </a:p>
          <a:p>
            <a:pPr marL="224361" indent="-105831">
              <a:buNone/>
            </a:pPr>
            <a:r>
              <a:rPr lang="en"/>
              <a:t>How many twits?</a:t>
            </a:r>
            <a:endParaRPr/>
          </a:p>
          <a:p>
            <a:pPr marL="224361" indent="-105831">
              <a:buNone/>
            </a:pPr>
            <a:r>
              <a:rPr lang="en"/>
              <a:t>How many categories?</a:t>
            </a:r>
            <a:endParaRPr/>
          </a:p>
          <a:p>
            <a:pPr marL="224361" indent="-105831">
              <a:buNone/>
            </a:pPr>
            <a:r>
              <a:rPr lang="en"/>
              <a:t>How many columns?</a:t>
            </a:r>
            <a:endParaRPr/>
          </a:p>
        </p:txBody>
      </p:sp>
    </p:spTree>
    <p:extLst>
      <p:ext uri="{BB962C8B-B14F-4D97-AF65-F5344CB8AC3E}">
        <p14:creationId xmlns:p14="http://schemas.microsoft.com/office/powerpoint/2010/main" val="2016410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p:sp>
        <p:nvSpPr>
          <p:cNvPr id="4" name="Rectangle 3"/>
          <p:cNvSpPr/>
          <p:nvPr/>
        </p:nvSpPr>
        <p:spPr>
          <a:xfrm>
            <a:off x="5977217" y="3244334"/>
            <a:ext cx="237566" cy="369332"/>
          </a:xfrm>
          <a:prstGeom prst="rect">
            <a:avLst/>
          </a:prstGeom>
        </p:spPr>
        <p:txBody>
          <a:bodyPr wrap="none">
            <a:spAutoFit/>
          </a:bodyPr>
          <a:lstStyle/>
          <a:p>
            <a:r>
              <a:rPr lang="sk-SK" dirty="0"/>
              <a:t> </a:t>
            </a:r>
            <a:endParaRPr lang="en-US" dirty="0"/>
          </a:p>
        </p:txBody>
      </p:sp>
    </p:spTree>
    <p:extLst>
      <p:ext uri="{BB962C8B-B14F-4D97-AF65-F5344CB8AC3E}">
        <p14:creationId xmlns:p14="http://schemas.microsoft.com/office/powerpoint/2010/main" val="1122269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xmlns="" id="{A3294A07-49BF-44E4-80C1-7B14D4F2CC28}"/>
              </a:ext>
            </a:extLst>
          </p:cNvPr>
          <p:cNvCxnSpPr/>
          <p:nvPr/>
        </p:nvCxnSpPr>
        <p:spPr>
          <a:xfrm>
            <a:off x="1459684" y="679508"/>
            <a:ext cx="0" cy="397218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7E4A372C-1791-4A51-9ECF-11A83332F4CE}"/>
              </a:ext>
            </a:extLst>
          </p:cNvPr>
          <p:cNvCxnSpPr>
            <a:cxnSpLocks/>
          </p:cNvCxnSpPr>
          <p:nvPr/>
        </p:nvCxnSpPr>
        <p:spPr>
          <a:xfrm flipH="1">
            <a:off x="1444311" y="4669881"/>
            <a:ext cx="4910356"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4726B38B-054F-45AE-A0FB-76A423E3BE15}"/>
              </a:ext>
            </a:extLst>
          </p:cNvPr>
          <p:cNvCxnSpPr>
            <a:cxnSpLocks/>
          </p:cNvCxnSpPr>
          <p:nvPr/>
        </p:nvCxnSpPr>
        <p:spPr>
          <a:xfrm flipV="1">
            <a:off x="1466670" y="1068881"/>
            <a:ext cx="4798503" cy="3355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C62206D7-9CBF-4161-A68C-6035F5D5C24C}"/>
              </a:ext>
            </a:extLst>
          </p:cNvPr>
          <p:cNvCxnSpPr>
            <a:cxnSpLocks/>
          </p:cNvCxnSpPr>
          <p:nvPr/>
        </p:nvCxnSpPr>
        <p:spPr>
          <a:xfrm>
            <a:off x="1468079" y="1442900"/>
            <a:ext cx="4062568" cy="33944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84E0ED9B-EEFD-4787-8E9B-B66D108B79DA}"/>
              </a:ext>
            </a:extLst>
          </p:cNvPr>
          <p:cNvCxnSpPr>
            <a:cxnSpLocks/>
          </p:cNvCxnSpPr>
          <p:nvPr/>
        </p:nvCxnSpPr>
        <p:spPr>
          <a:xfrm flipV="1">
            <a:off x="1466670" y="1422617"/>
            <a:ext cx="4798503" cy="3355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EA0F96AA-42E9-4F77-876F-CEBE31933279}"/>
              </a:ext>
            </a:extLst>
          </p:cNvPr>
          <p:cNvCxnSpPr>
            <a:cxnSpLocks/>
          </p:cNvCxnSpPr>
          <p:nvPr/>
        </p:nvCxnSpPr>
        <p:spPr>
          <a:xfrm flipV="1">
            <a:off x="1466670" y="1776353"/>
            <a:ext cx="4798503" cy="3355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2FDA1A0B-2CD5-4A33-97FF-4A30C6FA0B91}"/>
              </a:ext>
            </a:extLst>
          </p:cNvPr>
          <p:cNvCxnSpPr>
            <a:cxnSpLocks/>
          </p:cNvCxnSpPr>
          <p:nvPr/>
        </p:nvCxnSpPr>
        <p:spPr>
          <a:xfrm flipV="1">
            <a:off x="1466670" y="2130089"/>
            <a:ext cx="4798503" cy="3355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5EBE495-8F3E-4C0F-AA8A-6ACD56CCB966}"/>
              </a:ext>
            </a:extLst>
          </p:cNvPr>
          <p:cNvCxnSpPr>
            <a:cxnSpLocks/>
          </p:cNvCxnSpPr>
          <p:nvPr/>
        </p:nvCxnSpPr>
        <p:spPr>
          <a:xfrm flipV="1">
            <a:off x="1466670" y="2483825"/>
            <a:ext cx="4798503" cy="3355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FD1C352-5B5B-4F7B-9D0A-0D7BF1828815}"/>
              </a:ext>
            </a:extLst>
          </p:cNvPr>
          <p:cNvCxnSpPr>
            <a:cxnSpLocks/>
          </p:cNvCxnSpPr>
          <p:nvPr/>
        </p:nvCxnSpPr>
        <p:spPr>
          <a:xfrm flipV="1">
            <a:off x="1466670" y="2837561"/>
            <a:ext cx="4798503" cy="3355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0C759800-BD76-43FF-BF81-839144C80BB3}"/>
              </a:ext>
            </a:extLst>
          </p:cNvPr>
          <p:cNvCxnSpPr>
            <a:cxnSpLocks/>
          </p:cNvCxnSpPr>
          <p:nvPr/>
        </p:nvCxnSpPr>
        <p:spPr>
          <a:xfrm flipV="1">
            <a:off x="1466670" y="3191297"/>
            <a:ext cx="4798503" cy="3355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C8966316-CFA4-4FEB-878E-74B3C307BCAB}"/>
              </a:ext>
            </a:extLst>
          </p:cNvPr>
          <p:cNvCxnSpPr>
            <a:cxnSpLocks/>
          </p:cNvCxnSpPr>
          <p:nvPr/>
        </p:nvCxnSpPr>
        <p:spPr>
          <a:xfrm flipV="1">
            <a:off x="1466670" y="3545033"/>
            <a:ext cx="4798503" cy="3355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4633FEE-CA0B-42B2-87AA-97F1CC1D4CC3}"/>
              </a:ext>
            </a:extLst>
          </p:cNvPr>
          <p:cNvCxnSpPr>
            <a:cxnSpLocks/>
          </p:cNvCxnSpPr>
          <p:nvPr/>
        </p:nvCxnSpPr>
        <p:spPr>
          <a:xfrm flipV="1">
            <a:off x="1466670" y="3898769"/>
            <a:ext cx="4798503" cy="3355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32341673-FE65-430F-9838-865A49026003}"/>
              </a:ext>
            </a:extLst>
          </p:cNvPr>
          <p:cNvCxnSpPr>
            <a:cxnSpLocks/>
          </p:cNvCxnSpPr>
          <p:nvPr/>
        </p:nvCxnSpPr>
        <p:spPr>
          <a:xfrm flipV="1">
            <a:off x="1466670" y="4252505"/>
            <a:ext cx="4798503" cy="3355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7" name="Flowchart: Connector 36">
            <a:extLst>
              <a:ext uri="{FF2B5EF4-FFF2-40B4-BE49-F238E27FC236}">
                <a16:creationId xmlns:a16="http://schemas.microsoft.com/office/drawing/2014/main" xmlns="" id="{D49F0A11-91ED-4085-A9ED-C493FC6C17E2}"/>
              </a:ext>
            </a:extLst>
          </p:cNvPr>
          <p:cNvSpPr/>
          <p:nvPr/>
        </p:nvSpPr>
        <p:spPr>
          <a:xfrm>
            <a:off x="2093053" y="165818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xmlns="" id="{4A00FCBE-A5CB-42B4-A3BA-D10B537A39CE}"/>
              </a:ext>
            </a:extLst>
          </p:cNvPr>
          <p:cNvSpPr/>
          <p:nvPr/>
        </p:nvSpPr>
        <p:spPr>
          <a:xfrm>
            <a:off x="2245453" y="181058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xmlns="" id="{BFA0B1BC-C408-477B-B81F-AD688A817163}"/>
              </a:ext>
            </a:extLst>
          </p:cNvPr>
          <p:cNvSpPr/>
          <p:nvPr/>
        </p:nvSpPr>
        <p:spPr>
          <a:xfrm>
            <a:off x="2397853" y="196298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xmlns="" id="{7B7E3F9D-9479-4174-9FDE-35F60945B186}"/>
              </a:ext>
            </a:extLst>
          </p:cNvPr>
          <p:cNvSpPr/>
          <p:nvPr/>
        </p:nvSpPr>
        <p:spPr>
          <a:xfrm>
            <a:off x="2550253" y="211538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xmlns="" id="{105995E0-9386-4288-949E-324A786A20F0}"/>
              </a:ext>
            </a:extLst>
          </p:cNvPr>
          <p:cNvSpPr/>
          <p:nvPr/>
        </p:nvSpPr>
        <p:spPr>
          <a:xfrm>
            <a:off x="2702653" y="226778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a:extLst>
              <a:ext uri="{FF2B5EF4-FFF2-40B4-BE49-F238E27FC236}">
                <a16:creationId xmlns:a16="http://schemas.microsoft.com/office/drawing/2014/main" xmlns="" id="{B8396C54-7E30-433F-85D5-CF41934966B2}"/>
              </a:ext>
            </a:extLst>
          </p:cNvPr>
          <p:cNvSpPr/>
          <p:nvPr/>
        </p:nvSpPr>
        <p:spPr>
          <a:xfrm>
            <a:off x="2855053" y="242018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a:extLst>
              <a:ext uri="{FF2B5EF4-FFF2-40B4-BE49-F238E27FC236}">
                <a16:creationId xmlns:a16="http://schemas.microsoft.com/office/drawing/2014/main" xmlns="" id="{620D77B3-69FA-4220-BC5E-FEB61AF15774}"/>
              </a:ext>
            </a:extLst>
          </p:cNvPr>
          <p:cNvSpPr/>
          <p:nvPr/>
        </p:nvSpPr>
        <p:spPr>
          <a:xfrm>
            <a:off x="3007453" y="257258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a:extLst>
              <a:ext uri="{FF2B5EF4-FFF2-40B4-BE49-F238E27FC236}">
                <a16:creationId xmlns:a16="http://schemas.microsoft.com/office/drawing/2014/main" xmlns="" id="{0FF0E130-1DC6-4FEC-9B3C-041222E3C75A}"/>
              </a:ext>
            </a:extLst>
          </p:cNvPr>
          <p:cNvSpPr/>
          <p:nvPr/>
        </p:nvSpPr>
        <p:spPr>
          <a:xfrm rot="16910679">
            <a:off x="2558664" y="173359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Connector 68">
            <a:extLst>
              <a:ext uri="{FF2B5EF4-FFF2-40B4-BE49-F238E27FC236}">
                <a16:creationId xmlns:a16="http://schemas.microsoft.com/office/drawing/2014/main" xmlns="" id="{743C760F-E136-4ED9-B3E5-2D2D31F6652B}"/>
              </a:ext>
            </a:extLst>
          </p:cNvPr>
          <p:cNvSpPr/>
          <p:nvPr/>
        </p:nvSpPr>
        <p:spPr>
          <a:xfrm rot="16910679">
            <a:off x="2711064" y="188599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Connector 69">
            <a:extLst>
              <a:ext uri="{FF2B5EF4-FFF2-40B4-BE49-F238E27FC236}">
                <a16:creationId xmlns:a16="http://schemas.microsoft.com/office/drawing/2014/main" xmlns="" id="{3E86C94E-786D-4F5F-8EF0-5222F57780DD}"/>
              </a:ext>
            </a:extLst>
          </p:cNvPr>
          <p:cNvSpPr/>
          <p:nvPr/>
        </p:nvSpPr>
        <p:spPr>
          <a:xfrm rot="16910679">
            <a:off x="2863464" y="203839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a:extLst>
              <a:ext uri="{FF2B5EF4-FFF2-40B4-BE49-F238E27FC236}">
                <a16:creationId xmlns:a16="http://schemas.microsoft.com/office/drawing/2014/main" xmlns="" id="{ECB3A2E1-FAF3-4E59-802C-8672451AA0D0}"/>
              </a:ext>
            </a:extLst>
          </p:cNvPr>
          <p:cNvSpPr/>
          <p:nvPr/>
        </p:nvSpPr>
        <p:spPr>
          <a:xfrm rot="16910679">
            <a:off x="3015864" y="219079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Connector 71">
            <a:extLst>
              <a:ext uri="{FF2B5EF4-FFF2-40B4-BE49-F238E27FC236}">
                <a16:creationId xmlns:a16="http://schemas.microsoft.com/office/drawing/2014/main" xmlns="" id="{8603DAF2-5617-4A8C-A99E-FE5F62AFCC6F}"/>
              </a:ext>
            </a:extLst>
          </p:cNvPr>
          <p:cNvSpPr/>
          <p:nvPr/>
        </p:nvSpPr>
        <p:spPr>
          <a:xfrm rot="16910679">
            <a:off x="3168264" y="234319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Connector 72">
            <a:extLst>
              <a:ext uri="{FF2B5EF4-FFF2-40B4-BE49-F238E27FC236}">
                <a16:creationId xmlns:a16="http://schemas.microsoft.com/office/drawing/2014/main" xmlns="" id="{FF506E22-71FC-4E24-B55B-48F55FF0E474}"/>
              </a:ext>
            </a:extLst>
          </p:cNvPr>
          <p:cNvSpPr/>
          <p:nvPr/>
        </p:nvSpPr>
        <p:spPr>
          <a:xfrm rot="16910679">
            <a:off x="2734832" y="211656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Connector 73">
            <a:extLst>
              <a:ext uri="{FF2B5EF4-FFF2-40B4-BE49-F238E27FC236}">
                <a16:creationId xmlns:a16="http://schemas.microsoft.com/office/drawing/2014/main" xmlns="" id="{8E349D8A-8B21-4860-9FE0-BC4AAAADB633}"/>
              </a:ext>
            </a:extLst>
          </p:cNvPr>
          <p:cNvSpPr/>
          <p:nvPr/>
        </p:nvSpPr>
        <p:spPr>
          <a:xfrm rot="16910679">
            <a:off x="2909184" y="16878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Connector 74">
            <a:extLst>
              <a:ext uri="{FF2B5EF4-FFF2-40B4-BE49-F238E27FC236}">
                <a16:creationId xmlns:a16="http://schemas.microsoft.com/office/drawing/2014/main" xmlns="" id="{3A4FF070-B0F9-4C54-972E-93D9409D1D57}"/>
              </a:ext>
            </a:extLst>
          </p:cNvPr>
          <p:cNvSpPr/>
          <p:nvPr/>
        </p:nvSpPr>
        <p:spPr>
          <a:xfrm rot="16910679">
            <a:off x="3061584" y="18402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Connector 75">
            <a:extLst>
              <a:ext uri="{FF2B5EF4-FFF2-40B4-BE49-F238E27FC236}">
                <a16:creationId xmlns:a16="http://schemas.microsoft.com/office/drawing/2014/main" xmlns="" id="{4E5BA32F-A84A-4600-90C1-4BE406D18FA5}"/>
              </a:ext>
            </a:extLst>
          </p:cNvPr>
          <p:cNvSpPr/>
          <p:nvPr/>
        </p:nvSpPr>
        <p:spPr>
          <a:xfrm rot="16910679">
            <a:off x="3213984" y="1992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Connector 76">
            <a:extLst>
              <a:ext uri="{FF2B5EF4-FFF2-40B4-BE49-F238E27FC236}">
                <a16:creationId xmlns:a16="http://schemas.microsoft.com/office/drawing/2014/main" xmlns="" id="{B065CF97-E71D-4C57-9B7A-EBC54724F081}"/>
              </a:ext>
            </a:extLst>
          </p:cNvPr>
          <p:cNvSpPr/>
          <p:nvPr/>
        </p:nvSpPr>
        <p:spPr>
          <a:xfrm rot="16910679">
            <a:off x="2780552" y="1766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Connector 77">
            <a:extLst>
              <a:ext uri="{FF2B5EF4-FFF2-40B4-BE49-F238E27FC236}">
                <a16:creationId xmlns:a16="http://schemas.microsoft.com/office/drawing/2014/main" xmlns="" id="{BBBE17A3-CA41-4247-9525-6E9A67D533A6}"/>
              </a:ext>
            </a:extLst>
          </p:cNvPr>
          <p:cNvSpPr/>
          <p:nvPr/>
        </p:nvSpPr>
        <p:spPr>
          <a:xfrm rot="16910679">
            <a:off x="2932952" y="1918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Connector 78">
            <a:extLst>
              <a:ext uri="{FF2B5EF4-FFF2-40B4-BE49-F238E27FC236}">
                <a16:creationId xmlns:a16="http://schemas.microsoft.com/office/drawing/2014/main" xmlns="" id="{E4EF627C-FB5A-4436-94A3-A5220F2D363C}"/>
              </a:ext>
            </a:extLst>
          </p:cNvPr>
          <p:cNvSpPr/>
          <p:nvPr/>
        </p:nvSpPr>
        <p:spPr>
          <a:xfrm rot="16910679">
            <a:off x="3061584" y="18402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Connector 79">
            <a:extLst>
              <a:ext uri="{FF2B5EF4-FFF2-40B4-BE49-F238E27FC236}">
                <a16:creationId xmlns:a16="http://schemas.microsoft.com/office/drawing/2014/main" xmlns="" id="{C1C328E0-1774-46A5-8F70-2E532CC7A8E0}"/>
              </a:ext>
            </a:extLst>
          </p:cNvPr>
          <p:cNvSpPr/>
          <p:nvPr/>
        </p:nvSpPr>
        <p:spPr>
          <a:xfrm rot="16910679">
            <a:off x="3213984" y="1992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Connector 80">
            <a:extLst>
              <a:ext uri="{FF2B5EF4-FFF2-40B4-BE49-F238E27FC236}">
                <a16:creationId xmlns:a16="http://schemas.microsoft.com/office/drawing/2014/main" xmlns="" id="{621F622F-C698-4243-8F95-90E8D31B7FEA}"/>
              </a:ext>
            </a:extLst>
          </p:cNvPr>
          <p:cNvSpPr/>
          <p:nvPr/>
        </p:nvSpPr>
        <p:spPr>
          <a:xfrm rot="16910679">
            <a:off x="2780552" y="1766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Connector 81">
            <a:extLst>
              <a:ext uri="{FF2B5EF4-FFF2-40B4-BE49-F238E27FC236}">
                <a16:creationId xmlns:a16="http://schemas.microsoft.com/office/drawing/2014/main" xmlns="" id="{FE9071CD-6700-48A7-9779-BB4CB1AFF628}"/>
              </a:ext>
            </a:extLst>
          </p:cNvPr>
          <p:cNvSpPr/>
          <p:nvPr/>
        </p:nvSpPr>
        <p:spPr>
          <a:xfrm rot="16910679">
            <a:off x="2932952" y="1918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82">
            <a:extLst>
              <a:ext uri="{FF2B5EF4-FFF2-40B4-BE49-F238E27FC236}">
                <a16:creationId xmlns:a16="http://schemas.microsoft.com/office/drawing/2014/main" xmlns="" id="{6B6D812E-8629-4E8D-9847-067569F71B1E}"/>
              </a:ext>
            </a:extLst>
          </p:cNvPr>
          <p:cNvSpPr/>
          <p:nvPr/>
        </p:nvSpPr>
        <p:spPr>
          <a:xfrm rot="16910679">
            <a:off x="3085352" y="20708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Connector 83">
            <a:extLst>
              <a:ext uri="{FF2B5EF4-FFF2-40B4-BE49-F238E27FC236}">
                <a16:creationId xmlns:a16="http://schemas.microsoft.com/office/drawing/2014/main" xmlns="" id="{E90168DE-A1F0-4994-B6AD-6BD906973561}"/>
              </a:ext>
            </a:extLst>
          </p:cNvPr>
          <p:cNvSpPr/>
          <p:nvPr/>
        </p:nvSpPr>
        <p:spPr>
          <a:xfrm rot="16910679">
            <a:off x="3213984" y="1992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Connector 84">
            <a:extLst>
              <a:ext uri="{FF2B5EF4-FFF2-40B4-BE49-F238E27FC236}">
                <a16:creationId xmlns:a16="http://schemas.microsoft.com/office/drawing/2014/main" xmlns="" id="{F8942FEE-1195-445C-A1F2-61B0E4D17B4B}"/>
              </a:ext>
            </a:extLst>
          </p:cNvPr>
          <p:cNvSpPr/>
          <p:nvPr/>
        </p:nvSpPr>
        <p:spPr>
          <a:xfrm rot="16910679">
            <a:off x="2780552" y="1766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85">
            <a:extLst>
              <a:ext uri="{FF2B5EF4-FFF2-40B4-BE49-F238E27FC236}">
                <a16:creationId xmlns:a16="http://schemas.microsoft.com/office/drawing/2014/main" xmlns="" id="{C35E8908-78DE-460B-9173-3D4E53BBDA7D}"/>
              </a:ext>
            </a:extLst>
          </p:cNvPr>
          <p:cNvSpPr/>
          <p:nvPr/>
        </p:nvSpPr>
        <p:spPr>
          <a:xfrm rot="16910679">
            <a:off x="2932952" y="1918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86">
            <a:extLst>
              <a:ext uri="{FF2B5EF4-FFF2-40B4-BE49-F238E27FC236}">
                <a16:creationId xmlns:a16="http://schemas.microsoft.com/office/drawing/2014/main" xmlns="" id="{54CE917E-D094-4E83-9DAA-EAFC5ED38AE2}"/>
              </a:ext>
            </a:extLst>
          </p:cNvPr>
          <p:cNvSpPr/>
          <p:nvPr/>
        </p:nvSpPr>
        <p:spPr>
          <a:xfrm rot="16910679">
            <a:off x="3085352" y="20708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87">
            <a:extLst>
              <a:ext uri="{FF2B5EF4-FFF2-40B4-BE49-F238E27FC236}">
                <a16:creationId xmlns:a16="http://schemas.microsoft.com/office/drawing/2014/main" xmlns="" id="{9D868FCF-9D40-462C-8A5B-6D521997BC59}"/>
              </a:ext>
            </a:extLst>
          </p:cNvPr>
          <p:cNvSpPr/>
          <p:nvPr/>
        </p:nvSpPr>
        <p:spPr>
          <a:xfrm rot="16910679">
            <a:off x="3237752" y="2223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88">
            <a:extLst>
              <a:ext uri="{FF2B5EF4-FFF2-40B4-BE49-F238E27FC236}">
                <a16:creationId xmlns:a16="http://schemas.microsoft.com/office/drawing/2014/main" xmlns="" id="{78374FFB-E677-4F4F-A08C-8949EA6B1387}"/>
              </a:ext>
            </a:extLst>
          </p:cNvPr>
          <p:cNvSpPr/>
          <p:nvPr/>
        </p:nvSpPr>
        <p:spPr>
          <a:xfrm rot="16910679">
            <a:off x="2780552" y="1766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89">
            <a:extLst>
              <a:ext uri="{FF2B5EF4-FFF2-40B4-BE49-F238E27FC236}">
                <a16:creationId xmlns:a16="http://schemas.microsoft.com/office/drawing/2014/main" xmlns="" id="{BBA30E3D-CEAF-4C56-98C2-1570DD85F27F}"/>
              </a:ext>
            </a:extLst>
          </p:cNvPr>
          <p:cNvSpPr/>
          <p:nvPr/>
        </p:nvSpPr>
        <p:spPr>
          <a:xfrm rot="16910679">
            <a:off x="2932952" y="1918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Connector 90">
            <a:extLst>
              <a:ext uri="{FF2B5EF4-FFF2-40B4-BE49-F238E27FC236}">
                <a16:creationId xmlns:a16="http://schemas.microsoft.com/office/drawing/2014/main" xmlns="" id="{190BAA19-4738-44F9-A254-AE81CFC71BAC}"/>
              </a:ext>
            </a:extLst>
          </p:cNvPr>
          <p:cNvSpPr/>
          <p:nvPr/>
        </p:nvSpPr>
        <p:spPr>
          <a:xfrm rot="16910679">
            <a:off x="3085352" y="20708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Connector 91">
            <a:extLst>
              <a:ext uri="{FF2B5EF4-FFF2-40B4-BE49-F238E27FC236}">
                <a16:creationId xmlns:a16="http://schemas.microsoft.com/office/drawing/2014/main" xmlns="" id="{1B1CF2D3-BEB3-49A9-B3A6-474879A9F793}"/>
              </a:ext>
            </a:extLst>
          </p:cNvPr>
          <p:cNvSpPr/>
          <p:nvPr/>
        </p:nvSpPr>
        <p:spPr>
          <a:xfrm rot="16910679">
            <a:off x="3237752" y="2223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Connector 92">
            <a:extLst>
              <a:ext uri="{FF2B5EF4-FFF2-40B4-BE49-F238E27FC236}">
                <a16:creationId xmlns:a16="http://schemas.microsoft.com/office/drawing/2014/main" xmlns="" id="{03D4020C-6B0D-48EF-BEA5-C93D32A6C851}"/>
              </a:ext>
            </a:extLst>
          </p:cNvPr>
          <p:cNvSpPr/>
          <p:nvPr/>
        </p:nvSpPr>
        <p:spPr>
          <a:xfrm rot="16910679">
            <a:off x="3390152" y="2375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a:extLst>
              <a:ext uri="{FF2B5EF4-FFF2-40B4-BE49-F238E27FC236}">
                <a16:creationId xmlns:a16="http://schemas.microsoft.com/office/drawing/2014/main" xmlns="" id="{C1B92CAD-E92F-4570-9095-223EA067ADB0}"/>
              </a:ext>
            </a:extLst>
          </p:cNvPr>
          <p:cNvSpPr/>
          <p:nvPr/>
        </p:nvSpPr>
        <p:spPr>
          <a:xfrm rot="16910679">
            <a:off x="2932952" y="1918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a:extLst>
              <a:ext uri="{FF2B5EF4-FFF2-40B4-BE49-F238E27FC236}">
                <a16:creationId xmlns:a16="http://schemas.microsoft.com/office/drawing/2014/main" xmlns="" id="{2FF3D13A-A659-4A59-B0CF-26CECEBD16B0}"/>
              </a:ext>
            </a:extLst>
          </p:cNvPr>
          <p:cNvSpPr/>
          <p:nvPr/>
        </p:nvSpPr>
        <p:spPr>
          <a:xfrm rot="16910679">
            <a:off x="3085352" y="2070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Connector 95">
            <a:extLst>
              <a:ext uri="{FF2B5EF4-FFF2-40B4-BE49-F238E27FC236}">
                <a16:creationId xmlns:a16="http://schemas.microsoft.com/office/drawing/2014/main" xmlns="" id="{DE340628-E2A8-49F0-B24C-57C79CCFC79A}"/>
              </a:ext>
            </a:extLst>
          </p:cNvPr>
          <p:cNvSpPr/>
          <p:nvPr/>
        </p:nvSpPr>
        <p:spPr>
          <a:xfrm rot="16910679">
            <a:off x="3237752" y="2223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Connector 96">
            <a:extLst>
              <a:ext uri="{FF2B5EF4-FFF2-40B4-BE49-F238E27FC236}">
                <a16:creationId xmlns:a16="http://schemas.microsoft.com/office/drawing/2014/main" xmlns="" id="{105A30D1-095E-4D07-94A6-FF1925B070ED}"/>
              </a:ext>
            </a:extLst>
          </p:cNvPr>
          <p:cNvSpPr/>
          <p:nvPr/>
        </p:nvSpPr>
        <p:spPr>
          <a:xfrm rot="16910679">
            <a:off x="3390152" y="2375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Connector 97">
            <a:extLst>
              <a:ext uri="{FF2B5EF4-FFF2-40B4-BE49-F238E27FC236}">
                <a16:creationId xmlns:a16="http://schemas.microsoft.com/office/drawing/2014/main" xmlns="" id="{D1E10E07-4339-41E0-8F33-6D690BF2C304}"/>
              </a:ext>
            </a:extLst>
          </p:cNvPr>
          <p:cNvSpPr/>
          <p:nvPr/>
        </p:nvSpPr>
        <p:spPr>
          <a:xfrm rot="16910679">
            <a:off x="3542552" y="2528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Connector 98">
            <a:extLst>
              <a:ext uri="{FF2B5EF4-FFF2-40B4-BE49-F238E27FC236}">
                <a16:creationId xmlns:a16="http://schemas.microsoft.com/office/drawing/2014/main" xmlns="" id="{44007BC3-BFE4-447D-81D4-E795E530C670}"/>
              </a:ext>
            </a:extLst>
          </p:cNvPr>
          <p:cNvSpPr/>
          <p:nvPr/>
        </p:nvSpPr>
        <p:spPr>
          <a:xfrm rot="16910679">
            <a:off x="2521472" y="1960227"/>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Connector 99">
            <a:extLst>
              <a:ext uri="{FF2B5EF4-FFF2-40B4-BE49-F238E27FC236}">
                <a16:creationId xmlns:a16="http://schemas.microsoft.com/office/drawing/2014/main" xmlns="" id="{0839C453-8086-4D4F-98B4-D838123E1259}"/>
              </a:ext>
            </a:extLst>
          </p:cNvPr>
          <p:cNvSpPr/>
          <p:nvPr/>
        </p:nvSpPr>
        <p:spPr>
          <a:xfrm rot="16910679">
            <a:off x="2743360" y="1992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Connector 100">
            <a:extLst>
              <a:ext uri="{FF2B5EF4-FFF2-40B4-BE49-F238E27FC236}">
                <a16:creationId xmlns:a16="http://schemas.microsoft.com/office/drawing/2014/main" xmlns="" id="{8F656322-8D76-47CE-8502-0F53A5347FD1}"/>
              </a:ext>
            </a:extLst>
          </p:cNvPr>
          <p:cNvSpPr/>
          <p:nvPr/>
        </p:nvSpPr>
        <p:spPr>
          <a:xfrm rot="16910679">
            <a:off x="2743360" y="1992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Connector 101">
            <a:extLst>
              <a:ext uri="{FF2B5EF4-FFF2-40B4-BE49-F238E27FC236}">
                <a16:creationId xmlns:a16="http://schemas.microsoft.com/office/drawing/2014/main" xmlns="" id="{10DDF708-6F6A-44FA-AA93-CDA84F1B8E48}"/>
              </a:ext>
            </a:extLst>
          </p:cNvPr>
          <p:cNvSpPr/>
          <p:nvPr/>
        </p:nvSpPr>
        <p:spPr>
          <a:xfrm rot="16910679">
            <a:off x="2895760" y="21450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Connector 102">
            <a:extLst>
              <a:ext uri="{FF2B5EF4-FFF2-40B4-BE49-F238E27FC236}">
                <a16:creationId xmlns:a16="http://schemas.microsoft.com/office/drawing/2014/main" xmlns="" id="{7245A6A5-2C19-4031-A4BA-8C1985A48E65}"/>
              </a:ext>
            </a:extLst>
          </p:cNvPr>
          <p:cNvSpPr/>
          <p:nvPr/>
        </p:nvSpPr>
        <p:spPr>
          <a:xfrm rot="16910679">
            <a:off x="3213984" y="1992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lowchart: Connector 103">
            <a:extLst>
              <a:ext uri="{FF2B5EF4-FFF2-40B4-BE49-F238E27FC236}">
                <a16:creationId xmlns:a16="http://schemas.microsoft.com/office/drawing/2014/main" xmlns="" id="{394E67C2-9A80-4C4C-A1D1-AFD3318CE6DA}"/>
              </a:ext>
            </a:extLst>
          </p:cNvPr>
          <p:cNvSpPr/>
          <p:nvPr/>
        </p:nvSpPr>
        <p:spPr>
          <a:xfrm rot="16910679">
            <a:off x="3366384" y="2145074"/>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Connector 104">
            <a:extLst>
              <a:ext uri="{FF2B5EF4-FFF2-40B4-BE49-F238E27FC236}">
                <a16:creationId xmlns:a16="http://schemas.microsoft.com/office/drawing/2014/main" xmlns="" id="{ACC9A64F-4023-409E-9CFD-ED9FD946FD22}"/>
              </a:ext>
            </a:extLst>
          </p:cNvPr>
          <p:cNvSpPr/>
          <p:nvPr/>
        </p:nvSpPr>
        <p:spPr>
          <a:xfrm rot="16910679">
            <a:off x="3213984" y="1992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Connector 105">
            <a:extLst>
              <a:ext uri="{FF2B5EF4-FFF2-40B4-BE49-F238E27FC236}">
                <a16:creationId xmlns:a16="http://schemas.microsoft.com/office/drawing/2014/main" xmlns="" id="{EBC80481-E8A7-408E-81E4-6D95E700B599}"/>
              </a:ext>
            </a:extLst>
          </p:cNvPr>
          <p:cNvSpPr/>
          <p:nvPr/>
        </p:nvSpPr>
        <p:spPr>
          <a:xfrm rot="16910679">
            <a:off x="3366384" y="21450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Connector 106">
            <a:extLst>
              <a:ext uri="{FF2B5EF4-FFF2-40B4-BE49-F238E27FC236}">
                <a16:creationId xmlns:a16="http://schemas.microsoft.com/office/drawing/2014/main" xmlns="" id="{87F50EF1-F614-4CF3-A407-474AF6F04D9B}"/>
              </a:ext>
            </a:extLst>
          </p:cNvPr>
          <p:cNvSpPr/>
          <p:nvPr/>
        </p:nvSpPr>
        <p:spPr>
          <a:xfrm rot="16910679">
            <a:off x="3237752" y="2223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Connector 107">
            <a:extLst>
              <a:ext uri="{FF2B5EF4-FFF2-40B4-BE49-F238E27FC236}">
                <a16:creationId xmlns:a16="http://schemas.microsoft.com/office/drawing/2014/main" xmlns="" id="{5FC6566F-0447-409B-BC61-A1262E38ABA3}"/>
              </a:ext>
            </a:extLst>
          </p:cNvPr>
          <p:cNvSpPr/>
          <p:nvPr/>
        </p:nvSpPr>
        <p:spPr>
          <a:xfrm rot="16910679">
            <a:off x="3372535" y="189856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Connector 108">
            <a:extLst>
              <a:ext uri="{FF2B5EF4-FFF2-40B4-BE49-F238E27FC236}">
                <a16:creationId xmlns:a16="http://schemas.microsoft.com/office/drawing/2014/main" xmlns="" id="{76418D81-B90A-48F2-9933-060E31CD351C}"/>
              </a:ext>
            </a:extLst>
          </p:cNvPr>
          <p:cNvSpPr/>
          <p:nvPr/>
        </p:nvSpPr>
        <p:spPr>
          <a:xfrm rot="16910679">
            <a:off x="3237752" y="2223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Connector 109">
            <a:extLst>
              <a:ext uri="{FF2B5EF4-FFF2-40B4-BE49-F238E27FC236}">
                <a16:creationId xmlns:a16="http://schemas.microsoft.com/office/drawing/2014/main" xmlns="" id="{1DFEDF8A-C58F-4FE8-AB0D-F94E185A40A4}"/>
              </a:ext>
            </a:extLst>
          </p:cNvPr>
          <p:cNvSpPr/>
          <p:nvPr/>
        </p:nvSpPr>
        <p:spPr>
          <a:xfrm rot="16910679">
            <a:off x="3237752" y="2223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Connector 110">
            <a:extLst>
              <a:ext uri="{FF2B5EF4-FFF2-40B4-BE49-F238E27FC236}">
                <a16:creationId xmlns:a16="http://schemas.microsoft.com/office/drawing/2014/main" xmlns="" id="{92A50592-E3AE-4C96-938B-0C3C3F2D9A14}"/>
              </a:ext>
            </a:extLst>
          </p:cNvPr>
          <p:cNvSpPr/>
          <p:nvPr/>
        </p:nvSpPr>
        <p:spPr>
          <a:xfrm rot="16910679">
            <a:off x="3237752" y="22232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lowchart: Connector 111">
            <a:extLst>
              <a:ext uri="{FF2B5EF4-FFF2-40B4-BE49-F238E27FC236}">
                <a16:creationId xmlns:a16="http://schemas.microsoft.com/office/drawing/2014/main" xmlns="" id="{86E45812-220F-486F-841E-AF552EC7F78E}"/>
              </a:ext>
            </a:extLst>
          </p:cNvPr>
          <p:cNvSpPr/>
          <p:nvPr/>
        </p:nvSpPr>
        <p:spPr>
          <a:xfrm rot="16910679">
            <a:off x="3178609" y="173359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lowchart: Connector 112">
            <a:extLst>
              <a:ext uri="{FF2B5EF4-FFF2-40B4-BE49-F238E27FC236}">
                <a16:creationId xmlns:a16="http://schemas.microsoft.com/office/drawing/2014/main" xmlns="" id="{38A68D5C-5558-470D-8DFD-3CE480102E7F}"/>
              </a:ext>
            </a:extLst>
          </p:cNvPr>
          <p:cNvSpPr/>
          <p:nvPr/>
        </p:nvSpPr>
        <p:spPr>
          <a:xfrm rot="16910679">
            <a:off x="3518784" y="22974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lowchart: Connector 113">
            <a:extLst>
              <a:ext uri="{FF2B5EF4-FFF2-40B4-BE49-F238E27FC236}">
                <a16:creationId xmlns:a16="http://schemas.microsoft.com/office/drawing/2014/main" xmlns="" id="{9EAF67AB-D9EF-47E1-A585-86FE9F23E985}"/>
              </a:ext>
            </a:extLst>
          </p:cNvPr>
          <p:cNvSpPr/>
          <p:nvPr/>
        </p:nvSpPr>
        <p:spPr>
          <a:xfrm rot="16910679">
            <a:off x="2392606" y="2097410"/>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lowchart: Connector 114">
            <a:extLst>
              <a:ext uri="{FF2B5EF4-FFF2-40B4-BE49-F238E27FC236}">
                <a16:creationId xmlns:a16="http://schemas.microsoft.com/office/drawing/2014/main" xmlns="" id="{5984856E-8556-4790-8C4E-C4CB6A905CE5}"/>
              </a:ext>
            </a:extLst>
          </p:cNvPr>
          <p:cNvSpPr/>
          <p:nvPr/>
        </p:nvSpPr>
        <p:spPr>
          <a:xfrm rot="16910679">
            <a:off x="3518784" y="22974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Connector 115">
            <a:extLst>
              <a:ext uri="{FF2B5EF4-FFF2-40B4-BE49-F238E27FC236}">
                <a16:creationId xmlns:a16="http://schemas.microsoft.com/office/drawing/2014/main" xmlns="" id="{C322EACD-90C2-49BA-9FB8-285CD0640AE2}"/>
              </a:ext>
            </a:extLst>
          </p:cNvPr>
          <p:cNvSpPr/>
          <p:nvPr/>
        </p:nvSpPr>
        <p:spPr>
          <a:xfrm rot="16910679">
            <a:off x="3390152" y="2375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Connector 116">
            <a:extLst>
              <a:ext uri="{FF2B5EF4-FFF2-40B4-BE49-F238E27FC236}">
                <a16:creationId xmlns:a16="http://schemas.microsoft.com/office/drawing/2014/main" xmlns="" id="{578C0216-7BDD-4ED5-A98B-71272C4A9C34}"/>
              </a:ext>
            </a:extLst>
          </p:cNvPr>
          <p:cNvSpPr/>
          <p:nvPr/>
        </p:nvSpPr>
        <p:spPr>
          <a:xfrm rot="16910679">
            <a:off x="3242224" y="2485670"/>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Connector 117">
            <a:extLst>
              <a:ext uri="{FF2B5EF4-FFF2-40B4-BE49-F238E27FC236}">
                <a16:creationId xmlns:a16="http://schemas.microsoft.com/office/drawing/2014/main" xmlns="" id="{9B163373-0DD8-4EC6-94FA-2920A7354F5C}"/>
              </a:ext>
            </a:extLst>
          </p:cNvPr>
          <p:cNvSpPr/>
          <p:nvPr/>
        </p:nvSpPr>
        <p:spPr>
          <a:xfrm rot="16910679">
            <a:off x="3390152" y="23756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Connector 118">
            <a:extLst>
              <a:ext uri="{FF2B5EF4-FFF2-40B4-BE49-F238E27FC236}">
                <a16:creationId xmlns:a16="http://schemas.microsoft.com/office/drawing/2014/main" xmlns="" id="{501664E6-BD7A-48C4-92A1-283BFE2632BA}"/>
              </a:ext>
            </a:extLst>
          </p:cNvPr>
          <p:cNvSpPr/>
          <p:nvPr/>
        </p:nvSpPr>
        <p:spPr>
          <a:xfrm rot="16910679">
            <a:off x="2909184" y="2528980"/>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Connector 119">
            <a:extLst>
              <a:ext uri="{FF2B5EF4-FFF2-40B4-BE49-F238E27FC236}">
                <a16:creationId xmlns:a16="http://schemas.microsoft.com/office/drawing/2014/main" xmlns="" id="{596AA0E1-B25B-4969-97BB-1C49EC37C736}"/>
              </a:ext>
            </a:extLst>
          </p:cNvPr>
          <p:cNvSpPr/>
          <p:nvPr/>
        </p:nvSpPr>
        <p:spPr>
          <a:xfrm rot="16910679">
            <a:off x="2780552" y="1635157"/>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Connector 120">
            <a:extLst>
              <a:ext uri="{FF2B5EF4-FFF2-40B4-BE49-F238E27FC236}">
                <a16:creationId xmlns:a16="http://schemas.microsoft.com/office/drawing/2014/main" xmlns="" id="{121816A0-72CF-4B3E-BAE7-487187A32E6D}"/>
              </a:ext>
            </a:extLst>
          </p:cNvPr>
          <p:cNvSpPr/>
          <p:nvPr/>
        </p:nvSpPr>
        <p:spPr>
          <a:xfrm rot="16910679">
            <a:off x="2860108" y="2239946"/>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lowchart: Connector 121">
            <a:extLst>
              <a:ext uri="{FF2B5EF4-FFF2-40B4-BE49-F238E27FC236}">
                <a16:creationId xmlns:a16="http://schemas.microsoft.com/office/drawing/2014/main" xmlns="" id="{6053408F-FD70-430A-A0B3-81472F2ED0A9}"/>
              </a:ext>
            </a:extLst>
          </p:cNvPr>
          <p:cNvSpPr/>
          <p:nvPr/>
        </p:nvSpPr>
        <p:spPr>
          <a:xfrm rot="16910679">
            <a:off x="3671184" y="24498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lowchart: Connector 122">
            <a:extLst>
              <a:ext uri="{FF2B5EF4-FFF2-40B4-BE49-F238E27FC236}">
                <a16:creationId xmlns:a16="http://schemas.microsoft.com/office/drawing/2014/main" xmlns="" id="{817761B0-692B-4344-9301-2FB2F764C321}"/>
              </a:ext>
            </a:extLst>
          </p:cNvPr>
          <p:cNvSpPr/>
          <p:nvPr/>
        </p:nvSpPr>
        <p:spPr>
          <a:xfrm rot="16910679">
            <a:off x="2752308" y="235843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lowchart: Connector 123">
            <a:extLst>
              <a:ext uri="{FF2B5EF4-FFF2-40B4-BE49-F238E27FC236}">
                <a16:creationId xmlns:a16="http://schemas.microsoft.com/office/drawing/2014/main" xmlns="" id="{2C2C5A83-44F8-457E-8BE0-E806ADB9139F}"/>
              </a:ext>
            </a:extLst>
          </p:cNvPr>
          <p:cNvSpPr/>
          <p:nvPr/>
        </p:nvSpPr>
        <p:spPr>
          <a:xfrm rot="16910679">
            <a:off x="3671184" y="24498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Connector 124">
            <a:extLst>
              <a:ext uri="{FF2B5EF4-FFF2-40B4-BE49-F238E27FC236}">
                <a16:creationId xmlns:a16="http://schemas.microsoft.com/office/drawing/2014/main" xmlns="" id="{5843F62C-94B7-42C6-9659-D52C31B3FDD9}"/>
              </a:ext>
            </a:extLst>
          </p:cNvPr>
          <p:cNvSpPr/>
          <p:nvPr/>
        </p:nvSpPr>
        <p:spPr>
          <a:xfrm rot="16910679">
            <a:off x="3542552" y="2528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Connector 125">
            <a:extLst>
              <a:ext uri="{FF2B5EF4-FFF2-40B4-BE49-F238E27FC236}">
                <a16:creationId xmlns:a16="http://schemas.microsoft.com/office/drawing/2014/main" xmlns="" id="{CF3AB29F-C7B0-4A3A-8EF6-AE61D3CB8579}"/>
              </a:ext>
            </a:extLst>
          </p:cNvPr>
          <p:cNvSpPr/>
          <p:nvPr/>
        </p:nvSpPr>
        <p:spPr>
          <a:xfrm rot="16910679">
            <a:off x="3305424" y="203768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Connector 126">
            <a:extLst>
              <a:ext uri="{FF2B5EF4-FFF2-40B4-BE49-F238E27FC236}">
                <a16:creationId xmlns:a16="http://schemas.microsoft.com/office/drawing/2014/main" xmlns="" id="{2870279C-2D19-42E5-8E10-CCF20D744E75}"/>
              </a:ext>
            </a:extLst>
          </p:cNvPr>
          <p:cNvSpPr/>
          <p:nvPr/>
        </p:nvSpPr>
        <p:spPr>
          <a:xfrm rot="16910679">
            <a:off x="3542552" y="2528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Connector 127">
            <a:extLst>
              <a:ext uri="{FF2B5EF4-FFF2-40B4-BE49-F238E27FC236}">
                <a16:creationId xmlns:a16="http://schemas.microsoft.com/office/drawing/2014/main" xmlns="" id="{37C8C451-AA1A-46B6-92A9-EE26E6543CC9}"/>
              </a:ext>
            </a:extLst>
          </p:cNvPr>
          <p:cNvSpPr/>
          <p:nvPr/>
        </p:nvSpPr>
        <p:spPr>
          <a:xfrm rot="16910679">
            <a:off x="3542552" y="2528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lowchart: Connector 128">
            <a:extLst>
              <a:ext uri="{FF2B5EF4-FFF2-40B4-BE49-F238E27FC236}">
                <a16:creationId xmlns:a16="http://schemas.microsoft.com/office/drawing/2014/main" xmlns="" id="{421B7E4D-D55D-426F-8715-151BB1F4F300}"/>
              </a:ext>
            </a:extLst>
          </p:cNvPr>
          <p:cNvSpPr/>
          <p:nvPr/>
        </p:nvSpPr>
        <p:spPr>
          <a:xfrm rot="16910679">
            <a:off x="3242363" y="2628146"/>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Connector 129">
            <a:extLst>
              <a:ext uri="{FF2B5EF4-FFF2-40B4-BE49-F238E27FC236}">
                <a16:creationId xmlns:a16="http://schemas.microsoft.com/office/drawing/2014/main" xmlns="" id="{AA4BA73A-AB38-4880-891F-64893F46FA20}"/>
              </a:ext>
            </a:extLst>
          </p:cNvPr>
          <p:cNvSpPr/>
          <p:nvPr/>
        </p:nvSpPr>
        <p:spPr>
          <a:xfrm rot="16910679">
            <a:off x="3131072" y="24498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Connector 130">
            <a:extLst>
              <a:ext uri="{FF2B5EF4-FFF2-40B4-BE49-F238E27FC236}">
                <a16:creationId xmlns:a16="http://schemas.microsoft.com/office/drawing/2014/main" xmlns="" id="{0FC9C49C-5E89-4934-A87E-D6703900C4DB}"/>
              </a:ext>
            </a:extLst>
          </p:cNvPr>
          <p:cNvSpPr/>
          <p:nvPr/>
        </p:nvSpPr>
        <p:spPr>
          <a:xfrm rot="16910679">
            <a:off x="3823584" y="26022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lowchart: Connector 131">
            <a:extLst>
              <a:ext uri="{FF2B5EF4-FFF2-40B4-BE49-F238E27FC236}">
                <a16:creationId xmlns:a16="http://schemas.microsoft.com/office/drawing/2014/main" xmlns="" id="{8690E537-5B53-454D-8CF9-C47B21DF3389}"/>
              </a:ext>
            </a:extLst>
          </p:cNvPr>
          <p:cNvSpPr/>
          <p:nvPr/>
        </p:nvSpPr>
        <p:spPr>
          <a:xfrm rot="16910679">
            <a:off x="3473064" y="204566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Connector 132">
            <a:extLst>
              <a:ext uri="{FF2B5EF4-FFF2-40B4-BE49-F238E27FC236}">
                <a16:creationId xmlns:a16="http://schemas.microsoft.com/office/drawing/2014/main" xmlns="" id="{65302C0A-2DEB-4A7D-93A4-110A99C71779}"/>
              </a:ext>
            </a:extLst>
          </p:cNvPr>
          <p:cNvSpPr/>
          <p:nvPr/>
        </p:nvSpPr>
        <p:spPr>
          <a:xfrm rot="16910679">
            <a:off x="3823584" y="26022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lowchart: Connector 133">
            <a:extLst>
              <a:ext uri="{FF2B5EF4-FFF2-40B4-BE49-F238E27FC236}">
                <a16:creationId xmlns:a16="http://schemas.microsoft.com/office/drawing/2014/main" xmlns="" id="{73464270-5D39-43F0-B218-9F9879AF9FC4}"/>
              </a:ext>
            </a:extLst>
          </p:cNvPr>
          <p:cNvSpPr/>
          <p:nvPr/>
        </p:nvSpPr>
        <p:spPr>
          <a:xfrm rot="16910679">
            <a:off x="3694952" y="2680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lowchart: Connector 134">
            <a:extLst>
              <a:ext uri="{FF2B5EF4-FFF2-40B4-BE49-F238E27FC236}">
                <a16:creationId xmlns:a16="http://schemas.microsoft.com/office/drawing/2014/main" xmlns="" id="{D1FC68E7-4E72-4DE3-8ABA-6EC614FB7A89}"/>
              </a:ext>
            </a:extLst>
          </p:cNvPr>
          <p:cNvSpPr/>
          <p:nvPr/>
        </p:nvSpPr>
        <p:spPr>
          <a:xfrm rot="16910679">
            <a:off x="3823584" y="26022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Connector 135">
            <a:extLst>
              <a:ext uri="{FF2B5EF4-FFF2-40B4-BE49-F238E27FC236}">
                <a16:creationId xmlns:a16="http://schemas.microsoft.com/office/drawing/2014/main" xmlns="" id="{48169ACC-6EC8-4B3D-A79F-61C898FB69DF}"/>
              </a:ext>
            </a:extLst>
          </p:cNvPr>
          <p:cNvSpPr/>
          <p:nvPr/>
        </p:nvSpPr>
        <p:spPr>
          <a:xfrm rot="16910679">
            <a:off x="3694952" y="2680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Connector 136">
            <a:extLst>
              <a:ext uri="{FF2B5EF4-FFF2-40B4-BE49-F238E27FC236}">
                <a16:creationId xmlns:a16="http://schemas.microsoft.com/office/drawing/2014/main" xmlns="" id="{BC53016C-BE8F-4617-B62E-391C4C96B75D}"/>
              </a:ext>
            </a:extLst>
          </p:cNvPr>
          <p:cNvSpPr/>
          <p:nvPr/>
        </p:nvSpPr>
        <p:spPr>
          <a:xfrm rot="16910679">
            <a:off x="3694952" y="2680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lowchart: Connector 137">
            <a:extLst>
              <a:ext uri="{FF2B5EF4-FFF2-40B4-BE49-F238E27FC236}">
                <a16:creationId xmlns:a16="http://schemas.microsoft.com/office/drawing/2014/main" xmlns="" id="{DE2B305F-6983-4EA2-B3C8-AB4075A4AB01}"/>
              </a:ext>
            </a:extLst>
          </p:cNvPr>
          <p:cNvSpPr/>
          <p:nvPr/>
        </p:nvSpPr>
        <p:spPr>
          <a:xfrm rot="16910679">
            <a:off x="3485366" y="1910303"/>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Connector 138">
            <a:extLst>
              <a:ext uri="{FF2B5EF4-FFF2-40B4-BE49-F238E27FC236}">
                <a16:creationId xmlns:a16="http://schemas.microsoft.com/office/drawing/2014/main" xmlns="" id="{4E419B5B-CC70-4D97-AA55-887401F0E448}"/>
              </a:ext>
            </a:extLst>
          </p:cNvPr>
          <p:cNvSpPr/>
          <p:nvPr/>
        </p:nvSpPr>
        <p:spPr>
          <a:xfrm rot="16910679">
            <a:off x="3496832" y="273230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Connector 139">
            <a:extLst>
              <a:ext uri="{FF2B5EF4-FFF2-40B4-BE49-F238E27FC236}">
                <a16:creationId xmlns:a16="http://schemas.microsoft.com/office/drawing/2014/main" xmlns="" id="{8DD8DF1A-482C-466E-A338-5A59F94C3092}"/>
              </a:ext>
            </a:extLst>
          </p:cNvPr>
          <p:cNvSpPr/>
          <p:nvPr/>
        </p:nvSpPr>
        <p:spPr>
          <a:xfrm rot="16910679">
            <a:off x="3135825" y="261007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Connector 140">
            <a:extLst>
              <a:ext uri="{FF2B5EF4-FFF2-40B4-BE49-F238E27FC236}">
                <a16:creationId xmlns:a16="http://schemas.microsoft.com/office/drawing/2014/main" xmlns="" id="{45D1F038-1F5A-4528-9A6C-5AE18276E09F}"/>
              </a:ext>
            </a:extLst>
          </p:cNvPr>
          <p:cNvSpPr/>
          <p:nvPr/>
        </p:nvSpPr>
        <p:spPr>
          <a:xfrm rot="16910679">
            <a:off x="3647416" y="216228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Connector 141">
            <a:extLst>
              <a:ext uri="{FF2B5EF4-FFF2-40B4-BE49-F238E27FC236}">
                <a16:creationId xmlns:a16="http://schemas.microsoft.com/office/drawing/2014/main" xmlns="" id="{604DCABA-F065-4AC5-B0F8-391071A41B6D}"/>
              </a:ext>
            </a:extLst>
          </p:cNvPr>
          <p:cNvSpPr/>
          <p:nvPr/>
        </p:nvSpPr>
        <p:spPr>
          <a:xfrm rot="16910679">
            <a:off x="2974196" y="235412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Connector 142">
            <a:extLst>
              <a:ext uri="{FF2B5EF4-FFF2-40B4-BE49-F238E27FC236}">
                <a16:creationId xmlns:a16="http://schemas.microsoft.com/office/drawing/2014/main" xmlns="" id="{4A7D0150-DA78-4CF9-BB31-B9F474028CBF}"/>
              </a:ext>
            </a:extLst>
          </p:cNvPr>
          <p:cNvSpPr/>
          <p:nvPr/>
        </p:nvSpPr>
        <p:spPr>
          <a:xfrm rot="16910679">
            <a:off x="3500187" y="2890847"/>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lowchart: Connector 143">
            <a:extLst>
              <a:ext uri="{FF2B5EF4-FFF2-40B4-BE49-F238E27FC236}">
                <a16:creationId xmlns:a16="http://schemas.microsoft.com/office/drawing/2014/main" xmlns="" id="{A48D1275-AAB3-485E-B253-3AEDA0336BD2}"/>
              </a:ext>
            </a:extLst>
          </p:cNvPr>
          <p:cNvSpPr/>
          <p:nvPr/>
        </p:nvSpPr>
        <p:spPr>
          <a:xfrm rot="16910679">
            <a:off x="3344432" y="161430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lowchart: Connector 144">
            <a:extLst>
              <a:ext uri="{FF2B5EF4-FFF2-40B4-BE49-F238E27FC236}">
                <a16:creationId xmlns:a16="http://schemas.microsoft.com/office/drawing/2014/main" xmlns="" id="{34DCB545-E8F5-4807-A229-44F76A459ADD}"/>
              </a:ext>
            </a:extLst>
          </p:cNvPr>
          <p:cNvSpPr/>
          <p:nvPr/>
        </p:nvSpPr>
        <p:spPr>
          <a:xfrm rot="16910679">
            <a:off x="3461877" y="264799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Connector 145">
            <a:extLst>
              <a:ext uri="{FF2B5EF4-FFF2-40B4-BE49-F238E27FC236}">
                <a16:creationId xmlns:a16="http://schemas.microsoft.com/office/drawing/2014/main" xmlns="" id="{33808C01-3A47-4025-96DF-2724483C8881}"/>
              </a:ext>
            </a:extLst>
          </p:cNvPr>
          <p:cNvSpPr/>
          <p:nvPr/>
        </p:nvSpPr>
        <p:spPr>
          <a:xfrm rot="16910679">
            <a:off x="2660868" y="160503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Connector 146">
            <a:extLst>
              <a:ext uri="{FF2B5EF4-FFF2-40B4-BE49-F238E27FC236}">
                <a16:creationId xmlns:a16="http://schemas.microsoft.com/office/drawing/2014/main" xmlns="" id="{E8DCA98D-D208-42E4-8EE8-496FEE4443FF}"/>
              </a:ext>
            </a:extLst>
          </p:cNvPr>
          <p:cNvSpPr/>
          <p:nvPr/>
        </p:nvSpPr>
        <p:spPr>
          <a:xfrm rot="16910679">
            <a:off x="3320664" y="255322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lowchart: Connector 147">
            <a:extLst>
              <a:ext uri="{FF2B5EF4-FFF2-40B4-BE49-F238E27FC236}">
                <a16:creationId xmlns:a16="http://schemas.microsoft.com/office/drawing/2014/main" xmlns="" id="{5EE2F46B-498C-42EC-9F95-4DE0585FAD34}"/>
              </a:ext>
            </a:extLst>
          </p:cNvPr>
          <p:cNvSpPr/>
          <p:nvPr/>
        </p:nvSpPr>
        <p:spPr>
          <a:xfrm rot="16910679">
            <a:off x="3542552" y="2528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lowchart: Connector 148">
            <a:extLst>
              <a:ext uri="{FF2B5EF4-FFF2-40B4-BE49-F238E27FC236}">
                <a16:creationId xmlns:a16="http://schemas.microsoft.com/office/drawing/2014/main" xmlns="" id="{C0BBE605-EB24-45AA-BE09-9669DBF2428B}"/>
              </a:ext>
            </a:extLst>
          </p:cNvPr>
          <p:cNvSpPr/>
          <p:nvPr/>
        </p:nvSpPr>
        <p:spPr>
          <a:xfrm rot="16910679">
            <a:off x="3542552" y="2528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lowchart: Connector 149">
            <a:extLst>
              <a:ext uri="{FF2B5EF4-FFF2-40B4-BE49-F238E27FC236}">
                <a16:creationId xmlns:a16="http://schemas.microsoft.com/office/drawing/2014/main" xmlns="" id="{1EF51D66-31DF-40DC-AEC9-C2E92FA3316F}"/>
              </a:ext>
            </a:extLst>
          </p:cNvPr>
          <p:cNvSpPr/>
          <p:nvPr/>
        </p:nvSpPr>
        <p:spPr>
          <a:xfrm rot="16910679">
            <a:off x="3694952" y="2680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lowchart: Connector 150">
            <a:extLst>
              <a:ext uri="{FF2B5EF4-FFF2-40B4-BE49-F238E27FC236}">
                <a16:creationId xmlns:a16="http://schemas.microsoft.com/office/drawing/2014/main" xmlns="" id="{BF19707B-9E01-4762-B1FB-FEFAD37A32DC}"/>
              </a:ext>
            </a:extLst>
          </p:cNvPr>
          <p:cNvSpPr/>
          <p:nvPr/>
        </p:nvSpPr>
        <p:spPr>
          <a:xfrm rot="16910679">
            <a:off x="3542552" y="2528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lowchart: Connector 151">
            <a:extLst>
              <a:ext uri="{FF2B5EF4-FFF2-40B4-BE49-F238E27FC236}">
                <a16:creationId xmlns:a16="http://schemas.microsoft.com/office/drawing/2014/main" xmlns="" id="{DCCE3D60-E211-4681-96BA-FE2EB2616370}"/>
              </a:ext>
            </a:extLst>
          </p:cNvPr>
          <p:cNvSpPr/>
          <p:nvPr/>
        </p:nvSpPr>
        <p:spPr>
          <a:xfrm rot="16910679">
            <a:off x="3671184" y="226964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lowchart: Connector 152">
            <a:extLst>
              <a:ext uri="{FF2B5EF4-FFF2-40B4-BE49-F238E27FC236}">
                <a16:creationId xmlns:a16="http://schemas.microsoft.com/office/drawing/2014/main" xmlns="" id="{53EACD19-C655-4BEA-9504-A63B4F8E1492}"/>
              </a:ext>
            </a:extLst>
          </p:cNvPr>
          <p:cNvSpPr/>
          <p:nvPr/>
        </p:nvSpPr>
        <p:spPr>
          <a:xfrm rot="16910679">
            <a:off x="3542552" y="2528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lowchart: Connector 153">
            <a:extLst>
              <a:ext uri="{FF2B5EF4-FFF2-40B4-BE49-F238E27FC236}">
                <a16:creationId xmlns:a16="http://schemas.microsoft.com/office/drawing/2014/main" xmlns="" id="{E8C4D62B-A3D9-4099-BEC2-B96A41E14AC9}"/>
              </a:ext>
            </a:extLst>
          </p:cNvPr>
          <p:cNvSpPr/>
          <p:nvPr/>
        </p:nvSpPr>
        <p:spPr>
          <a:xfrm rot="16910679">
            <a:off x="3823584" y="26022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lowchart: Connector 154">
            <a:extLst>
              <a:ext uri="{FF2B5EF4-FFF2-40B4-BE49-F238E27FC236}">
                <a16:creationId xmlns:a16="http://schemas.microsoft.com/office/drawing/2014/main" xmlns="" id="{22458A02-3D8D-4C7A-8EA4-19981B37F28B}"/>
              </a:ext>
            </a:extLst>
          </p:cNvPr>
          <p:cNvSpPr/>
          <p:nvPr/>
        </p:nvSpPr>
        <p:spPr>
          <a:xfrm rot="16910679">
            <a:off x="3823584" y="26022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lowchart: Connector 155">
            <a:extLst>
              <a:ext uri="{FF2B5EF4-FFF2-40B4-BE49-F238E27FC236}">
                <a16:creationId xmlns:a16="http://schemas.microsoft.com/office/drawing/2014/main" xmlns="" id="{C9E72BF4-A464-4636-9849-5F6AC8593A1E}"/>
              </a:ext>
            </a:extLst>
          </p:cNvPr>
          <p:cNvSpPr/>
          <p:nvPr/>
        </p:nvSpPr>
        <p:spPr>
          <a:xfrm rot="16910679">
            <a:off x="3694952" y="2680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lowchart: Connector 156">
            <a:extLst>
              <a:ext uri="{FF2B5EF4-FFF2-40B4-BE49-F238E27FC236}">
                <a16:creationId xmlns:a16="http://schemas.microsoft.com/office/drawing/2014/main" xmlns="" id="{86FEAB82-308C-44DB-8525-3452493B78D9}"/>
              </a:ext>
            </a:extLst>
          </p:cNvPr>
          <p:cNvSpPr/>
          <p:nvPr/>
        </p:nvSpPr>
        <p:spPr>
          <a:xfrm rot="16910679">
            <a:off x="3694952" y="2680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lowchart: Connector 157">
            <a:extLst>
              <a:ext uri="{FF2B5EF4-FFF2-40B4-BE49-F238E27FC236}">
                <a16:creationId xmlns:a16="http://schemas.microsoft.com/office/drawing/2014/main" xmlns="" id="{22C35260-AC1B-49E6-85A1-16537B8B369A}"/>
              </a:ext>
            </a:extLst>
          </p:cNvPr>
          <p:cNvSpPr/>
          <p:nvPr/>
        </p:nvSpPr>
        <p:spPr>
          <a:xfrm rot="16910679">
            <a:off x="3694952" y="2680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lowchart: Connector 158">
            <a:extLst>
              <a:ext uri="{FF2B5EF4-FFF2-40B4-BE49-F238E27FC236}">
                <a16:creationId xmlns:a16="http://schemas.microsoft.com/office/drawing/2014/main" xmlns="" id="{4100DAC1-9D30-413C-8A39-60A1446072C5}"/>
              </a:ext>
            </a:extLst>
          </p:cNvPr>
          <p:cNvSpPr/>
          <p:nvPr/>
        </p:nvSpPr>
        <p:spPr>
          <a:xfrm rot="16910679">
            <a:off x="3394763" y="2780546"/>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Connector 159">
            <a:extLst>
              <a:ext uri="{FF2B5EF4-FFF2-40B4-BE49-F238E27FC236}">
                <a16:creationId xmlns:a16="http://schemas.microsoft.com/office/drawing/2014/main" xmlns="" id="{D36D8F01-93B1-464A-A286-5CD1386B4012}"/>
              </a:ext>
            </a:extLst>
          </p:cNvPr>
          <p:cNvSpPr/>
          <p:nvPr/>
        </p:nvSpPr>
        <p:spPr>
          <a:xfrm rot="16910679">
            <a:off x="3975984" y="2754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lowchart: Connector 160">
            <a:extLst>
              <a:ext uri="{FF2B5EF4-FFF2-40B4-BE49-F238E27FC236}">
                <a16:creationId xmlns:a16="http://schemas.microsoft.com/office/drawing/2014/main" xmlns="" id="{1928C2ED-8F44-4E76-9ECB-3C72463E40F2}"/>
              </a:ext>
            </a:extLst>
          </p:cNvPr>
          <p:cNvSpPr/>
          <p:nvPr/>
        </p:nvSpPr>
        <p:spPr>
          <a:xfrm rot="16910679">
            <a:off x="3975984" y="2754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lowchart: Connector 161">
            <a:extLst>
              <a:ext uri="{FF2B5EF4-FFF2-40B4-BE49-F238E27FC236}">
                <a16:creationId xmlns:a16="http://schemas.microsoft.com/office/drawing/2014/main" xmlns="" id="{B5B24396-8418-4226-8D2C-77E80F671219}"/>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Connector 162">
            <a:extLst>
              <a:ext uri="{FF2B5EF4-FFF2-40B4-BE49-F238E27FC236}">
                <a16:creationId xmlns:a16="http://schemas.microsoft.com/office/drawing/2014/main" xmlns="" id="{0D4CDA0E-C0A7-4487-B484-5082485A06ED}"/>
              </a:ext>
            </a:extLst>
          </p:cNvPr>
          <p:cNvSpPr/>
          <p:nvPr/>
        </p:nvSpPr>
        <p:spPr>
          <a:xfrm rot="16910679">
            <a:off x="3975984" y="2754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Connector 163">
            <a:extLst>
              <a:ext uri="{FF2B5EF4-FFF2-40B4-BE49-F238E27FC236}">
                <a16:creationId xmlns:a16="http://schemas.microsoft.com/office/drawing/2014/main" xmlns="" id="{DC82AB78-48BE-4644-ACD7-540736108E4C}"/>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lowchart: Connector 164">
            <a:extLst>
              <a:ext uri="{FF2B5EF4-FFF2-40B4-BE49-F238E27FC236}">
                <a16:creationId xmlns:a16="http://schemas.microsoft.com/office/drawing/2014/main" xmlns="" id="{DB586B18-CEDE-4DD6-B6EC-E587A747906B}"/>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Connector 165">
            <a:extLst>
              <a:ext uri="{FF2B5EF4-FFF2-40B4-BE49-F238E27FC236}">
                <a16:creationId xmlns:a16="http://schemas.microsoft.com/office/drawing/2014/main" xmlns="" id="{3D36D4DC-E588-436A-A1CE-191B2922586E}"/>
              </a:ext>
            </a:extLst>
          </p:cNvPr>
          <p:cNvSpPr/>
          <p:nvPr/>
        </p:nvSpPr>
        <p:spPr>
          <a:xfrm rot="16910679">
            <a:off x="3649232" y="288470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lowchart: Connector 166">
            <a:extLst>
              <a:ext uri="{FF2B5EF4-FFF2-40B4-BE49-F238E27FC236}">
                <a16:creationId xmlns:a16="http://schemas.microsoft.com/office/drawing/2014/main" xmlns="" id="{C4804712-D879-43BF-AEF6-DDC605AEC54C}"/>
              </a:ext>
            </a:extLst>
          </p:cNvPr>
          <p:cNvSpPr/>
          <p:nvPr/>
        </p:nvSpPr>
        <p:spPr>
          <a:xfrm rot="16910679">
            <a:off x="3652587" y="3043247"/>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lowchart: Connector 167">
            <a:extLst>
              <a:ext uri="{FF2B5EF4-FFF2-40B4-BE49-F238E27FC236}">
                <a16:creationId xmlns:a16="http://schemas.microsoft.com/office/drawing/2014/main" xmlns="" id="{340F3A6C-B255-47DD-9D23-79729DB94052}"/>
              </a:ext>
            </a:extLst>
          </p:cNvPr>
          <p:cNvSpPr/>
          <p:nvPr/>
        </p:nvSpPr>
        <p:spPr>
          <a:xfrm rot="16910679">
            <a:off x="4021143" y="213003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Connector 168">
            <a:extLst>
              <a:ext uri="{FF2B5EF4-FFF2-40B4-BE49-F238E27FC236}">
                <a16:creationId xmlns:a16="http://schemas.microsoft.com/office/drawing/2014/main" xmlns="" id="{B1BE6117-B3A5-4953-A1BA-1E6B55322D5F}"/>
              </a:ext>
            </a:extLst>
          </p:cNvPr>
          <p:cNvSpPr/>
          <p:nvPr/>
        </p:nvSpPr>
        <p:spPr>
          <a:xfrm rot="16910679">
            <a:off x="3899784" y="2491832"/>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Connector 169">
            <a:extLst>
              <a:ext uri="{FF2B5EF4-FFF2-40B4-BE49-F238E27FC236}">
                <a16:creationId xmlns:a16="http://schemas.microsoft.com/office/drawing/2014/main" xmlns="" id="{1D037712-8756-458D-AB71-DE112A1CF970}"/>
              </a:ext>
            </a:extLst>
          </p:cNvPr>
          <p:cNvSpPr/>
          <p:nvPr/>
        </p:nvSpPr>
        <p:spPr>
          <a:xfrm rot="16910679">
            <a:off x="3694952" y="2680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Connector 170">
            <a:extLst>
              <a:ext uri="{FF2B5EF4-FFF2-40B4-BE49-F238E27FC236}">
                <a16:creationId xmlns:a16="http://schemas.microsoft.com/office/drawing/2014/main" xmlns="" id="{AB1672F2-C355-49F0-902C-7D2FAF685A07}"/>
              </a:ext>
            </a:extLst>
          </p:cNvPr>
          <p:cNvSpPr/>
          <p:nvPr/>
        </p:nvSpPr>
        <p:spPr>
          <a:xfrm rot="16910679">
            <a:off x="3694952" y="2680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Connector 171">
            <a:extLst>
              <a:ext uri="{FF2B5EF4-FFF2-40B4-BE49-F238E27FC236}">
                <a16:creationId xmlns:a16="http://schemas.microsoft.com/office/drawing/2014/main" xmlns="" id="{EDC4CB85-8BB2-4202-92EC-75A179B92A2F}"/>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Connector 172">
            <a:extLst>
              <a:ext uri="{FF2B5EF4-FFF2-40B4-BE49-F238E27FC236}">
                <a16:creationId xmlns:a16="http://schemas.microsoft.com/office/drawing/2014/main" xmlns="" id="{8C1F4E25-DEBA-410E-A102-9C83D4431D87}"/>
              </a:ext>
            </a:extLst>
          </p:cNvPr>
          <p:cNvSpPr/>
          <p:nvPr/>
        </p:nvSpPr>
        <p:spPr>
          <a:xfrm rot="16910679">
            <a:off x="3694952" y="2680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Connector 173">
            <a:extLst>
              <a:ext uri="{FF2B5EF4-FFF2-40B4-BE49-F238E27FC236}">
                <a16:creationId xmlns:a16="http://schemas.microsoft.com/office/drawing/2014/main" xmlns="" id="{D1587EDE-5674-48FF-8FFE-F1C7500A9961}"/>
              </a:ext>
            </a:extLst>
          </p:cNvPr>
          <p:cNvSpPr/>
          <p:nvPr/>
        </p:nvSpPr>
        <p:spPr>
          <a:xfrm rot="16910679">
            <a:off x="3764440" y="200526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lowchart: Connector 174">
            <a:extLst>
              <a:ext uri="{FF2B5EF4-FFF2-40B4-BE49-F238E27FC236}">
                <a16:creationId xmlns:a16="http://schemas.microsoft.com/office/drawing/2014/main" xmlns="" id="{01BB2EC1-A2EA-4F40-B642-B933A9150571}"/>
              </a:ext>
            </a:extLst>
          </p:cNvPr>
          <p:cNvSpPr/>
          <p:nvPr/>
        </p:nvSpPr>
        <p:spPr>
          <a:xfrm rot="16910679">
            <a:off x="3694952" y="2680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lowchart: Connector 175">
            <a:extLst>
              <a:ext uri="{FF2B5EF4-FFF2-40B4-BE49-F238E27FC236}">
                <a16:creationId xmlns:a16="http://schemas.microsoft.com/office/drawing/2014/main" xmlns="" id="{D117B90C-43C4-4827-8E48-94F37C02DD45}"/>
              </a:ext>
            </a:extLst>
          </p:cNvPr>
          <p:cNvSpPr/>
          <p:nvPr/>
        </p:nvSpPr>
        <p:spPr>
          <a:xfrm rot="16910679">
            <a:off x="3975984" y="2754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lowchart: Connector 176">
            <a:extLst>
              <a:ext uri="{FF2B5EF4-FFF2-40B4-BE49-F238E27FC236}">
                <a16:creationId xmlns:a16="http://schemas.microsoft.com/office/drawing/2014/main" xmlns="" id="{8BF2C4C5-8465-4061-8F5A-757FD40E46A1}"/>
              </a:ext>
            </a:extLst>
          </p:cNvPr>
          <p:cNvSpPr/>
          <p:nvPr/>
        </p:nvSpPr>
        <p:spPr>
          <a:xfrm rot="16910679">
            <a:off x="3975984" y="27546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Connector 177">
            <a:extLst>
              <a:ext uri="{FF2B5EF4-FFF2-40B4-BE49-F238E27FC236}">
                <a16:creationId xmlns:a16="http://schemas.microsoft.com/office/drawing/2014/main" xmlns="" id="{D0B019BF-B55A-413E-B2C6-0C56FDD43761}"/>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lowchart: Connector 178">
            <a:extLst>
              <a:ext uri="{FF2B5EF4-FFF2-40B4-BE49-F238E27FC236}">
                <a16:creationId xmlns:a16="http://schemas.microsoft.com/office/drawing/2014/main" xmlns="" id="{6B8C348C-1CAB-4E35-8C2C-768474EBFB61}"/>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Connector 179">
            <a:extLst>
              <a:ext uri="{FF2B5EF4-FFF2-40B4-BE49-F238E27FC236}">
                <a16:creationId xmlns:a16="http://schemas.microsoft.com/office/drawing/2014/main" xmlns="" id="{310CA30B-5F85-4DE7-8B56-12D3202BC97F}"/>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Connector 180">
            <a:extLst>
              <a:ext uri="{FF2B5EF4-FFF2-40B4-BE49-F238E27FC236}">
                <a16:creationId xmlns:a16="http://schemas.microsoft.com/office/drawing/2014/main" xmlns="" id="{B34A0B61-6F60-4F60-BFA9-D28FAB811BE9}"/>
              </a:ext>
            </a:extLst>
          </p:cNvPr>
          <p:cNvSpPr/>
          <p:nvPr/>
        </p:nvSpPr>
        <p:spPr>
          <a:xfrm rot="16910679">
            <a:off x="3547163" y="2932946"/>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lowchart: Connector 181">
            <a:extLst>
              <a:ext uri="{FF2B5EF4-FFF2-40B4-BE49-F238E27FC236}">
                <a16:creationId xmlns:a16="http://schemas.microsoft.com/office/drawing/2014/main" xmlns="" id="{187EE713-1741-4E83-AD65-B63413B45BF6}"/>
              </a:ext>
            </a:extLst>
          </p:cNvPr>
          <p:cNvSpPr/>
          <p:nvPr/>
        </p:nvSpPr>
        <p:spPr>
          <a:xfrm rot="16910679">
            <a:off x="4128384" y="29070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lowchart: Connector 182">
            <a:extLst>
              <a:ext uri="{FF2B5EF4-FFF2-40B4-BE49-F238E27FC236}">
                <a16:creationId xmlns:a16="http://schemas.microsoft.com/office/drawing/2014/main" xmlns="" id="{DC9845D1-5551-47A8-8F1B-7C095DC1BE0F}"/>
              </a:ext>
            </a:extLst>
          </p:cNvPr>
          <p:cNvSpPr/>
          <p:nvPr/>
        </p:nvSpPr>
        <p:spPr>
          <a:xfrm rot="16910679">
            <a:off x="4128384" y="29070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lowchart: Connector 183">
            <a:extLst>
              <a:ext uri="{FF2B5EF4-FFF2-40B4-BE49-F238E27FC236}">
                <a16:creationId xmlns:a16="http://schemas.microsoft.com/office/drawing/2014/main" xmlns="" id="{0493841E-2840-436D-A532-0BA67FADC384}"/>
              </a:ext>
            </a:extLst>
          </p:cNvPr>
          <p:cNvSpPr/>
          <p:nvPr/>
        </p:nvSpPr>
        <p:spPr>
          <a:xfrm rot="16910679">
            <a:off x="3999752" y="2985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lowchart: Connector 184">
            <a:extLst>
              <a:ext uri="{FF2B5EF4-FFF2-40B4-BE49-F238E27FC236}">
                <a16:creationId xmlns:a16="http://schemas.microsoft.com/office/drawing/2014/main" xmlns="" id="{0852E0C4-81BE-46B6-A775-9A841F461C4D}"/>
              </a:ext>
            </a:extLst>
          </p:cNvPr>
          <p:cNvSpPr/>
          <p:nvPr/>
        </p:nvSpPr>
        <p:spPr>
          <a:xfrm rot="16910679">
            <a:off x="4128384" y="29070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lowchart: Connector 185">
            <a:extLst>
              <a:ext uri="{FF2B5EF4-FFF2-40B4-BE49-F238E27FC236}">
                <a16:creationId xmlns:a16="http://schemas.microsoft.com/office/drawing/2014/main" xmlns="" id="{B6974941-9B58-4862-8A8B-FC8D1791F255}"/>
              </a:ext>
            </a:extLst>
          </p:cNvPr>
          <p:cNvSpPr/>
          <p:nvPr/>
        </p:nvSpPr>
        <p:spPr>
          <a:xfrm rot="16910679">
            <a:off x="3999752" y="2985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lowchart: Connector 186">
            <a:extLst>
              <a:ext uri="{FF2B5EF4-FFF2-40B4-BE49-F238E27FC236}">
                <a16:creationId xmlns:a16="http://schemas.microsoft.com/office/drawing/2014/main" xmlns="" id="{A77C44A5-05C9-4E7A-ADE1-664FCCCFDDC1}"/>
              </a:ext>
            </a:extLst>
          </p:cNvPr>
          <p:cNvSpPr/>
          <p:nvPr/>
        </p:nvSpPr>
        <p:spPr>
          <a:xfrm rot="16910679">
            <a:off x="3999752" y="2985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lowchart: Connector 187">
            <a:extLst>
              <a:ext uri="{FF2B5EF4-FFF2-40B4-BE49-F238E27FC236}">
                <a16:creationId xmlns:a16="http://schemas.microsoft.com/office/drawing/2014/main" xmlns="" id="{210FC783-F289-4D07-AF77-4E21BF9A6CB4}"/>
              </a:ext>
            </a:extLst>
          </p:cNvPr>
          <p:cNvSpPr/>
          <p:nvPr/>
        </p:nvSpPr>
        <p:spPr>
          <a:xfrm rot="16910679">
            <a:off x="3801632" y="303710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lowchart: Connector 188">
            <a:extLst>
              <a:ext uri="{FF2B5EF4-FFF2-40B4-BE49-F238E27FC236}">
                <a16:creationId xmlns:a16="http://schemas.microsoft.com/office/drawing/2014/main" xmlns="" id="{8B19F575-8441-491A-A9F6-7D1140DAD1D5}"/>
              </a:ext>
            </a:extLst>
          </p:cNvPr>
          <p:cNvSpPr/>
          <p:nvPr/>
        </p:nvSpPr>
        <p:spPr>
          <a:xfrm rot="16910679">
            <a:off x="3991224" y="22974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lowchart: Connector 189">
            <a:extLst>
              <a:ext uri="{FF2B5EF4-FFF2-40B4-BE49-F238E27FC236}">
                <a16:creationId xmlns:a16="http://schemas.microsoft.com/office/drawing/2014/main" xmlns="" id="{CEF91D4D-E9BE-4319-9BA6-142022613EFD}"/>
              </a:ext>
            </a:extLst>
          </p:cNvPr>
          <p:cNvSpPr/>
          <p:nvPr/>
        </p:nvSpPr>
        <p:spPr>
          <a:xfrm rot="16910679">
            <a:off x="3766677" y="295279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lowchart: Connector 190">
            <a:extLst>
              <a:ext uri="{FF2B5EF4-FFF2-40B4-BE49-F238E27FC236}">
                <a16:creationId xmlns:a16="http://schemas.microsoft.com/office/drawing/2014/main" xmlns="" id="{B18831A3-9E1D-44BE-A93D-880068B8D098}"/>
              </a:ext>
            </a:extLst>
          </p:cNvPr>
          <p:cNvSpPr/>
          <p:nvPr/>
        </p:nvSpPr>
        <p:spPr>
          <a:xfrm rot="16910679">
            <a:off x="3785901" y="324432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lowchart: Connector 191">
            <a:extLst>
              <a:ext uri="{FF2B5EF4-FFF2-40B4-BE49-F238E27FC236}">
                <a16:creationId xmlns:a16="http://schemas.microsoft.com/office/drawing/2014/main" xmlns="" id="{17D0DB09-401D-4DA7-8447-AA1F272CA7FE}"/>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lowchart: Connector 192">
            <a:extLst>
              <a:ext uri="{FF2B5EF4-FFF2-40B4-BE49-F238E27FC236}">
                <a16:creationId xmlns:a16="http://schemas.microsoft.com/office/drawing/2014/main" xmlns="" id="{4851D27E-1DC9-4C7F-9F11-07FEFA5552A9}"/>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lowchart: Connector 193">
            <a:extLst>
              <a:ext uri="{FF2B5EF4-FFF2-40B4-BE49-F238E27FC236}">
                <a16:creationId xmlns:a16="http://schemas.microsoft.com/office/drawing/2014/main" xmlns="" id="{906AB830-E3F7-4C16-AB16-012FE090C6F4}"/>
              </a:ext>
            </a:extLst>
          </p:cNvPr>
          <p:cNvSpPr/>
          <p:nvPr/>
        </p:nvSpPr>
        <p:spPr>
          <a:xfrm rot="16910679">
            <a:off x="3999752" y="2985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lowchart: Connector 194">
            <a:extLst>
              <a:ext uri="{FF2B5EF4-FFF2-40B4-BE49-F238E27FC236}">
                <a16:creationId xmlns:a16="http://schemas.microsoft.com/office/drawing/2014/main" xmlns="" id="{A1441787-DBCD-422C-AF1C-6F8D37BB645D}"/>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lowchart: Connector 195">
            <a:extLst>
              <a:ext uri="{FF2B5EF4-FFF2-40B4-BE49-F238E27FC236}">
                <a16:creationId xmlns:a16="http://schemas.microsoft.com/office/drawing/2014/main" xmlns="" id="{E0AB74A8-7E86-4535-9C54-8D68F36FD160}"/>
              </a:ext>
            </a:extLst>
          </p:cNvPr>
          <p:cNvSpPr/>
          <p:nvPr/>
        </p:nvSpPr>
        <p:spPr>
          <a:xfrm rot="16910679">
            <a:off x="3493192" y="2406236"/>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lowchart: Connector 196">
            <a:extLst>
              <a:ext uri="{FF2B5EF4-FFF2-40B4-BE49-F238E27FC236}">
                <a16:creationId xmlns:a16="http://schemas.microsoft.com/office/drawing/2014/main" xmlns="" id="{651ACCDF-F28A-4BDF-9141-411A5B96AD39}"/>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lowchart: Connector 197">
            <a:extLst>
              <a:ext uri="{FF2B5EF4-FFF2-40B4-BE49-F238E27FC236}">
                <a16:creationId xmlns:a16="http://schemas.microsoft.com/office/drawing/2014/main" xmlns="" id="{FAF209E0-C055-467D-8461-5DA71F6B5B5C}"/>
              </a:ext>
            </a:extLst>
          </p:cNvPr>
          <p:cNvSpPr/>
          <p:nvPr/>
        </p:nvSpPr>
        <p:spPr>
          <a:xfrm rot="16910679">
            <a:off x="4128384" y="29070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lowchart: Connector 198">
            <a:extLst>
              <a:ext uri="{FF2B5EF4-FFF2-40B4-BE49-F238E27FC236}">
                <a16:creationId xmlns:a16="http://schemas.microsoft.com/office/drawing/2014/main" xmlns="" id="{0385FCD1-B7A1-468D-B67D-C0983B76D2D1}"/>
              </a:ext>
            </a:extLst>
          </p:cNvPr>
          <p:cNvSpPr/>
          <p:nvPr/>
        </p:nvSpPr>
        <p:spPr>
          <a:xfrm rot="16910679">
            <a:off x="4128384" y="29070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lowchart: Connector 199">
            <a:extLst>
              <a:ext uri="{FF2B5EF4-FFF2-40B4-BE49-F238E27FC236}">
                <a16:creationId xmlns:a16="http://schemas.microsoft.com/office/drawing/2014/main" xmlns="" id="{DC36248A-40DE-4622-8397-3FEE7EE3C74F}"/>
              </a:ext>
            </a:extLst>
          </p:cNvPr>
          <p:cNvSpPr/>
          <p:nvPr/>
        </p:nvSpPr>
        <p:spPr>
          <a:xfrm rot="16910679">
            <a:off x="3999752" y="2985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lowchart: Connector 200">
            <a:extLst>
              <a:ext uri="{FF2B5EF4-FFF2-40B4-BE49-F238E27FC236}">
                <a16:creationId xmlns:a16="http://schemas.microsoft.com/office/drawing/2014/main" xmlns="" id="{3F12167B-6D1E-41F5-BBAA-B4F86BABDFE4}"/>
              </a:ext>
            </a:extLst>
          </p:cNvPr>
          <p:cNvSpPr/>
          <p:nvPr/>
        </p:nvSpPr>
        <p:spPr>
          <a:xfrm rot="16910679">
            <a:off x="3999752" y="2985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lowchart: Connector 201">
            <a:extLst>
              <a:ext uri="{FF2B5EF4-FFF2-40B4-BE49-F238E27FC236}">
                <a16:creationId xmlns:a16="http://schemas.microsoft.com/office/drawing/2014/main" xmlns="" id="{5D1235B0-555F-4837-A9A7-4C289CC7C1F5}"/>
              </a:ext>
            </a:extLst>
          </p:cNvPr>
          <p:cNvSpPr/>
          <p:nvPr/>
        </p:nvSpPr>
        <p:spPr>
          <a:xfrm rot="16910679">
            <a:off x="3999752" y="2985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lowchart: Connector 202">
            <a:extLst>
              <a:ext uri="{FF2B5EF4-FFF2-40B4-BE49-F238E27FC236}">
                <a16:creationId xmlns:a16="http://schemas.microsoft.com/office/drawing/2014/main" xmlns="" id="{0FBC28BB-ACEE-4DBB-B922-B06BB5A21A84}"/>
              </a:ext>
            </a:extLst>
          </p:cNvPr>
          <p:cNvSpPr/>
          <p:nvPr/>
        </p:nvSpPr>
        <p:spPr>
          <a:xfrm rot="16910679">
            <a:off x="3360507" y="2941445"/>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lowchart: Connector 203">
            <a:extLst>
              <a:ext uri="{FF2B5EF4-FFF2-40B4-BE49-F238E27FC236}">
                <a16:creationId xmlns:a16="http://schemas.microsoft.com/office/drawing/2014/main" xmlns="" id="{AC0A77B2-F0BD-423A-8138-FCED5E41D2DB}"/>
              </a:ext>
            </a:extLst>
          </p:cNvPr>
          <p:cNvSpPr/>
          <p:nvPr/>
        </p:nvSpPr>
        <p:spPr>
          <a:xfrm rot="16910679">
            <a:off x="4280784" y="3059474"/>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lowchart: Connector 204">
            <a:extLst>
              <a:ext uri="{FF2B5EF4-FFF2-40B4-BE49-F238E27FC236}">
                <a16:creationId xmlns:a16="http://schemas.microsoft.com/office/drawing/2014/main" xmlns="" id="{748EA86C-A2EB-4969-970B-5B887D1726EE}"/>
              </a:ext>
            </a:extLst>
          </p:cNvPr>
          <p:cNvSpPr/>
          <p:nvPr/>
        </p:nvSpPr>
        <p:spPr>
          <a:xfrm rot="16910679">
            <a:off x="4280784" y="3059474"/>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lowchart: Connector 205">
            <a:extLst>
              <a:ext uri="{FF2B5EF4-FFF2-40B4-BE49-F238E27FC236}">
                <a16:creationId xmlns:a16="http://schemas.microsoft.com/office/drawing/2014/main" xmlns="" id="{39064837-75B4-43FD-BFAD-1C1AC0F46CD2}"/>
              </a:ext>
            </a:extLst>
          </p:cNvPr>
          <p:cNvSpPr/>
          <p:nvPr/>
        </p:nvSpPr>
        <p:spPr>
          <a:xfrm rot="16910679">
            <a:off x="4152152" y="3137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lowchart: Connector 206">
            <a:extLst>
              <a:ext uri="{FF2B5EF4-FFF2-40B4-BE49-F238E27FC236}">
                <a16:creationId xmlns:a16="http://schemas.microsoft.com/office/drawing/2014/main" xmlns="" id="{77B56CAE-E538-4B81-A0A9-A35939DE3784}"/>
              </a:ext>
            </a:extLst>
          </p:cNvPr>
          <p:cNvSpPr/>
          <p:nvPr/>
        </p:nvSpPr>
        <p:spPr>
          <a:xfrm rot="16910679">
            <a:off x="4280784" y="3059474"/>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lowchart: Connector 207">
            <a:extLst>
              <a:ext uri="{FF2B5EF4-FFF2-40B4-BE49-F238E27FC236}">
                <a16:creationId xmlns:a16="http://schemas.microsoft.com/office/drawing/2014/main" xmlns="" id="{984C090F-214E-43CC-85D6-03FABF4DFF58}"/>
              </a:ext>
            </a:extLst>
          </p:cNvPr>
          <p:cNvSpPr/>
          <p:nvPr/>
        </p:nvSpPr>
        <p:spPr>
          <a:xfrm rot="16910679">
            <a:off x="4152152" y="3137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lowchart: Connector 208">
            <a:extLst>
              <a:ext uri="{FF2B5EF4-FFF2-40B4-BE49-F238E27FC236}">
                <a16:creationId xmlns:a16="http://schemas.microsoft.com/office/drawing/2014/main" xmlns="" id="{9CA59662-33E5-4D33-BC23-0E5A161939DB}"/>
              </a:ext>
            </a:extLst>
          </p:cNvPr>
          <p:cNvSpPr/>
          <p:nvPr/>
        </p:nvSpPr>
        <p:spPr>
          <a:xfrm rot="16910679">
            <a:off x="4152152" y="3137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lowchart: Connector 209">
            <a:extLst>
              <a:ext uri="{FF2B5EF4-FFF2-40B4-BE49-F238E27FC236}">
                <a16:creationId xmlns:a16="http://schemas.microsoft.com/office/drawing/2014/main" xmlns="" id="{943A7083-F16C-4A4A-834A-30A2B261BD33}"/>
              </a:ext>
            </a:extLst>
          </p:cNvPr>
          <p:cNvSpPr/>
          <p:nvPr/>
        </p:nvSpPr>
        <p:spPr>
          <a:xfrm rot="16910679">
            <a:off x="3954032" y="318950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lowchart: Connector 210">
            <a:extLst>
              <a:ext uri="{FF2B5EF4-FFF2-40B4-BE49-F238E27FC236}">
                <a16:creationId xmlns:a16="http://schemas.microsoft.com/office/drawing/2014/main" xmlns="" id="{8AA9C575-B746-4D9C-8BD1-FA484540C37E}"/>
              </a:ext>
            </a:extLst>
          </p:cNvPr>
          <p:cNvSpPr/>
          <p:nvPr/>
        </p:nvSpPr>
        <p:spPr>
          <a:xfrm rot="16910679">
            <a:off x="3957387" y="3348047"/>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lowchart: Connector 211">
            <a:extLst>
              <a:ext uri="{FF2B5EF4-FFF2-40B4-BE49-F238E27FC236}">
                <a16:creationId xmlns:a16="http://schemas.microsoft.com/office/drawing/2014/main" xmlns="" id="{1BF7B83E-A539-4702-BEAE-F0DE844FB7A4}"/>
              </a:ext>
            </a:extLst>
          </p:cNvPr>
          <p:cNvSpPr/>
          <p:nvPr/>
        </p:nvSpPr>
        <p:spPr>
          <a:xfrm rot="16910679">
            <a:off x="3839942" y="335769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lowchart: Connector 212">
            <a:extLst>
              <a:ext uri="{FF2B5EF4-FFF2-40B4-BE49-F238E27FC236}">
                <a16:creationId xmlns:a16="http://schemas.microsoft.com/office/drawing/2014/main" xmlns="" id="{B97EC9A1-7F0A-4059-82BB-22E342AA2FCD}"/>
              </a:ext>
            </a:extLst>
          </p:cNvPr>
          <p:cNvSpPr/>
          <p:nvPr/>
        </p:nvSpPr>
        <p:spPr>
          <a:xfrm rot="16910679">
            <a:off x="3219921" y="278804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lowchart: Connector 213">
            <a:extLst>
              <a:ext uri="{FF2B5EF4-FFF2-40B4-BE49-F238E27FC236}">
                <a16:creationId xmlns:a16="http://schemas.microsoft.com/office/drawing/2014/main" xmlns="" id="{F85DE1E3-9E1A-4438-BE91-9CFB480A7D67}"/>
              </a:ext>
            </a:extLst>
          </p:cNvPr>
          <p:cNvSpPr/>
          <p:nvPr/>
        </p:nvSpPr>
        <p:spPr>
          <a:xfrm rot="16910679">
            <a:off x="3999752" y="29852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lowchart: Connector 214">
            <a:extLst>
              <a:ext uri="{FF2B5EF4-FFF2-40B4-BE49-F238E27FC236}">
                <a16:creationId xmlns:a16="http://schemas.microsoft.com/office/drawing/2014/main" xmlns="" id="{03D265FC-A590-46B7-A753-F891527701D2}"/>
              </a:ext>
            </a:extLst>
          </p:cNvPr>
          <p:cNvSpPr/>
          <p:nvPr/>
        </p:nvSpPr>
        <p:spPr>
          <a:xfrm rot="16910679">
            <a:off x="3999752" y="29852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lowchart: Connector 215">
            <a:extLst>
              <a:ext uri="{FF2B5EF4-FFF2-40B4-BE49-F238E27FC236}">
                <a16:creationId xmlns:a16="http://schemas.microsoft.com/office/drawing/2014/main" xmlns="" id="{2021B31B-210D-4DC9-998C-68ADACAADBDD}"/>
              </a:ext>
            </a:extLst>
          </p:cNvPr>
          <p:cNvSpPr/>
          <p:nvPr/>
        </p:nvSpPr>
        <p:spPr>
          <a:xfrm rot="16910679">
            <a:off x="4152152" y="3137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lowchart: Connector 216">
            <a:extLst>
              <a:ext uri="{FF2B5EF4-FFF2-40B4-BE49-F238E27FC236}">
                <a16:creationId xmlns:a16="http://schemas.microsoft.com/office/drawing/2014/main" xmlns="" id="{DE5E20DA-2098-4883-9937-AC5EF861B692}"/>
              </a:ext>
            </a:extLst>
          </p:cNvPr>
          <p:cNvSpPr/>
          <p:nvPr/>
        </p:nvSpPr>
        <p:spPr>
          <a:xfrm rot="16910679">
            <a:off x="3617770" y="319816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lowchart: Connector 217">
            <a:extLst>
              <a:ext uri="{FF2B5EF4-FFF2-40B4-BE49-F238E27FC236}">
                <a16:creationId xmlns:a16="http://schemas.microsoft.com/office/drawing/2014/main" xmlns="" id="{0B9C7F15-5F10-4398-860F-55431D085F69}"/>
              </a:ext>
            </a:extLst>
          </p:cNvPr>
          <p:cNvSpPr/>
          <p:nvPr/>
        </p:nvSpPr>
        <p:spPr>
          <a:xfrm rot="16910679">
            <a:off x="3851824" y="3095270"/>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lowchart: Connector 218">
            <a:extLst>
              <a:ext uri="{FF2B5EF4-FFF2-40B4-BE49-F238E27FC236}">
                <a16:creationId xmlns:a16="http://schemas.microsoft.com/office/drawing/2014/main" xmlns="" id="{1E251022-D582-4A2A-AB6C-72D90396D1A7}"/>
              </a:ext>
            </a:extLst>
          </p:cNvPr>
          <p:cNvSpPr/>
          <p:nvPr/>
        </p:nvSpPr>
        <p:spPr>
          <a:xfrm rot="16910679">
            <a:off x="3811005" y="173359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Connector 219">
            <a:extLst>
              <a:ext uri="{FF2B5EF4-FFF2-40B4-BE49-F238E27FC236}">
                <a16:creationId xmlns:a16="http://schemas.microsoft.com/office/drawing/2014/main" xmlns="" id="{7EC63746-102F-4FA4-AC6C-0FCFC2C6C2B6}"/>
              </a:ext>
            </a:extLst>
          </p:cNvPr>
          <p:cNvSpPr/>
          <p:nvPr/>
        </p:nvSpPr>
        <p:spPr>
          <a:xfrm rot="16910679">
            <a:off x="4280784" y="3059474"/>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lowchart: Connector 220">
            <a:extLst>
              <a:ext uri="{FF2B5EF4-FFF2-40B4-BE49-F238E27FC236}">
                <a16:creationId xmlns:a16="http://schemas.microsoft.com/office/drawing/2014/main" xmlns="" id="{EFAFB7A6-645A-4773-A821-F81F637E974A}"/>
              </a:ext>
            </a:extLst>
          </p:cNvPr>
          <p:cNvSpPr/>
          <p:nvPr/>
        </p:nvSpPr>
        <p:spPr>
          <a:xfrm rot="16910679">
            <a:off x="4280784" y="30594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lowchart: Connector 221">
            <a:extLst>
              <a:ext uri="{FF2B5EF4-FFF2-40B4-BE49-F238E27FC236}">
                <a16:creationId xmlns:a16="http://schemas.microsoft.com/office/drawing/2014/main" xmlns="" id="{2BED8F32-ABA6-488A-94F8-8DE21C8132B1}"/>
              </a:ext>
            </a:extLst>
          </p:cNvPr>
          <p:cNvSpPr/>
          <p:nvPr/>
        </p:nvSpPr>
        <p:spPr>
          <a:xfrm rot="16910679">
            <a:off x="4152152" y="3137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lowchart: Connector 222">
            <a:extLst>
              <a:ext uri="{FF2B5EF4-FFF2-40B4-BE49-F238E27FC236}">
                <a16:creationId xmlns:a16="http://schemas.microsoft.com/office/drawing/2014/main" xmlns="" id="{E8873F64-A517-400D-B50D-5EB2AB7017BC}"/>
              </a:ext>
            </a:extLst>
          </p:cNvPr>
          <p:cNvSpPr/>
          <p:nvPr/>
        </p:nvSpPr>
        <p:spPr>
          <a:xfrm rot="16910679">
            <a:off x="4152152" y="3137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lowchart: Connector 223">
            <a:extLst>
              <a:ext uri="{FF2B5EF4-FFF2-40B4-BE49-F238E27FC236}">
                <a16:creationId xmlns:a16="http://schemas.microsoft.com/office/drawing/2014/main" xmlns="" id="{DD3D283B-8469-4F35-B1B9-1F26D6BA2A4F}"/>
              </a:ext>
            </a:extLst>
          </p:cNvPr>
          <p:cNvSpPr/>
          <p:nvPr/>
        </p:nvSpPr>
        <p:spPr>
          <a:xfrm rot="16910679">
            <a:off x="4152152" y="3137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lowchart: Connector 224">
            <a:extLst>
              <a:ext uri="{FF2B5EF4-FFF2-40B4-BE49-F238E27FC236}">
                <a16:creationId xmlns:a16="http://schemas.microsoft.com/office/drawing/2014/main" xmlns="" id="{F3D3F749-4973-414C-A84B-50DF45C4B474}"/>
              </a:ext>
            </a:extLst>
          </p:cNvPr>
          <p:cNvSpPr/>
          <p:nvPr/>
        </p:nvSpPr>
        <p:spPr>
          <a:xfrm rot="16910679">
            <a:off x="4353066" y="2947767"/>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a:extLst>
              <a:ext uri="{FF2B5EF4-FFF2-40B4-BE49-F238E27FC236}">
                <a16:creationId xmlns:a16="http://schemas.microsoft.com/office/drawing/2014/main" xmlns="" id="{E4D0F1EC-5CBD-433F-8C97-A21CD98FAC1C}"/>
              </a:ext>
            </a:extLst>
          </p:cNvPr>
          <p:cNvSpPr/>
          <p:nvPr/>
        </p:nvSpPr>
        <p:spPr>
          <a:xfrm rot="16910679">
            <a:off x="4433184" y="3211874"/>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lowchart: Connector 226">
            <a:extLst>
              <a:ext uri="{FF2B5EF4-FFF2-40B4-BE49-F238E27FC236}">
                <a16:creationId xmlns:a16="http://schemas.microsoft.com/office/drawing/2014/main" xmlns="" id="{3DF456A1-7804-4301-8CDE-A8A9D094BC3F}"/>
              </a:ext>
            </a:extLst>
          </p:cNvPr>
          <p:cNvSpPr/>
          <p:nvPr/>
        </p:nvSpPr>
        <p:spPr>
          <a:xfrm rot="16910679">
            <a:off x="4433184" y="3211874"/>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lowchart: Connector 227">
            <a:extLst>
              <a:ext uri="{FF2B5EF4-FFF2-40B4-BE49-F238E27FC236}">
                <a16:creationId xmlns:a16="http://schemas.microsoft.com/office/drawing/2014/main" xmlns="" id="{0DA86E73-9224-4B28-B6F7-859FFD980905}"/>
              </a:ext>
            </a:extLst>
          </p:cNvPr>
          <p:cNvSpPr/>
          <p:nvPr/>
        </p:nvSpPr>
        <p:spPr>
          <a:xfrm rot="16910679">
            <a:off x="4304552" y="32900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lowchart: Connector 228">
            <a:extLst>
              <a:ext uri="{FF2B5EF4-FFF2-40B4-BE49-F238E27FC236}">
                <a16:creationId xmlns:a16="http://schemas.microsoft.com/office/drawing/2014/main" xmlns="" id="{DDC9C08A-D339-478B-9EEB-E8771DD22AB2}"/>
              </a:ext>
            </a:extLst>
          </p:cNvPr>
          <p:cNvSpPr/>
          <p:nvPr/>
        </p:nvSpPr>
        <p:spPr>
          <a:xfrm rot="16910679">
            <a:off x="4433184" y="3211874"/>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lowchart: Connector 229">
            <a:extLst>
              <a:ext uri="{FF2B5EF4-FFF2-40B4-BE49-F238E27FC236}">
                <a16:creationId xmlns:a16="http://schemas.microsoft.com/office/drawing/2014/main" xmlns="" id="{7C5A74F9-B028-44B9-B9F1-0C5581FD1B5B}"/>
              </a:ext>
            </a:extLst>
          </p:cNvPr>
          <p:cNvSpPr/>
          <p:nvPr/>
        </p:nvSpPr>
        <p:spPr>
          <a:xfrm rot="16910679">
            <a:off x="4304552" y="32900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lowchart: Connector 230">
            <a:extLst>
              <a:ext uri="{FF2B5EF4-FFF2-40B4-BE49-F238E27FC236}">
                <a16:creationId xmlns:a16="http://schemas.microsoft.com/office/drawing/2014/main" xmlns="" id="{82CF97C7-B2EA-4595-A248-AFF8570DE626}"/>
              </a:ext>
            </a:extLst>
          </p:cNvPr>
          <p:cNvSpPr/>
          <p:nvPr/>
        </p:nvSpPr>
        <p:spPr>
          <a:xfrm rot="16910679">
            <a:off x="4304552" y="32900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lowchart: Connector 231">
            <a:extLst>
              <a:ext uri="{FF2B5EF4-FFF2-40B4-BE49-F238E27FC236}">
                <a16:creationId xmlns:a16="http://schemas.microsoft.com/office/drawing/2014/main" xmlns="" id="{B837D34B-EF6B-4780-B94A-26A1064BCC07}"/>
              </a:ext>
            </a:extLst>
          </p:cNvPr>
          <p:cNvSpPr/>
          <p:nvPr/>
        </p:nvSpPr>
        <p:spPr>
          <a:xfrm rot="16910679">
            <a:off x="3949976" y="3591473"/>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lowchart: Connector 232">
            <a:extLst>
              <a:ext uri="{FF2B5EF4-FFF2-40B4-BE49-F238E27FC236}">
                <a16:creationId xmlns:a16="http://schemas.microsoft.com/office/drawing/2014/main" xmlns="" id="{36675A60-AAE7-475D-AED4-1BD4D98B0ACB}"/>
              </a:ext>
            </a:extLst>
          </p:cNvPr>
          <p:cNvSpPr/>
          <p:nvPr/>
        </p:nvSpPr>
        <p:spPr>
          <a:xfrm rot="16910679">
            <a:off x="4109787" y="3500447"/>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lowchart: Connector 233">
            <a:extLst>
              <a:ext uri="{FF2B5EF4-FFF2-40B4-BE49-F238E27FC236}">
                <a16:creationId xmlns:a16="http://schemas.microsoft.com/office/drawing/2014/main" xmlns="" id="{2ED4D2FA-4765-4638-BEBB-41F697B1F908}"/>
              </a:ext>
            </a:extLst>
          </p:cNvPr>
          <p:cNvSpPr/>
          <p:nvPr/>
        </p:nvSpPr>
        <p:spPr>
          <a:xfrm rot="16910679">
            <a:off x="4372224" y="2406236"/>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lowchart: Connector 234">
            <a:extLst>
              <a:ext uri="{FF2B5EF4-FFF2-40B4-BE49-F238E27FC236}">
                <a16:creationId xmlns:a16="http://schemas.microsoft.com/office/drawing/2014/main" xmlns="" id="{58822B23-2E64-49E5-B5DF-B8BDAE111B7F}"/>
              </a:ext>
            </a:extLst>
          </p:cNvPr>
          <p:cNvSpPr/>
          <p:nvPr/>
        </p:nvSpPr>
        <p:spPr>
          <a:xfrm rot="16910679">
            <a:off x="4128383" y="2646485"/>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lowchart: Connector 235">
            <a:extLst>
              <a:ext uri="{FF2B5EF4-FFF2-40B4-BE49-F238E27FC236}">
                <a16:creationId xmlns:a16="http://schemas.microsoft.com/office/drawing/2014/main" xmlns="" id="{D11D0398-17E1-4477-B778-55BBB4BCC4DB}"/>
              </a:ext>
            </a:extLst>
          </p:cNvPr>
          <p:cNvSpPr/>
          <p:nvPr/>
        </p:nvSpPr>
        <p:spPr>
          <a:xfrm rot="16910679">
            <a:off x="4152152" y="3137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Flowchart: Connector 236">
            <a:extLst>
              <a:ext uri="{FF2B5EF4-FFF2-40B4-BE49-F238E27FC236}">
                <a16:creationId xmlns:a16="http://schemas.microsoft.com/office/drawing/2014/main" xmlns="" id="{9BCDF978-C051-4777-849D-661C2E1A2FE5}"/>
              </a:ext>
            </a:extLst>
          </p:cNvPr>
          <p:cNvSpPr/>
          <p:nvPr/>
        </p:nvSpPr>
        <p:spPr>
          <a:xfrm rot="16910679">
            <a:off x="4152152" y="3137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Flowchart: Connector 237">
            <a:extLst>
              <a:ext uri="{FF2B5EF4-FFF2-40B4-BE49-F238E27FC236}">
                <a16:creationId xmlns:a16="http://schemas.microsoft.com/office/drawing/2014/main" xmlns="" id="{BD77E852-A222-484D-B866-19450279CD58}"/>
              </a:ext>
            </a:extLst>
          </p:cNvPr>
          <p:cNvSpPr/>
          <p:nvPr/>
        </p:nvSpPr>
        <p:spPr>
          <a:xfrm rot="16910679">
            <a:off x="4304552" y="32900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lowchart: Connector 238">
            <a:extLst>
              <a:ext uri="{FF2B5EF4-FFF2-40B4-BE49-F238E27FC236}">
                <a16:creationId xmlns:a16="http://schemas.microsoft.com/office/drawing/2014/main" xmlns="" id="{2F9E9DF2-E9B6-45D9-84BF-8F66F4876C47}"/>
              </a:ext>
            </a:extLst>
          </p:cNvPr>
          <p:cNvSpPr/>
          <p:nvPr/>
        </p:nvSpPr>
        <p:spPr>
          <a:xfrm rot="16910679">
            <a:off x="4152152" y="31376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lowchart: Connector 239">
            <a:extLst>
              <a:ext uri="{FF2B5EF4-FFF2-40B4-BE49-F238E27FC236}">
                <a16:creationId xmlns:a16="http://schemas.microsoft.com/office/drawing/2014/main" xmlns="" id="{328B8F9D-C17F-4DF3-A6E1-CF9239858F6E}"/>
              </a:ext>
            </a:extLst>
          </p:cNvPr>
          <p:cNvSpPr/>
          <p:nvPr/>
        </p:nvSpPr>
        <p:spPr>
          <a:xfrm rot="16910679">
            <a:off x="4004224" y="3247670"/>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Connector 240">
            <a:extLst>
              <a:ext uri="{FF2B5EF4-FFF2-40B4-BE49-F238E27FC236}">
                <a16:creationId xmlns:a16="http://schemas.microsoft.com/office/drawing/2014/main" xmlns="" id="{C6875F30-5A57-4A0B-8935-4CF56ED0AEF8}"/>
              </a:ext>
            </a:extLst>
          </p:cNvPr>
          <p:cNvSpPr/>
          <p:nvPr/>
        </p:nvSpPr>
        <p:spPr>
          <a:xfrm rot="16910679">
            <a:off x="4152152" y="31376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lowchart: Connector 241">
            <a:extLst>
              <a:ext uri="{FF2B5EF4-FFF2-40B4-BE49-F238E27FC236}">
                <a16:creationId xmlns:a16="http://schemas.microsoft.com/office/drawing/2014/main" xmlns="" id="{B0C908FC-A3B6-4E78-A741-57450A1521DC}"/>
              </a:ext>
            </a:extLst>
          </p:cNvPr>
          <p:cNvSpPr/>
          <p:nvPr/>
        </p:nvSpPr>
        <p:spPr>
          <a:xfrm rot="16910679">
            <a:off x="4433184" y="3211874"/>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lowchart: Connector 242">
            <a:extLst>
              <a:ext uri="{FF2B5EF4-FFF2-40B4-BE49-F238E27FC236}">
                <a16:creationId xmlns:a16="http://schemas.microsoft.com/office/drawing/2014/main" xmlns="" id="{AF2205CF-70BD-452E-835E-5F4356808915}"/>
              </a:ext>
            </a:extLst>
          </p:cNvPr>
          <p:cNvSpPr/>
          <p:nvPr/>
        </p:nvSpPr>
        <p:spPr>
          <a:xfrm rot="16910679">
            <a:off x="4433184" y="32118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Flowchart: Connector 243">
            <a:extLst>
              <a:ext uri="{FF2B5EF4-FFF2-40B4-BE49-F238E27FC236}">
                <a16:creationId xmlns:a16="http://schemas.microsoft.com/office/drawing/2014/main" xmlns="" id="{7A8CC8CA-9628-4768-8746-BF32C9431859}"/>
              </a:ext>
            </a:extLst>
          </p:cNvPr>
          <p:cNvSpPr/>
          <p:nvPr/>
        </p:nvSpPr>
        <p:spPr>
          <a:xfrm rot="16910679">
            <a:off x="4304552" y="32900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lowchart: Connector 244">
            <a:extLst>
              <a:ext uri="{FF2B5EF4-FFF2-40B4-BE49-F238E27FC236}">
                <a16:creationId xmlns:a16="http://schemas.microsoft.com/office/drawing/2014/main" xmlns="" id="{6A968E4A-C744-4392-AE37-B9CE27FD9199}"/>
              </a:ext>
            </a:extLst>
          </p:cNvPr>
          <p:cNvSpPr/>
          <p:nvPr/>
        </p:nvSpPr>
        <p:spPr>
          <a:xfrm rot="16910679">
            <a:off x="4304552" y="32900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Flowchart: Connector 245">
            <a:extLst>
              <a:ext uri="{FF2B5EF4-FFF2-40B4-BE49-F238E27FC236}">
                <a16:creationId xmlns:a16="http://schemas.microsoft.com/office/drawing/2014/main" xmlns="" id="{6E6268DE-E26B-4570-B1B3-59F82BC09F8C}"/>
              </a:ext>
            </a:extLst>
          </p:cNvPr>
          <p:cNvSpPr/>
          <p:nvPr/>
        </p:nvSpPr>
        <p:spPr>
          <a:xfrm rot="16910679">
            <a:off x="4304552" y="32900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lowchart: Connector 246">
            <a:extLst>
              <a:ext uri="{FF2B5EF4-FFF2-40B4-BE49-F238E27FC236}">
                <a16:creationId xmlns:a16="http://schemas.microsoft.com/office/drawing/2014/main" xmlns="" id="{C8DB33FC-A96B-4C67-B145-1E2DAEBCE10B}"/>
              </a:ext>
            </a:extLst>
          </p:cNvPr>
          <p:cNvSpPr/>
          <p:nvPr/>
        </p:nvSpPr>
        <p:spPr>
          <a:xfrm rot="16910679">
            <a:off x="4004363" y="3390146"/>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lowchart: Connector 247">
            <a:extLst>
              <a:ext uri="{FF2B5EF4-FFF2-40B4-BE49-F238E27FC236}">
                <a16:creationId xmlns:a16="http://schemas.microsoft.com/office/drawing/2014/main" xmlns="" id="{45C926F6-6349-4BC4-8FCA-6261C1127C8F}"/>
              </a:ext>
            </a:extLst>
          </p:cNvPr>
          <p:cNvSpPr/>
          <p:nvPr/>
        </p:nvSpPr>
        <p:spPr>
          <a:xfrm rot="16910679">
            <a:off x="4585584" y="3364274"/>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lowchart: Connector 248">
            <a:extLst>
              <a:ext uri="{FF2B5EF4-FFF2-40B4-BE49-F238E27FC236}">
                <a16:creationId xmlns:a16="http://schemas.microsoft.com/office/drawing/2014/main" xmlns="" id="{D4038391-132E-4677-8AF3-85CE6442AFE7}"/>
              </a:ext>
            </a:extLst>
          </p:cNvPr>
          <p:cNvSpPr/>
          <p:nvPr/>
        </p:nvSpPr>
        <p:spPr>
          <a:xfrm rot="16910679">
            <a:off x="4585584" y="3364274"/>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lowchart: Connector 249">
            <a:extLst>
              <a:ext uri="{FF2B5EF4-FFF2-40B4-BE49-F238E27FC236}">
                <a16:creationId xmlns:a16="http://schemas.microsoft.com/office/drawing/2014/main" xmlns="" id="{62E833DF-BDAB-45F5-B7B4-FED14239FD2E}"/>
              </a:ext>
            </a:extLst>
          </p:cNvPr>
          <p:cNvSpPr/>
          <p:nvPr/>
        </p:nvSpPr>
        <p:spPr>
          <a:xfrm rot="16910679">
            <a:off x="4456952" y="34424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lowchart: Connector 250">
            <a:extLst>
              <a:ext uri="{FF2B5EF4-FFF2-40B4-BE49-F238E27FC236}">
                <a16:creationId xmlns:a16="http://schemas.microsoft.com/office/drawing/2014/main" xmlns="" id="{66AA94A0-35B4-45A1-9864-94363F286A66}"/>
              </a:ext>
            </a:extLst>
          </p:cNvPr>
          <p:cNvSpPr/>
          <p:nvPr/>
        </p:nvSpPr>
        <p:spPr>
          <a:xfrm rot="16910679">
            <a:off x="4585584" y="336427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lowchart: Connector 251">
            <a:extLst>
              <a:ext uri="{FF2B5EF4-FFF2-40B4-BE49-F238E27FC236}">
                <a16:creationId xmlns:a16="http://schemas.microsoft.com/office/drawing/2014/main" xmlns="" id="{1DD7C377-EAD0-45F3-96F4-FE28691E3EEC}"/>
              </a:ext>
            </a:extLst>
          </p:cNvPr>
          <p:cNvSpPr/>
          <p:nvPr/>
        </p:nvSpPr>
        <p:spPr>
          <a:xfrm rot="16910679">
            <a:off x="4456952" y="3442441"/>
            <a:ext cx="91440" cy="91440"/>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lowchart: Connector 252">
            <a:extLst>
              <a:ext uri="{FF2B5EF4-FFF2-40B4-BE49-F238E27FC236}">
                <a16:creationId xmlns:a16="http://schemas.microsoft.com/office/drawing/2014/main" xmlns="" id="{80C833FF-2AA4-49E6-89EF-4F63A76C7337}"/>
              </a:ext>
            </a:extLst>
          </p:cNvPr>
          <p:cNvSpPr/>
          <p:nvPr/>
        </p:nvSpPr>
        <p:spPr>
          <a:xfrm rot="16910679">
            <a:off x="4456952" y="34424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lowchart: Connector 253">
            <a:extLst>
              <a:ext uri="{FF2B5EF4-FFF2-40B4-BE49-F238E27FC236}">
                <a16:creationId xmlns:a16="http://schemas.microsoft.com/office/drawing/2014/main" xmlns="" id="{1805B48A-0E24-45CA-A9DB-7D647CE882C0}"/>
              </a:ext>
            </a:extLst>
          </p:cNvPr>
          <p:cNvSpPr/>
          <p:nvPr/>
        </p:nvSpPr>
        <p:spPr>
          <a:xfrm rot="16910679">
            <a:off x="4258832" y="349430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lowchart: Connector 254">
            <a:extLst>
              <a:ext uri="{FF2B5EF4-FFF2-40B4-BE49-F238E27FC236}">
                <a16:creationId xmlns:a16="http://schemas.microsoft.com/office/drawing/2014/main" xmlns="" id="{BE1219D3-BAA0-4885-BAAF-9396301C39B5}"/>
              </a:ext>
            </a:extLst>
          </p:cNvPr>
          <p:cNvSpPr/>
          <p:nvPr/>
        </p:nvSpPr>
        <p:spPr>
          <a:xfrm rot="16910679">
            <a:off x="4262187" y="3652847"/>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lowchart: Connector 255">
            <a:extLst>
              <a:ext uri="{FF2B5EF4-FFF2-40B4-BE49-F238E27FC236}">
                <a16:creationId xmlns:a16="http://schemas.microsoft.com/office/drawing/2014/main" xmlns="" id="{C1DE6346-1A59-4F80-AD15-05512005EB3D}"/>
              </a:ext>
            </a:extLst>
          </p:cNvPr>
          <p:cNvSpPr/>
          <p:nvPr/>
        </p:nvSpPr>
        <p:spPr>
          <a:xfrm rot="16910679">
            <a:off x="4631304" y="3637193"/>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lowchart: Connector 256">
            <a:extLst>
              <a:ext uri="{FF2B5EF4-FFF2-40B4-BE49-F238E27FC236}">
                <a16:creationId xmlns:a16="http://schemas.microsoft.com/office/drawing/2014/main" xmlns="" id="{536D80E8-0C8C-47A5-BFBE-FC1414D93BD9}"/>
              </a:ext>
            </a:extLst>
          </p:cNvPr>
          <p:cNvSpPr/>
          <p:nvPr/>
        </p:nvSpPr>
        <p:spPr>
          <a:xfrm rot="16910679">
            <a:off x="4082664" y="331522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a:extLst>
              <a:ext uri="{FF2B5EF4-FFF2-40B4-BE49-F238E27FC236}">
                <a16:creationId xmlns:a16="http://schemas.microsoft.com/office/drawing/2014/main" xmlns="" id="{8048DC34-9E21-4AF2-8975-A5983D38C585}"/>
              </a:ext>
            </a:extLst>
          </p:cNvPr>
          <p:cNvSpPr/>
          <p:nvPr/>
        </p:nvSpPr>
        <p:spPr>
          <a:xfrm rot="16472960">
            <a:off x="1923049" y="224598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lowchart: Connector 258">
            <a:extLst>
              <a:ext uri="{FF2B5EF4-FFF2-40B4-BE49-F238E27FC236}">
                <a16:creationId xmlns:a16="http://schemas.microsoft.com/office/drawing/2014/main" xmlns="" id="{9F34E607-D7AE-423B-B750-B9A5C134BF9E}"/>
              </a:ext>
            </a:extLst>
          </p:cNvPr>
          <p:cNvSpPr/>
          <p:nvPr/>
        </p:nvSpPr>
        <p:spPr>
          <a:xfrm rot="16472960">
            <a:off x="2075449" y="239838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lowchart: Connector 259">
            <a:extLst>
              <a:ext uri="{FF2B5EF4-FFF2-40B4-BE49-F238E27FC236}">
                <a16:creationId xmlns:a16="http://schemas.microsoft.com/office/drawing/2014/main" xmlns="" id="{C6E10D77-74E0-4706-B7AB-4A2EBC499A83}"/>
              </a:ext>
            </a:extLst>
          </p:cNvPr>
          <p:cNvSpPr/>
          <p:nvPr/>
        </p:nvSpPr>
        <p:spPr>
          <a:xfrm rot="16472960">
            <a:off x="2227849" y="255078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lowchart: Connector 260">
            <a:extLst>
              <a:ext uri="{FF2B5EF4-FFF2-40B4-BE49-F238E27FC236}">
                <a16:creationId xmlns:a16="http://schemas.microsoft.com/office/drawing/2014/main" xmlns="" id="{E8D6DDE4-4119-4917-840E-E835DD25523D}"/>
              </a:ext>
            </a:extLst>
          </p:cNvPr>
          <p:cNvSpPr/>
          <p:nvPr/>
        </p:nvSpPr>
        <p:spPr>
          <a:xfrm rot="16472960">
            <a:off x="2380249" y="270318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lowchart: Connector 261">
            <a:extLst>
              <a:ext uri="{FF2B5EF4-FFF2-40B4-BE49-F238E27FC236}">
                <a16:creationId xmlns:a16="http://schemas.microsoft.com/office/drawing/2014/main" xmlns="" id="{A98A0011-47BB-4C13-8EE6-13ACB91696FC}"/>
              </a:ext>
            </a:extLst>
          </p:cNvPr>
          <p:cNvSpPr/>
          <p:nvPr/>
        </p:nvSpPr>
        <p:spPr>
          <a:xfrm rot="16472960">
            <a:off x="2532649" y="285558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lowchart: Connector 262">
            <a:extLst>
              <a:ext uri="{FF2B5EF4-FFF2-40B4-BE49-F238E27FC236}">
                <a16:creationId xmlns:a16="http://schemas.microsoft.com/office/drawing/2014/main" xmlns="" id="{5E7B0431-0457-4A12-A721-4F3A566D2961}"/>
              </a:ext>
            </a:extLst>
          </p:cNvPr>
          <p:cNvSpPr/>
          <p:nvPr/>
        </p:nvSpPr>
        <p:spPr>
          <a:xfrm rot="16472960">
            <a:off x="2099217" y="262895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Flowchart: Connector 263">
            <a:extLst>
              <a:ext uri="{FF2B5EF4-FFF2-40B4-BE49-F238E27FC236}">
                <a16:creationId xmlns:a16="http://schemas.microsoft.com/office/drawing/2014/main" xmlns="" id="{9E847324-9B2E-40FF-8783-5B20FA0FB3CE}"/>
              </a:ext>
            </a:extLst>
          </p:cNvPr>
          <p:cNvSpPr/>
          <p:nvPr/>
        </p:nvSpPr>
        <p:spPr>
          <a:xfrm rot="16472960">
            <a:off x="2273569" y="22002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lowchart: Connector 264">
            <a:extLst>
              <a:ext uri="{FF2B5EF4-FFF2-40B4-BE49-F238E27FC236}">
                <a16:creationId xmlns:a16="http://schemas.microsoft.com/office/drawing/2014/main" xmlns="" id="{BE9988A8-99CB-49EC-8004-19A45E18B001}"/>
              </a:ext>
            </a:extLst>
          </p:cNvPr>
          <p:cNvSpPr/>
          <p:nvPr/>
        </p:nvSpPr>
        <p:spPr>
          <a:xfrm rot="16472960">
            <a:off x="2425969" y="23526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lowchart: Connector 265">
            <a:extLst>
              <a:ext uri="{FF2B5EF4-FFF2-40B4-BE49-F238E27FC236}">
                <a16:creationId xmlns:a16="http://schemas.microsoft.com/office/drawing/2014/main" xmlns="" id="{6EB5081B-CE8D-4CE6-A7D2-60433D38F621}"/>
              </a:ext>
            </a:extLst>
          </p:cNvPr>
          <p:cNvSpPr/>
          <p:nvPr/>
        </p:nvSpPr>
        <p:spPr>
          <a:xfrm rot="16472960">
            <a:off x="2578369" y="2505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lowchart: Connector 266">
            <a:extLst>
              <a:ext uri="{FF2B5EF4-FFF2-40B4-BE49-F238E27FC236}">
                <a16:creationId xmlns:a16="http://schemas.microsoft.com/office/drawing/2014/main" xmlns="" id="{70C388E6-504F-442C-BB2C-499ED92643D9}"/>
              </a:ext>
            </a:extLst>
          </p:cNvPr>
          <p:cNvSpPr/>
          <p:nvPr/>
        </p:nvSpPr>
        <p:spPr>
          <a:xfrm rot="16472960">
            <a:off x="2144937" y="2278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lowchart: Connector 267">
            <a:extLst>
              <a:ext uri="{FF2B5EF4-FFF2-40B4-BE49-F238E27FC236}">
                <a16:creationId xmlns:a16="http://schemas.microsoft.com/office/drawing/2014/main" xmlns="" id="{2F0221EA-B006-4693-AAD9-F761366ADFF3}"/>
              </a:ext>
            </a:extLst>
          </p:cNvPr>
          <p:cNvSpPr/>
          <p:nvPr/>
        </p:nvSpPr>
        <p:spPr>
          <a:xfrm rot="16472960">
            <a:off x="2297337" y="2430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Flowchart: Connector 268">
            <a:extLst>
              <a:ext uri="{FF2B5EF4-FFF2-40B4-BE49-F238E27FC236}">
                <a16:creationId xmlns:a16="http://schemas.microsoft.com/office/drawing/2014/main" xmlns="" id="{4A252A46-324B-49A2-8A9F-7F9907DF0985}"/>
              </a:ext>
            </a:extLst>
          </p:cNvPr>
          <p:cNvSpPr/>
          <p:nvPr/>
        </p:nvSpPr>
        <p:spPr>
          <a:xfrm rot="16472960">
            <a:off x="2425969" y="23526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lowchart: Connector 269">
            <a:extLst>
              <a:ext uri="{FF2B5EF4-FFF2-40B4-BE49-F238E27FC236}">
                <a16:creationId xmlns:a16="http://schemas.microsoft.com/office/drawing/2014/main" xmlns="" id="{46A18C2C-30F2-495D-A44A-436B7C40C554}"/>
              </a:ext>
            </a:extLst>
          </p:cNvPr>
          <p:cNvSpPr/>
          <p:nvPr/>
        </p:nvSpPr>
        <p:spPr>
          <a:xfrm rot="16472960">
            <a:off x="2578369" y="2505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Flowchart: Connector 270">
            <a:extLst>
              <a:ext uri="{FF2B5EF4-FFF2-40B4-BE49-F238E27FC236}">
                <a16:creationId xmlns:a16="http://schemas.microsoft.com/office/drawing/2014/main" xmlns="" id="{74DD8C74-78CD-419D-9482-F83C758C50B4}"/>
              </a:ext>
            </a:extLst>
          </p:cNvPr>
          <p:cNvSpPr/>
          <p:nvPr/>
        </p:nvSpPr>
        <p:spPr>
          <a:xfrm rot="16472960">
            <a:off x="2144937" y="2278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Connector 271">
            <a:extLst>
              <a:ext uri="{FF2B5EF4-FFF2-40B4-BE49-F238E27FC236}">
                <a16:creationId xmlns:a16="http://schemas.microsoft.com/office/drawing/2014/main" xmlns="" id="{8F9D258C-582E-4847-A1C4-27DE8D696CFC}"/>
              </a:ext>
            </a:extLst>
          </p:cNvPr>
          <p:cNvSpPr/>
          <p:nvPr/>
        </p:nvSpPr>
        <p:spPr>
          <a:xfrm rot="16472960">
            <a:off x="2297337" y="2430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Connector 272">
            <a:extLst>
              <a:ext uri="{FF2B5EF4-FFF2-40B4-BE49-F238E27FC236}">
                <a16:creationId xmlns:a16="http://schemas.microsoft.com/office/drawing/2014/main" xmlns="" id="{3046C8C0-068B-459E-AFA5-3A00DC8CB77D}"/>
              </a:ext>
            </a:extLst>
          </p:cNvPr>
          <p:cNvSpPr/>
          <p:nvPr/>
        </p:nvSpPr>
        <p:spPr>
          <a:xfrm rot="16472960">
            <a:off x="2449737" y="2583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lowchart: Connector 273">
            <a:extLst>
              <a:ext uri="{FF2B5EF4-FFF2-40B4-BE49-F238E27FC236}">
                <a16:creationId xmlns:a16="http://schemas.microsoft.com/office/drawing/2014/main" xmlns="" id="{901607D9-B319-45A7-8E97-DD3AD0CEC032}"/>
              </a:ext>
            </a:extLst>
          </p:cNvPr>
          <p:cNvSpPr/>
          <p:nvPr/>
        </p:nvSpPr>
        <p:spPr>
          <a:xfrm rot="16472960">
            <a:off x="2578369" y="2505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lowchart: Connector 274">
            <a:extLst>
              <a:ext uri="{FF2B5EF4-FFF2-40B4-BE49-F238E27FC236}">
                <a16:creationId xmlns:a16="http://schemas.microsoft.com/office/drawing/2014/main" xmlns="" id="{4815D80F-567B-4EA2-8784-F841060B4351}"/>
              </a:ext>
            </a:extLst>
          </p:cNvPr>
          <p:cNvSpPr/>
          <p:nvPr/>
        </p:nvSpPr>
        <p:spPr>
          <a:xfrm rot="16472960">
            <a:off x="2144937" y="2278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lowchart: Connector 275">
            <a:extLst>
              <a:ext uri="{FF2B5EF4-FFF2-40B4-BE49-F238E27FC236}">
                <a16:creationId xmlns:a16="http://schemas.microsoft.com/office/drawing/2014/main" xmlns="" id="{BE5F4DAF-1ACC-47AB-AEF9-DC988C1B834A}"/>
              </a:ext>
            </a:extLst>
          </p:cNvPr>
          <p:cNvSpPr/>
          <p:nvPr/>
        </p:nvSpPr>
        <p:spPr>
          <a:xfrm rot="16472960">
            <a:off x="2297337" y="2430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Flowchart: Connector 276">
            <a:extLst>
              <a:ext uri="{FF2B5EF4-FFF2-40B4-BE49-F238E27FC236}">
                <a16:creationId xmlns:a16="http://schemas.microsoft.com/office/drawing/2014/main" xmlns="" id="{74403E52-7DE0-41CA-9A76-7350C602D3A9}"/>
              </a:ext>
            </a:extLst>
          </p:cNvPr>
          <p:cNvSpPr/>
          <p:nvPr/>
        </p:nvSpPr>
        <p:spPr>
          <a:xfrm rot="16472960">
            <a:off x="2449737" y="2583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lowchart: Connector 277">
            <a:extLst>
              <a:ext uri="{FF2B5EF4-FFF2-40B4-BE49-F238E27FC236}">
                <a16:creationId xmlns:a16="http://schemas.microsoft.com/office/drawing/2014/main" xmlns="" id="{3F71CD45-42F2-4754-876D-5278FB7E1015}"/>
              </a:ext>
            </a:extLst>
          </p:cNvPr>
          <p:cNvSpPr/>
          <p:nvPr/>
        </p:nvSpPr>
        <p:spPr>
          <a:xfrm rot="16472960">
            <a:off x="2602137" y="2735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lowchart: Connector 278">
            <a:extLst>
              <a:ext uri="{FF2B5EF4-FFF2-40B4-BE49-F238E27FC236}">
                <a16:creationId xmlns:a16="http://schemas.microsoft.com/office/drawing/2014/main" xmlns="" id="{8520BE9C-74DA-4F7D-BE38-436CDF666C74}"/>
              </a:ext>
            </a:extLst>
          </p:cNvPr>
          <p:cNvSpPr/>
          <p:nvPr/>
        </p:nvSpPr>
        <p:spPr>
          <a:xfrm rot="16472960">
            <a:off x="2144937" y="2278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Flowchart: Connector 279">
            <a:extLst>
              <a:ext uri="{FF2B5EF4-FFF2-40B4-BE49-F238E27FC236}">
                <a16:creationId xmlns:a16="http://schemas.microsoft.com/office/drawing/2014/main" xmlns="" id="{A7F7FA3D-E5CE-44AA-8123-0E7E26443A49}"/>
              </a:ext>
            </a:extLst>
          </p:cNvPr>
          <p:cNvSpPr/>
          <p:nvPr/>
        </p:nvSpPr>
        <p:spPr>
          <a:xfrm rot="16472960">
            <a:off x="2297337" y="2430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Connector 280">
            <a:extLst>
              <a:ext uri="{FF2B5EF4-FFF2-40B4-BE49-F238E27FC236}">
                <a16:creationId xmlns:a16="http://schemas.microsoft.com/office/drawing/2014/main" xmlns="" id="{490C7B1B-A86A-4E5E-BAC6-EB3EE39692E3}"/>
              </a:ext>
            </a:extLst>
          </p:cNvPr>
          <p:cNvSpPr/>
          <p:nvPr/>
        </p:nvSpPr>
        <p:spPr>
          <a:xfrm rot="16472960">
            <a:off x="2449737" y="2583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lowchart: Connector 281">
            <a:extLst>
              <a:ext uri="{FF2B5EF4-FFF2-40B4-BE49-F238E27FC236}">
                <a16:creationId xmlns:a16="http://schemas.microsoft.com/office/drawing/2014/main" xmlns="" id="{889ADDDB-4605-4F5A-9CE7-64A799A8FC65}"/>
              </a:ext>
            </a:extLst>
          </p:cNvPr>
          <p:cNvSpPr/>
          <p:nvPr/>
        </p:nvSpPr>
        <p:spPr>
          <a:xfrm rot="16472960">
            <a:off x="2602137" y="2735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lowchart: Connector 282">
            <a:extLst>
              <a:ext uri="{FF2B5EF4-FFF2-40B4-BE49-F238E27FC236}">
                <a16:creationId xmlns:a16="http://schemas.microsoft.com/office/drawing/2014/main" xmlns="" id="{6376A602-A2BC-40C3-AFC0-F4550AA5A8D9}"/>
              </a:ext>
            </a:extLst>
          </p:cNvPr>
          <p:cNvSpPr/>
          <p:nvPr/>
        </p:nvSpPr>
        <p:spPr>
          <a:xfrm rot="16472960">
            <a:off x="2754537" y="2888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lowchart: Connector 283">
            <a:extLst>
              <a:ext uri="{FF2B5EF4-FFF2-40B4-BE49-F238E27FC236}">
                <a16:creationId xmlns:a16="http://schemas.microsoft.com/office/drawing/2014/main" xmlns="" id="{3A779BB8-060C-452D-AEBA-850DFEF97588}"/>
              </a:ext>
            </a:extLst>
          </p:cNvPr>
          <p:cNvSpPr/>
          <p:nvPr/>
        </p:nvSpPr>
        <p:spPr>
          <a:xfrm rot="16472960">
            <a:off x="2297337" y="2430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Flowchart: Connector 284">
            <a:extLst>
              <a:ext uri="{FF2B5EF4-FFF2-40B4-BE49-F238E27FC236}">
                <a16:creationId xmlns:a16="http://schemas.microsoft.com/office/drawing/2014/main" xmlns="" id="{17B3285B-4361-4F2A-8ECE-D20EE547C778}"/>
              </a:ext>
            </a:extLst>
          </p:cNvPr>
          <p:cNvSpPr/>
          <p:nvPr/>
        </p:nvSpPr>
        <p:spPr>
          <a:xfrm rot="16472960">
            <a:off x="2449737" y="2583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lowchart: Connector 285">
            <a:extLst>
              <a:ext uri="{FF2B5EF4-FFF2-40B4-BE49-F238E27FC236}">
                <a16:creationId xmlns:a16="http://schemas.microsoft.com/office/drawing/2014/main" xmlns="" id="{0921A37B-227E-4475-A871-239C08BA7063}"/>
              </a:ext>
            </a:extLst>
          </p:cNvPr>
          <p:cNvSpPr/>
          <p:nvPr/>
        </p:nvSpPr>
        <p:spPr>
          <a:xfrm rot="16472960">
            <a:off x="2602137" y="2735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lowchart: Connector 286">
            <a:extLst>
              <a:ext uri="{FF2B5EF4-FFF2-40B4-BE49-F238E27FC236}">
                <a16:creationId xmlns:a16="http://schemas.microsoft.com/office/drawing/2014/main" xmlns="" id="{F0C9F403-BC30-4F2D-BDF7-EA89D98B0407}"/>
              </a:ext>
            </a:extLst>
          </p:cNvPr>
          <p:cNvSpPr/>
          <p:nvPr/>
        </p:nvSpPr>
        <p:spPr>
          <a:xfrm rot="16472960">
            <a:off x="2754537" y="2888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Flowchart: Connector 287">
            <a:extLst>
              <a:ext uri="{FF2B5EF4-FFF2-40B4-BE49-F238E27FC236}">
                <a16:creationId xmlns:a16="http://schemas.microsoft.com/office/drawing/2014/main" xmlns="" id="{53C8719E-8405-49F5-BC41-37258FC8C8DF}"/>
              </a:ext>
            </a:extLst>
          </p:cNvPr>
          <p:cNvSpPr/>
          <p:nvPr/>
        </p:nvSpPr>
        <p:spPr>
          <a:xfrm rot="16472960">
            <a:off x="2906937" y="3040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lowchart: Connector 288">
            <a:extLst>
              <a:ext uri="{FF2B5EF4-FFF2-40B4-BE49-F238E27FC236}">
                <a16:creationId xmlns:a16="http://schemas.microsoft.com/office/drawing/2014/main" xmlns="" id="{F99F0043-AC94-4B39-BEC7-0686E27B4188}"/>
              </a:ext>
            </a:extLst>
          </p:cNvPr>
          <p:cNvSpPr/>
          <p:nvPr/>
        </p:nvSpPr>
        <p:spPr>
          <a:xfrm rot="16472960">
            <a:off x="1885857" y="247261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lowchart: Connector 289">
            <a:extLst>
              <a:ext uri="{FF2B5EF4-FFF2-40B4-BE49-F238E27FC236}">
                <a16:creationId xmlns:a16="http://schemas.microsoft.com/office/drawing/2014/main" xmlns="" id="{4C6C7A90-6B2A-42E3-9084-F150965FFD47}"/>
              </a:ext>
            </a:extLst>
          </p:cNvPr>
          <p:cNvSpPr/>
          <p:nvPr/>
        </p:nvSpPr>
        <p:spPr>
          <a:xfrm rot="16472960">
            <a:off x="2107745" y="2505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Flowchart: Connector 290">
            <a:extLst>
              <a:ext uri="{FF2B5EF4-FFF2-40B4-BE49-F238E27FC236}">
                <a16:creationId xmlns:a16="http://schemas.microsoft.com/office/drawing/2014/main" xmlns="" id="{F394C69D-DC08-474D-B836-43AD6434D86B}"/>
              </a:ext>
            </a:extLst>
          </p:cNvPr>
          <p:cNvSpPr/>
          <p:nvPr/>
        </p:nvSpPr>
        <p:spPr>
          <a:xfrm rot="16472960">
            <a:off x="2107745" y="2505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lowchart: Connector 291">
            <a:extLst>
              <a:ext uri="{FF2B5EF4-FFF2-40B4-BE49-F238E27FC236}">
                <a16:creationId xmlns:a16="http://schemas.microsoft.com/office/drawing/2014/main" xmlns="" id="{F76F8ADB-9E09-4D03-B566-EAAFA58ABAB9}"/>
              </a:ext>
            </a:extLst>
          </p:cNvPr>
          <p:cNvSpPr/>
          <p:nvPr/>
        </p:nvSpPr>
        <p:spPr>
          <a:xfrm rot="16472960">
            <a:off x="2260145" y="26574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lowchart: Connector 292">
            <a:extLst>
              <a:ext uri="{FF2B5EF4-FFF2-40B4-BE49-F238E27FC236}">
                <a16:creationId xmlns:a16="http://schemas.microsoft.com/office/drawing/2014/main" xmlns="" id="{67AE01B3-9CD7-4C34-A60E-CD74E55705C6}"/>
              </a:ext>
            </a:extLst>
          </p:cNvPr>
          <p:cNvSpPr/>
          <p:nvPr/>
        </p:nvSpPr>
        <p:spPr>
          <a:xfrm rot="16472960">
            <a:off x="2578369" y="2505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Flowchart: Connector 293">
            <a:extLst>
              <a:ext uri="{FF2B5EF4-FFF2-40B4-BE49-F238E27FC236}">
                <a16:creationId xmlns:a16="http://schemas.microsoft.com/office/drawing/2014/main" xmlns="" id="{B734338B-D54F-4FBD-A8DF-C5A0DC99CDEF}"/>
              </a:ext>
            </a:extLst>
          </p:cNvPr>
          <p:cNvSpPr/>
          <p:nvPr/>
        </p:nvSpPr>
        <p:spPr>
          <a:xfrm rot="16472960">
            <a:off x="2730769" y="26574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lowchart: Connector 294">
            <a:extLst>
              <a:ext uri="{FF2B5EF4-FFF2-40B4-BE49-F238E27FC236}">
                <a16:creationId xmlns:a16="http://schemas.microsoft.com/office/drawing/2014/main" xmlns="" id="{3232E453-E6C8-49AC-9313-EEDEFE63279A}"/>
              </a:ext>
            </a:extLst>
          </p:cNvPr>
          <p:cNvSpPr/>
          <p:nvPr/>
        </p:nvSpPr>
        <p:spPr>
          <a:xfrm rot="16472960">
            <a:off x="2578369" y="2505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lowchart: Connector 295">
            <a:extLst>
              <a:ext uri="{FF2B5EF4-FFF2-40B4-BE49-F238E27FC236}">
                <a16:creationId xmlns:a16="http://schemas.microsoft.com/office/drawing/2014/main" xmlns="" id="{0AC89F43-F33F-4B28-A5B0-B777A692BADA}"/>
              </a:ext>
            </a:extLst>
          </p:cNvPr>
          <p:cNvSpPr/>
          <p:nvPr/>
        </p:nvSpPr>
        <p:spPr>
          <a:xfrm rot="16472960">
            <a:off x="2730769" y="26574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Flowchart: Connector 296">
            <a:extLst>
              <a:ext uri="{FF2B5EF4-FFF2-40B4-BE49-F238E27FC236}">
                <a16:creationId xmlns:a16="http://schemas.microsoft.com/office/drawing/2014/main" xmlns="" id="{4EFC9EB5-A9B2-49DD-BC8B-1D77DFDC0264}"/>
              </a:ext>
            </a:extLst>
          </p:cNvPr>
          <p:cNvSpPr/>
          <p:nvPr/>
        </p:nvSpPr>
        <p:spPr>
          <a:xfrm rot="16472960">
            <a:off x="2602137" y="2735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lowchart: Connector 297">
            <a:extLst>
              <a:ext uri="{FF2B5EF4-FFF2-40B4-BE49-F238E27FC236}">
                <a16:creationId xmlns:a16="http://schemas.microsoft.com/office/drawing/2014/main" xmlns="" id="{3FDDBC92-5E2B-42AE-8CA4-800D2420E4AD}"/>
              </a:ext>
            </a:extLst>
          </p:cNvPr>
          <p:cNvSpPr/>
          <p:nvPr/>
        </p:nvSpPr>
        <p:spPr>
          <a:xfrm rot="16472960">
            <a:off x="2736920" y="2410953"/>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lowchart: Connector 298">
            <a:extLst>
              <a:ext uri="{FF2B5EF4-FFF2-40B4-BE49-F238E27FC236}">
                <a16:creationId xmlns:a16="http://schemas.microsoft.com/office/drawing/2014/main" xmlns="" id="{28EE52E9-A4FD-4BDE-BB44-A99DEDDBD335}"/>
              </a:ext>
            </a:extLst>
          </p:cNvPr>
          <p:cNvSpPr/>
          <p:nvPr/>
        </p:nvSpPr>
        <p:spPr>
          <a:xfrm rot="16472960">
            <a:off x="2602137" y="2735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lowchart: Connector 299">
            <a:extLst>
              <a:ext uri="{FF2B5EF4-FFF2-40B4-BE49-F238E27FC236}">
                <a16:creationId xmlns:a16="http://schemas.microsoft.com/office/drawing/2014/main" xmlns="" id="{D93D3EFA-9DB8-48A1-9CF3-A8FF4E96A265}"/>
              </a:ext>
            </a:extLst>
          </p:cNvPr>
          <p:cNvSpPr/>
          <p:nvPr/>
        </p:nvSpPr>
        <p:spPr>
          <a:xfrm rot="16472960">
            <a:off x="2602137" y="2735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lowchart: Connector 300">
            <a:extLst>
              <a:ext uri="{FF2B5EF4-FFF2-40B4-BE49-F238E27FC236}">
                <a16:creationId xmlns:a16="http://schemas.microsoft.com/office/drawing/2014/main" xmlns="" id="{6B60D4FB-4E85-481E-8C87-E0606179F26C}"/>
              </a:ext>
            </a:extLst>
          </p:cNvPr>
          <p:cNvSpPr/>
          <p:nvPr/>
        </p:nvSpPr>
        <p:spPr>
          <a:xfrm rot="16472960">
            <a:off x="2602137" y="2735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lowchart: Connector 301">
            <a:extLst>
              <a:ext uri="{FF2B5EF4-FFF2-40B4-BE49-F238E27FC236}">
                <a16:creationId xmlns:a16="http://schemas.microsoft.com/office/drawing/2014/main" xmlns="" id="{E00D1CE1-03F6-42C4-B68E-0FCB6D4E325C}"/>
              </a:ext>
            </a:extLst>
          </p:cNvPr>
          <p:cNvSpPr/>
          <p:nvPr/>
        </p:nvSpPr>
        <p:spPr>
          <a:xfrm rot="16472960">
            <a:off x="2542994" y="224598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Flowchart: Connector 302">
            <a:extLst>
              <a:ext uri="{FF2B5EF4-FFF2-40B4-BE49-F238E27FC236}">
                <a16:creationId xmlns:a16="http://schemas.microsoft.com/office/drawing/2014/main" xmlns="" id="{3AD4FAFF-4A1C-4E4C-98C8-4F535B41C6B2}"/>
              </a:ext>
            </a:extLst>
          </p:cNvPr>
          <p:cNvSpPr/>
          <p:nvPr/>
        </p:nvSpPr>
        <p:spPr>
          <a:xfrm rot="16472960">
            <a:off x="2883169" y="28098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Flowchart: Connector 303">
            <a:extLst>
              <a:ext uri="{FF2B5EF4-FFF2-40B4-BE49-F238E27FC236}">
                <a16:creationId xmlns:a16="http://schemas.microsoft.com/office/drawing/2014/main" xmlns="" id="{1C6AA0E3-5DD0-406E-8982-C8D3B133BF4A}"/>
              </a:ext>
            </a:extLst>
          </p:cNvPr>
          <p:cNvSpPr/>
          <p:nvPr/>
        </p:nvSpPr>
        <p:spPr>
          <a:xfrm rot="16472960">
            <a:off x="2285453" y="2346030"/>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Flowchart: Connector 304">
            <a:extLst>
              <a:ext uri="{FF2B5EF4-FFF2-40B4-BE49-F238E27FC236}">
                <a16:creationId xmlns:a16="http://schemas.microsoft.com/office/drawing/2014/main" xmlns="" id="{38140E9F-B2A9-4620-8499-E2565E17D2A4}"/>
              </a:ext>
            </a:extLst>
          </p:cNvPr>
          <p:cNvSpPr/>
          <p:nvPr/>
        </p:nvSpPr>
        <p:spPr>
          <a:xfrm rot="16472960">
            <a:off x="2883169" y="28098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Flowchart: Connector 305">
            <a:extLst>
              <a:ext uri="{FF2B5EF4-FFF2-40B4-BE49-F238E27FC236}">
                <a16:creationId xmlns:a16="http://schemas.microsoft.com/office/drawing/2014/main" xmlns="" id="{F43E043E-33F1-4CA4-9E0F-67A02F8C3553}"/>
              </a:ext>
            </a:extLst>
          </p:cNvPr>
          <p:cNvSpPr/>
          <p:nvPr/>
        </p:nvSpPr>
        <p:spPr>
          <a:xfrm rot="16472960">
            <a:off x="2754537" y="2888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lowchart: Connector 306">
            <a:extLst>
              <a:ext uri="{FF2B5EF4-FFF2-40B4-BE49-F238E27FC236}">
                <a16:creationId xmlns:a16="http://schemas.microsoft.com/office/drawing/2014/main" xmlns="" id="{9EBC6F6A-D322-4A70-BAD9-8D73EC4F6A7A}"/>
              </a:ext>
            </a:extLst>
          </p:cNvPr>
          <p:cNvSpPr/>
          <p:nvPr/>
        </p:nvSpPr>
        <p:spPr>
          <a:xfrm rot="16472960">
            <a:off x="2606609" y="2998062"/>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Flowchart: Connector 307">
            <a:extLst>
              <a:ext uri="{FF2B5EF4-FFF2-40B4-BE49-F238E27FC236}">
                <a16:creationId xmlns:a16="http://schemas.microsoft.com/office/drawing/2014/main" xmlns="" id="{091AE619-983F-44DD-B11E-AB9C6553D3BF}"/>
              </a:ext>
            </a:extLst>
          </p:cNvPr>
          <p:cNvSpPr/>
          <p:nvPr/>
        </p:nvSpPr>
        <p:spPr>
          <a:xfrm rot="16472960">
            <a:off x="2754537" y="2888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Flowchart: Connector 308">
            <a:extLst>
              <a:ext uri="{FF2B5EF4-FFF2-40B4-BE49-F238E27FC236}">
                <a16:creationId xmlns:a16="http://schemas.microsoft.com/office/drawing/2014/main" xmlns="" id="{D6D78EBC-C646-4A50-ACFB-2706A44777DD}"/>
              </a:ext>
            </a:extLst>
          </p:cNvPr>
          <p:cNvSpPr/>
          <p:nvPr/>
        </p:nvSpPr>
        <p:spPr>
          <a:xfrm rot="16472960">
            <a:off x="2273569" y="3041372"/>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Flowchart: Connector 309">
            <a:extLst>
              <a:ext uri="{FF2B5EF4-FFF2-40B4-BE49-F238E27FC236}">
                <a16:creationId xmlns:a16="http://schemas.microsoft.com/office/drawing/2014/main" xmlns="" id="{2D628980-AE8F-45F3-AC21-8A35AC64B684}"/>
              </a:ext>
            </a:extLst>
          </p:cNvPr>
          <p:cNvSpPr/>
          <p:nvPr/>
        </p:nvSpPr>
        <p:spPr>
          <a:xfrm rot="16472960">
            <a:off x="2144937" y="214754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Flowchart: Connector 310">
            <a:extLst>
              <a:ext uri="{FF2B5EF4-FFF2-40B4-BE49-F238E27FC236}">
                <a16:creationId xmlns:a16="http://schemas.microsoft.com/office/drawing/2014/main" xmlns="" id="{EF7A7FA8-E5CD-45B0-AEA8-166D3B364F90}"/>
              </a:ext>
            </a:extLst>
          </p:cNvPr>
          <p:cNvSpPr/>
          <p:nvPr/>
        </p:nvSpPr>
        <p:spPr>
          <a:xfrm rot="16472960">
            <a:off x="2224493" y="275233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Flowchart: Connector 311">
            <a:extLst>
              <a:ext uri="{FF2B5EF4-FFF2-40B4-BE49-F238E27FC236}">
                <a16:creationId xmlns:a16="http://schemas.microsoft.com/office/drawing/2014/main" xmlns="" id="{76D35AD5-D248-4D6B-9ADE-B776B9520601}"/>
              </a:ext>
            </a:extLst>
          </p:cNvPr>
          <p:cNvSpPr/>
          <p:nvPr/>
        </p:nvSpPr>
        <p:spPr>
          <a:xfrm rot="16472960">
            <a:off x="3035569" y="29622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Flowchart: Connector 312">
            <a:extLst>
              <a:ext uri="{FF2B5EF4-FFF2-40B4-BE49-F238E27FC236}">
                <a16:creationId xmlns:a16="http://schemas.microsoft.com/office/drawing/2014/main" xmlns="" id="{CB56F4D8-5B65-482F-B097-0DDAAE07860F}"/>
              </a:ext>
            </a:extLst>
          </p:cNvPr>
          <p:cNvSpPr/>
          <p:nvPr/>
        </p:nvSpPr>
        <p:spPr>
          <a:xfrm rot="16472960">
            <a:off x="2116693" y="287082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Flowchart: Connector 313">
            <a:extLst>
              <a:ext uri="{FF2B5EF4-FFF2-40B4-BE49-F238E27FC236}">
                <a16:creationId xmlns:a16="http://schemas.microsoft.com/office/drawing/2014/main" xmlns="" id="{B9BDED65-5BC9-48ED-9A4D-3126DF8D2FA9}"/>
              </a:ext>
            </a:extLst>
          </p:cNvPr>
          <p:cNvSpPr/>
          <p:nvPr/>
        </p:nvSpPr>
        <p:spPr>
          <a:xfrm rot="16472960">
            <a:off x="3035569" y="29622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Flowchart: Connector 314">
            <a:extLst>
              <a:ext uri="{FF2B5EF4-FFF2-40B4-BE49-F238E27FC236}">
                <a16:creationId xmlns:a16="http://schemas.microsoft.com/office/drawing/2014/main" xmlns="" id="{F29743CB-18EC-4C91-94CB-7B72C2DA56A0}"/>
              </a:ext>
            </a:extLst>
          </p:cNvPr>
          <p:cNvSpPr/>
          <p:nvPr/>
        </p:nvSpPr>
        <p:spPr>
          <a:xfrm rot="16472960">
            <a:off x="2906937" y="3040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lowchart: Connector 315">
            <a:extLst>
              <a:ext uri="{FF2B5EF4-FFF2-40B4-BE49-F238E27FC236}">
                <a16:creationId xmlns:a16="http://schemas.microsoft.com/office/drawing/2014/main" xmlns="" id="{696AECA3-1C4B-439A-BC74-45C719CBCB7A}"/>
              </a:ext>
            </a:extLst>
          </p:cNvPr>
          <p:cNvSpPr/>
          <p:nvPr/>
        </p:nvSpPr>
        <p:spPr>
          <a:xfrm rot="16472960">
            <a:off x="2669809" y="2550080"/>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lowchart: Connector 316">
            <a:extLst>
              <a:ext uri="{FF2B5EF4-FFF2-40B4-BE49-F238E27FC236}">
                <a16:creationId xmlns:a16="http://schemas.microsoft.com/office/drawing/2014/main" xmlns="" id="{7BEC0FE4-7BB1-452B-A13D-C8CB585A4970}"/>
              </a:ext>
            </a:extLst>
          </p:cNvPr>
          <p:cNvSpPr/>
          <p:nvPr/>
        </p:nvSpPr>
        <p:spPr>
          <a:xfrm rot="16472960">
            <a:off x="2906937" y="3040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Flowchart: Connector 317">
            <a:extLst>
              <a:ext uri="{FF2B5EF4-FFF2-40B4-BE49-F238E27FC236}">
                <a16:creationId xmlns:a16="http://schemas.microsoft.com/office/drawing/2014/main" xmlns="" id="{B838714B-AF75-49F5-AD7A-BDA1F83D2FC9}"/>
              </a:ext>
            </a:extLst>
          </p:cNvPr>
          <p:cNvSpPr/>
          <p:nvPr/>
        </p:nvSpPr>
        <p:spPr>
          <a:xfrm rot="16472960">
            <a:off x="2906937" y="3040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Flowchart: Connector 318">
            <a:extLst>
              <a:ext uri="{FF2B5EF4-FFF2-40B4-BE49-F238E27FC236}">
                <a16:creationId xmlns:a16="http://schemas.microsoft.com/office/drawing/2014/main" xmlns="" id="{15E96F29-D268-4832-81FB-AF5E8337A7EC}"/>
              </a:ext>
            </a:extLst>
          </p:cNvPr>
          <p:cNvSpPr/>
          <p:nvPr/>
        </p:nvSpPr>
        <p:spPr>
          <a:xfrm rot="16472960">
            <a:off x="2606748" y="314053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Flowchart: Connector 319">
            <a:extLst>
              <a:ext uri="{FF2B5EF4-FFF2-40B4-BE49-F238E27FC236}">
                <a16:creationId xmlns:a16="http://schemas.microsoft.com/office/drawing/2014/main" xmlns="" id="{685C3391-6A62-4799-94AD-5B7EB8444016}"/>
              </a:ext>
            </a:extLst>
          </p:cNvPr>
          <p:cNvSpPr/>
          <p:nvPr/>
        </p:nvSpPr>
        <p:spPr>
          <a:xfrm rot="16472960">
            <a:off x="2495457" y="29622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Flowchart: Connector 320">
            <a:extLst>
              <a:ext uri="{FF2B5EF4-FFF2-40B4-BE49-F238E27FC236}">
                <a16:creationId xmlns:a16="http://schemas.microsoft.com/office/drawing/2014/main" xmlns="" id="{A6BB42B4-EBE5-4A1A-86E8-951912430C01}"/>
              </a:ext>
            </a:extLst>
          </p:cNvPr>
          <p:cNvSpPr/>
          <p:nvPr/>
        </p:nvSpPr>
        <p:spPr>
          <a:xfrm rot="16472960">
            <a:off x="3187969" y="31146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Flowchart: Connector 321">
            <a:extLst>
              <a:ext uri="{FF2B5EF4-FFF2-40B4-BE49-F238E27FC236}">
                <a16:creationId xmlns:a16="http://schemas.microsoft.com/office/drawing/2014/main" xmlns="" id="{12CBB793-3748-4120-A0DD-007F3C8A1E69}"/>
              </a:ext>
            </a:extLst>
          </p:cNvPr>
          <p:cNvSpPr/>
          <p:nvPr/>
        </p:nvSpPr>
        <p:spPr>
          <a:xfrm rot="16472960">
            <a:off x="2837449" y="255805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Flowchart: Connector 322">
            <a:extLst>
              <a:ext uri="{FF2B5EF4-FFF2-40B4-BE49-F238E27FC236}">
                <a16:creationId xmlns:a16="http://schemas.microsoft.com/office/drawing/2014/main" xmlns="" id="{9C532231-CEF0-4A2D-9CEF-9860F9BE91AA}"/>
              </a:ext>
            </a:extLst>
          </p:cNvPr>
          <p:cNvSpPr/>
          <p:nvPr/>
        </p:nvSpPr>
        <p:spPr>
          <a:xfrm rot="16472960">
            <a:off x="3187969" y="31146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Flowchart: Connector 323">
            <a:extLst>
              <a:ext uri="{FF2B5EF4-FFF2-40B4-BE49-F238E27FC236}">
                <a16:creationId xmlns:a16="http://schemas.microsoft.com/office/drawing/2014/main" xmlns="" id="{FD6959D0-F820-47C4-97AF-566DE075EF40}"/>
              </a:ext>
            </a:extLst>
          </p:cNvPr>
          <p:cNvSpPr/>
          <p:nvPr/>
        </p:nvSpPr>
        <p:spPr>
          <a:xfrm rot="16472960">
            <a:off x="3059337" y="3192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Flowchart: Connector 324">
            <a:extLst>
              <a:ext uri="{FF2B5EF4-FFF2-40B4-BE49-F238E27FC236}">
                <a16:creationId xmlns:a16="http://schemas.microsoft.com/office/drawing/2014/main" xmlns="" id="{B4611971-434C-4857-837E-8517B8906B8E}"/>
              </a:ext>
            </a:extLst>
          </p:cNvPr>
          <p:cNvSpPr/>
          <p:nvPr/>
        </p:nvSpPr>
        <p:spPr>
          <a:xfrm rot="16472960">
            <a:off x="3187969" y="31146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Flowchart: Connector 325">
            <a:extLst>
              <a:ext uri="{FF2B5EF4-FFF2-40B4-BE49-F238E27FC236}">
                <a16:creationId xmlns:a16="http://schemas.microsoft.com/office/drawing/2014/main" xmlns="" id="{F386AC5F-8538-41E8-AF08-787DC34CBA44}"/>
              </a:ext>
            </a:extLst>
          </p:cNvPr>
          <p:cNvSpPr/>
          <p:nvPr/>
        </p:nvSpPr>
        <p:spPr>
          <a:xfrm rot="16472960">
            <a:off x="3059337" y="3192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Flowchart: Connector 326">
            <a:extLst>
              <a:ext uri="{FF2B5EF4-FFF2-40B4-BE49-F238E27FC236}">
                <a16:creationId xmlns:a16="http://schemas.microsoft.com/office/drawing/2014/main" xmlns="" id="{D12B3406-A878-489C-8A3C-41BF0E678EAA}"/>
              </a:ext>
            </a:extLst>
          </p:cNvPr>
          <p:cNvSpPr/>
          <p:nvPr/>
        </p:nvSpPr>
        <p:spPr>
          <a:xfrm rot="16472960">
            <a:off x="3059337" y="3192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Flowchart: Connector 328">
            <a:extLst>
              <a:ext uri="{FF2B5EF4-FFF2-40B4-BE49-F238E27FC236}">
                <a16:creationId xmlns:a16="http://schemas.microsoft.com/office/drawing/2014/main" xmlns="" id="{7CF42226-A06C-4A49-888B-601EBEA405A1}"/>
              </a:ext>
            </a:extLst>
          </p:cNvPr>
          <p:cNvSpPr/>
          <p:nvPr/>
        </p:nvSpPr>
        <p:spPr>
          <a:xfrm rot="16472960">
            <a:off x="2861217" y="324469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Flowchart: Connector 329">
            <a:extLst>
              <a:ext uri="{FF2B5EF4-FFF2-40B4-BE49-F238E27FC236}">
                <a16:creationId xmlns:a16="http://schemas.microsoft.com/office/drawing/2014/main" xmlns="" id="{E1C07C79-E6C9-40CB-9E51-3EDF4C2F8E6E}"/>
              </a:ext>
            </a:extLst>
          </p:cNvPr>
          <p:cNvSpPr/>
          <p:nvPr/>
        </p:nvSpPr>
        <p:spPr>
          <a:xfrm rot="16472960">
            <a:off x="2500210" y="3122470"/>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lowchart: Connector 330">
            <a:extLst>
              <a:ext uri="{FF2B5EF4-FFF2-40B4-BE49-F238E27FC236}">
                <a16:creationId xmlns:a16="http://schemas.microsoft.com/office/drawing/2014/main" xmlns="" id="{FA4E6BC0-40EC-4F28-AAC3-C7D9DD0008C7}"/>
              </a:ext>
            </a:extLst>
          </p:cNvPr>
          <p:cNvSpPr/>
          <p:nvPr/>
        </p:nvSpPr>
        <p:spPr>
          <a:xfrm rot="16472960">
            <a:off x="3011801" y="267467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Flowchart: Connector 331">
            <a:extLst>
              <a:ext uri="{FF2B5EF4-FFF2-40B4-BE49-F238E27FC236}">
                <a16:creationId xmlns:a16="http://schemas.microsoft.com/office/drawing/2014/main" xmlns="" id="{61600D2E-BEA2-4225-91A9-8F101D75F7C1}"/>
              </a:ext>
            </a:extLst>
          </p:cNvPr>
          <p:cNvSpPr/>
          <p:nvPr/>
        </p:nvSpPr>
        <p:spPr>
          <a:xfrm rot="16472960">
            <a:off x="2338581" y="2866521"/>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Flowchart: Connector 332">
            <a:extLst>
              <a:ext uri="{FF2B5EF4-FFF2-40B4-BE49-F238E27FC236}">
                <a16:creationId xmlns:a16="http://schemas.microsoft.com/office/drawing/2014/main" xmlns="" id="{25BEC28F-9675-4A9C-A7D0-FDA5D04A6141}"/>
              </a:ext>
            </a:extLst>
          </p:cNvPr>
          <p:cNvSpPr/>
          <p:nvPr/>
        </p:nvSpPr>
        <p:spPr>
          <a:xfrm rot="16472960">
            <a:off x="2864572" y="340323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Flowchart: Connector 334">
            <a:extLst>
              <a:ext uri="{FF2B5EF4-FFF2-40B4-BE49-F238E27FC236}">
                <a16:creationId xmlns:a16="http://schemas.microsoft.com/office/drawing/2014/main" xmlns="" id="{6A72BDC4-9588-462B-BED7-A967084AFDAC}"/>
              </a:ext>
            </a:extLst>
          </p:cNvPr>
          <p:cNvSpPr/>
          <p:nvPr/>
        </p:nvSpPr>
        <p:spPr>
          <a:xfrm rot="16472960">
            <a:off x="2956290" y="3156192"/>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Flowchart: Connector 335">
            <a:extLst>
              <a:ext uri="{FF2B5EF4-FFF2-40B4-BE49-F238E27FC236}">
                <a16:creationId xmlns:a16="http://schemas.microsoft.com/office/drawing/2014/main" xmlns="" id="{56D2F198-EE41-406C-921B-23C3992E6F8C}"/>
              </a:ext>
            </a:extLst>
          </p:cNvPr>
          <p:cNvSpPr/>
          <p:nvPr/>
        </p:nvSpPr>
        <p:spPr>
          <a:xfrm rot="16472960">
            <a:off x="2025253" y="2117430"/>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Flowchart: Connector 336">
            <a:extLst>
              <a:ext uri="{FF2B5EF4-FFF2-40B4-BE49-F238E27FC236}">
                <a16:creationId xmlns:a16="http://schemas.microsoft.com/office/drawing/2014/main" xmlns="" id="{B71EE7AA-3525-4D93-9BEE-2B83A51FD0EB}"/>
              </a:ext>
            </a:extLst>
          </p:cNvPr>
          <p:cNvSpPr/>
          <p:nvPr/>
        </p:nvSpPr>
        <p:spPr>
          <a:xfrm rot="16472960">
            <a:off x="2685049" y="306561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Flowchart: Connector 337">
            <a:extLst>
              <a:ext uri="{FF2B5EF4-FFF2-40B4-BE49-F238E27FC236}">
                <a16:creationId xmlns:a16="http://schemas.microsoft.com/office/drawing/2014/main" xmlns="" id="{5D93D7BF-DAAA-4F2E-9B8B-83549BAC184C}"/>
              </a:ext>
            </a:extLst>
          </p:cNvPr>
          <p:cNvSpPr/>
          <p:nvPr/>
        </p:nvSpPr>
        <p:spPr>
          <a:xfrm rot="16472960">
            <a:off x="2906937" y="3040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Flowchart: Connector 338">
            <a:extLst>
              <a:ext uri="{FF2B5EF4-FFF2-40B4-BE49-F238E27FC236}">
                <a16:creationId xmlns:a16="http://schemas.microsoft.com/office/drawing/2014/main" xmlns="" id="{8FC11087-BD68-4EB7-A078-0FB255AA9D4C}"/>
              </a:ext>
            </a:extLst>
          </p:cNvPr>
          <p:cNvSpPr/>
          <p:nvPr/>
        </p:nvSpPr>
        <p:spPr>
          <a:xfrm rot="16472960">
            <a:off x="2906937" y="3040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Flowchart: Connector 339">
            <a:extLst>
              <a:ext uri="{FF2B5EF4-FFF2-40B4-BE49-F238E27FC236}">
                <a16:creationId xmlns:a16="http://schemas.microsoft.com/office/drawing/2014/main" xmlns="" id="{1DC97890-ED5C-4586-A15E-F4344C93D4EC}"/>
              </a:ext>
            </a:extLst>
          </p:cNvPr>
          <p:cNvSpPr/>
          <p:nvPr/>
        </p:nvSpPr>
        <p:spPr>
          <a:xfrm rot="16472960">
            <a:off x="3059337" y="3192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Flowchart: Connector 340">
            <a:extLst>
              <a:ext uri="{FF2B5EF4-FFF2-40B4-BE49-F238E27FC236}">
                <a16:creationId xmlns:a16="http://schemas.microsoft.com/office/drawing/2014/main" xmlns="" id="{93DAD86F-DEA2-4EC5-9028-72B8F2786F24}"/>
              </a:ext>
            </a:extLst>
          </p:cNvPr>
          <p:cNvSpPr/>
          <p:nvPr/>
        </p:nvSpPr>
        <p:spPr>
          <a:xfrm rot="16472960">
            <a:off x="2906937" y="3040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Flowchart: Connector 341">
            <a:extLst>
              <a:ext uri="{FF2B5EF4-FFF2-40B4-BE49-F238E27FC236}">
                <a16:creationId xmlns:a16="http://schemas.microsoft.com/office/drawing/2014/main" xmlns="" id="{D412274E-3B93-4065-874B-F8DD0DAD8A5C}"/>
              </a:ext>
            </a:extLst>
          </p:cNvPr>
          <p:cNvSpPr/>
          <p:nvPr/>
        </p:nvSpPr>
        <p:spPr>
          <a:xfrm rot="16472960">
            <a:off x="3035569" y="278203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Flowchart: Connector 342">
            <a:extLst>
              <a:ext uri="{FF2B5EF4-FFF2-40B4-BE49-F238E27FC236}">
                <a16:creationId xmlns:a16="http://schemas.microsoft.com/office/drawing/2014/main" xmlns="" id="{73E751A3-8742-4586-9EC9-5BFD9ED9C976}"/>
              </a:ext>
            </a:extLst>
          </p:cNvPr>
          <p:cNvSpPr/>
          <p:nvPr/>
        </p:nvSpPr>
        <p:spPr>
          <a:xfrm rot="16472960">
            <a:off x="2906937" y="3040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Flowchart: Connector 343">
            <a:extLst>
              <a:ext uri="{FF2B5EF4-FFF2-40B4-BE49-F238E27FC236}">
                <a16:creationId xmlns:a16="http://schemas.microsoft.com/office/drawing/2014/main" xmlns="" id="{0BE309D2-6119-4601-9DEC-FDD48EAC75F9}"/>
              </a:ext>
            </a:extLst>
          </p:cNvPr>
          <p:cNvSpPr/>
          <p:nvPr/>
        </p:nvSpPr>
        <p:spPr>
          <a:xfrm rot="16472960">
            <a:off x="3187969" y="31146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Flowchart: Connector 344">
            <a:extLst>
              <a:ext uri="{FF2B5EF4-FFF2-40B4-BE49-F238E27FC236}">
                <a16:creationId xmlns:a16="http://schemas.microsoft.com/office/drawing/2014/main" xmlns="" id="{A27BA784-61D0-4646-8BCB-A6DC5D14AB97}"/>
              </a:ext>
            </a:extLst>
          </p:cNvPr>
          <p:cNvSpPr/>
          <p:nvPr/>
        </p:nvSpPr>
        <p:spPr>
          <a:xfrm rot="16472960">
            <a:off x="3187969" y="31146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Flowchart: Connector 345">
            <a:extLst>
              <a:ext uri="{FF2B5EF4-FFF2-40B4-BE49-F238E27FC236}">
                <a16:creationId xmlns:a16="http://schemas.microsoft.com/office/drawing/2014/main" xmlns="" id="{526F4336-9731-433A-A125-1629009E4A3C}"/>
              </a:ext>
            </a:extLst>
          </p:cNvPr>
          <p:cNvSpPr/>
          <p:nvPr/>
        </p:nvSpPr>
        <p:spPr>
          <a:xfrm rot="16472960">
            <a:off x="3059337" y="3192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Flowchart: Connector 346">
            <a:extLst>
              <a:ext uri="{FF2B5EF4-FFF2-40B4-BE49-F238E27FC236}">
                <a16:creationId xmlns:a16="http://schemas.microsoft.com/office/drawing/2014/main" xmlns="" id="{72CD15BB-6296-4FEE-B81D-A2BA66785EEE}"/>
              </a:ext>
            </a:extLst>
          </p:cNvPr>
          <p:cNvSpPr/>
          <p:nvPr/>
        </p:nvSpPr>
        <p:spPr>
          <a:xfrm rot="16472960">
            <a:off x="3059337" y="3192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Flowchart: Connector 347">
            <a:extLst>
              <a:ext uri="{FF2B5EF4-FFF2-40B4-BE49-F238E27FC236}">
                <a16:creationId xmlns:a16="http://schemas.microsoft.com/office/drawing/2014/main" xmlns="" id="{787CB59E-923E-4314-997A-D18D5DBC7F8A}"/>
              </a:ext>
            </a:extLst>
          </p:cNvPr>
          <p:cNvSpPr/>
          <p:nvPr/>
        </p:nvSpPr>
        <p:spPr>
          <a:xfrm rot="16472960">
            <a:off x="3059337" y="3192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Flowchart: Connector 348">
            <a:extLst>
              <a:ext uri="{FF2B5EF4-FFF2-40B4-BE49-F238E27FC236}">
                <a16:creationId xmlns:a16="http://schemas.microsoft.com/office/drawing/2014/main" xmlns="" id="{FD959780-F7AF-4DD9-AE09-CCAFACB46F04}"/>
              </a:ext>
            </a:extLst>
          </p:cNvPr>
          <p:cNvSpPr/>
          <p:nvPr/>
        </p:nvSpPr>
        <p:spPr>
          <a:xfrm rot="16472960">
            <a:off x="2759148" y="329293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Flowchart: Connector 349">
            <a:extLst>
              <a:ext uri="{FF2B5EF4-FFF2-40B4-BE49-F238E27FC236}">
                <a16:creationId xmlns:a16="http://schemas.microsoft.com/office/drawing/2014/main" xmlns="" id="{66AAC783-159D-432F-A03B-11D9CF24A523}"/>
              </a:ext>
            </a:extLst>
          </p:cNvPr>
          <p:cNvSpPr/>
          <p:nvPr/>
        </p:nvSpPr>
        <p:spPr>
          <a:xfrm rot="16472960">
            <a:off x="3340369" y="3267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Flowchart: Connector 350">
            <a:extLst>
              <a:ext uri="{FF2B5EF4-FFF2-40B4-BE49-F238E27FC236}">
                <a16:creationId xmlns:a16="http://schemas.microsoft.com/office/drawing/2014/main" xmlns="" id="{5DFB0155-056B-48DA-8DF5-4CF85A04190D}"/>
              </a:ext>
            </a:extLst>
          </p:cNvPr>
          <p:cNvSpPr/>
          <p:nvPr/>
        </p:nvSpPr>
        <p:spPr>
          <a:xfrm rot="16472960">
            <a:off x="3340369" y="3267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Flowchart: Connector 351">
            <a:extLst>
              <a:ext uri="{FF2B5EF4-FFF2-40B4-BE49-F238E27FC236}">
                <a16:creationId xmlns:a16="http://schemas.microsoft.com/office/drawing/2014/main" xmlns="" id="{B1CC78E9-4CC2-4658-A411-B814F7D09FDC}"/>
              </a:ext>
            </a:extLst>
          </p:cNvPr>
          <p:cNvSpPr/>
          <p:nvPr/>
        </p:nvSpPr>
        <p:spPr>
          <a:xfrm rot="16472960">
            <a:off x="3211737" y="3345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Flowchart: Connector 352">
            <a:extLst>
              <a:ext uri="{FF2B5EF4-FFF2-40B4-BE49-F238E27FC236}">
                <a16:creationId xmlns:a16="http://schemas.microsoft.com/office/drawing/2014/main" xmlns="" id="{1CEE64D5-CEB3-4BC3-83C8-8890F3FD013B}"/>
              </a:ext>
            </a:extLst>
          </p:cNvPr>
          <p:cNvSpPr/>
          <p:nvPr/>
        </p:nvSpPr>
        <p:spPr>
          <a:xfrm rot="16472960">
            <a:off x="3340369" y="3267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Flowchart: Connector 353">
            <a:extLst>
              <a:ext uri="{FF2B5EF4-FFF2-40B4-BE49-F238E27FC236}">
                <a16:creationId xmlns:a16="http://schemas.microsoft.com/office/drawing/2014/main" xmlns="" id="{A599D9F5-9365-41CD-A643-663B305419CE}"/>
              </a:ext>
            </a:extLst>
          </p:cNvPr>
          <p:cNvSpPr/>
          <p:nvPr/>
        </p:nvSpPr>
        <p:spPr>
          <a:xfrm rot="16472960">
            <a:off x="3211737" y="3345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Flowchart: Connector 354">
            <a:extLst>
              <a:ext uri="{FF2B5EF4-FFF2-40B4-BE49-F238E27FC236}">
                <a16:creationId xmlns:a16="http://schemas.microsoft.com/office/drawing/2014/main" xmlns="" id="{1964D1E1-2C4D-4386-8F48-B19417206FFB}"/>
              </a:ext>
            </a:extLst>
          </p:cNvPr>
          <p:cNvSpPr/>
          <p:nvPr/>
        </p:nvSpPr>
        <p:spPr>
          <a:xfrm rot="16472960">
            <a:off x="3211737" y="3345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Flowchart: Connector 355">
            <a:extLst>
              <a:ext uri="{FF2B5EF4-FFF2-40B4-BE49-F238E27FC236}">
                <a16:creationId xmlns:a16="http://schemas.microsoft.com/office/drawing/2014/main" xmlns="" id="{7CD2F55A-47EE-4596-B4E2-AD351C6B1E71}"/>
              </a:ext>
            </a:extLst>
          </p:cNvPr>
          <p:cNvSpPr/>
          <p:nvPr/>
        </p:nvSpPr>
        <p:spPr>
          <a:xfrm rot="16472960">
            <a:off x="3013617" y="339709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Flowchart: Connector 356">
            <a:extLst>
              <a:ext uri="{FF2B5EF4-FFF2-40B4-BE49-F238E27FC236}">
                <a16:creationId xmlns:a16="http://schemas.microsoft.com/office/drawing/2014/main" xmlns="" id="{1F2ABCBF-588A-4BCB-82F8-FDEB477675F2}"/>
              </a:ext>
            </a:extLst>
          </p:cNvPr>
          <p:cNvSpPr/>
          <p:nvPr/>
        </p:nvSpPr>
        <p:spPr>
          <a:xfrm rot="16472960">
            <a:off x="3016972" y="355563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Flowchart: Connector 357">
            <a:extLst>
              <a:ext uri="{FF2B5EF4-FFF2-40B4-BE49-F238E27FC236}">
                <a16:creationId xmlns:a16="http://schemas.microsoft.com/office/drawing/2014/main" xmlns="" id="{E6CD3AA4-26A7-484A-94AE-860775783C95}"/>
              </a:ext>
            </a:extLst>
          </p:cNvPr>
          <p:cNvSpPr/>
          <p:nvPr/>
        </p:nvSpPr>
        <p:spPr>
          <a:xfrm rot="16472960">
            <a:off x="2747444" y="3682577"/>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Flowchart: Connector 358">
            <a:extLst>
              <a:ext uri="{FF2B5EF4-FFF2-40B4-BE49-F238E27FC236}">
                <a16:creationId xmlns:a16="http://schemas.microsoft.com/office/drawing/2014/main" xmlns="" id="{18F5932F-AF4C-4430-BFDE-4410E2E0D737}"/>
              </a:ext>
            </a:extLst>
          </p:cNvPr>
          <p:cNvSpPr/>
          <p:nvPr/>
        </p:nvSpPr>
        <p:spPr>
          <a:xfrm rot="16472960">
            <a:off x="3264169" y="3004224"/>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Flowchart: Connector 359">
            <a:extLst>
              <a:ext uri="{FF2B5EF4-FFF2-40B4-BE49-F238E27FC236}">
                <a16:creationId xmlns:a16="http://schemas.microsoft.com/office/drawing/2014/main" xmlns="" id="{CE2201D3-5CC5-40FC-B43E-C77795B5ED5A}"/>
              </a:ext>
            </a:extLst>
          </p:cNvPr>
          <p:cNvSpPr/>
          <p:nvPr/>
        </p:nvSpPr>
        <p:spPr>
          <a:xfrm rot="16472960">
            <a:off x="3059337" y="3192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Flowchart: Connector 360">
            <a:extLst>
              <a:ext uri="{FF2B5EF4-FFF2-40B4-BE49-F238E27FC236}">
                <a16:creationId xmlns:a16="http://schemas.microsoft.com/office/drawing/2014/main" xmlns="" id="{DA2BF91A-0DB2-441D-AC1B-E45C453E1E32}"/>
              </a:ext>
            </a:extLst>
          </p:cNvPr>
          <p:cNvSpPr/>
          <p:nvPr/>
        </p:nvSpPr>
        <p:spPr>
          <a:xfrm rot="16472960">
            <a:off x="3059337" y="3192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Flowchart: Connector 361">
            <a:extLst>
              <a:ext uri="{FF2B5EF4-FFF2-40B4-BE49-F238E27FC236}">
                <a16:creationId xmlns:a16="http://schemas.microsoft.com/office/drawing/2014/main" xmlns="" id="{CB580CF2-BEC6-40A0-B01A-763B013806D1}"/>
              </a:ext>
            </a:extLst>
          </p:cNvPr>
          <p:cNvSpPr/>
          <p:nvPr/>
        </p:nvSpPr>
        <p:spPr>
          <a:xfrm rot="16472960">
            <a:off x="3211737" y="3345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Flowchart: Connector 362">
            <a:extLst>
              <a:ext uri="{FF2B5EF4-FFF2-40B4-BE49-F238E27FC236}">
                <a16:creationId xmlns:a16="http://schemas.microsoft.com/office/drawing/2014/main" xmlns="" id="{A69D3AB9-DD9C-4882-8C3D-05A790AD1C23}"/>
              </a:ext>
            </a:extLst>
          </p:cNvPr>
          <p:cNvSpPr/>
          <p:nvPr/>
        </p:nvSpPr>
        <p:spPr>
          <a:xfrm rot="16472960">
            <a:off x="3059337" y="3192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Flowchart: Connector 364">
            <a:extLst>
              <a:ext uri="{FF2B5EF4-FFF2-40B4-BE49-F238E27FC236}">
                <a16:creationId xmlns:a16="http://schemas.microsoft.com/office/drawing/2014/main" xmlns="" id="{952ECA15-8A5B-49CE-856D-A006A74E2AA1}"/>
              </a:ext>
            </a:extLst>
          </p:cNvPr>
          <p:cNvSpPr/>
          <p:nvPr/>
        </p:nvSpPr>
        <p:spPr>
          <a:xfrm rot="16472960">
            <a:off x="3059337" y="3192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Flowchart: Connector 365">
            <a:extLst>
              <a:ext uri="{FF2B5EF4-FFF2-40B4-BE49-F238E27FC236}">
                <a16:creationId xmlns:a16="http://schemas.microsoft.com/office/drawing/2014/main" xmlns="" id="{01C343CF-E63D-491D-AE7E-1238E3CF3A6E}"/>
              </a:ext>
            </a:extLst>
          </p:cNvPr>
          <p:cNvSpPr/>
          <p:nvPr/>
        </p:nvSpPr>
        <p:spPr>
          <a:xfrm rot="16472960">
            <a:off x="3340369" y="3267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Flowchart: Connector 366">
            <a:extLst>
              <a:ext uri="{FF2B5EF4-FFF2-40B4-BE49-F238E27FC236}">
                <a16:creationId xmlns:a16="http://schemas.microsoft.com/office/drawing/2014/main" xmlns="" id="{476F6A38-9DC9-4A16-B9FB-AD5B724F3EED}"/>
              </a:ext>
            </a:extLst>
          </p:cNvPr>
          <p:cNvSpPr/>
          <p:nvPr/>
        </p:nvSpPr>
        <p:spPr>
          <a:xfrm rot="16472960">
            <a:off x="3340369" y="32670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Flowchart: Connector 367">
            <a:extLst>
              <a:ext uri="{FF2B5EF4-FFF2-40B4-BE49-F238E27FC236}">
                <a16:creationId xmlns:a16="http://schemas.microsoft.com/office/drawing/2014/main" xmlns="" id="{339A04CB-D3BD-4F4F-B8A6-AE8397E67103}"/>
              </a:ext>
            </a:extLst>
          </p:cNvPr>
          <p:cNvSpPr/>
          <p:nvPr/>
        </p:nvSpPr>
        <p:spPr>
          <a:xfrm rot="16472960">
            <a:off x="3211737" y="3345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Flowchart: Connector 368">
            <a:extLst>
              <a:ext uri="{FF2B5EF4-FFF2-40B4-BE49-F238E27FC236}">
                <a16:creationId xmlns:a16="http://schemas.microsoft.com/office/drawing/2014/main" xmlns="" id="{8193147F-65AC-4904-BDF6-E6F5A05428FE}"/>
              </a:ext>
            </a:extLst>
          </p:cNvPr>
          <p:cNvSpPr/>
          <p:nvPr/>
        </p:nvSpPr>
        <p:spPr>
          <a:xfrm rot="16472960">
            <a:off x="3211737" y="3345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Flowchart: Connector 369">
            <a:extLst>
              <a:ext uri="{FF2B5EF4-FFF2-40B4-BE49-F238E27FC236}">
                <a16:creationId xmlns:a16="http://schemas.microsoft.com/office/drawing/2014/main" xmlns="" id="{9F20C1B0-0916-4718-AFBB-12E02CB6A41F}"/>
              </a:ext>
            </a:extLst>
          </p:cNvPr>
          <p:cNvSpPr/>
          <p:nvPr/>
        </p:nvSpPr>
        <p:spPr>
          <a:xfrm rot="16472960">
            <a:off x="3211737" y="3345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Flowchart: Connector 370">
            <a:extLst>
              <a:ext uri="{FF2B5EF4-FFF2-40B4-BE49-F238E27FC236}">
                <a16:creationId xmlns:a16="http://schemas.microsoft.com/office/drawing/2014/main" xmlns="" id="{EABDEAAE-4499-4B05-9B8F-08380B421737}"/>
              </a:ext>
            </a:extLst>
          </p:cNvPr>
          <p:cNvSpPr/>
          <p:nvPr/>
        </p:nvSpPr>
        <p:spPr>
          <a:xfrm rot="16472960">
            <a:off x="2911548" y="344533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Flowchart: Connector 371">
            <a:extLst>
              <a:ext uri="{FF2B5EF4-FFF2-40B4-BE49-F238E27FC236}">
                <a16:creationId xmlns:a16="http://schemas.microsoft.com/office/drawing/2014/main" xmlns="" id="{E9F44CE1-4725-4BC1-9BEF-9A7A82C28125}"/>
              </a:ext>
            </a:extLst>
          </p:cNvPr>
          <p:cNvSpPr/>
          <p:nvPr/>
        </p:nvSpPr>
        <p:spPr>
          <a:xfrm rot="16472960">
            <a:off x="3492769" y="34194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Flowchart: Connector 372">
            <a:extLst>
              <a:ext uri="{FF2B5EF4-FFF2-40B4-BE49-F238E27FC236}">
                <a16:creationId xmlns:a16="http://schemas.microsoft.com/office/drawing/2014/main" xmlns="" id="{4E3820C0-3C0F-4AB7-829A-8A061BACE510}"/>
              </a:ext>
            </a:extLst>
          </p:cNvPr>
          <p:cNvSpPr/>
          <p:nvPr/>
        </p:nvSpPr>
        <p:spPr>
          <a:xfrm rot="16472960">
            <a:off x="3492769" y="34194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Flowchart: Connector 373">
            <a:extLst>
              <a:ext uri="{FF2B5EF4-FFF2-40B4-BE49-F238E27FC236}">
                <a16:creationId xmlns:a16="http://schemas.microsoft.com/office/drawing/2014/main" xmlns="" id="{CA4CADAC-0761-401E-A4DE-DD35C056A85B}"/>
              </a:ext>
            </a:extLst>
          </p:cNvPr>
          <p:cNvSpPr/>
          <p:nvPr/>
        </p:nvSpPr>
        <p:spPr>
          <a:xfrm rot="16472960">
            <a:off x="3364137" y="3497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Flowchart: Connector 374">
            <a:extLst>
              <a:ext uri="{FF2B5EF4-FFF2-40B4-BE49-F238E27FC236}">
                <a16:creationId xmlns:a16="http://schemas.microsoft.com/office/drawing/2014/main" xmlns="" id="{950F70EE-03A8-43CF-BBF5-9DE03B96F77B}"/>
              </a:ext>
            </a:extLst>
          </p:cNvPr>
          <p:cNvSpPr/>
          <p:nvPr/>
        </p:nvSpPr>
        <p:spPr>
          <a:xfrm rot="16472960">
            <a:off x="3492769" y="34194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Flowchart: Connector 375">
            <a:extLst>
              <a:ext uri="{FF2B5EF4-FFF2-40B4-BE49-F238E27FC236}">
                <a16:creationId xmlns:a16="http://schemas.microsoft.com/office/drawing/2014/main" xmlns="" id="{3168F4CB-7273-418D-8D20-FAF765D03B8E}"/>
              </a:ext>
            </a:extLst>
          </p:cNvPr>
          <p:cNvSpPr/>
          <p:nvPr/>
        </p:nvSpPr>
        <p:spPr>
          <a:xfrm rot="16472960">
            <a:off x="3364137" y="3497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Flowchart: Connector 376">
            <a:extLst>
              <a:ext uri="{FF2B5EF4-FFF2-40B4-BE49-F238E27FC236}">
                <a16:creationId xmlns:a16="http://schemas.microsoft.com/office/drawing/2014/main" xmlns="" id="{8FDA5C93-4ED0-413E-ABCB-F44B2BA79F91}"/>
              </a:ext>
            </a:extLst>
          </p:cNvPr>
          <p:cNvSpPr/>
          <p:nvPr/>
        </p:nvSpPr>
        <p:spPr>
          <a:xfrm rot="16472960">
            <a:off x="3364137" y="3497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Flowchart: Connector 377">
            <a:extLst>
              <a:ext uri="{FF2B5EF4-FFF2-40B4-BE49-F238E27FC236}">
                <a16:creationId xmlns:a16="http://schemas.microsoft.com/office/drawing/2014/main" xmlns="" id="{640ABE1C-5B6B-45D8-9278-7BD2DBD3EEBE}"/>
              </a:ext>
            </a:extLst>
          </p:cNvPr>
          <p:cNvSpPr/>
          <p:nvPr/>
        </p:nvSpPr>
        <p:spPr>
          <a:xfrm rot="16472960">
            <a:off x="3166017" y="354949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Flowchart: Connector 379">
            <a:extLst>
              <a:ext uri="{FF2B5EF4-FFF2-40B4-BE49-F238E27FC236}">
                <a16:creationId xmlns:a16="http://schemas.microsoft.com/office/drawing/2014/main" xmlns="" id="{B742CBBC-C01B-404B-B728-34DA3D20C680}"/>
              </a:ext>
            </a:extLst>
          </p:cNvPr>
          <p:cNvSpPr/>
          <p:nvPr/>
        </p:nvSpPr>
        <p:spPr>
          <a:xfrm rot="16472960">
            <a:off x="3131062" y="346518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Flowchart: Connector 380">
            <a:extLst>
              <a:ext uri="{FF2B5EF4-FFF2-40B4-BE49-F238E27FC236}">
                <a16:creationId xmlns:a16="http://schemas.microsoft.com/office/drawing/2014/main" xmlns="" id="{84A4D1AB-AD41-421F-B42C-72014C46FCD1}"/>
              </a:ext>
            </a:extLst>
          </p:cNvPr>
          <p:cNvSpPr/>
          <p:nvPr/>
        </p:nvSpPr>
        <p:spPr>
          <a:xfrm rot="16472960">
            <a:off x="3150286" y="375671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Flowchart: Connector 381">
            <a:extLst>
              <a:ext uri="{FF2B5EF4-FFF2-40B4-BE49-F238E27FC236}">
                <a16:creationId xmlns:a16="http://schemas.microsoft.com/office/drawing/2014/main" xmlns="" id="{0AE1C1A4-596C-4688-9ACA-3B7B6A2AA0AA}"/>
              </a:ext>
            </a:extLst>
          </p:cNvPr>
          <p:cNvSpPr/>
          <p:nvPr/>
        </p:nvSpPr>
        <p:spPr>
          <a:xfrm rot="16472960">
            <a:off x="3211737" y="3345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Flowchart: Connector 382">
            <a:extLst>
              <a:ext uri="{FF2B5EF4-FFF2-40B4-BE49-F238E27FC236}">
                <a16:creationId xmlns:a16="http://schemas.microsoft.com/office/drawing/2014/main" xmlns="" id="{65145372-BA6C-424F-A9A8-72F32BA26285}"/>
              </a:ext>
            </a:extLst>
          </p:cNvPr>
          <p:cNvSpPr/>
          <p:nvPr/>
        </p:nvSpPr>
        <p:spPr>
          <a:xfrm rot="16472960">
            <a:off x="3211737" y="3345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Flowchart: Connector 383">
            <a:extLst>
              <a:ext uri="{FF2B5EF4-FFF2-40B4-BE49-F238E27FC236}">
                <a16:creationId xmlns:a16="http://schemas.microsoft.com/office/drawing/2014/main" xmlns="" id="{6BF9163B-039C-44CE-AE6A-499F2D83A127}"/>
              </a:ext>
            </a:extLst>
          </p:cNvPr>
          <p:cNvSpPr/>
          <p:nvPr/>
        </p:nvSpPr>
        <p:spPr>
          <a:xfrm rot="16472960">
            <a:off x="3364137" y="3497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Flowchart: Connector 384">
            <a:extLst>
              <a:ext uri="{FF2B5EF4-FFF2-40B4-BE49-F238E27FC236}">
                <a16:creationId xmlns:a16="http://schemas.microsoft.com/office/drawing/2014/main" xmlns="" id="{AEAAEE2D-774A-4BF1-A477-A578CFB67CA6}"/>
              </a:ext>
            </a:extLst>
          </p:cNvPr>
          <p:cNvSpPr/>
          <p:nvPr/>
        </p:nvSpPr>
        <p:spPr>
          <a:xfrm rot="16472960">
            <a:off x="3211737" y="3345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Flowchart: Connector 385">
            <a:extLst>
              <a:ext uri="{FF2B5EF4-FFF2-40B4-BE49-F238E27FC236}">
                <a16:creationId xmlns:a16="http://schemas.microsoft.com/office/drawing/2014/main" xmlns="" id="{6F80B277-10BE-4E6C-8414-57C618E45C96}"/>
              </a:ext>
            </a:extLst>
          </p:cNvPr>
          <p:cNvSpPr/>
          <p:nvPr/>
        </p:nvSpPr>
        <p:spPr>
          <a:xfrm rot="16472960">
            <a:off x="2857577" y="291862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Flowchart: Connector 386">
            <a:extLst>
              <a:ext uri="{FF2B5EF4-FFF2-40B4-BE49-F238E27FC236}">
                <a16:creationId xmlns:a16="http://schemas.microsoft.com/office/drawing/2014/main" xmlns="" id="{09EA0B64-7C3F-45A4-8E08-C89D6CFF06DE}"/>
              </a:ext>
            </a:extLst>
          </p:cNvPr>
          <p:cNvSpPr/>
          <p:nvPr/>
        </p:nvSpPr>
        <p:spPr>
          <a:xfrm rot="16472960">
            <a:off x="3211737" y="33452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lowchart: Connector 387">
            <a:extLst>
              <a:ext uri="{FF2B5EF4-FFF2-40B4-BE49-F238E27FC236}">
                <a16:creationId xmlns:a16="http://schemas.microsoft.com/office/drawing/2014/main" xmlns="" id="{AB18388E-38B9-4F23-9A45-55EEC2C13E82}"/>
              </a:ext>
            </a:extLst>
          </p:cNvPr>
          <p:cNvSpPr/>
          <p:nvPr/>
        </p:nvSpPr>
        <p:spPr>
          <a:xfrm rot="16472960">
            <a:off x="3492769" y="34194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Flowchart: Connector 388">
            <a:extLst>
              <a:ext uri="{FF2B5EF4-FFF2-40B4-BE49-F238E27FC236}">
                <a16:creationId xmlns:a16="http://schemas.microsoft.com/office/drawing/2014/main" xmlns="" id="{D22C378E-A0A2-4234-8297-9683E896665D}"/>
              </a:ext>
            </a:extLst>
          </p:cNvPr>
          <p:cNvSpPr/>
          <p:nvPr/>
        </p:nvSpPr>
        <p:spPr>
          <a:xfrm rot="16472960">
            <a:off x="3492769" y="34194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Flowchart: Connector 389">
            <a:extLst>
              <a:ext uri="{FF2B5EF4-FFF2-40B4-BE49-F238E27FC236}">
                <a16:creationId xmlns:a16="http://schemas.microsoft.com/office/drawing/2014/main" xmlns="" id="{692F9327-65F4-4788-84F3-D814DD467D9D}"/>
              </a:ext>
            </a:extLst>
          </p:cNvPr>
          <p:cNvSpPr/>
          <p:nvPr/>
        </p:nvSpPr>
        <p:spPr>
          <a:xfrm rot="16472960">
            <a:off x="3364137" y="3497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Flowchart: Connector 390">
            <a:extLst>
              <a:ext uri="{FF2B5EF4-FFF2-40B4-BE49-F238E27FC236}">
                <a16:creationId xmlns:a16="http://schemas.microsoft.com/office/drawing/2014/main" xmlns="" id="{5D255A1E-6555-494C-9F44-98D39500DD9B}"/>
              </a:ext>
            </a:extLst>
          </p:cNvPr>
          <p:cNvSpPr/>
          <p:nvPr/>
        </p:nvSpPr>
        <p:spPr>
          <a:xfrm rot="16472960">
            <a:off x="3364137" y="3497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Flowchart: Connector 391">
            <a:extLst>
              <a:ext uri="{FF2B5EF4-FFF2-40B4-BE49-F238E27FC236}">
                <a16:creationId xmlns:a16="http://schemas.microsoft.com/office/drawing/2014/main" xmlns="" id="{F3833372-D431-44F1-A723-6104CCDF7709}"/>
              </a:ext>
            </a:extLst>
          </p:cNvPr>
          <p:cNvSpPr/>
          <p:nvPr/>
        </p:nvSpPr>
        <p:spPr>
          <a:xfrm rot="16472960">
            <a:off x="3364137" y="3497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Flowchart: Connector 392">
            <a:extLst>
              <a:ext uri="{FF2B5EF4-FFF2-40B4-BE49-F238E27FC236}">
                <a16:creationId xmlns:a16="http://schemas.microsoft.com/office/drawing/2014/main" xmlns="" id="{DAB1745A-D4D7-466A-AC50-0258A5EB77D6}"/>
              </a:ext>
            </a:extLst>
          </p:cNvPr>
          <p:cNvSpPr/>
          <p:nvPr/>
        </p:nvSpPr>
        <p:spPr>
          <a:xfrm rot="16472960">
            <a:off x="2628428" y="348738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Flowchart: Connector 393">
            <a:extLst>
              <a:ext uri="{FF2B5EF4-FFF2-40B4-BE49-F238E27FC236}">
                <a16:creationId xmlns:a16="http://schemas.microsoft.com/office/drawing/2014/main" xmlns="" id="{0F87F9F9-61E2-4C16-B94C-8580F24CC03C}"/>
              </a:ext>
            </a:extLst>
          </p:cNvPr>
          <p:cNvSpPr/>
          <p:nvPr/>
        </p:nvSpPr>
        <p:spPr>
          <a:xfrm rot="16472960">
            <a:off x="3645169" y="35718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Flowchart: Connector 394">
            <a:extLst>
              <a:ext uri="{FF2B5EF4-FFF2-40B4-BE49-F238E27FC236}">
                <a16:creationId xmlns:a16="http://schemas.microsoft.com/office/drawing/2014/main" xmlns="" id="{5BC7FB08-47AE-4038-8434-77F788292534}"/>
              </a:ext>
            </a:extLst>
          </p:cNvPr>
          <p:cNvSpPr/>
          <p:nvPr/>
        </p:nvSpPr>
        <p:spPr>
          <a:xfrm rot="16472960">
            <a:off x="3645169" y="35718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Flowchart: Connector 395">
            <a:extLst>
              <a:ext uri="{FF2B5EF4-FFF2-40B4-BE49-F238E27FC236}">
                <a16:creationId xmlns:a16="http://schemas.microsoft.com/office/drawing/2014/main" xmlns="" id="{8F8BCB91-D456-46B6-B9F6-1C4C73EC90CA}"/>
              </a:ext>
            </a:extLst>
          </p:cNvPr>
          <p:cNvSpPr/>
          <p:nvPr/>
        </p:nvSpPr>
        <p:spPr>
          <a:xfrm rot="16472960">
            <a:off x="3516537" y="3650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Flowchart: Connector 396">
            <a:extLst>
              <a:ext uri="{FF2B5EF4-FFF2-40B4-BE49-F238E27FC236}">
                <a16:creationId xmlns:a16="http://schemas.microsoft.com/office/drawing/2014/main" xmlns="" id="{6681F06F-E763-4574-9DAA-AD0BD733847A}"/>
              </a:ext>
            </a:extLst>
          </p:cNvPr>
          <p:cNvSpPr/>
          <p:nvPr/>
        </p:nvSpPr>
        <p:spPr>
          <a:xfrm rot="16472960">
            <a:off x="3645169" y="35718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Flowchart: Connector 397">
            <a:extLst>
              <a:ext uri="{FF2B5EF4-FFF2-40B4-BE49-F238E27FC236}">
                <a16:creationId xmlns:a16="http://schemas.microsoft.com/office/drawing/2014/main" xmlns="" id="{F1F60DEE-EA4C-4B60-9616-DB1C04A8D5B8}"/>
              </a:ext>
            </a:extLst>
          </p:cNvPr>
          <p:cNvSpPr/>
          <p:nvPr/>
        </p:nvSpPr>
        <p:spPr>
          <a:xfrm rot="16472960">
            <a:off x="3516537" y="3650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Flowchart: Connector 398">
            <a:extLst>
              <a:ext uri="{FF2B5EF4-FFF2-40B4-BE49-F238E27FC236}">
                <a16:creationId xmlns:a16="http://schemas.microsoft.com/office/drawing/2014/main" xmlns="" id="{5D799689-9F24-42E7-8C90-5F8B19F09782}"/>
              </a:ext>
            </a:extLst>
          </p:cNvPr>
          <p:cNvSpPr/>
          <p:nvPr/>
        </p:nvSpPr>
        <p:spPr>
          <a:xfrm rot="16472960">
            <a:off x="3516537" y="3650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Flowchart: Connector 399">
            <a:extLst>
              <a:ext uri="{FF2B5EF4-FFF2-40B4-BE49-F238E27FC236}">
                <a16:creationId xmlns:a16="http://schemas.microsoft.com/office/drawing/2014/main" xmlns="" id="{468D34BB-233A-4EE4-9BC0-3EB823EBF23B}"/>
              </a:ext>
            </a:extLst>
          </p:cNvPr>
          <p:cNvSpPr/>
          <p:nvPr/>
        </p:nvSpPr>
        <p:spPr>
          <a:xfrm rot="16472960">
            <a:off x="3318417" y="370189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Flowchart: Connector 400">
            <a:extLst>
              <a:ext uri="{FF2B5EF4-FFF2-40B4-BE49-F238E27FC236}">
                <a16:creationId xmlns:a16="http://schemas.microsoft.com/office/drawing/2014/main" xmlns="" id="{14693C1B-C753-4AAC-BAE9-4876F3C18789}"/>
              </a:ext>
            </a:extLst>
          </p:cNvPr>
          <p:cNvSpPr/>
          <p:nvPr/>
        </p:nvSpPr>
        <p:spPr>
          <a:xfrm rot="16472960">
            <a:off x="3321772" y="386043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Flowchart: Connector 401">
            <a:extLst>
              <a:ext uri="{FF2B5EF4-FFF2-40B4-BE49-F238E27FC236}">
                <a16:creationId xmlns:a16="http://schemas.microsoft.com/office/drawing/2014/main" xmlns="" id="{8817A0B2-3964-4F89-83DB-AA1258D72598}"/>
              </a:ext>
            </a:extLst>
          </p:cNvPr>
          <p:cNvSpPr/>
          <p:nvPr/>
        </p:nvSpPr>
        <p:spPr>
          <a:xfrm rot="16472960">
            <a:off x="3204327" y="3870091"/>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Flowchart: Connector 402">
            <a:extLst>
              <a:ext uri="{FF2B5EF4-FFF2-40B4-BE49-F238E27FC236}">
                <a16:creationId xmlns:a16="http://schemas.microsoft.com/office/drawing/2014/main" xmlns="" id="{DE482503-8D95-463C-BC9C-A2EE0A23346D}"/>
              </a:ext>
            </a:extLst>
          </p:cNvPr>
          <p:cNvSpPr/>
          <p:nvPr/>
        </p:nvSpPr>
        <p:spPr>
          <a:xfrm rot="16472960">
            <a:off x="2584306" y="3300440"/>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Flowchart: Connector 403">
            <a:extLst>
              <a:ext uri="{FF2B5EF4-FFF2-40B4-BE49-F238E27FC236}">
                <a16:creationId xmlns:a16="http://schemas.microsoft.com/office/drawing/2014/main" xmlns="" id="{8D9A7F73-7CBF-4AD4-B2C4-3C67A0DC8E35}"/>
              </a:ext>
            </a:extLst>
          </p:cNvPr>
          <p:cNvSpPr/>
          <p:nvPr/>
        </p:nvSpPr>
        <p:spPr>
          <a:xfrm rot="16472960">
            <a:off x="3364137" y="3497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Flowchart: Connector 404">
            <a:extLst>
              <a:ext uri="{FF2B5EF4-FFF2-40B4-BE49-F238E27FC236}">
                <a16:creationId xmlns:a16="http://schemas.microsoft.com/office/drawing/2014/main" xmlns="" id="{EBC493BE-D3B0-4141-BAA0-2237B7458428}"/>
              </a:ext>
            </a:extLst>
          </p:cNvPr>
          <p:cNvSpPr/>
          <p:nvPr/>
        </p:nvSpPr>
        <p:spPr>
          <a:xfrm rot="16472960">
            <a:off x="3364137" y="34976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lowchart: Connector 405">
            <a:extLst>
              <a:ext uri="{FF2B5EF4-FFF2-40B4-BE49-F238E27FC236}">
                <a16:creationId xmlns:a16="http://schemas.microsoft.com/office/drawing/2014/main" xmlns="" id="{20D8CB91-DC87-4BF3-A13C-7E3298642486}"/>
              </a:ext>
            </a:extLst>
          </p:cNvPr>
          <p:cNvSpPr/>
          <p:nvPr/>
        </p:nvSpPr>
        <p:spPr>
          <a:xfrm rot="16472960">
            <a:off x="3516537" y="3650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lowchart: Connector 406">
            <a:extLst>
              <a:ext uri="{FF2B5EF4-FFF2-40B4-BE49-F238E27FC236}">
                <a16:creationId xmlns:a16="http://schemas.microsoft.com/office/drawing/2014/main" xmlns="" id="{0CFF338C-737F-4F53-BCA9-4422E9DBFBF9}"/>
              </a:ext>
            </a:extLst>
          </p:cNvPr>
          <p:cNvSpPr/>
          <p:nvPr/>
        </p:nvSpPr>
        <p:spPr>
          <a:xfrm rot="16472960">
            <a:off x="2982155" y="3710561"/>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lowchart: Connector 407">
            <a:extLst>
              <a:ext uri="{FF2B5EF4-FFF2-40B4-BE49-F238E27FC236}">
                <a16:creationId xmlns:a16="http://schemas.microsoft.com/office/drawing/2014/main" xmlns="" id="{62895EDF-F9D1-4CFE-BFE6-246C5ACF3AC7}"/>
              </a:ext>
            </a:extLst>
          </p:cNvPr>
          <p:cNvSpPr/>
          <p:nvPr/>
        </p:nvSpPr>
        <p:spPr>
          <a:xfrm rot="16472960">
            <a:off x="3216209" y="3607662"/>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Flowchart: Connector 408">
            <a:extLst>
              <a:ext uri="{FF2B5EF4-FFF2-40B4-BE49-F238E27FC236}">
                <a16:creationId xmlns:a16="http://schemas.microsoft.com/office/drawing/2014/main" xmlns="" id="{0ADBE577-EAC5-4A21-A418-0978C0C22ED9}"/>
              </a:ext>
            </a:extLst>
          </p:cNvPr>
          <p:cNvSpPr/>
          <p:nvPr/>
        </p:nvSpPr>
        <p:spPr>
          <a:xfrm rot="16472960">
            <a:off x="2383337" y="366223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Flowchart: Connector 409">
            <a:extLst>
              <a:ext uri="{FF2B5EF4-FFF2-40B4-BE49-F238E27FC236}">
                <a16:creationId xmlns:a16="http://schemas.microsoft.com/office/drawing/2014/main" xmlns="" id="{921190A2-B767-4D0E-B3CE-06E678FCDB1C}"/>
              </a:ext>
            </a:extLst>
          </p:cNvPr>
          <p:cNvSpPr/>
          <p:nvPr/>
        </p:nvSpPr>
        <p:spPr>
          <a:xfrm rot="16472960">
            <a:off x="3645169" y="35718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Flowchart: Connector 410">
            <a:extLst>
              <a:ext uri="{FF2B5EF4-FFF2-40B4-BE49-F238E27FC236}">
                <a16:creationId xmlns:a16="http://schemas.microsoft.com/office/drawing/2014/main" xmlns="" id="{578CCD08-7C23-4DB9-8540-B932BA056554}"/>
              </a:ext>
            </a:extLst>
          </p:cNvPr>
          <p:cNvSpPr/>
          <p:nvPr/>
        </p:nvSpPr>
        <p:spPr>
          <a:xfrm rot="16472960">
            <a:off x="3645169" y="35718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Flowchart: Connector 411">
            <a:extLst>
              <a:ext uri="{FF2B5EF4-FFF2-40B4-BE49-F238E27FC236}">
                <a16:creationId xmlns:a16="http://schemas.microsoft.com/office/drawing/2014/main" xmlns="" id="{45BF9202-22EC-4AB6-9E6E-5A597BF99A31}"/>
              </a:ext>
            </a:extLst>
          </p:cNvPr>
          <p:cNvSpPr/>
          <p:nvPr/>
        </p:nvSpPr>
        <p:spPr>
          <a:xfrm rot="16472960">
            <a:off x="3516537" y="3650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Flowchart: Connector 412">
            <a:extLst>
              <a:ext uri="{FF2B5EF4-FFF2-40B4-BE49-F238E27FC236}">
                <a16:creationId xmlns:a16="http://schemas.microsoft.com/office/drawing/2014/main" xmlns="" id="{34DF4807-9938-49DE-ACE3-A53A8406C8A9}"/>
              </a:ext>
            </a:extLst>
          </p:cNvPr>
          <p:cNvSpPr/>
          <p:nvPr/>
        </p:nvSpPr>
        <p:spPr>
          <a:xfrm rot="16472960">
            <a:off x="3516537" y="3650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lowchart: Connector 413">
            <a:extLst>
              <a:ext uri="{FF2B5EF4-FFF2-40B4-BE49-F238E27FC236}">
                <a16:creationId xmlns:a16="http://schemas.microsoft.com/office/drawing/2014/main" xmlns="" id="{16638343-0875-4696-916B-2E439AFD438B}"/>
              </a:ext>
            </a:extLst>
          </p:cNvPr>
          <p:cNvSpPr/>
          <p:nvPr/>
        </p:nvSpPr>
        <p:spPr>
          <a:xfrm rot="16472960">
            <a:off x="3516537" y="3650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Flowchart: Connector 414">
            <a:extLst>
              <a:ext uri="{FF2B5EF4-FFF2-40B4-BE49-F238E27FC236}">
                <a16:creationId xmlns:a16="http://schemas.microsoft.com/office/drawing/2014/main" xmlns="" id="{FEAB7991-E500-408E-869D-96317C1E81DE}"/>
              </a:ext>
            </a:extLst>
          </p:cNvPr>
          <p:cNvSpPr/>
          <p:nvPr/>
        </p:nvSpPr>
        <p:spPr>
          <a:xfrm rot="16472960">
            <a:off x="3717451" y="346015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Flowchart: Connector 415">
            <a:extLst>
              <a:ext uri="{FF2B5EF4-FFF2-40B4-BE49-F238E27FC236}">
                <a16:creationId xmlns:a16="http://schemas.microsoft.com/office/drawing/2014/main" xmlns="" id="{CAF35F64-7128-48C1-8F9E-7DD7EC07E021}"/>
              </a:ext>
            </a:extLst>
          </p:cNvPr>
          <p:cNvSpPr/>
          <p:nvPr/>
        </p:nvSpPr>
        <p:spPr>
          <a:xfrm rot="16472960">
            <a:off x="3797569" y="37242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Flowchart: Connector 416">
            <a:extLst>
              <a:ext uri="{FF2B5EF4-FFF2-40B4-BE49-F238E27FC236}">
                <a16:creationId xmlns:a16="http://schemas.microsoft.com/office/drawing/2014/main" xmlns="" id="{33617C12-DBC5-4F37-9C41-E05B7573BB06}"/>
              </a:ext>
            </a:extLst>
          </p:cNvPr>
          <p:cNvSpPr/>
          <p:nvPr/>
        </p:nvSpPr>
        <p:spPr>
          <a:xfrm rot="16472960">
            <a:off x="3797569" y="37242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Flowchart: Connector 417">
            <a:extLst>
              <a:ext uri="{FF2B5EF4-FFF2-40B4-BE49-F238E27FC236}">
                <a16:creationId xmlns:a16="http://schemas.microsoft.com/office/drawing/2014/main" xmlns="" id="{965B63FD-6489-4BE2-A82E-DD09765DAFB3}"/>
              </a:ext>
            </a:extLst>
          </p:cNvPr>
          <p:cNvSpPr/>
          <p:nvPr/>
        </p:nvSpPr>
        <p:spPr>
          <a:xfrm rot="16472960">
            <a:off x="3668937" y="3802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lowchart: Connector 418">
            <a:extLst>
              <a:ext uri="{FF2B5EF4-FFF2-40B4-BE49-F238E27FC236}">
                <a16:creationId xmlns:a16="http://schemas.microsoft.com/office/drawing/2014/main" xmlns="" id="{2E444C93-FAAB-424A-A3FB-9A28278E7E1B}"/>
              </a:ext>
            </a:extLst>
          </p:cNvPr>
          <p:cNvSpPr/>
          <p:nvPr/>
        </p:nvSpPr>
        <p:spPr>
          <a:xfrm rot="16472960">
            <a:off x="3797569" y="37242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Flowchart: Connector 419">
            <a:extLst>
              <a:ext uri="{FF2B5EF4-FFF2-40B4-BE49-F238E27FC236}">
                <a16:creationId xmlns:a16="http://schemas.microsoft.com/office/drawing/2014/main" xmlns="" id="{53221984-EAC3-4CE1-B37F-0E97AE82DD1B}"/>
              </a:ext>
            </a:extLst>
          </p:cNvPr>
          <p:cNvSpPr/>
          <p:nvPr/>
        </p:nvSpPr>
        <p:spPr>
          <a:xfrm rot="16472960">
            <a:off x="3668937" y="3802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Flowchart: Connector 420">
            <a:extLst>
              <a:ext uri="{FF2B5EF4-FFF2-40B4-BE49-F238E27FC236}">
                <a16:creationId xmlns:a16="http://schemas.microsoft.com/office/drawing/2014/main" xmlns="" id="{2F2C3ECC-FAC9-4460-9C43-6CCCC450E2CD}"/>
              </a:ext>
            </a:extLst>
          </p:cNvPr>
          <p:cNvSpPr/>
          <p:nvPr/>
        </p:nvSpPr>
        <p:spPr>
          <a:xfrm rot="16472960">
            <a:off x="3668937" y="3802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Flowchart: Connector 421">
            <a:extLst>
              <a:ext uri="{FF2B5EF4-FFF2-40B4-BE49-F238E27FC236}">
                <a16:creationId xmlns:a16="http://schemas.microsoft.com/office/drawing/2014/main" xmlns="" id="{F9FA4ECD-9B14-4355-91A7-2C87B532263C}"/>
              </a:ext>
            </a:extLst>
          </p:cNvPr>
          <p:cNvSpPr/>
          <p:nvPr/>
        </p:nvSpPr>
        <p:spPr>
          <a:xfrm rot="16472960">
            <a:off x="3314361" y="410386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Flowchart: Connector 422">
            <a:extLst>
              <a:ext uri="{FF2B5EF4-FFF2-40B4-BE49-F238E27FC236}">
                <a16:creationId xmlns:a16="http://schemas.microsoft.com/office/drawing/2014/main" xmlns="" id="{E6ADED40-3A7E-4402-BADA-70D08F06C78E}"/>
              </a:ext>
            </a:extLst>
          </p:cNvPr>
          <p:cNvSpPr/>
          <p:nvPr/>
        </p:nvSpPr>
        <p:spPr>
          <a:xfrm rot="16472960">
            <a:off x="3474172" y="401283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Flowchart: Connector 423">
            <a:extLst>
              <a:ext uri="{FF2B5EF4-FFF2-40B4-BE49-F238E27FC236}">
                <a16:creationId xmlns:a16="http://schemas.microsoft.com/office/drawing/2014/main" xmlns="" id="{A4D5CB3F-2636-46E0-A7D8-FD7D0EE10D79}"/>
              </a:ext>
            </a:extLst>
          </p:cNvPr>
          <p:cNvSpPr/>
          <p:nvPr/>
        </p:nvSpPr>
        <p:spPr>
          <a:xfrm rot="16472960">
            <a:off x="4156338" y="342623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lowchart: Connector 424">
            <a:extLst>
              <a:ext uri="{FF2B5EF4-FFF2-40B4-BE49-F238E27FC236}">
                <a16:creationId xmlns:a16="http://schemas.microsoft.com/office/drawing/2014/main" xmlns="" id="{FB577ACD-A478-4345-9ABE-8E70E0EBAAC4}"/>
              </a:ext>
            </a:extLst>
          </p:cNvPr>
          <p:cNvSpPr/>
          <p:nvPr/>
        </p:nvSpPr>
        <p:spPr>
          <a:xfrm rot="16472960">
            <a:off x="3492768" y="3158877"/>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lowchart: Connector 425">
            <a:extLst>
              <a:ext uri="{FF2B5EF4-FFF2-40B4-BE49-F238E27FC236}">
                <a16:creationId xmlns:a16="http://schemas.microsoft.com/office/drawing/2014/main" xmlns="" id="{6C48FB5D-108B-488E-A22A-1EFEEA895DEB}"/>
              </a:ext>
            </a:extLst>
          </p:cNvPr>
          <p:cNvSpPr/>
          <p:nvPr/>
        </p:nvSpPr>
        <p:spPr>
          <a:xfrm rot="16472960">
            <a:off x="3516537" y="3650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Flowchart: Connector 426">
            <a:extLst>
              <a:ext uri="{FF2B5EF4-FFF2-40B4-BE49-F238E27FC236}">
                <a16:creationId xmlns:a16="http://schemas.microsoft.com/office/drawing/2014/main" xmlns="" id="{C8A21662-C0F9-46D1-ABFE-F593C8695AB0}"/>
              </a:ext>
            </a:extLst>
          </p:cNvPr>
          <p:cNvSpPr/>
          <p:nvPr/>
        </p:nvSpPr>
        <p:spPr>
          <a:xfrm rot="16472960">
            <a:off x="3516537" y="3650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Flowchart: Connector 427">
            <a:extLst>
              <a:ext uri="{FF2B5EF4-FFF2-40B4-BE49-F238E27FC236}">
                <a16:creationId xmlns:a16="http://schemas.microsoft.com/office/drawing/2014/main" xmlns="" id="{193976CD-4CB3-4AA7-9921-C336C2F74927}"/>
              </a:ext>
            </a:extLst>
          </p:cNvPr>
          <p:cNvSpPr/>
          <p:nvPr/>
        </p:nvSpPr>
        <p:spPr>
          <a:xfrm rot="16472960">
            <a:off x="3668937" y="3802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Flowchart: Connector 428">
            <a:extLst>
              <a:ext uri="{FF2B5EF4-FFF2-40B4-BE49-F238E27FC236}">
                <a16:creationId xmlns:a16="http://schemas.microsoft.com/office/drawing/2014/main" xmlns="" id="{51E859A3-49D5-4436-AF07-D6AFAFAE7493}"/>
              </a:ext>
            </a:extLst>
          </p:cNvPr>
          <p:cNvSpPr/>
          <p:nvPr/>
        </p:nvSpPr>
        <p:spPr>
          <a:xfrm rot="16472960">
            <a:off x="3516537" y="3650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lowchart: Connector 429">
            <a:extLst>
              <a:ext uri="{FF2B5EF4-FFF2-40B4-BE49-F238E27FC236}">
                <a16:creationId xmlns:a16="http://schemas.microsoft.com/office/drawing/2014/main" xmlns="" id="{FAAFFB9B-9291-496D-8608-1598FF96C824}"/>
              </a:ext>
            </a:extLst>
          </p:cNvPr>
          <p:cNvSpPr/>
          <p:nvPr/>
        </p:nvSpPr>
        <p:spPr>
          <a:xfrm rot="16472960">
            <a:off x="3368609" y="3760062"/>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Flowchart: Connector 430">
            <a:extLst>
              <a:ext uri="{FF2B5EF4-FFF2-40B4-BE49-F238E27FC236}">
                <a16:creationId xmlns:a16="http://schemas.microsoft.com/office/drawing/2014/main" xmlns="" id="{29CE68D7-AE03-48FB-AFF4-AFF9147F324E}"/>
              </a:ext>
            </a:extLst>
          </p:cNvPr>
          <p:cNvSpPr/>
          <p:nvPr/>
        </p:nvSpPr>
        <p:spPr>
          <a:xfrm rot="16472960">
            <a:off x="3516537" y="36500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Flowchart: Connector 431">
            <a:extLst>
              <a:ext uri="{FF2B5EF4-FFF2-40B4-BE49-F238E27FC236}">
                <a16:creationId xmlns:a16="http://schemas.microsoft.com/office/drawing/2014/main" xmlns="" id="{DB9C4C63-5C86-45B7-862A-7CB540386567}"/>
              </a:ext>
            </a:extLst>
          </p:cNvPr>
          <p:cNvSpPr/>
          <p:nvPr/>
        </p:nvSpPr>
        <p:spPr>
          <a:xfrm rot="16472960">
            <a:off x="3797569" y="37242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Flowchart: Connector 432">
            <a:extLst>
              <a:ext uri="{FF2B5EF4-FFF2-40B4-BE49-F238E27FC236}">
                <a16:creationId xmlns:a16="http://schemas.microsoft.com/office/drawing/2014/main" xmlns="" id="{2A94F790-F707-4575-B571-AE460262CB84}"/>
              </a:ext>
            </a:extLst>
          </p:cNvPr>
          <p:cNvSpPr/>
          <p:nvPr/>
        </p:nvSpPr>
        <p:spPr>
          <a:xfrm rot="16472960">
            <a:off x="3797569" y="37242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Flowchart: Connector 433">
            <a:extLst>
              <a:ext uri="{FF2B5EF4-FFF2-40B4-BE49-F238E27FC236}">
                <a16:creationId xmlns:a16="http://schemas.microsoft.com/office/drawing/2014/main" xmlns="" id="{C87BBF92-B767-4592-BF1C-5BD1E1FCAC28}"/>
              </a:ext>
            </a:extLst>
          </p:cNvPr>
          <p:cNvSpPr/>
          <p:nvPr/>
        </p:nvSpPr>
        <p:spPr>
          <a:xfrm rot="16472960">
            <a:off x="3668937" y="3802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Flowchart: Connector 434">
            <a:extLst>
              <a:ext uri="{FF2B5EF4-FFF2-40B4-BE49-F238E27FC236}">
                <a16:creationId xmlns:a16="http://schemas.microsoft.com/office/drawing/2014/main" xmlns="" id="{A289D6CE-0ED1-4858-94F7-B913C5259350}"/>
              </a:ext>
            </a:extLst>
          </p:cNvPr>
          <p:cNvSpPr/>
          <p:nvPr/>
        </p:nvSpPr>
        <p:spPr>
          <a:xfrm rot="16472960">
            <a:off x="3668937" y="3802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Flowchart: Connector 435">
            <a:extLst>
              <a:ext uri="{FF2B5EF4-FFF2-40B4-BE49-F238E27FC236}">
                <a16:creationId xmlns:a16="http://schemas.microsoft.com/office/drawing/2014/main" xmlns="" id="{C3A4A57B-5850-4D7A-95D0-792FBEC87E93}"/>
              </a:ext>
            </a:extLst>
          </p:cNvPr>
          <p:cNvSpPr/>
          <p:nvPr/>
        </p:nvSpPr>
        <p:spPr>
          <a:xfrm rot="16472960">
            <a:off x="3668937" y="38024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Flowchart: Connector 436">
            <a:extLst>
              <a:ext uri="{FF2B5EF4-FFF2-40B4-BE49-F238E27FC236}">
                <a16:creationId xmlns:a16="http://schemas.microsoft.com/office/drawing/2014/main" xmlns="" id="{8A4EDBE4-3D7C-4A77-96E6-603655ADDB7B}"/>
              </a:ext>
            </a:extLst>
          </p:cNvPr>
          <p:cNvSpPr/>
          <p:nvPr/>
        </p:nvSpPr>
        <p:spPr>
          <a:xfrm rot="16472960">
            <a:off x="3368748" y="390253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lowchart: Connector 437">
            <a:extLst>
              <a:ext uri="{FF2B5EF4-FFF2-40B4-BE49-F238E27FC236}">
                <a16:creationId xmlns:a16="http://schemas.microsoft.com/office/drawing/2014/main" xmlns="" id="{7AE98C31-5C2B-4184-966B-C0A3F86A4344}"/>
              </a:ext>
            </a:extLst>
          </p:cNvPr>
          <p:cNvSpPr/>
          <p:nvPr/>
        </p:nvSpPr>
        <p:spPr>
          <a:xfrm rot="16472960">
            <a:off x="3949969" y="38766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Flowchart: Connector 438">
            <a:extLst>
              <a:ext uri="{FF2B5EF4-FFF2-40B4-BE49-F238E27FC236}">
                <a16:creationId xmlns:a16="http://schemas.microsoft.com/office/drawing/2014/main" xmlns="" id="{5EAD610E-94ED-40E3-AEDB-8A744B40AE94}"/>
              </a:ext>
            </a:extLst>
          </p:cNvPr>
          <p:cNvSpPr/>
          <p:nvPr/>
        </p:nvSpPr>
        <p:spPr>
          <a:xfrm rot="16472960">
            <a:off x="3949969" y="38766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Flowchart: Connector 439">
            <a:extLst>
              <a:ext uri="{FF2B5EF4-FFF2-40B4-BE49-F238E27FC236}">
                <a16:creationId xmlns:a16="http://schemas.microsoft.com/office/drawing/2014/main" xmlns="" id="{5856D856-CD8E-4C3E-92AF-26288B9D7450}"/>
              </a:ext>
            </a:extLst>
          </p:cNvPr>
          <p:cNvSpPr/>
          <p:nvPr/>
        </p:nvSpPr>
        <p:spPr>
          <a:xfrm rot="16472960">
            <a:off x="3821337" y="3954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Flowchart: Connector 440">
            <a:extLst>
              <a:ext uri="{FF2B5EF4-FFF2-40B4-BE49-F238E27FC236}">
                <a16:creationId xmlns:a16="http://schemas.microsoft.com/office/drawing/2014/main" xmlns="" id="{6BE4551E-08C1-4D3E-A2C2-04BF50E45311}"/>
              </a:ext>
            </a:extLst>
          </p:cNvPr>
          <p:cNvSpPr/>
          <p:nvPr/>
        </p:nvSpPr>
        <p:spPr>
          <a:xfrm rot="16472960">
            <a:off x="3949969" y="38766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Flowchart: Connector 441">
            <a:extLst>
              <a:ext uri="{FF2B5EF4-FFF2-40B4-BE49-F238E27FC236}">
                <a16:creationId xmlns:a16="http://schemas.microsoft.com/office/drawing/2014/main" xmlns="" id="{F1E03870-995C-49F1-8C55-FE1A52C9A8DF}"/>
              </a:ext>
            </a:extLst>
          </p:cNvPr>
          <p:cNvSpPr/>
          <p:nvPr/>
        </p:nvSpPr>
        <p:spPr>
          <a:xfrm rot="16472960">
            <a:off x="3821337" y="3954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Flowchart: Connector 442">
            <a:extLst>
              <a:ext uri="{FF2B5EF4-FFF2-40B4-BE49-F238E27FC236}">
                <a16:creationId xmlns:a16="http://schemas.microsoft.com/office/drawing/2014/main" xmlns="" id="{5567669C-C89A-46B1-875E-7A9CF310E472}"/>
              </a:ext>
            </a:extLst>
          </p:cNvPr>
          <p:cNvSpPr/>
          <p:nvPr/>
        </p:nvSpPr>
        <p:spPr>
          <a:xfrm rot="16472960">
            <a:off x="3821337" y="395483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Flowchart: Connector 443">
            <a:extLst>
              <a:ext uri="{FF2B5EF4-FFF2-40B4-BE49-F238E27FC236}">
                <a16:creationId xmlns:a16="http://schemas.microsoft.com/office/drawing/2014/main" xmlns="" id="{4D694A61-895C-4DCD-A308-103C17887DA8}"/>
              </a:ext>
            </a:extLst>
          </p:cNvPr>
          <p:cNvSpPr/>
          <p:nvPr/>
        </p:nvSpPr>
        <p:spPr>
          <a:xfrm rot="16472960">
            <a:off x="3623217" y="400669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Flowchart: Connector 444">
            <a:extLst>
              <a:ext uri="{FF2B5EF4-FFF2-40B4-BE49-F238E27FC236}">
                <a16:creationId xmlns:a16="http://schemas.microsoft.com/office/drawing/2014/main" xmlns="" id="{097AE16A-7715-494C-9CB4-2B063EC6C099}"/>
              </a:ext>
            </a:extLst>
          </p:cNvPr>
          <p:cNvSpPr/>
          <p:nvPr/>
        </p:nvSpPr>
        <p:spPr>
          <a:xfrm rot="16472960">
            <a:off x="3626572" y="416523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Flowchart: Connector 445">
            <a:extLst>
              <a:ext uri="{FF2B5EF4-FFF2-40B4-BE49-F238E27FC236}">
                <a16:creationId xmlns:a16="http://schemas.microsoft.com/office/drawing/2014/main" xmlns="" id="{BFA25B37-CAB3-41A3-83A3-C363D6D868FD}"/>
              </a:ext>
            </a:extLst>
          </p:cNvPr>
          <p:cNvSpPr/>
          <p:nvPr/>
        </p:nvSpPr>
        <p:spPr>
          <a:xfrm rot="16472960">
            <a:off x="3995689" y="414958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Flowchart: Connector 446">
            <a:extLst>
              <a:ext uri="{FF2B5EF4-FFF2-40B4-BE49-F238E27FC236}">
                <a16:creationId xmlns:a16="http://schemas.microsoft.com/office/drawing/2014/main" xmlns="" id="{E067DD84-3CC0-40BD-8CF6-31C3BF25A8D2}"/>
              </a:ext>
            </a:extLst>
          </p:cNvPr>
          <p:cNvSpPr/>
          <p:nvPr/>
        </p:nvSpPr>
        <p:spPr>
          <a:xfrm rot="16472960">
            <a:off x="3447049" y="382761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TextBox 447">
            <a:extLst>
              <a:ext uri="{FF2B5EF4-FFF2-40B4-BE49-F238E27FC236}">
                <a16:creationId xmlns:a16="http://schemas.microsoft.com/office/drawing/2014/main" xmlns="" id="{9092FB5F-356C-4F40-AAE7-C3519DD1E52F}"/>
              </a:ext>
            </a:extLst>
          </p:cNvPr>
          <p:cNvSpPr txBox="1"/>
          <p:nvPr/>
        </p:nvSpPr>
        <p:spPr>
          <a:xfrm>
            <a:off x="2043591" y="4641032"/>
            <a:ext cx="4060727" cy="523220"/>
          </a:xfrm>
          <a:prstGeom prst="rect">
            <a:avLst/>
          </a:prstGeom>
          <a:noFill/>
        </p:spPr>
        <p:txBody>
          <a:bodyPr wrap="none" rtlCol="0">
            <a:spAutoFit/>
          </a:bodyPr>
          <a:lstStyle/>
          <a:p>
            <a:r>
              <a:rPr lang="en-US" sz="1400" dirty="0"/>
              <a:t>2	4	6	8	10</a:t>
            </a:r>
          </a:p>
          <a:p>
            <a:endParaRPr lang="en-US" sz="1400" dirty="0"/>
          </a:p>
        </p:txBody>
      </p:sp>
      <p:sp>
        <p:nvSpPr>
          <p:cNvPr id="449" name="TextBox 448">
            <a:extLst>
              <a:ext uri="{FF2B5EF4-FFF2-40B4-BE49-F238E27FC236}">
                <a16:creationId xmlns:a16="http://schemas.microsoft.com/office/drawing/2014/main" xmlns="" id="{D1328D5B-ABE9-4955-8DF5-C3EA07BC540C}"/>
              </a:ext>
            </a:extLst>
          </p:cNvPr>
          <p:cNvSpPr txBox="1"/>
          <p:nvPr/>
        </p:nvSpPr>
        <p:spPr>
          <a:xfrm>
            <a:off x="3394331" y="4891253"/>
            <a:ext cx="629018" cy="369332"/>
          </a:xfrm>
          <a:prstGeom prst="rect">
            <a:avLst/>
          </a:prstGeom>
          <a:noFill/>
        </p:spPr>
        <p:txBody>
          <a:bodyPr wrap="none" rtlCol="0">
            <a:spAutoFit/>
          </a:bodyPr>
          <a:lstStyle/>
          <a:p>
            <a:r>
              <a:rPr lang="en-US" b="1" dirty="0"/>
              <a:t>TEST</a:t>
            </a:r>
          </a:p>
        </p:txBody>
      </p:sp>
      <p:sp>
        <p:nvSpPr>
          <p:cNvPr id="450" name="TextBox 449">
            <a:extLst>
              <a:ext uri="{FF2B5EF4-FFF2-40B4-BE49-F238E27FC236}">
                <a16:creationId xmlns:a16="http://schemas.microsoft.com/office/drawing/2014/main" xmlns="" id="{588E1DEC-D22A-4705-BA53-2FFB1EF4A408}"/>
              </a:ext>
            </a:extLst>
          </p:cNvPr>
          <p:cNvSpPr txBox="1"/>
          <p:nvPr/>
        </p:nvSpPr>
        <p:spPr>
          <a:xfrm>
            <a:off x="1098956" y="942935"/>
            <a:ext cx="367408" cy="3539430"/>
          </a:xfrm>
          <a:prstGeom prst="rect">
            <a:avLst/>
          </a:prstGeom>
          <a:noFill/>
        </p:spPr>
        <p:txBody>
          <a:bodyPr wrap="none" rtlCol="0">
            <a:spAutoFit/>
          </a:bodyPr>
          <a:lstStyle/>
          <a:p>
            <a:r>
              <a:rPr lang="en-US" sz="1400" dirty="0"/>
              <a:t>20</a:t>
            </a:r>
          </a:p>
          <a:p>
            <a:endParaRPr lang="en-US" sz="1000" dirty="0"/>
          </a:p>
          <a:p>
            <a:r>
              <a:rPr lang="en-US" sz="1400" dirty="0"/>
              <a:t>18</a:t>
            </a:r>
          </a:p>
          <a:p>
            <a:endParaRPr lang="en-US" sz="900" dirty="0"/>
          </a:p>
          <a:p>
            <a:r>
              <a:rPr lang="en-US" sz="1400" dirty="0"/>
              <a:t>16</a:t>
            </a:r>
          </a:p>
          <a:p>
            <a:endParaRPr lang="en-US" sz="900" dirty="0"/>
          </a:p>
          <a:p>
            <a:r>
              <a:rPr lang="en-US" sz="1400" dirty="0"/>
              <a:t>14</a:t>
            </a:r>
          </a:p>
          <a:p>
            <a:endParaRPr lang="en-US" sz="900" dirty="0"/>
          </a:p>
          <a:p>
            <a:r>
              <a:rPr lang="en-US" sz="1400" dirty="0"/>
              <a:t>12</a:t>
            </a:r>
          </a:p>
          <a:p>
            <a:endParaRPr lang="en-US" sz="900" dirty="0"/>
          </a:p>
          <a:p>
            <a:r>
              <a:rPr lang="en-US" sz="1400" dirty="0"/>
              <a:t>10</a:t>
            </a:r>
          </a:p>
          <a:p>
            <a:endParaRPr lang="en-US" sz="900" dirty="0"/>
          </a:p>
          <a:p>
            <a:r>
              <a:rPr lang="en-US" sz="1400" dirty="0"/>
              <a:t>8</a:t>
            </a:r>
          </a:p>
          <a:p>
            <a:endParaRPr lang="en-US" sz="900" dirty="0"/>
          </a:p>
          <a:p>
            <a:r>
              <a:rPr lang="en-US" sz="1400" dirty="0"/>
              <a:t>6</a:t>
            </a:r>
          </a:p>
          <a:p>
            <a:endParaRPr lang="en-US" sz="900" dirty="0"/>
          </a:p>
          <a:p>
            <a:r>
              <a:rPr lang="en-US" sz="1400" dirty="0"/>
              <a:t>4</a:t>
            </a:r>
          </a:p>
          <a:p>
            <a:endParaRPr lang="en-US" sz="900" dirty="0"/>
          </a:p>
          <a:p>
            <a:r>
              <a:rPr lang="en-US" sz="1400" dirty="0"/>
              <a:t>2</a:t>
            </a:r>
          </a:p>
        </p:txBody>
      </p:sp>
      <p:sp>
        <p:nvSpPr>
          <p:cNvPr id="451" name="TextBox 450">
            <a:extLst>
              <a:ext uri="{FF2B5EF4-FFF2-40B4-BE49-F238E27FC236}">
                <a16:creationId xmlns:a16="http://schemas.microsoft.com/office/drawing/2014/main" xmlns="" id="{563BDDAF-D131-42AB-B9DF-C6F6E8814FD4}"/>
              </a:ext>
            </a:extLst>
          </p:cNvPr>
          <p:cNvSpPr txBox="1"/>
          <p:nvPr/>
        </p:nvSpPr>
        <p:spPr>
          <a:xfrm rot="16200000">
            <a:off x="401449" y="2627425"/>
            <a:ext cx="966290" cy="369332"/>
          </a:xfrm>
          <a:prstGeom prst="rect">
            <a:avLst/>
          </a:prstGeom>
          <a:noFill/>
        </p:spPr>
        <p:txBody>
          <a:bodyPr wrap="none" rtlCol="0">
            <a:spAutoFit/>
          </a:bodyPr>
          <a:lstStyle/>
          <a:p>
            <a:r>
              <a:rPr lang="en-US" b="1" dirty="0"/>
              <a:t>GRADES</a:t>
            </a:r>
          </a:p>
        </p:txBody>
      </p:sp>
      <p:sp>
        <p:nvSpPr>
          <p:cNvPr id="642" name="Flowchart: Connector 641">
            <a:extLst>
              <a:ext uri="{FF2B5EF4-FFF2-40B4-BE49-F238E27FC236}">
                <a16:creationId xmlns:a16="http://schemas.microsoft.com/office/drawing/2014/main" xmlns="" id="{3E82DE5E-C113-4090-B7A0-86B7DB891E66}"/>
              </a:ext>
            </a:extLst>
          </p:cNvPr>
          <p:cNvSpPr/>
          <p:nvPr/>
        </p:nvSpPr>
        <p:spPr>
          <a:xfrm rot="16472960">
            <a:off x="4105456" y="3680847"/>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Flowchart: Connector 642">
            <a:extLst>
              <a:ext uri="{FF2B5EF4-FFF2-40B4-BE49-F238E27FC236}">
                <a16:creationId xmlns:a16="http://schemas.microsoft.com/office/drawing/2014/main" xmlns="" id="{1998BE15-046F-4CCA-A5B9-2E503DE05AD4}"/>
              </a:ext>
            </a:extLst>
          </p:cNvPr>
          <p:cNvSpPr/>
          <p:nvPr/>
        </p:nvSpPr>
        <p:spPr>
          <a:xfrm rot="16472960">
            <a:off x="3690853" y="332485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Flowchart: Connector 643">
            <a:extLst>
              <a:ext uri="{FF2B5EF4-FFF2-40B4-BE49-F238E27FC236}">
                <a16:creationId xmlns:a16="http://schemas.microsoft.com/office/drawing/2014/main" xmlns="" id="{8B0F8CE1-100C-42D9-BED2-7398DC5E8179}"/>
              </a:ext>
            </a:extLst>
          </p:cNvPr>
          <p:cNvSpPr/>
          <p:nvPr/>
        </p:nvSpPr>
        <p:spPr>
          <a:xfrm rot="16472960">
            <a:off x="3276250" y="296885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Flowchart: Connector 644">
            <a:extLst>
              <a:ext uri="{FF2B5EF4-FFF2-40B4-BE49-F238E27FC236}">
                <a16:creationId xmlns:a16="http://schemas.microsoft.com/office/drawing/2014/main" xmlns="" id="{631F07D3-7AC6-4727-AF1E-EE89D82B3D3E}"/>
              </a:ext>
            </a:extLst>
          </p:cNvPr>
          <p:cNvSpPr/>
          <p:nvPr/>
        </p:nvSpPr>
        <p:spPr>
          <a:xfrm rot="16472960">
            <a:off x="3892012" y="345074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Flowchart: Connector 646">
            <a:extLst>
              <a:ext uri="{FF2B5EF4-FFF2-40B4-BE49-F238E27FC236}">
                <a16:creationId xmlns:a16="http://schemas.microsoft.com/office/drawing/2014/main" xmlns="" id="{CD3C5BD4-63A9-4B0A-9785-0162843B3BE7}"/>
              </a:ext>
            </a:extLst>
          </p:cNvPr>
          <p:cNvSpPr/>
          <p:nvPr/>
        </p:nvSpPr>
        <p:spPr>
          <a:xfrm rot="16472960">
            <a:off x="4284563" y="380892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Flowchart: Connector 647">
            <a:extLst>
              <a:ext uri="{FF2B5EF4-FFF2-40B4-BE49-F238E27FC236}">
                <a16:creationId xmlns:a16="http://schemas.microsoft.com/office/drawing/2014/main" xmlns="" id="{B9C6318E-EC75-4452-A447-E1795F6E6F28}"/>
              </a:ext>
            </a:extLst>
          </p:cNvPr>
          <p:cNvSpPr/>
          <p:nvPr/>
        </p:nvSpPr>
        <p:spPr>
          <a:xfrm rot="16472960">
            <a:off x="4527971" y="393373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TextBox 648">
            <a:extLst>
              <a:ext uri="{FF2B5EF4-FFF2-40B4-BE49-F238E27FC236}">
                <a16:creationId xmlns:a16="http://schemas.microsoft.com/office/drawing/2014/main" xmlns="" id="{53D7BCE2-8E8A-4397-A71A-04AC394C7A3D}"/>
              </a:ext>
            </a:extLst>
          </p:cNvPr>
          <p:cNvSpPr txBox="1"/>
          <p:nvPr/>
        </p:nvSpPr>
        <p:spPr>
          <a:xfrm>
            <a:off x="7554286" y="1102437"/>
            <a:ext cx="2898550" cy="3139321"/>
          </a:xfrm>
          <a:prstGeom prst="rect">
            <a:avLst/>
          </a:prstGeom>
          <a:noFill/>
        </p:spPr>
        <p:txBody>
          <a:bodyPr wrap="none" rtlCol="0">
            <a:spAutoFit/>
          </a:bodyPr>
          <a:lstStyle/>
          <a:p>
            <a:r>
              <a:rPr lang="en-US" b="1" dirty="0"/>
              <a:t>BOUNDARY: A LINE (WX + B)</a:t>
            </a:r>
          </a:p>
          <a:p>
            <a:r>
              <a:rPr lang="en-US" dirty="0"/>
              <a:t>2X</a:t>
            </a:r>
            <a:r>
              <a:rPr lang="en-US" baseline="-25000" dirty="0"/>
              <a:t>1</a:t>
            </a:r>
            <a:r>
              <a:rPr lang="en-US" dirty="0"/>
              <a:t> + X</a:t>
            </a:r>
            <a:r>
              <a:rPr lang="en-US" baseline="-25000" dirty="0"/>
              <a:t>2</a:t>
            </a:r>
            <a:r>
              <a:rPr lang="en-US" dirty="0"/>
              <a:t> -18 = 0</a:t>
            </a:r>
          </a:p>
          <a:p>
            <a:endParaRPr lang="en-US" dirty="0"/>
          </a:p>
          <a:p>
            <a:r>
              <a:rPr lang="en-US" dirty="0"/>
              <a:t>X</a:t>
            </a:r>
            <a:r>
              <a:rPr lang="en-US" baseline="-25000" dirty="0"/>
              <a:t>1</a:t>
            </a:r>
            <a:r>
              <a:rPr lang="en-US" dirty="0"/>
              <a:t> = Test</a:t>
            </a:r>
          </a:p>
          <a:p>
            <a:r>
              <a:rPr lang="en-US" dirty="0"/>
              <a:t>X</a:t>
            </a:r>
            <a:r>
              <a:rPr lang="en-US" baseline="-25000" dirty="0"/>
              <a:t>2</a:t>
            </a:r>
            <a:r>
              <a:rPr lang="en-US" dirty="0"/>
              <a:t> = Grade</a:t>
            </a:r>
          </a:p>
          <a:p>
            <a:endParaRPr lang="en-US" dirty="0"/>
          </a:p>
          <a:p>
            <a:r>
              <a:rPr lang="en-US" dirty="0"/>
              <a:t>2*Test + Grade – 18 = Score</a:t>
            </a:r>
          </a:p>
          <a:p>
            <a:endParaRPr lang="en-US" dirty="0"/>
          </a:p>
          <a:p>
            <a:r>
              <a:rPr lang="en-US" b="1" dirty="0"/>
              <a:t>PREDICTION:</a:t>
            </a:r>
          </a:p>
          <a:p>
            <a:r>
              <a:rPr lang="en-US" b="1" dirty="0">
                <a:solidFill>
                  <a:srgbClr val="0070C0"/>
                </a:solidFill>
              </a:rPr>
              <a:t>Score &gt;= 0  Accept</a:t>
            </a:r>
          </a:p>
          <a:p>
            <a:r>
              <a:rPr lang="en-US" b="1" dirty="0">
                <a:solidFill>
                  <a:srgbClr val="FF0000"/>
                </a:solidFill>
              </a:rPr>
              <a:t>Score &lt; 0  Reject</a:t>
            </a:r>
          </a:p>
        </p:txBody>
      </p:sp>
      <p:sp>
        <p:nvSpPr>
          <p:cNvPr id="654" name="TextBox 653">
            <a:extLst>
              <a:ext uri="{FF2B5EF4-FFF2-40B4-BE49-F238E27FC236}">
                <a16:creationId xmlns:a16="http://schemas.microsoft.com/office/drawing/2014/main" xmlns="" id="{6D4447A1-4106-485A-8D96-E6D7E703DB21}"/>
              </a:ext>
            </a:extLst>
          </p:cNvPr>
          <p:cNvSpPr txBox="1"/>
          <p:nvPr/>
        </p:nvSpPr>
        <p:spPr>
          <a:xfrm>
            <a:off x="453006" y="5868099"/>
            <a:ext cx="8132611" cy="923330"/>
          </a:xfrm>
          <a:prstGeom prst="rect">
            <a:avLst/>
          </a:prstGeom>
          <a:noFill/>
        </p:spPr>
        <p:txBody>
          <a:bodyPr wrap="none" rtlCol="0">
            <a:spAutoFit/>
          </a:bodyPr>
          <a:lstStyle/>
          <a:p>
            <a:r>
              <a:rPr lang="en-US" b="1" dirty="0"/>
              <a:t>Example:</a:t>
            </a:r>
            <a:r>
              <a:rPr lang="en-US" dirty="0"/>
              <a:t> What is prediction of a student who got 4 on the test and 8  on the grades?</a:t>
            </a:r>
          </a:p>
          <a:p>
            <a:r>
              <a:rPr lang="en-US" b="1" dirty="0"/>
              <a:t>Answer:</a:t>
            </a:r>
            <a:r>
              <a:rPr lang="en-US" dirty="0"/>
              <a:t> 2 x 4 + 8 – 18 = 16 - 18 = -2 </a:t>
            </a:r>
          </a:p>
          <a:p>
            <a:endParaRPr lang="en-US" dirty="0"/>
          </a:p>
        </p:txBody>
      </p:sp>
      <p:sp>
        <p:nvSpPr>
          <p:cNvPr id="655" name="TextBox 654">
            <a:extLst>
              <a:ext uri="{FF2B5EF4-FFF2-40B4-BE49-F238E27FC236}">
                <a16:creationId xmlns:a16="http://schemas.microsoft.com/office/drawing/2014/main" xmlns="" id="{C5A7150D-F427-4061-899F-ECB655E0CB63}"/>
              </a:ext>
            </a:extLst>
          </p:cNvPr>
          <p:cNvSpPr txBox="1"/>
          <p:nvPr/>
        </p:nvSpPr>
        <p:spPr>
          <a:xfrm>
            <a:off x="459703" y="131125"/>
            <a:ext cx="5574668" cy="584775"/>
          </a:xfrm>
          <a:prstGeom prst="rect">
            <a:avLst/>
          </a:prstGeom>
          <a:noFill/>
        </p:spPr>
        <p:txBody>
          <a:bodyPr wrap="none" rtlCol="0">
            <a:spAutoFit/>
          </a:bodyPr>
          <a:lstStyle/>
          <a:p>
            <a:r>
              <a:rPr lang="en-US" sz="3200" b="1" dirty="0"/>
              <a:t>Linear Boundary / Classification</a:t>
            </a:r>
          </a:p>
        </p:txBody>
      </p:sp>
      <p:sp>
        <p:nvSpPr>
          <p:cNvPr id="656" name="Flowchart: Connector 655">
            <a:extLst>
              <a:ext uri="{FF2B5EF4-FFF2-40B4-BE49-F238E27FC236}">
                <a16:creationId xmlns:a16="http://schemas.microsoft.com/office/drawing/2014/main" xmlns="" id="{9059E56D-ACDD-49BF-BC75-A35C075BD420}"/>
              </a:ext>
            </a:extLst>
          </p:cNvPr>
          <p:cNvSpPr/>
          <p:nvPr/>
        </p:nvSpPr>
        <p:spPr>
          <a:xfrm rot="16910679">
            <a:off x="3847352" y="283284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Flowchart: Connector 656">
            <a:extLst>
              <a:ext uri="{FF2B5EF4-FFF2-40B4-BE49-F238E27FC236}">
                <a16:creationId xmlns:a16="http://schemas.microsoft.com/office/drawing/2014/main" xmlns="" id="{57F12400-09FF-432C-8A9D-3B35CC2DE3D4}"/>
              </a:ext>
            </a:extLst>
          </p:cNvPr>
          <p:cNvSpPr/>
          <p:nvPr/>
        </p:nvSpPr>
        <p:spPr>
          <a:xfrm rot="16910679">
            <a:off x="2500938" y="242083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Flowchart: Connector 657">
            <a:extLst>
              <a:ext uri="{FF2B5EF4-FFF2-40B4-BE49-F238E27FC236}">
                <a16:creationId xmlns:a16="http://schemas.microsoft.com/office/drawing/2014/main" xmlns="" id="{9CC192EA-3765-4A1E-A713-70140765FAB2}"/>
              </a:ext>
            </a:extLst>
          </p:cNvPr>
          <p:cNvSpPr/>
          <p:nvPr/>
        </p:nvSpPr>
        <p:spPr>
          <a:xfrm rot="16910679">
            <a:off x="4524624" y="2558636"/>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Flowchart: Connector 658">
            <a:extLst>
              <a:ext uri="{FF2B5EF4-FFF2-40B4-BE49-F238E27FC236}">
                <a16:creationId xmlns:a16="http://schemas.microsoft.com/office/drawing/2014/main" xmlns="" id="{E32AF404-B0A0-4006-B6D2-7813BD5B08F0}"/>
              </a:ext>
            </a:extLst>
          </p:cNvPr>
          <p:cNvSpPr/>
          <p:nvPr/>
        </p:nvSpPr>
        <p:spPr>
          <a:xfrm rot="16910679">
            <a:off x="3087453" y="2907740"/>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Rectangle 659">
            <a:extLst>
              <a:ext uri="{FF2B5EF4-FFF2-40B4-BE49-F238E27FC236}">
                <a16:creationId xmlns:a16="http://schemas.microsoft.com/office/drawing/2014/main" xmlns="" id="{74D4BC95-B394-492B-8CAF-496DA9B28107}"/>
              </a:ext>
            </a:extLst>
          </p:cNvPr>
          <p:cNvSpPr/>
          <p:nvPr/>
        </p:nvSpPr>
        <p:spPr>
          <a:xfrm>
            <a:off x="3006221" y="3143238"/>
            <a:ext cx="182880" cy="1828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425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4">
                                            <p:txEl>
                                              <p:pRg st="0" end="0"/>
                                            </p:txEl>
                                          </p:spTgt>
                                        </p:tgtEl>
                                        <p:attrNameLst>
                                          <p:attrName>style.visibility</p:attrName>
                                        </p:attrNameLst>
                                      </p:cBhvr>
                                      <p:to>
                                        <p:strVal val="visible"/>
                                      </p:to>
                                    </p:set>
                                    <p:anim calcmode="lin" valueType="num">
                                      <p:cBhvr additive="base">
                                        <p:cTn id="7" dur="500" fill="hold"/>
                                        <p:tgtEl>
                                          <p:spTgt spid="6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4">
                                            <p:txEl>
                                              <p:pRg st="1" end="1"/>
                                            </p:txEl>
                                          </p:spTgt>
                                        </p:tgtEl>
                                        <p:attrNameLst>
                                          <p:attrName>style.visibility</p:attrName>
                                        </p:attrNameLst>
                                      </p:cBhvr>
                                      <p:to>
                                        <p:strVal val="visible"/>
                                      </p:to>
                                    </p:set>
                                    <p:anim calcmode="lin" valueType="num">
                                      <p:cBhvr additive="base">
                                        <p:cTn id="13" dur="500" fill="hold"/>
                                        <p:tgtEl>
                                          <p:spTgt spid="6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Flowchart: Connector 411">
            <a:extLst>
              <a:ext uri="{FF2B5EF4-FFF2-40B4-BE49-F238E27FC236}">
                <a16:creationId xmlns:a16="http://schemas.microsoft.com/office/drawing/2014/main" xmlns="" id="{2CA173BA-0727-4C85-9576-7EF4AAB34556}"/>
              </a:ext>
            </a:extLst>
          </p:cNvPr>
          <p:cNvSpPr/>
          <p:nvPr/>
        </p:nvSpPr>
        <p:spPr>
          <a:xfrm>
            <a:off x="4462938" y="2344723"/>
            <a:ext cx="2377440" cy="2377440"/>
          </a:xfrm>
          <a:prstGeom prst="flowChartConnector">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852" name="Picture 851">
            <a:extLst>
              <a:ext uri="{FF2B5EF4-FFF2-40B4-BE49-F238E27FC236}">
                <a16:creationId xmlns:a16="http://schemas.microsoft.com/office/drawing/2014/main" xmlns="" id="{54B06AB0-2126-425A-A9A8-1377CB5B3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21" y="2806352"/>
            <a:ext cx="1768310" cy="1463040"/>
          </a:xfrm>
          <a:prstGeom prst="rect">
            <a:avLst/>
          </a:prstGeom>
        </p:spPr>
      </p:pic>
      <p:sp>
        <p:nvSpPr>
          <p:cNvPr id="413" name="Flowchart: Connector 412">
            <a:extLst>
              <a:ext uri="{FF2B5EF4-FFF2-40B4-BE49-F238E27FC236}">
                <a16:creationId xmlns:a16="http://schemas.microsoft.com/office/drawing/2014/main" xmlns="" id="{DA7372FF-1D92-44F8-BF39-E7692CFECB8F}"/>
              </a:ext>
            </a:extLst>
          </p:cNvPr>
          <p:cNvSpPr/>
          <p:nvPr/>
        </p:nvSpPr>
        <p:spPr>
          <a:xfrm>
            <a:off x="1845578" y="2030136"/>
            <a:ext cx="1280160" cy="1280160"/>
          </a:xfrm>
          <a:prstGeom prst="flowChartConnector">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 = 4</a:t>
            </a:r>
          </a:p>
        </p:txBody>
      </p:sp>
      <p:sp>
        <p:nvSpPr>
          <p:cNvPr id="414" name="TextBox 413">
            <a:extLst>
              <a:ext uri="{FF2B5EF4-FFF2-40B4-BE49-F238E27FC236}">
                <a16:creationId xmlns:a16="http://schemas.microsoft.com/office/drawing/2014/main" xmlns="" id="{AD78500C-F87F-4E2C-B7A7-92F68B2E25A5}"/>
              </a:ext>
            </a:extLst>
          </p:cNvPr>
          <p:cNvSpPr txBox="1"/>
          <p:nvPr/>
        </p:nvSpPr>
        <p:spPr>
          <a:xfrm>
            <a:off x="616591" y="134224"/>
            <a:ext cx="2064155" cy="584775"/>
          </a:xfrm>
          <a:prstGeom prst="rect">
            <a:avLst/>
          </a:prstGeom>
          <a:noFill/>
        </p:spPr>
        <p:txBody>
          <a:bodyPr wrap="none" rtlCol="0">
            <a:spAutoFit/>
          </a:bodyPr>
          <a:lstStyle/>
          <a:p>
            <a:r>
              <a:rPr lang="en-US" sz="3200" b="1" dirty="0"/>
              <a:t>Perceptron</a:t>
            </a:r>
          </a:p>
        </p:txBody>
      </p:sp>
      <p:sp>
        <p:nvSpPr>
          <p:cNvPr id="415" name="Flowchart: Connector 414">
            <a:extLst>
              <a:ext uri="{FF2B5EF4-FFF2-40B4-BE49-F238E27FC236}">
                <a16:creationId xmlns:a16="http://schemas.microsoft.com/office/drawing/2014/main" xmlns="" id="{C6E97C43-3741-4EA6-8569-4319AB137F58}"/>
              </a:ext>
            </a:extLst>
          </p:cNvPr>
          <p:cNvSpPr/>
          <p:nvPr/>
        </p:nvSpPr>
        <p:spPr>
          <a:xfrm>
            <a:off x="1884727" y="3751278"/>
            <a:ext cx="1280160" cy="1280160"/>
          </a:xfrm>
          <a:prstGeom prst="flowChartConnector">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Grades = 8</a:t>
            </a:r>
          </a:p>
        </p:txBody>
      </p:sp>
      <p:cxnSp>
        <p:nvCxnSpPr>
          <p:cNvPr id="417" name="Straight Arrow Connector 416">
            <a:extLst>
              <a:ext uri="{FF2B5EF4-FFF2-40B4-BE49-F238E27FC236}">
                <a16:creationId xmlns:a16="http://schemas.microsoft.com/office/drawing/2014/main" xmlns="" id="{AA366A90-4B80-4379-A97E-A45B5ABBAB37}"/>
              </a:ext>
            </a:extLst>
          </p:cNvPr>
          <p:cNvCxnSpPr>
            <a:cxnSpLocks/>
            <a:stCxn id="413" idx="6"/>
          </p:cNvCxnSpPr>
          <p:nvPr/>
        </p:nvCxnSpPr>
        <p:spPr>
          <a:xfrm>
            <a:off x="3125738" y="2670216"/>
            <a:ext cx="1253315" cy="597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9" name="Straight Arrow Connector 418">
            <a:extLst>
              <a:ext uri="{FF2B5EF4-FFF2-40B4-BE49-F238E27FC236}">
                <a16:creationId xmlns:a16="http://schemas.microsoft.com/office/drawing/2014/main" xmlns="" id="{FDC9F5C6-10D7-4823-A677-2D39F61E0849}"/>
              </a:ext>
            </a:extLst>
          </p:cNvPr>
          <p:cNvCxnSpPr>
            <a:cxnSpLocks/>
            <a:stCxn id="415" idx="6"/>
          </p:cNvCxnSpPr>
          <p:nvPr/>
        </p:nvCxnSpPr>
        <p:spPr>
          <a:xfrm flipV="1">
            <a:off x="3164887" y="3863130"/>
            <a:ext cx="1172221" cy="5282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4" name="Rectangle 423">
            <a:extLst>
              <a:ext uri="{FF2B5EF4-FFF2-40B4-BE49-F238E27FC236}">
                <a16:creationId xmlns:a16="http://schemas.microsoft.com/office/drawing/2014/main" xmlns="" id="{991D65A3-0347-46F7-92D1-6A202BD0B0EF}"/>
              </a:ext>
            </a:extLst>
          </p:cNvPr>
          <p:cNvSpPr/>
          <p:nvPr/>
        </p:nvSpPr>
        <p:spPr>
          <a:xfrm>
            <a:off x="5457032" y="3573863"/>
            <a:ext cx="91440" cy="914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5" name="TextBox 424">
            <a:extLst>
              <a:ext uri="{FF2B5EF4-FFF2-40B4-BE49-F238E27FC236}">
                <a16:creationId xmlns:a16="http://schemas.microsoft.com/office/drawing/2014/main" xmlns="" id="{4E41745D-A9D7-4DE5-87A6-F1DEED12C840}"/>
              </a:ext>
            </a:extLst>
          </p:cNvPr>
          <p:cNvSpPr txBox="1"/>
          <p:nvPr/>
        </p:nvSpPr>
        <p:spPr>
          <a:xfrm>
            <a:off x="3577719" y="2572687"/>
            <a:ext cx="301686" cy="369332"/>
          </a:xfrm>
          <a:prstGeom prst="rect">
            <a:avLst/>
          </a:prstGeom>
          <a:noFill/>
        </p:spPr>
        <p:txBody>
          <a:bodyPr wrap="none" rtlCol="0">
            <a:spAutoFit/>
          </a:bodyPr>
          <a:lstStyle/>
          <a:p>
            <a:r>
              <a:rPr lang="en-US" b="1" dirty="0">
                <a:solidFill>
                  <a:schemeClr val="accent2">
                    <a:lumMod val="75000"/>
                  </a:schemeClr>
                </a:solidFill>
              </a:rPr>
              <a:t>2</a:t>
            </a:r>
          </a:p>
        </p:txBody>
      </p:sp>
      <p:sp>
        <p:nvSpPr>
          <p:cNvPr id="426" name="TextBox 425">
            <a:extLst>
              <a:ext uri="{FF2B5EF4-FFF2-40B4-BE49-F238E27FC236}">
                <a16:creationId xmlns:a16="http://schemas.microsoft.com/office/drawing/2014/main" xmlns="" id="{EC0D9CD0-801B-4AFF-AA06-3668DC42FA32}"/>
              </a:ext>
            </a:extLst>
          </p:cNvPr>
          <p:cNvSpPr txBox="1"/>
          <p:nvPr/>
        </p:nvSpPr>
        <p:spPr>
          <a:xfrm>
            <a:off x="3590301" y="3808620"/>
            <a:ext cx="301686" cy="369332"/>
          </a:xfrm>
          <a:prstGeom prst="rect">
            <a:avLst/>
          </a:prstGeom>
          <a:noFill/>
        </p:spPr>
        <p:txBody>
          <a:bodyPr wrap="none" rtlCol="0">
            <a:spAutoFit/>
          </a:bodyPr>
          <a:lstStyle/>
          <a:p>
            <a:r>
              <a:rPr lang="en-US" b="1" dirty="0">
                <a:solidFill>
                  <a:schemeClr val="accent2">
                    <a:lumMod val="75000"/>
                  </a:schemeClr>
                </a:solidFill>
              </a:rPr>
              <a:t>1</a:t>
            </a:r>
          </a:p>
        </p:txBody>
      </p:sp>
      <p:sp>
        <p:nvSpPr>
          <p:cNvPr id="427" name="TextBox 426">
            <a:extLst>
              <a:ext uri="{FF2B5EF4-FFF2-40B4-BE49-F238E27FC236}">
                <a16:creationId xmlns:a16="http://schemas.microsoft.com/office/drawing/2014/main" xmlns="" id="{AD8D9273-1C41-4945-BC2E-3F0824BD8208}"/>
              </a:ext>
            </a:extLst>
          </p:cNvPr>
          <p:cNvSpPr txBox="1"/>
          <p:nvPr/>
        </p:nvSpPr>
        <p:spPr>
          <a:xfrm>
            <a:off x="5651657" y="5087599"/>
            <a:ext cx="418704" cy="369332"/>
          </a:xfrm>
          <a:prstGeom prst="rect">
            <a:avLst/>
          </a:prstGeom>
          <a:noFill/>
        </p:spPr>
        <p:txBody>
          <a:bodyPr wrap="none" rtlCol="0">
            <a:spAutoFit/>
          </a:bodyPr>
          <a:lstStyle/>
          <a:p>
            <a:r>
              <a:rPr lang="en-US" b="1" dirty="0">
                <a:solidFill>
                  <a:schemeClr val="accent2">
                    <a:lumMod val="75000"/>
                  </a:schemeClr>
                </a:solidFill>
              </a:rPr>
              <a:t>18</a:t>
            </a:r>
          </a:p>
        </p:txBody>
      </p:sp>
      <p:cxnSp>
        <p:nvCxnSpPr>
          <p:cNvPr id="428" name="Straight Arrow Connector 427">
            <a:extLst>
              <a:ext uri="{FF2B5EF4-FFF2-40B4-BE49-F238E27FC236}">
                <a16:creationId xmlns:a16="http://schemas.microsoft.com/office/drawing/2014/main" xmlns="" id="{8BD3A65D-0827-4BEC-899E-F9BA0AABC836}"/>
              </a:ext>
            </a:extLst>
          </p:cNvPr>
          <p:cNvCxnSpPr>
            <a:cxnSpLocks/>
            <a:stCxn id="412" idx="6"/>
          </p:cNvCxnSpPr>
          <p:nvPr/>
        </p:nvCxnSpPr>
        <p:spPr>
          <a:xfrm>
            <a:off x="6840378" y="3533443"/>
            <a:ext cx="87329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3" name="TextBox 432">
            <a:extLst>
              <a:ext uri="{FF2B5EF4-FFF2-40B4-BE49-F238E27FC236}">
                <a16:creationId xmlns:a16="http://schemas.microsoft.com/office/drawing/2014/main" xmlns="" id="{5B1C7566-E403-4546-8DDD-28FCA4EDB49C}"/>
              </a:ext>
            </a:extLst>
          </p:cNvPr>
          <p:cNvSpPr txBox="1"/>
          <p:nvPr/>
        </p:nvSpPr>
        <p:spPr>
          <a:xfrm>
            <a:off x="7801761" y="3346669"/>
            <a:ext cx="2255297" cy="369332"/>
          </a:xfrm>
          <a:prstGeom prst="rect">
            <a:avLst/>
          </a:prstGeom>
          <a:noFill/>
        </p:spPr>
        <p:txBody>
          <a:bodyPr wrap="none" rtlCol="0">
            <a:spAutoFit/>
          </a:bodyPr>
          <a:lstStyle/>
          <a:p>
            <a:r>
              <a:rPr lang="en-US" b="1" dirty="0">
                <a:solidFill>
                  <a:srgbClr val="0070C0"/>
                </a:solidFill>
              </a:rPr>
              <a:t>Accepted</a:t>
            </a:r>
            <a:r>
              <a:rPr lang="en-US" b="1" dirty="0"/>
              <a:t> or </a:t>
            </a:r>
            <a:r>
              <a:rPr lang="en-US" b="1" dirty="0">
                <a:solidFill>
                  <a:srgbClr val="FF0000"/>
                </a:solidFill>
              </a:rPr>
              <a:t>Rejected</a:t>
            </a:r>
          </a:p>
        </p:txBody>
      </p:sp>
      <p:sp>
        <p:nvSpPr>
          <p:cNvPr id="438" name="TextBox 437">
            <a:extLst>
              <a:ext uri="{FF2B5EF4-FFF2-40B4-BE49-F238E27FC236}">
                <a16:creationId xmlns:a16="http://schemas.microsoft.com/office/drawing/2014/main" xmlns="" id="{0B60E3F8-7688-490C-A91B-76586465ABAF}"/>
              </a:ext>
            </a:extLst>
          </p:cNvPr>
          <p:cNvSpPr txBox="1"/>
          <p:nvPr/>
        </p:nvSpPr>
        <p:spPr>
          <a:xfrm>
            <a:off x="5363758" y="5591263"/>
            <a:ext cx="575799" cy="369332"/>
          </a:xfrm>
          <a:prstGeom prst="rect">
            <a:avLst/>
          </a:prstGeom>
          <a:noFill/>
        </p:spPr>
        <p:txBody>
          <a:bodyPr wrap="none" rtlCol="0">
            <a:spAutoFit/>
          </a:bodyPr>
          <a:lstStyle/>
          <a:p>
            <a:r>
              <a:rPr lang="en-US" b="1" dirty="0"/>
              <a:t>Bias</a:t>
            </a:r>
          </a:p>
        </p:txBody>
      </p:sp>
      <p:cxnSp>
        <p:nvCxnSpPr>
          <p:cNvPr id="439" name="Straight Arrow Connector 438">
            <a:extLst>
              <a:ext uri="{FF2B5EF4-FFF2-40B4-BE49-F238E27FC236}">
                <a16:creationId xmlns:a16="http://schemas.microsoft.com/office/drawing/2014/main" xmlns="" id="{8203B087-38E4-4943-8B03-6CE708955B37}"/>
              </a:ext>
            </a:extLst>
          </p:cNvPr>
          <p:cNvCxnSpPr>
            <a:cxnSpLocks/>
          </p:cNvCxnSpPr>
          <p:nvPr/>
        </p:nvCxnSpPr>
        <p:spPr>
          <a:xfrm flipV="1">
            <a:off x="5651658" y="4907131"/>
            <a:ext cx="0" cy="7344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85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2" name="Flowchart: Connector 411">
                <a:extLst>
                  <a:ext uri="{FF2B5EF4-FFF2-40B4-BE49-F238E27FC236}">
                    <a16:creationId xmlns:a16="http://schemas.microsoft.com/office/drawing/2014/main" xmlns="" id="{2CA173BA-0727-4C85-9576-7EF4AAB34556}"/>
                  </a:ext>
                </a:extLst>
              </p:cNvPr>
              <p:cNvSpPr/>
              <p:nvPr/>
            </p:nvSpPr>
            <p:spPr>
              <a:xfrm>
                <a:off x="3405645" y="2370896"/>
                <a:ext cx="2377440" cy="2377440"/>
              </a:xfrm>
              <a:prstGeom prst="flowChartConnector">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𝑊𝑖</m:t>
                          </m:r>
                          <m:r>
                            <a:rPr lang="en-US" b="0" i="1" smtClean="0">
                              <a:latin typeface="Cambria Math" panose="02040503050406030204" pitchFamily="18" charset="0"/>
                            </a:rPr>
                            <m:t> </m:t>
                          </m:r>
                          <m:r>
                            <a:rPr lang="en-US" b="0" i="1" smtClean="0">
                              <a:latin typeface="Cambria Math" panose="02040503050406030204" pitchFamily="18" charset="0"/>
                            </a:rPr>
                            <m:t>𝑋𝑖</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e>
                      </m:nary>
                    </m:oMath>
                  </m:oMathPara>
                </a14:m>
                <a:endParaRPr lang="en-US" dirty="0"/>
              </a:p>
            </p:txBody>
          </p:sp>
        </mc:Choice>
        <mc:Fallback xmlns="">
          <p:sp>
            <p:nvSpPr>
              <p:cNvPr id="412" name="Flowchart: Connector 411">
                <a:extLst>
                  <a:ext uri="{FF2B5EF4-FFF2-40B4-BE49-F238E27FC236}">
                    <a16:creationId xmlns:a16="http://schemas.microsoft.com/office/drawing/2014/main" xmlns:a14="http://schemas.microsoft.com/office/drawing/2010/main" xmlns="" id="{2CA173BA-0727-4C85-9576-7EF4AAB34556}"/>
                  </a:ext>
                </a:extLst>
              </p:cNvPr>
              <p:cNvSpPr>
                <a:spLocks noRot="1" noChangeAspect="1" noMove="1" noResize="1" noEditPoints="1" noAdjustHandles="1" noChangeArrowheads="1" noChangeShapeType="1" noTextEdit="1"/>
              </p:cNvSpPr>
              <p:nvPr/>
            </p:nvSpPr>
            <p:spPr>
              <a:xfrm>
                <a:off x="3405645" y="2370896"/>
                <a:ext cx="2377440" cy="2377440"/>
              </a:xfrm>
              <a:prstGeom prst="flowChartConnector">
                <a:avLst/>
              </a:prstGeom>
              <a:blipFill rotWithShape="0">
                <a:blip r:embed="rId2"/>
                <a:stretch>
                  <a:fillRect/>
                </a:stretch>
              </a:blipFill>
              <a:ln w="28575"/>
            </p:spPr>
            <p:txBody>
              <a:bodyPr/>
              <a:lstStyle/>
              <a:p>
                <a:r>
                  <a:rPr lang="en-US">
                    <a:noFill/>
                  </a:rPr>
                  <a:t> </a:t>
                </a:r>
              </a:p>
            </p:txBody>
          </p:sp>
        </mc:Fallback>
      </mc:AlternateContent>
      <p:sp>
        <p:nvSpPr>
          <p:cNvPr id="413" name="Flowchart: Connector 412">
            <a:extLst>
              <a:ext uri="{FF2B5EF4-FFF2-40B4-BE49-F238E27FC236}">
                <a16:creationId xmlns:a16="http://schemas.microsoft.com/office/drawing/2014/main" xmlns="" id="{DA7372FF-1D92-44F8-BF39-E7692CFECB8F}"/>
              </a:ext>
            </a:extLst>
          </p:cNvPr>
          <p:cNvSpPr/>
          <p:nvPr/>
        </p:nvSpPr>
        <p:spPr>
          <a:xfrm>
            <a:off x="771302" y="1765890"/>
            <a:ext cx="640080" cy="640080"/>
          </a:xfrm>
          <a:prstGeom prst="flowChartConnector">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X</a:t>
            </a:r>
            <a:r>
              <a:rPr lang="en-US" baseline="-25000" dirty="0"/>
              <a:t>1</a:t>
            </a:r>
          </a:p>
        </p:txBody>
      </p:sp>
      <p:cxnSp>
        <p:nvCxnSpPr>
          <p:cNvPr id="417" name="Straight Arrow Connector 416">
            <a:extLst>
              <a:ext uri="{FF2B5EF4-FFF2-40B4-BE49-F238E27FC236}">
                <a16:creationId xmlns:a16="http://schemas.microsoft.com/office/drawing/2014/main" xmlns="" id="{AA366A90-4B80-4379-A97E-A45B5ABBAB37}"/>
              </a:ext>
            </a:extLst>
          </p:cNvPr>
          <p:cNvCxnSpPr>
            <a:cxnSpLocks/>
            <a:stCxn id="413" idx="6"/>
          </p:cNvCxnSpPr>
          <p:nvPr/>
        </p:nvCxnSpPr>
        <p:spPr>
          <a:xfrm>
            <a:off x="1411382" y="2085930"/>
            <a:ext cx="1851655" cy="9046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9" name="Straight Arrow Connector 418">
            <a:extLst>
              <a:ext uri="{FF2B5EF4-FFF2-40B4-BE49-F238E27FC236}">
                <a16:creationId xmlns:a16="http://schemas.microsoft.com/office/drawing/2014/main" xmlns="" id="{FDC9F5C6-10D7-4823-A677-2D39F61E0849}"/>
              </a:ext>
            </a:extLst>
          </p:cNvPr>
          <p:cNvCxnSpPr>
            <a:cxnSpLocks/>
            <a:stCxn id="16" idx="6"/>
          </p:cNvCxnSpPr>
          <p:nvPr/>
        </p:nvCxnSpPr>
        <p:spPr>
          <a:xfrm>
            <a:off x="1411382" y="3003266"/>
            <a:ext cx="1809710" cy="32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5" name="TextBox 424">
            <a:extLst>
              <a:ext uri="{FF2B5EF4-FFF2-40B4-BE49-F238E27FC236}">
                <a16:creationId xmlns:a16="http://schemas.microsoft.com/office/drawing/2014/main" xmlns="" id="{4E41745D-A9D7-4DE5-87A6-F1DEED12C840}"/>
              </a:ext>
            </a:extLst>
          </p:cNvPr>
          <p:cNvSpPr txBox="1"/>
          <p:nvPr/>
        </p:nvSpPr>
        <p:spPr>
          <a:xfrm>
            <a:off x="2051462" y="2129394"/>
            <a:ext cx="473206" cy="369332"/>
          </a:xfrm>
          <a:prstGeom prst="rect">
            <a:avLst/>
          </a:prstGeom>
          <a:noFill/>
        </p:spPr>
        <p:txBody>
          <a:bodyPr wrap="none" rtlCol="0">
            <a:spAutoFit/>
          </a:bodyPr>
          <a:lstStyle/>
          <a:p>
            <a:r>
              <a:rPr lang="en-US" b="1" dirty="0">
                <a:solidFill>
                  <a:schemeClr val="accent2">
                    <a:lumMod val="75000"/>
                  </a:schemeClr>
                </a:solidFill>
              </a:rPr>
              <a:t>W</a:t>
            </a:r>
            <a:r>
              <a:rPr lang="en-US" b="1" baseline="-25000" dirty="0">
                <a:solidFill>
                  <a:schemeClr val="accent2">
                    <a:lumMod val="75000"/>
                  </a:schemeClr>
                </a:solidFill>
              </a:rPr>
              <a:t>1</a:t>
            </a:r>
          </a:p>
        </p:txBody>
      </p:sp>
      <p:cxnSp>
        <p:nvCxnSpPr>
          <p:cNvPr id="428" name="Straight Arrow Connector 427">
            <a:extLst>
              <a:ext uri="{FF2B5EF4-FFF2-40B4-BE49-F238E27FC236}">
                <a16:creationId xmlns:a16="http://schemas.microsoft.com/office/drawing/2014/main" xmlns="" id="{8BD3A65D-0827-4BEC-899E-F9BA0AABC836}"/>
              </a:ext>
            </a:extLst>
          </p:cNvPr>
          <p:cNvCxnSpPr>
            <a:cxnSpLocks/>
          </p:cNvCxnSpPr>
          <p:nvPr/>
        </p:nvCxnSpPr>
        <p:spPr>
          <a:xfrm>
            <a:off x="5783085" y="3559616"/>
            <a:ext cx="87329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3" name="TextBox 432">
            <a:extLst>
              <a:ext uri="{FF2B5EF4-FFF2-40B4-BE49-F238E27FC236}">
                <a16:creationId xmlns:a16="http://schemas.microsoft.com/office/drawing/2014/main" xmlns="" id="{5B1C7566-E403-4546-8DDD-28FCA4EDB49C}"/>
              </a:ext>
            </a:extLst>
          </p:cNvPr>
          <p:cNvSpPr txBox="1"/>
          <p:nvPr/>
        </p:nvSpPr>
        <p:spPr>
          <a:xfrm>
            <a:off x="9922337" y="3097951"/>
            <a:ext cx="1123513" cy="923330"/>
          </a:xfrm>
          <a:prstGeom prst="rect">
            <a:avLst/>
          </a:prstGeom>
          <a:noFill/>
        </p:spPr>
        <p:txBody>
          <a:bodyPr wrap="none" rtlCol="0">
            <a:spAutoFit/>
          </a:bodyPr>
          <a:lstStyle/>
          <a:p>
            <a:pPr algn="ctr"/>
            <a:r>
              <a:rPr lang="en-US" b="1" dirty="0">
                <a:solidFill>
                  <a:srgbClr val="0070C0"/>
                </a:solidFill>
              </a:rPr>
              <a:t>Accepted</a:t>
            </a:r>
            <a:r>
              <a:rPr lang="en-US" b="1" dirty="0">
                <a:solidFill>
                  <a:schemeClr val="accent6">
                    <a:lumMod val="75000"/>
                  </a:schemeClr>
                </a:solidFill>
              </a:rPr>
              <a:t> </a:t>
            </a:r>
          </a:p>
          <a:p>
            <a:pPr algn="ctr"/>
            <a:r>
              <a:rPr lang="en-US" b="1" dirty="0"/>
              <a:t>or </a:t>
            </a:r>
          </a:p>
          <a:p>
            <a:pPr algn="ctr"/>
            <a:r>
              <a:rPr lang="en-US" b="1" dirty="0">
                <a:solidFill>
                  <a:srgbClr val="FF0000"/>
                </a:solidFill>
              </a:rPr>
              <a:t>Rejected</a:t>
            </a:r>
          </a:p>
        </p:txBody>
      </p:sp>
      <p:sp>
        <p:nvSpPr>
          <p:cNvPr id="438" name="TextBox 437">
            <a:extLst>
              <a:ext uri="{FF2B5EF4-FFF2-40B4-BE49-F238E27FC236}">
                <a16:creationId xmlns:a16="http://schemas.microsoft.com/office/drawing/2014/main" xmlns="" id="{0B60E3F8-7688-490C-A91B-76586465ABAF}"/>
              </a:ext>
            </a:extLst>
          </p:cNvPr>
          <p:cNvSpPr txBox="1"/>
          <p:nvPr/>
        </p:nvSpPr>
        <p:spPr>
          <a:xfrm>
            <a:off x="4306465" y="5641597"/>
            <a:ext cx="575799" cy="369332"/>
          </a:xfrm>
          <a:prstGeom prst="rect">
            <a:avLst/>
          </a:prstGeom>
          <a:noFill/>
        </p:spPr>
        <p:txBody>
          <a:bodyPr wrap="none" rtlCol="0">
            <a:spAutoFit/>
          </a:bodyPr>
          <a:lstStyle/>
          <a:p>
            <a:r>
              <a:rPr lang="en-US" b="1" dirty="0"/>
              <a:t>Bias</a:t>
            </a:r>
          </a:p>
        </p:txBody>
      </p:sp>
      <p:sp>
        <p:nvSpPr>
          <p:cNvPr id="16" name="Flowchart: Connector 15">
            <a:extLst>
              <a:ext uri="{FF2B5EF4-FFF2-40B4-BE49-F238E27FC236}">
                <a16:creationId xmlns:a16="http://schemas.microsoft.com/office/drawing/2014/main" xmlns="" id="{45976172-626E-4BA2-A9F3-EE0CB22FF2A9}"/>
              </a:ext>
            </a:extLst>
          </p:cNvPr>
          <p:cNvSpPr/>
          <p:nvPr/>
        </p:nvSpPr>
        <p:spPr>
          <a:xfrm>
            <a:off x="771302" y="2683226"/>
            <a:ext cx="640080" cy="640080"/>
          </a:xfrm>
          <a:prstGeom prst="flowChartConnector">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X</a:t>
            </a:r>
            <a:r>
              <a:rPr lang="en-US" baseline="-25000" dirty="0"/>
              <a:t>2</a:t>
            </a:r>
          </a:p>
        </p:txBody>
      </p:sp>
      <p:sp>
        <p:nvSpPr>
          <p:cNvPr id="17" name="Flowchart: Connector 16">
            <a:extLst>
              <a:ext uri="{FF2B5EF4-FFF2-40B4-BE49-F238E27FC236}">
                <a16:creationId xmlns:a16="http://schemas.microsoft.com/office/drawing/2014/main" xmlns="" id="{EBD2A945-9D2F-427E-B8D8-DEB65B7EF3FE}"/>
              </a:ext>
            </a:extLst>
          </p:cNvPr>
          <p:cNvSpPr/>
          <p:nvPr/>
        </p:nvSpPr>
        <p:spPr>
          <a:xfrm>
            <a:off x="771302" y="3600562"/>
            <a:ext cx="640080" cy="640080"/>
          </a:xfrm>
          <a:prstGeom prst="flowChartConnector">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X</a:t>
            </a:r>
            <a:r>
              <a:rPr lang="en-US" baseline="-25000" dirty="0"/>
              <a:t>3</a:t>
            </a:r>
          </a:p>
        </p:txBody>
      </p:sp>
      <p:sp>
        <p:nvSpPr>
          <p:cNvPr id="18" name="Flowchart: Connector 17">
            <a:extLst>
              <a:ext uri="{FF2B5EF4-FFF2-40B4-BE49-F238E27FC236}">
                <a16:creationId xmlns:a16="http://schemas.microsoft.com/office/drawing/2014/main" xmlns="" id="{D33C8B2A-E10B-4529-8734-34164D50C8F7}"/>
              </a:ext>
            </a:extLst>
          </p:cNvPr>
          <p:cNvSpPr/>
          <p:nvPr/>
        </p:nvSpPr>
        <p:spPr>
          <a:xfrm>
            <a:off x="771302" y="4996058"/>
            <a:ext cx="640080" cy="640080"/>
          </a:xfrm>
          <a:prstGeom prst="flowChartConnector">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X</a:t>
            </a:r>
            <a:r>
              <a:rPr lang="en-US" baseline="-25000" dirty="0" err="1"/>
              <a:t>n</a:t>
            </a:r>
            <a:endParaRPr lang="en-US" baseline="-25000" dirty="0"/>
          </a:p>
        </p:txBody>
      </p:sp>
      <p:cxnSp>
        <p:nvCxnSpPr>
          <p:cNvPr id="21" name="Straight Arrow Connector 20">
            <a:extLst>
              <a:ext uri="{FF2B5EF4-FFF2-40B4-BE49-F238E27FC236}">
                <a16:creationId xmlns:a16="http://schemas.microsoft.com/office/drawing/2014/main" xmlns="" id="{FF8E23C4-EEB2-4334-8347-83D74FA2A25F}"/>
              </a:ext>
            </a:extLst>
          </p:cNvPr>
          <p:cNvCxnSpPr>
            <a:cxnSpLocks/>
            <a:stCxn id="17" idx="6"/>
          </p:cNvCxnSpPr>
          <p:nvPr/>
        </p:nvCxnSpPr>
        <p:spPr>
          <a:xfrm flipV="1">
            <a:off x="1411382" y="3648800"/>
            <a:ext cx="1794081" cy="2718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471E566-FA62-4B7F-8470-46E3ECAB2C73}"/>
              </a:ext>
            </a:extLst>
          </p:cNvPr>
          <p:cNvCxnSpPr>
            <a:cxnSpLocks/>
            <a:stCxn id="18" idx="6"/>
          </p:cNvCxnSpPr>
          <p:nvPr/>
        </p:nvCxnSpPr>
        <p:spPr>
          <a:xfrm flipV="1">
            <a:off x="1411382" y="3999662"/>
            <a:ext cx="1909304" cy="13164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EE19B74E-8D84-4957-AF4D-8F5132F4593A}"/>
              </a:ext>
            </a:extLst>
          </p:cNvPr>
          <p:cNvSpPr txBox="1"/>
          <p:nvPr/>
        </p:nvSpPr>
        <p:spPr>
          <a:xfrm>
            <a:off x="927818" y="4079708"/>
            <a:ext cx="293670" cy="584775"/>
          </a:xfrm>
          <a:prstGeom prst="rect">
            <a:avLst/>
          </a:prstGeom>
          <a:noFill/>
        </p:spPr>
        <p:txBody>
          <a:bodyPr wrap="square" rtlCol="0">
            <a:spAutoFit/>
          </a:bodyPr>
          <a:lstStyle/>
          <a:p>
            <a:r>
              <a:rPr lang="en-US" sz="3200" b="1" dirty="0">
                <a:solidFill>
                  <a:schemeClr val="accent1"/>
                </a:solidFill>
              </a:rPr>
              <a:t>.</a:t>
            </a:r>
          </a:p>
        </p:txBody>
      </p:sp>
      <p:sp>
        <p:nvSpPr>
          <p:cNvPr id="11" name="Rectangle 10">
            <a:extLst>
              <a:ext uri="{FF2B5EF4-FFF2-40B4-BE49-F238E27FC236}">
                <a16:creationId xmlns:a16="http://schemas.microsoft.com/office/drawing/2014/main" xmlns="" id="{25673709-8CBB-4152-AEF1-32ECC7EF3F37}"/>
              </a:ext>
            </a:extLst>
          </p:cNvPr>
          <p:cNvSpPr/>
          <p:nvPr/>
        </p:nvSpPr>
        <p:spPr>
          <a:xfrm>
            <a:off x="916349" y="4368926"/>
            <a:ext cx="293670" cy="584775"/>
          </a:xfrm>
          <a:prstGeom prst="rect">
            <a:avLst/>
          </a:prstGeom>
        </p:spPr>
        <p:txBody>
          <a:bodyPr wrap="none">
            <a:spAutoFit/>
          </a:bodyPr>
          <a:lstStyle/>
          <a:p>
            <a:r>
              <a:rPr lang="en-US" sz="3200" b="1" dirty="0">
                <a:solidFill>
                  <a:schemeClr val="accent1"/>
                </a:solidFill>
              </a:rPr>
              <a:t>.</a:t>
            </a:r>
          </a:p>
        </p:txBody>
      </p:sp>
      <p:sp>
        <p:nvSpPr>
          <p:cNvPr id="31" name="TextBox 30">
            <a:extLst>
              <a:ext uri="{FF2B5EF4-FFF2-40B4-BE49-F238E27FC236}">
                <a16:creationId xmlns:a16="http://schemas.microsoft.com/office/drawing/2014/main" xmlns="" id="{AA087048-86DD-4F69-B545-34022219E526}"/>
              </a:ext>
            </a:extLst>
          </p:cNvPr>
          <p:cNvSpPr txBox="1"/>
          <p:nvPr/>
        </p:nvSpPr>
        <p:spPr>
          <a:xfrm>
            <a:off x="2051462" y="2772873"/>
            <a:ext cx="473206" cy="369332"/>
          </a:xfrm>
          <a:prstGeom prst="rect">
            <a:avLst/>
          </a:prstGeom>
          <a:noFill/>
        </p:spPr>
        <p:txBody>
          <a:bodyPr wrap="none" rtlCol="0">
            <a:spAutoFit/>
          </a:bodyPr>
          <a:lstStyle/>
          <a:p>
            <a:r>
              <a:rPr lang="en-US" b="1" dirty="0">
                <a:solidFill>
                  <a:schemeClr val="accent2">
                    <a:lumMod val="75000"/>
                  </a:schemeClr>
                </a:solidFill>
              </a:rPr>
              <a:t>W</a:t>
            </a:r>
            <a:r>
              <a:rPr lang="en-US" b="1" baseline="-25000" dirty="0">
                <a:solidFill>
                  <a:schemeClr val="accent2">
                    <a:lumMod val="75000"/>
                  </a:schemeClr>
                </a:solidFill>
              </a:rPr>
              <a:t>2</a:t>
            </a:r>
          </a:p>
        </p:txBody>
      </p:sp>
      <p:sp>
        <p:nvSpPr>
          <p:cNvPr id="32" name="TextBox 31">
            <a:extLst>
              <a:ext uri="{FF2B5EF4-FFF2-40B4-BE49-F238E27FC236}">
                <a16:creationId xmlns:a16="http://schemas.microsoft.com/office/drawing/2014/main" xmlns="" id="{76E3A834-84A1-4975-B941-57CED155BFFD}"/>
              </a:ext>
            </a:extLst>
          </p:cNvPr>
          <p:cNvSpPr txBox="1"/>
          <p:nvPr/>
        </p:nvSpPr>
        <p:spPr>
          <a:xfrm>
            <a:off x="2051462" y="3416352"/>
            <a:ext cx="473206" cy="369332"/>
          </a:xfrm>
          <a:prstGeom prst="rect">
            <a:avLst/>
          </a:prstGeom>
          <a:noFill/>
        </p:spPr>
        <p:txBody>
          <a:bodyPr wrap="none" rtlCol="0">
            <a:spAutoFit/>
          </a:bodyPr>
          <a:lstStyle/>
          <a:p>
            <a:r>
              <a:rPr lang="en-US" b="1" dirty="0">
                <a:solidFill>
                  <a:schemeClr val="accent2">
                    <a:lumMod val="75000"/>
                  </a:schemeClr>
                </a:solidFill>
              </a:rPr>
              <a:t>W</a:t>
            </a:r>
            <a:r>
              <a:rPr lang="en-US" b="1" baseline="-25000" dirty="0">
                <a:solidFill>
                  <a:schemeClr val="accent2">
                    <a:lumMod val="75000"/>
                  </a:schemeClr>
                </a:solidFill>
              </a:rPr>
              <a:t>3</a:t>
            </a:r>
          </a:p>
        </p:txBody>
      </p:sp>
      <p:sp>
        <p:nvSpPr>
          <p:cNvPr id="33" name="TextBox 32">
            <a:extLst>
              <a:ext uri="{FF2B5EF4-FFF2-40B4-BE49-F238E27FC236}">
                <a16:creationId xmlns:a16="http://schemas.microsoft.com/office/drawing/2014/main" xmlns="" id="{D62101E5-D4B2-4BDD-BD68-F4C4C9EE084F}"/>
              </a:ext>
            </a:extLst>
          </p:cNvPr>
          <p:cNvSpPr txBox="1"/>
          <p:nvPr/>
        </p:nvSpPr>
        <p:spPr>
          <a:xfrm>
            <a:off x="2051462" y="4277943"/>
            <a:ext cx="471732" cy="369332"/>
          </a:xfrm>
          <a:prstGeom prst="rect">
            <a:avLst/>
          </a:prstGeom>
          <a:noFill/>
        </p:spPr>
        <p:txBody>
          <a:bodyPr wrap="none" rtlCol="0">
            <a:spAutoFit/>
          </a:bodyPr>
          <a:lstStyle/>
          <a:p>
            <a:r>
              <a:rPr lang="en-US" b="1" dirty="0" err="1">
                <a:solidFill>
                  <a:schemeClr val="accent2">
                    <a:lumMod val="75000"/>
                  </a:schemeClr>
                </a:solidFill>
              </a:rPr>
              <a:t>W</a:t>
            </a:r>
            <a:r>
              <a:rPr lang="en-US" b="1" baseline="-25000" dirty="0" err="1">
                <a:solidFill>
                  <a:schemeClr val="accent2">
                    <a:lumMod val="75000"/>
                  </a:schemeClr>
                </a:solidFill>
              </a:rPr>
              <a:t>n</a:t>
            </a:r>
            <a:endParaRPr lang="en-US" b="1" baseline="-25000" dirty="0">
              <a:solidFill>
                <a:schemeClr val="accent2">
                  <a:lumMod val="75000"/>
                </a:schemeClr>
              </a:solidFill>
            </a:endParaRPr>
          </a:p>
        </p:txBody>
      </p:sp>
      <p:cxnSp>
        <p:nvCxnSpPr>
          <p:cNvPr id="34" name="Straight Arrow Connector 33">
            <a:extLst>
              <a:ext uri="{FF2B5EF4-FFF2-40B4-BE49-F238E27FC236}">
                <a16:creationId xmlns:a16="http://schemas.microsoft.com/office/drawing/2014/main" xmlns="" id="{A95D590E-3E69-4642-937D-1A7EB08F85DE}"/>
              </a:ext>
            </a:extLst>
          </p:cNvPr>
          <p:cNvCxnSpPr>
            <a:cxnSpLocks/>
            <a:stCxn id="438" idx="0"/>
          </p:cNvCxnSpPr>
          <p:nvPr/>
        </p:nvCxnSpPr>
        <p:spPr>
          <a:xfrm flipV="1">
            <a:off x="4594365" y="4907131"/>
            <a:ext cx="0" cy="7344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843E6D8F-73BB-49BD-9FCB-698E14DDF886}"/>
              </a:ext>
            </a:extLst>
          </p:cNvPr>
          <p:cNvSpPr txBox="1"/>
          <p:nvPr/>
        </p:nvSpPr>
        <p:spPr>
          <a:xfrm>
            <a:off x="4603247" y="5075638"/>
            <a:ext cx="308098" cy="369332"/>
          </a:xfrm>
          <a:prstGeom prst="rect">
            <a:avLst/>
          </a:prstGeom>
          <a:noFill/>
        </p:spPr>
        <p:txBody>
          <a:bodyPr wrap="none" rtlCol="0">
            <a:spAutoFit/>
          </a:bodyPr>
          <a:lstStyle/>
          <a:p>
            <a:r>
              <a:rPr lang="en-US" b="1" dirty="0">
                <a:solidFill>
                  <a:schemeClr val="accent2">
                    <a:lumMod val="75000"/>
                  </a:schemeClr>
                </a:solidFill>
              </a:rPr>
              <a:t>b</a:t>
            </a:r>
            <a:endParaRPr lang="en-US" b="1" baseline="-25000"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52C05DA7-3F93-4C65-8704-6BC83E901325}"/>
                  </a:ext>
                </a:extLst>
              </p:cNvPr>
              <p:cNvSpPr txBox="1"/>
              <p:nvPr/>
            </p:nvSpPr>
            <p:spPr>
              <a:xfrm>
                <a:off x="7805955" y="325770"/>
                <a:ext cx="1643463" cy="1017971"/>
              </a:xfrm>
              <a:prstGeom prst="rect">
                <a:avLst/>
              </a:prstGeom>
              <a:noFill/>
            </p:spPr>
            <p:txBody>
              <a:bodyPr wrap="none" rtlCol="0">
                <a:spAutoFit/>
              </a:bodyPr>
              <a:lstStyle/>
              <a:p>
                <a:r>
                  <a:rPr lang="en-US" sz="2000" b="1" dirty="0" smtClean="0"/>
                  <a:t>Step Function</a:t>
                </a:r>
              </a:p>
              <a:p>
                <a:r>
                  <a:rPr lang="en-US" dirty="0"/>
                  <a:t>Y = </a:t>
                </a:r>
                <a14:m>
                  <m:oMath xmlns:m="http://schemas.openxmlformats.org/officeDocument/2006/math">
                    <m:d>
                      <m:dPr>
                        <m:begChr m:val="{"/>
                        <m:endChr m:val=""/>
                        <m:ctrlPr>
                          <a:rPr lang="en-US" i="1" smtClean="0">
                            <a:latin typeface="Cambria Math" charset="0"/>
                          </a:rPr>
                        </m:ctrlPr>
                      </m:dPr>
                      <m:e>
                        <m:m>
                          <m:mPr>
                            <m:mcs>
                              <m:mc>
                                <m:mcPr>
                                  <m:count m:val="1"/>
                                  <m:mcJc m:val="center"/>
                                </m:mcPr>
                              </m:mc>
                            </m:mcs>
                            <m:ctrlPr>
                              <a:rPr lang="en-US" i="1" smtClean="0">
                                <a:latin typeface="Cambria Math" charset="0"/>
                              </a:rPr>
                            </m:ctrlPr>
                          </m:mPr>
                          <m:mr>
                            <m:e>
                              <m:r>
                                <m:rPr>
                                  <m:brk m:alnAt="7"/>
                                </m:rPr>
                                <a:rPr lang="en-US" b="0" i="1" smtClean="0">
                                  <a:solidFill>
                                    <a:srgbClr val="0070C0"/>
                                  </a:solidFill>
                                  <a:latin typeface="Cambria Math" panose="02040503050406030204" pitchFamily="18" charset="0"/>
                                </a:rPr>
                                <m:t>1</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𝑖𝑓</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𝑥</m:t>
                              </m:r>
                              <m:r>
                                <a:rPr lang="en-US" b="0" i="1" smtClean="0">
                                  <a:solidFill>
                                    <a:srgbClr val="0070C0"/>
                                  </a:solidFill>
                                  <a:latin typeface="Cambria Math" panose="02040503050406030204" pitchFamily="18" charset="0"/>
                                  <a:ea typeface="Cambria Math" panose="02040503050406030204" pitchFamily="18" charset="0"/>
                                </a:rPr>
                                <m:t>≥0</m:t>
                              </m:r>
                            </m:e>
                          </m:mr>
                          <m:mr>
                            <m:e>
                              <m:r>
                                <a:rPr lang="en-US" b="0" i="1" smtClean="0">
                                  <a:solidFill>
                                    <a:srgbClr val="FF0000"/>
                                  </a:solidFill>
                                  <a:latin typeface="Cambria Math" charset="0"/>
                                  <a:ea typeface="Cambria Math" panose="02040503050406030204" pitchFamily="18" charset="0"/>
                                </a:rPr>
                                <m:t>0</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𝑖𝑓</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&lt;0</m:t>
                              </m:r>
                            </m:e>
                          </m:mr>
                        </m:m>
                      </m:e>
                    </m:d>
                  </m:oMath>
                </a14:m>
                <a:endParaRPr lang="en-US" dirty="0"/>
              </a:p>
            </p:txBody>
          </p:sp>
        </mc:Choice>
        <mc:Fallback xmlns="">
          <p:sp>
            <p:nvSpPr>
              <p:cNvPr id="14" name="TextBox 13">
                <a:extLst>
                  <a:ext uri="{FF2B5EF4-FFF2-40B4-BE49-F238E27FC236}">
                    <a16:creationId xmlns="" xmlns:a16="http://schemas.microsoft.com/office/drawing/2014/main" xmlns:a14="http://schemas.microsoft.com/office/drawing/2010/main" id="{52C05DA7-3F93-4C65-8704-6BC83E901325}"/>
                  </a:ext>
                </a:extLst>
              </p:cNvPr>
              <p:cNvSpPr txBox="1">
                <a:spLocks noRot="1" noChangeAspect="1" noMove="1" noResize="1" noEditPoints="1" noAdjustHandles="1" noChangeArrowheads="1" noChangeShapeType="1" noTextEdit="1"/>
              </p:cNvSpPr>
              <p:nvPr/>
            </p:nvSpPr>
            <p:spPr>
              <a:xfrm>
                <a:off x="7805955" y="325770"/>
                <a:ext cx="1643463" cy="1017971"/>
              </a:xfrm>
              <a:prstGeom prst="rect">
                <a:avLst/>
              </a:prstGeom>
              <a:blipFill rotWithShape="0">
                <a:blip r:embed="rId3"/>
                <a:stretch>
                  <a:fillRect l="-4089" t="-2994" r="-4089"/>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xmlns="" id="{8CAF26AB-310C-4A06-9F9C-0946F8CBDBA3}"/>
              </a:ext>
            </a:extLst>
          </p:cNvPr>
          <p:cNvCxnSpPr/>
          <p:nvPr/>
        </p:nvCxnSpPr>
        <p:spPr>
          <a:xfrm>
            <a:off x="10363225" y="895430"/>
            <a:ext cx="0" cy="1321266"/>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D47DADC-C8F4-46C8-A9B1-56A64BCA47E4}"/>
              </a:ext>
            </a:extLst>
          </p:cNvPr>
          <p:cNvCxnSpPr/>
          <p:nvPr/>
        </p:nvCxnSpPr>
        <p:spPr>
          <a:xfrm>
            <a:off x="9171997" y="1526055"/>
            <a:ext cx="2332139" cy="0"/>
          </a:xfrm>
          <a:prstGeom prst="line">
            <a:avLst/>
          </a:prstGeom>
          <a:ln w="12700">
            <a:solidFill>
              <a:schemeClr val="tx1"/>
            </a:solidFill>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xmlns="" id="{7EC7A773-98F6-4D3A-9A70-6D4EDCB3170A}"/>
              </a:ext>
            </a:extLst>
          </p:cNvPr>
          <p:cNvCxnSpPr/>
          <p:nvPr/>
        </p:nvCxnSpPr>
        <p:spPr>
          <a:xfrm>
            <a:off x="9553696" y="1526055"/>
            <a:ext cx="809529" cy="0"/>
          </a:xfrm>
          <a:prstGeom prst="line">
            <a:avLst/>
          </a:prstGeom>
          <a:ln w="28575">
            <a:solidFill>
              <a:srgbClr val="9148C8"/>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17ADFDB4-313D-41C9-BDC5-3F598F8CB534}"/>
              </a:ext>
            </a:extLst>
          </p:cNvPr>
          <p:cNvCxnSpPr/>
          <p:nvPr/>
        </p:nvCxnSpPr>
        <p:spPr>
          <a:xfrm>
            <a:off x="10363225" y="1191894"/>
            <a:ext cx="809529" cy="0"/>
          </a:xfrm>
          <a:prstGeom prst="line">
            <a:avLst/>
          </a:prstGeom>
          <a:ln w="28575">
            <a:solidFill>
              <a:srgbClr val="9148C8"/>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B00D4B3-8329-4887-8AEB-48C0A9532791}"/>
              </a:ext>
            </a:extLst>
          </p:cNvPr>
          <p:cNvCxnSpPr>
            <a:cxnSpLocks/>
          </p:cNvCxnSpPr>
          <p:nvPr/>
        </p:nvCxnSpPr>
        <p:spPr>
          <a:xfrm flipV="1">
            <a:off x="10367406" y="1183504"/>
            <a:ext cx="0" cy="355133"/>
          </a:xfrm>
          <a:prstGeom prst="line">
            <a:avLst/>
          </a:prstGeom>
          <a:ln w="28575">
            <a:solidFill>
              <a:srgbClr val="9148C8"/>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5B5DA936-8978-49B0-80ED-9A6B6C680ABF}"/>
              </a:ext>
            </a:extLst>
          </p:cNvPr>
          <p:cNvSpPr txBox="1"/>
          <p:nvPr/>
        </p:nvSpPr>
        <p:spPr>
          <a:xfrm>
            <a:off x="11172754" y="1436519"/>
            <a:ext cx="284052" cy="369332"/>
          </a:xfrm>
          <a:prstGeom prst="rect">
            <a:avLst/>
          </a:prstGeom>
          <a:noFill/>
        </p:spPr>
        <p:txBody>
          <a:bodyPr wrap="none" rtlCol="0">
            <a:spAutoFit/>
          </a:bodyPr>
          <a:lstStyle/>
          <a:p>
            <a:r>
              <a:rPr lang="en-US" dirty="0"/>
              <a:t>x</a:t>
            </a:r>
          </a:p>
        </p:txBody>
      </p:sp>
      <p:sp>
        <p:nvSpPr>
          <p:cNvPr id="50" name="TextBox 49">
            <a:extLst>
              <a:ext uri="{FF2B5EF4-FFF2-40B4-BE49-F238E27FC236}">
                <a16:creationId xmlns:a16="http://schemas.microsoft.com/office/drawing/2014/main" xmlns="" id="{9AEBA19F-52B0-43BA-B82B-A54C82C7DD0D}"/>
              </a:ext>
            </a:extLst>
          </p:cNvPr>
          <p:cNvSpPr txBox="1"/>
          <p:nvPr/>
        </p:nvSpPr>
        <p:spPr>
          <a:xfrm>
            <a:off x="10054014" y="795297"/>
            <a:ext cx="288862" cy="369332"/>
          </a:xfrm>
          <a:prstGeom prst="rect">
            <a:avLst/>
          </a:prstGeom>
          <a:noFill/>
        </p:spPr>
        <p:txBody>
          <a:bodyPr wrap="none" rtlCol="0">
            <a:spAutoFit/>
          </a:bodyPr>
          <a:lstStyle/>
          <a:p>
            <a:r>
              <a:rPr lang="en-US" dirty="0"/>
              <a:t>y</a:t>
            </a:r>
          </a:p>
        </p:txBody>
      </p:sp>
      <p:sp>
        <p:nvSpPr>
          <p:cNvPr id="35" name="Flowchart: Connector 411">
            <a:extLst>
              <a:ext uri="{FF2B5EF4-FFF2-40B4-BE49-F238E27FC236}">
                <a16:creationId xmlns:a16="http://schemas.microsoft.com/office/drawing/2014/main" xmlns:a14="http://schemas.microsoft.com/office/drawing/2010/main" xmlns:mc="http://schemas.openxmlformats.org/markup-compatibility/2006" xmlns="" id="{2CA173BA-0727-4C85-9576-7EF4AAB34556}"/>
              </a:ext>
            </a:extLst>
          </p:cNvPr>
          <p:cNvSpPr/>
          <p:nvPr/>
        </p:nvSpPr>
        <p:spPr>
          <a:xfrm>
            <a:off x="6682285" y="2370896"/>
            <a:ext cx="2377440" cy="2377440"/>
          </a:xfrm>
          <a:prstGeom prst="flowChartConnector">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xmlns="" id="{8CAF26AB-310C-4A06-9F9C-0946F8CBDBA3}"/>
              </a:ext>
            </a:extLst>
          </p:cNvPr>
          <p:cNvCxnSpPr/>
          <p:nvPr/>
        </p:nvCxnSpPr>
        <p:spPr>
          <a:xfrm>
            <a:off x="7879155" y="2902818"/>
            <a:ext cx="0" cy="1321266"/>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DD47DADC-C8F4-46C8-A9B1-56A64BCA47E4}"/>
              </a:ext>
            </a:extLst>
          </p:cNvPr>
          <p:cNvCxnSpPr/>
          <p:nvPr/>
        </p:nvCxnSpPr>
        <p:spPr>
          <a:xfrm>
            <a:off x="6687927" y="3533443"/>
            <a:ext cx="2332139" cy="0"/>
          </a:xfrm>
          <a:prstGeom prst="line">
            <a:avLst/>
          </a:prstGeom>
          <a:ln w="12700">
            <a:solidFill>
              <a:schemeClr val="tx1"/>
            </a:solidFill>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xmlns="" id="{7EC7A773-98F6-4D3A-9A70-6D4EDCB3170A}"/>
              </a:ext>
            </a:extLst>
          </p:cNvPr>
          <p:cNvCxnSpPr/>
          <p:nvPr/>
        </p:nvCxnSpPr>
        <p:spPr>
          <a:xfrm>
            <a:off x="7069626" y="3533443"/>
            <a:ext cx="809529" cy="0"/>
          </a:xfrm>
          <a:prstGeom prst="line">
            <a:avLst/>
          </a:prstGeom>
          <a:ln w="28575">
            <a:solidFill>
              <a:srgbClr val="9148C8"/>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17ADFDB4-313D-41C9-BDC5-3F598F8CB534}"/>
              </a:ext>
            </a:extLst>
          </p:cNvPr>
          <p:cNvCxnSpPr/>
          <p:nvPr/>
        </p:nvCxnSpPr>
        <p:spPr>
          <a:xfrm>
            <a:off x="7879155" y="3199282"/>
            <a:ext cx="809529" cy="0"/>
          </a:xfrm>
          <a:prstGeom prst="line">
            <a:avLst/>
          </a:prstGeom>
          <a:ln w="28575">
            <a:solidFill>
              <a:srgbClr val="9148C8"/>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AB00D4B3-8329-4887-8AEB-48C0A9532791}"/>
              </a:ext>
            </a:extLst>
          </p:cNvPr>
          <p:cNvCxnSpPr>
            <a:cxnSpLocks/>
          </p:cNvCxnSpPr>
          <p:nvPr/>
        </p:nvCxnSpPr>
        <p:spPr>
          <a:xfrm flipV="1">
            <a:off x="7883336" y="3190892"/>
            <a:ext cx="0" cy="355133"/>
          </a:xfrm>
          <a:prstGeom prst="line">
            <a:avLst/>
          </a:prstGeom>
          <a:ln w="28575">
            <a:solidFill>
              <a:srgbClr val="9148C8"/>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5B5DA936-8978-49B0-80ED-9A6B6C680ABF}"/>
              </a:ext>
            </a:extLst>
          </p:cNvPr>
          <p:cNvSpPr txBox="1"/>
          <p:nvPr/>
        </p:nvSpPr>
        <p:spPr>
          <a:xfrm>
            <a:off x="8688684" y="3443907"/>
            <a:ext cx="284052" cy="369332"/>
          </a:xfrm>
          <a:prstGeom prst="rect">
            <a:avLst/>
          </a:prstGeom>
          <a:noFill/>
        </p:spPr>
        <p:txBody>
          <a:bodyPr wrap="none" rtlCol="0">
            <a:spAutoFit/>
          </a:bodyPr>
          <a:lstStyle/>
          <a:p>
            <a:r>
              <a:rPr lang="en-US" dirty="0"/>
              <a:t>x</a:t>
            </a:r>
          </a:p>
        </p:txBody>
      </p:sp>
      <p:sp>
        <p:nvSpPr>
          <p:cNvPr id="44" name="TextBox 43">
            <a:extLst>
              <a:ext uri="{FF2B5EF4-FFF2-40B4-BE49-F238E27FC236}">
                <a16:creationId xmlns:a16="http://schemas.microsoft.com/office/drawing/2014/main" xmlns="" id="{9AEBA19F-52B0-43BA-B82B-A54C82C7DD0D}"/>
              </a:ext>
            </a:extLst>
          </p:cNvPr>
          <p:cNvSpPr txBox="1"/>
          <p:nvPr/>
        </p:nvSpPr>
        <p:spPr>
          <a:xfrm>
            <a:off x="7569944" y="2802685"/>
            <a:ext cx="288862" cy="369332"/>
          </a:xfrm>
          <a:prstGeom prst="rect">
            <a:avLst/>
          </a:prstGeom>
          <a:noFill/>
        </p:spPr>
        <p:txBody>
          <a:bodyPr wrap="none" rtlCol="0">
            <a:spAutoFit/>
          </a:bodyPr>
          <a:lstStyle/>
          <a:p>
            <a:r>
              <a:rPr lang="en-US" dirty="0"/>
              <a:t>y</a:t>
            </a:r>
          </a:p>
        </p:txBody>
      </p:sp>
      <p:cxnSp>
        <p:nvCxnSpPr>
          <p:cNvPr id="47" name="Straight Arrow Connector 46">
            <a:extLst>
              <a:ext uri="{FF2B5EF4-FFF2-40B4-BE49-F238E27FC236}">
                <a16:creationId xmlns:a16="http://schemas.microsoft.com/office/drawing/2014/main" xmlns="" id="{8BD3A65D-0827-4BEC-899E-F9BA0AABC836}"/>
              </a:ext>
            </a:extLst>
          </p:cNvPr>
          <p:cNvCxnSpPr>
            <a:cxnSpLocks/>
          </p:cNvCxnSpPr>
          <p:nvPr/>
        </p:nvCxnSpPr>
        <p:spPr>
          <a:xfrm>
            <a:off x="9059725" y="3559616"/>
            <a:ext cx="87329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AD78500C-F87F-4E2C-B7A7-92F68B2E25A5}"/>
              </a:ext>
            </a:extLst>
          </p:cNvPr>
          <p:cNvSpPr txBox="1"/>
          <p:nvPr/>
        </p:nvSpPr>
        <p:spPr>
          <a:xfrm>
            <a:off x="616591" y="134224"/>
            <a:ext cx="2064155" cy="584775"/>
          </a:xfrm>
          <a:prstGeom prst="rect">
            <a:avLst/>
          </a:prstGeom>
          <a:noFill/>
        </p:spPr>
        <p:txBody>
          <a:bodyPr wrap="none" rtlCol="0">
            <a:spAutoFit/>
          </a:bodyPr>
          <a:lstStyle/>
          <a:p>
            <a:r>
              <a:rPr lang="en-US" sz="3200" b="1" dirty="0"/>
              <a:t>Perceptron</a:t>
            </a:r>
          </a:p>
        </p:txBody>
      </p:sp>
    </p:spTree>
    <p:extLst>
      <p:ext uri="{BB962C8B-B14F-4D97-AF65-F5344CB8AC3E}">
        <p14:creationId xmlns:p14="http://schemas.microsoft.com/office/powerpoint/2010/main" val="151322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8" grpId="0"/>
      <p:bldP spid="5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492922C-76B9-4E20-A6BA-5C3C251CA033}"/>
              </a:ext>
            </a:extLst>
          </p:cNvPr>
          <p:cNvSpPr txBox="1"/>
          <p:nvPr/>
        </p:nvSpPr>
        <p:spPr>
          <a:xfrm>
            <a:off x="392323" y="82662"/>
            <a:ext cx="11927496" cy="584775"/>
          </a:xfrm>
          <a:prstGeom prst="rect">
            <a:avLst/>
          </a:prstGeom>
          <a:noFill/>
        </p:spPr>
        <p:txBody>
          <a:bodyPr wrap="none" rtlCol="0">
            <a:spAutoFit/>
          </a:bodyPr>
          <a:lstStyle/>
          <a:p>
            <a:r>
              <a:rPr lang="en-US" sz="3200" b="1" dirty="0"/>
              <a:t>How to select the weights and bias – called TRAINING the Perceptron</a:t>
            </a:r>
          </a:p>
        </p:txBody>
      </p:sp>
      <p:sp>
        <p:nvSpPr>
          <p:cNvPr id="3" name="Rectangle 2">
            <a:extLst>
              <a:ext uri="{FF2B5EF4-FFF2-40B4-BE49-F238E27FC236}">
                <a16:creationId xmlns:a16="http://schemas.microsoft.com/office/drawing/2014/main" xmlns="" id="{AEAA1F61-4292-4336-B29F-2AFAD7F293DC}"/>
              </a:ext>
            </a:extLst>
          </p:cNvPr>
          <p:cNvSpPr/>
          <p:nvPr/>
        </p:nvSpPr>
        <p:spPr>
          <a:xfrm>
            <a:off x="2294390" y="1933663"/>
            <a:ext cx="4165133" cy="2739006"/>
          </a:xfrm>
          <a:prstGeom prst="rect">
            <a:avLst/>
          </a:prstGeom>
          <a:solidFill>
            <a:srgbClr val="75DB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xmlns="" id="{871F1948-0CA8-40E6-9050-7A9FF929CE46}"/>
              </a:ext>
            </a:extLst>
          </p:cNvPr>
          <p:cNvCxnSpPr/>
          <p:nvPr/>
        </p:nvCxnSpPr>
        <p:spPr>
          <a:xfrm flipV="1">
            <a:off x="2504114" y="2051108"/>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9816D7AD-B042-45E0-9850-3F674809617D}"/>
              </a:ext>
            </a:extLst>
          </p:cNvPr>
          <p:cNvCxnSpPr>
            <a:cxnSpLocks/>
          </p:cNvCxnSpPr>
          <p:nvPr/>
        </p:nvCxnSpPr>
        <p:spPr>
          <a:xfrm>
            <a:off x="2504114" y="4374859"/>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300BE377-8694-46F1-A891-566C7F92C215}"/>
              </a:ext>
            </a:extLst>
          </p:cNvPr>
          <p:cNvCxnSpPr>
            <a:cxnSpLocks/>
          </p:cNvCxnSpPr>
          <p:nvPr/>
        </p:nvCxnSpPr>
        <p:spPr>
          <a:xfrm>
            <a:off x="2294390" y="2176945"/>
            <a:ext cx="4022520" cy="2483141"/>
          </a:xfrm>
          <a:prstGeom prst="line">
            <a:avLst/>
          </a:prstGeom>
          <a:ln w="28575"/>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1BFB2B66-1FCE-4EFF-B864-B2EB5D40F2DF}"/>
              </a:ext>
            </a:extLst>
          </p:cNvPr>
          <p:cNvSpPr txBox="1"/>
          <p:nvPr/>
        </p:nvSpPr>
        <p:spPr>
          <a:xfrm>
            <a:off x="2504114" y="2009055"/>
            <a:ext cx="362600" cy="369332"/>
          </a:xfrm>
          <a:prstGeom prst="rect">
            <a:avLst/>
          </a:prstGeom>
          <a:noFill/>
        </p:spPr>
        <p:txBody>
          <a:bodyPr wrap="none" rtlCol="0">
            <a:spAutoFit/>
          </a:bodyPr>
          <a:lstStyle/>
          <a:p>
            <a:r>
              <a:rPr lang="en-US" dirty="0"/>
              <a:t>x</a:t>
            </a:r>
            <a:r>
              <a:rPr lang="en-US" baseline="-25000" dirty="0"/>
              <a:t>2</a:t>
            </a:r>
          </a:p>
        </p:txBody>
      </p:sp>
      <p:sp>
        <p:nvSpPr>
          <p:cNvPr id="15" name="TextBox 14">
            <a:extLst>
              <a:ext uri="{FF2B5EF4-FFF2-40B4-BE49-F238E27FC236}">
                <a16:creationId xmlns:a16="http://schemas.microsoft.com/office/drawing/2014/main" xmlns="" id="{F430563A-3B76-4196-9947-E0709A92A787}"/>
              </a:ext>
            </a:extLst>
          </p:cNvPr>
          <p:cNvSpPr txBox="1"/>
          <p:nvPr/>
        </p:nvSpPr>
        <p:spPr>
          <a:xfrm>
            <a:off x="5862969" y="3969767"/>
            <a:ext cx="362600" cy="369332"/>
          </a:xfrm>
          <a:prstGeom prst="rect">
            <a:avLst/>
          </a:prstGeom>
          <a:noFill/>
        </p:spPr>
        <p:txBody>
          <a:bodyPr wrap="none" rtlCol="0">
            <a:spAutoFit/>
          </a:bodyPr>
          <a:lstStyle/>
          <a:p>
            <a:r>
              <a:rPr lang="en-US" dirty="0"/>
              <a:t>x</a:t>
            </a:r>
            <a:r>
              <a:rPr lang="en-US" baseline="-25000" dirty="0"/>
              <a:t>1</a:t>
            </a:r>
          </a:p>
        </p:txBody>
      </p:sp>
      <p:sp>
        <p:nvSpPr>
          <p:cNvPr id="16" name="TextBox 15">
            <a:extLst>
              <a:ext uri="{FF2B5EF4-FFF2-40B4-BE49-F238E27FC236}">
                <a16:creationId xmlns:a16="http://schemas.microsoft.com/office/drawing/2014/main" xmlns="" id="{C3BF36E8-DD58-4C7C-9F1A-77233718F35D}"/>
              </a:ext>
            </a:extLst>
          </p:cNvPr>
          <p:cNvSpPr txBox="1"/>
          <p:nvPr/>
        </p:nvSpPr>
        <p:spPr>
          <a:xfrm rot="1920000">
            <a:off x="3521480" y="3089668"/>
            <a:ext cx="1641796" cy="338554"/>
          </a:xfrm>
          <a:prstGeom prst="rect">
            <a:avLst/>
          </a:prstGeom>
          <a:noFill/>
        </p:spPr>
        <p:txBody>
          <a:bodyPr wrap="none" rtlCol="0">
            <a:spAutoFit/>
          </a:bodyPr>
          <a:lstStyle/>
          <a:p>
            <a:r>
              <a:rPr lang="en-US" sz="1600" dirty="0"/>
              <a:t>3X</a:t>
            </a:r>
            <a:r>
              <a:rPr lang="en-US" sz="1600" baseline="-25000" dirty="0"/>
              <a:t>1</a:t>
            </a:r>
            <a:r>
              <a:rPr lang="en-US" sz="1600" dirty="0"/>
              <a:t> + 4X</a:t>
            </a:r>
            <a:r>
              <a:rPr lang="en-US" sz="1600" baseline="-25000" dirty="0"/>
              <a:t>2</a:t>
            </a:r>
            <a:r>
              <a:rPr lang="en-US" sz="1600" dirty="0"/>
              <a:t> – 10 = 0</a:t>
            </a:r>
          </a:p>
        </p:txBody>
      </p:sp>
      <p:sp>
        <p:nvSpPr>
          <p:cNvPr id="17" name="Flowchart: Connector 16">
            <a:extLst>
              <a:ext uri="{FF2B5EF4-FFF2-40B4-BE49-F238E27FC236}">
                <a16:creationId xmlns:a16="http://schemas.microsoft.com/office/drawing/2014/main" xmlns="" id="{DB2086FB-41BE-41A1-9A1D-5C7DD0B70604}"/>
              </a:ext>
            </a:extLst>
          </p:cNvPr>
          <p:cNvSpPr/>
          <p:nvPr/>
        </p:nvSpPr>
        <p:spPr>
          <a:xfrm rot="16910679">
            <a:off x="3649371" y="231636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xmlns="" id="{9BA15877-D838-485E-8D6C-0A96635FBEF6}"/>
              </a:ext>
            </a:extLst>
          </p:cNvPr>
          <p:cNvSpPr/>
          <p:nvPr/>
        </p:nvSpPr>
        <p:spPr>
          <a:xfrm>
            <a:off x="2294390" y="2189530"/>
            <a:ext cx="4039296" cy="2483140"/>
          </a:xfrm>
          <a:prstGeom prst="rtTriangle">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xmlns="" id="{F8458DB7-98E0-4C7B-848A-E9E0962CE544}"/>
              </a:ext>
            </a:extLst>
          </p:cNvPr>
          <p:cNvCxnSpPr/>
          <p:nvPr/>
        </p:nvCxnSpPr>
        <p:spPr>
          <a:xfrm flipV="1">
            <a:off x="2497121" y="2044112"/>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C8708A92-45C4-4F22-9B68-2C30834D9588}"/>
              </a:ext>
            </a:extLst>
          </p:cNvPr>
          <p:cNvCxnSpPr>
            <a:cxnSpLocks/>
          </p:cNvCxnSpPr>
          <p:nvPr/>
        </p:nvCxnSpPr>
        <p:spPr>
          <a:xfrm>
            <a:off x="2497121" y="4367863"/>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3ED30D9A-7F54-4B04-9168-9CA1BCC4C616}"/>
              </a:ext>
            </a:extLst>
          </p:cNvPr>
          <p:cNvSpPr txBox="1"/>
          <p:nvPr/>
        </p:nvSpPr>
        <p:spPr>
          <a:xfrm>
            <a:off x="2492245" y="3985894"/>
            <a:ext cx="1380443" cy="338554"/>
          </a:xfrm>
          <a:prstGeom prst="rect">
            <a:avLst/>
          </a:prstGeom>
          <a:noFill/>
        </p:spPr>
        <p:txBody>
          <a:bodyPr wrap="none" rtlCol="0">
            <a:spAutoFit/>
          </a:bodyPr>
          <a:lstStyle/>
          <a:p>
            <a:r>
              <a:rPr lang="en-US" sz="1600" b="1" dirty="0"/>
              <a:t>Negative Area</a:t>
            </a:r>
          </a:p>
        </p:txBody>
      </p:sp>
      <p:sp>
        <p:nvSpPr>
          <p:cNvPr id="22" name="TextBox 21">
            <a:extLst>
              <a:ext uri="{FF2B5EF4-FFF2-40B4-BE49-F238E27FC236}">
                <a16:creationId xmlns:a16="http://schemas.microsoft.com/office/drawing/2014/main" xmlns="" id="{C3769099-7199-4CA0-9470-FFE4044BF680}"/>
              </a:ext>
            </a:extLst>
          </p:cNvPr>
          <p:cNvSpPr txBox="1"/>
          <p:nvPr/>
        </p:nvSpPr>
        <p:spPr>
          <a:xfrm>
            <a:off x="5233230" y="1874835"/>
            <a:ext cx="1297599" cy="338554"/>
          </a:xfrm>
          <a:prstGeom prst="rect">
            <a:avLst/>
          </a:prstGeom>
          <a:noFill/>
        </p:spPr>
        <p:txBody>
          <a:bodyPr wrap="none" rtlCol="0">
            <a:spAutoFit/>
          </a:bodyPr>
          <a:lstStyle/>
          <a:p>
            <a:r>
              <a:rPr lang="en-US" sz="1600" b="1" dirty="0"/>
              <a:t>Positive Area</a:t>
            </a:r>
          </a:p>
        </p:txBody>
      </p:sp>
      <p:sp>
        <p:nvSpPr>
          <p:cNvPr id="23" name="Flowchart: Connector 22">
            <a:extLst>
              <a:ext uri="{FF2B5EF4-FFF2-40B4-BE49-F238E27FC236}">
                <a16:creationId xmlns:a16="http://schemas.microsoft.com/office/drawing/2014/main" xmlns="" id="{F69FC73E-DC7D-49C1-981E-26C5C4478D3C}"/>
              </a:ext>
            </a:extLst>
          </p:cNvPr>
          <p:cNvSpPr/>
          <p:nvPr/>
        </p:nvSpPr>
        <p:spPr>
          <a:xfrm rot="16472960">
            <a:off x="3777765" y="373357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xmlns="" id="{9D17B2ED-8F9F-4B80-91FE-D0D1F54C977B}"/>
              </a:ext>
            </a:extLst>
          </p:cNvPr>
          <p:cNvSpPr/>
          <p:nvPr/>
        </p:nvSpPr>
        <p:spPr>
          <a:xfrm rot="16472960">
            <a:off x="2984594" y="362579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xmlns="" id="{A98389F6-5AAE-4DCB-BEEF-F04459B9AFB0}"/>
              </a:ext>
            </a:extLst>
          </p:cNvPr>
          <p:cNvSpPr/>
          <p:nvPr/>
        </p:nvSpPr>
        <p:spPr>
          <a:xfrm rot="16472960">
            <a:off x="5236712" y="3440474"/>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xmlns="" id="{3CD1EBE7-1DC2-4F17-BBA4-7DC842781EE6}"/>
              </a:ext>
            </a:extLst>
          </p:cNvPr>
          <p:cNvSpPr/>
          <p:nvPr/>
        </p:nvSpPr>
        <p:spPr>
          <a:xfrm rot="16910679">
            <a:off x="4617520" y="267620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xmlns="" id="{0E9C01DC-EE4A-41D5-A88D-1C0731D6AE83}"/>
              </a:ext>
            </a:extLst>
          </p:cNvPr>
          <p:cNvSpPr/>
          <p:nvPr/>
        </p:nvSpPr>
        <p:spPr>
          <a:xfrm rot="16910679">
            <a:off x="2965694" y="298786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xmlns="" id="{F3D2617D-CAB1-42C0-BC02-3505CB56CC1C}"/>
              </a:ext>
            </a:extLst>
          </p:cNvPr>
          <p:cNvGrpSpPr/>
          <p:nvPr/>
        </p:nvGrpSpPr>
        <p:grpSpPr>
          <a:xfrm>
            <a:off x="7639918" y="1010870"/>
            <a:ext cx="3316104" cy="2031325"/>
            <a:chOff x="7639918" y="1321266"/>
            <a:chExt cx="3316104" cy="2031325"/>
          </a:xfrm>
        </p:grpSpPr>
        <p:sp>
          <p:nvSpPr>
            <p:cNvPr id="28" name="TextBox 27">
              <a:extLst>
                <a:ext uri="{FF2B5EF4-FFF2-40B4-BE49-F238E27FC236}">
                  <a16:creationId xmlns:a16="http://schemas.microsoft.com/office/drawing/2014/main" xmlns="" id="{B309FD4A-BFC0-478B-9DFC-92E59228A811}"/>
                </a:ext>
              </a:extLst>
            </p:cNvPr>
            <p:cNvSpPr txBox="1"/>
            <p:nvPr/>
          </p:nvSpPr>
          <p:spPr>
            <a:xfrm>
              <a:off x="7885651" y="1321266"/>
              <a:ext cx="3070371" cy="2031325"/>
            </a:xfrm>
            <a:prstGeom prst="rect">
              <a:avLst/>
            </a:prstGeom>
            <a:noFill/>
          </p:spPr>
          <p:txBody>
            <a:bodyPr wrap="square" rtlCol="0">
              <a:spAutoFit/>
            </a:bodyPr>
            <a:lstStyle/>
            <a:p>
              <a:r>
                <a:rPr lang="en-US" dirty="0"/>
                <a:t>3X</a:t>
              </a:r>
              <a:r>
                <a:rPr lang="en-US" baseline="-25000" dirty="0"/>
                <a:t>1</a:t>
              </a:r>
              <a:r>
                <a:rPr lang="en-US" dirty="0"/>
                <a:t> + 4X</a:t>
              </a:r>
              <a:r>
                <a:rPr lang="en-US" baseline="-25000" dirty="0"/>
                <a:t>2</a:t>
              </a:r>
              <a:r>
                <a:rPr lang="en-US" dirty="0"/>
                <a:t> – 10 = 0</a:t>
              </a:r>
            </a:p>
            <a:p>
              <a:r>
                <a:rPr lang="en-US" dirty="0"/>
                <a:t>Misclassified Point: (8,3)</a:t>
              </a:r>
            </a:p>
            <a:p>
              <a:endParaRPr lang="en-US" dirty="0"/>
            </a:p>
            <a:p>
              <a:r>
                <a:rPr lang="en-US" dirty="0"/>
                <a:t>3 	4 	-10</a:t>
              </a:r>
            </a:p>
            <a:p>
              <a:r>
                <a:rPr lang="en-US" dirty="0"/>
                <a:t>8 	3 	1</a:t>
              </a:r>
            </a:p>
            <a:p>
              <a:r>
                <a:rPr lang="en-US" dirty="0"/>
                <a:t>-5 	1 	-11 </a:t>
              </a:r>
            </a:p>
            <a:p>
              <a:endParaRPr lang="en-US" dirty="0"/>
            </a:p>
          </p:txBody>
        </p:sp>
        <p:cxnSp>
          <p:nvCxnSpPr>
            <p:cNvPr id="30" name="Straight Connector 29">
              <a:extLst>
                <a:ext uri="{FF2B5EF4-FFF2-40B4-BE49-F238E27FC236}">
                  <a16:creationId xmlns:a16="http://schemas.microsoft.com/office/drawing/2014/main" xmlns="" id="{A6AF967E-A0D9-4D27-8D16-D4F825CA11AA}"/>
                </a:ext>
              </a:extLst>
            </p:cNvPr>
            <p:cNvCxnSpPr>
              <a:cxnSpLocks/>
            </p:cNvCxnSpPr>
            <p:nvPr/>
          </p:nvCxnSpPr>
          <p:spPr>
            <a:xfrm>
              <a:off x="7772405" y="2755872"/>
              <a:ext cx="2474755"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70F76841-57CF-447C-BAC2-3DB11EC92667}"/>
                </a:ext>
              </a:extLst>
            </p:cNvPr>
            <p:cNvSpPr txBox="1"/>
            <p:nvPr/>
          </p:nvSpPr>
          <p:spPr>
            <a:xfrm>
              <a:off x="7639918" y="2206132"/>
              <a:ext cx="279244" cy="461665"/>
            </a:xfrm>
            <a:prstGeom prst="rect">
              <a:avLst/>
            </a:prstGeom>
            <a:noFill/>
          </p:spPr>
          <p:txBody>
            <a:bodyPr wrap="none" rtlCol="0">
              <a:spAutoFit/>
            </a:bodyPr>
            <a:lstStyle/>
            <a:p>
              <a:r>
                <a:rPr lang="en-US" sz="2400" b="1" dirty="0"/>
                <a:t>-</a:t>
              </a:r>
              <a:endParaRPr lang="en-US" b="1" dirty="0"/>
            </a:p>
          </p:txBody>
        </p:sp>
      </p:grpSp>
      <p:grpSp>
        <p:nvGrpSpPr>
          <p:cNvPr id="34" name="Group 33">
            <a:extLst>
              <a:ext uri="{FF2B5EF4-FFF2-40B4-BE49-F238E27FC236}">
                <a16:creationId xmlns:a16="http://schemas.microsoft.com/office/drawing/2014/main" xmlns="" id="{56161CEB-8565-4C87-9FA7-A0B187F88BA5}"/>
              </a:ext>
            </a:extLst>
          </p:cNvPr>
          <p:cNvGrpSpPr/>
          <p:nvPr/>
        </p:nvGrpSpPr>
        <p:grpSpPr>
          <a:xfrm>
            <a:off x="7558681" y="3335307"/>
            <a:ext cx="3653205" cy="2862322"/>
            <a:chOff x="7632783" y="1321266"/>
            <a:chExt cx="3653205" cy="2862322"/>
          </a:xfrm>
        </p:grpSpPr>
        <p:sp>
          <p:nvSpPr>
            <p:cNvPr id="35" name="TextBox 34">
              <a:extLst>
                <a:ext uri="{FF2B5EF4-FFF2-40B4-BE49-F238E27FC236}">
                  <a16:creationId xmlns:a16="http://schemas.microsoft.com/office/drawing/2014/main" xmlns="" id="{188884B7-09A3-434E-A2B0-E514020BA55E}"/>
                </a:ext>
              </a:extLst>
            </p:cNvPr>
            <p:cNvSpPr txBox="1"/>
            <p:nvPr/>
          </p:nvSpPr>
          <p:spPr>
            <a:xfrm>
              <a:off x="7885651" y="1321266"/>
              <a:ext cx="3400337" cy="2862322"/>
            </a:xfrm>
            <a:prstGeom prst="rect">
              <a:avLst/>
            </a:prstGeom>
            <a:noFill/>
          </p:spPr>
          <p:txBody>
            <a:bodyPr wrap="square" rtlCol="0">
              <a:spAutoFit/>
            </a:bodyPr>
            <a:lstStyle/>
            <a:p>
              <a:r>
                <a:rPr lang="en-US" dirty="0"/>
                <a:t>3X</a:t>
              </a:r>
              <a:r>
                <a:rPr lang="en-US" baseline="-25000" dirty="0"/>
                <a:t>1</a:t>
              </a:r>
              <a:r>
                <a:rPr lang="en-US" dirty="0"/>
                <a:t> + 4X</a:t>
              </a:r>
              <a:r>
                <a:rPr lang="en-US" baseline="-25000" dirty="0"/>
                <a:t>2</a:t>
              </a:r>
              <a:r>
                <a:rPr lang="en-US" dirty="0"/>
                <a:t> – 10 = 0</a:t>
              </a:r>
            </a:p>
            <a:p>
              <a:r>
                <a:rPr lang="en-US" dirty="0"/>
                <a:t>Misclassified Point: (8,3)</a:t>
              </a:r>
            </a:p>
            <a:p>
              <a:r>
                <a:rPr lang="en-US" b="1" dirty="0">
                  <a:solidFill>
                    <a:srgbClr val="7030A0"/>
                  </a:solidFill>
                </a:rPr>
                <a:t>Learning Rate = 0.1</a:t>
              </a:r>
            </a:p>
            <a:p>
              <a:endParaRPr lang="en-US" dirty="0"/>
            </a:p>
            <a:p>
              <a:r>
                <a:rPr lang="en-US" dirty="0"/>
                <a:t>3 	4 	-10</a:t>
              </a:r>
            </a:p>
            <a:p>
              <a:r>
                <a:rPr lang="en-US" dirty="0"/>
                <a:t>8x0.1 	3x0.1 	1x0.1</a:t>
              </a:r>
            </a:p>
            <a:p>
              <a:r>
                <a:rPr lang="en-US" dirty="0"/>
                <a:t>2.2 	3.7 	-10.1</a:t>
              </a:r>
            </a:p>
            <a:p>
              <a:endParaRPr lang="en-US" dirty="0"/>
            </a:p>
            <a:p>
              <a:r>
                <a:rPr lang="en-US" b="1" dirty="0"/>
                <a:t>New Line: 2.2X</a:t>
              </a:r>
              <a:r>
                <a:rPr lang="en-US" b="1" baseline="-25000" dirty="0"/>
                <a:t>1</a:t>
              </a:r>
              <a:r>
                <a:rPr lang="en-US" b="1" dirty="0"/>
                <a:t> + 3.7X</a:t>
              </a:r>
              <a:r>
                <a:rPr lang="en-US" b="1" baseline="-25000" dirty="0"/>
                <a:t>2</a:t>
              </a:r>
              <a:r>
                <a:rPr lang="en-US" b="1" dirty="0"/>
                <a:t> – 10.1 = 0 </a:t>
              </a:r>
            </a:p>
            <a:p>
              <a:endParaRPr lang="en-US" dirty="0"/>
            </a:p>
          </p:txBody>
        </p:sp>
        <p:cxnSp>
          <p:nvCxnSpPr>
            <p:cNvPr id="36" name="Straight Connector 35">
              <a:extLst>
                <a:ext uri="{FF2B5EF4-FFF2-40B4-BE49-F238E27FC236}">
                  <a16:creationId xmlns:a16="http://schemas.microsoft.com/office/drawing/2014/main" xmlns="" id="{7DDBFE5A-6A9B-4D04-8D02-532622BD8780}"/>
                </a:ext>
              </a:extLst>
            </p:cNvPr>
            <p:cNvCxnSpPr>
              <a:cxnSpLocks/>
            </p:cNvCxnSpPr>
            <p:nvPr/>
          </p:nvCxnSpPr>
          <p:spPr>
            <a:xfrm>
              <a:off x="7772405" y="3032706"/>
              <a:ext cx="247475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9F3B19EC-0352-48B0-9602-EC86CC51B9C2}"/>
                </a:ext>
              </a:extLst>
            </p:cNvPr>
            <p:cNvSpPr txBox="1"/>
            <p:nvPr/>
          </p:nvSpPr>
          <p:spPr>
            <a:xfrm>
              <a:off x="7632783" y="2487161"/>
              <a:ext cx="279244" cy="461665"/>
            </a:xfrm>
            <a:prstGeom prst="rect">
              <a:avLst/>
            </a:prstGeom>
            <a:noFill/>
          </p:spPr>
          <p:txBody>
            <a:bodyPr wrap="none" rtlCol="0">
              <a:spAutoFit/>
            </a:bodyPr>
            <a:lstStyle/>
            <a:p>
              <a:r>
                <a:rPr lang="en-US" sz="2400" b="1" dirty="0"/>
                <a:t>-</a:t>
              </a:r>
              <a:endParaRPr lang="en-US" b="1" dirty="0"/>
            </a:p>
          </p:txBody>
        </p:sp>
      </p:grpSp>
    </p:spTree>
    <p:extLst>
      <p:ext uri="{BB962C8B-B14F-4D97-AF65-F5344CB8AC3E}">
        <p14:creationId xmlns:p14="http://schemas.microsoft.com/office/powerpoint/2010/main" val="68550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EAA1F61-4292-4336-B29F-2AFAD7F293DC}"/>
              </a:ext>
            </a:extLst>
          </p:cNvPr>
          <p:cNvSpPr/>
          <p:nvPr/>
        </p:nvSpPr>
        <p:spPr>
          <a:xfrm>
            <a:off x="2294390" y="1933663"/>
            <a:ext cx="4268252" cy="2739006"/>
          </a:xfrm>
          <a:prstGeom prst="rect">
            <a:avLst/>
          </a:prstGeom>
          <a:solidFill>
            <a:srgbClr val="75DB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xmlns="" id="{871F1948-0CA8-40E6-9050-7A9FF929CE46}"/>
              </a:ext>
            </a:extLst>
          </p:cNvPr>
          <p:cNvCxnSpPr/>
          <p:nvPr/>
        </p:nvCxnSpPr>
        <p:spPr>
          <a:xfrm flipV="1">
            <a:off x="2504114" y="2051108"/>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9816D7AD-B042-45E0-9850-3F674809617D}"/>
              </a:ext>
            </a:extLst>
          </p:cNvPr>
          <p:cNvCxnSpPr>
            <a:cxnSpLocks/>
          </p:cNvCxnSpPr>
          <p:nvPr/>
        </p:nvCxnSpPr>
        <p:spPr>
          <a:xfrm>
            <a:off x="2504114" y="4374859"/>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300BE377-8694-46F1-A891-566C7F92C215}"/>
              </a:ext>
            </a:extLst>
          </p:cNvPr>
          <p:cNvCxnSpPr>
            <a:cxnSpLocks/>
          </p:cNvCxnSpPr>
          <p:nvPr/>
        </p:nvCxnSpPr>
        <p:spPr>
          <a:xfrm>
            <a:off x="2305229" y="2151831"/>
            <a:ext cx="4271008" cy="2303211"/>
          </a:xfrm>
          <a:prstGeom prst="line">
            <a:avLst/>
          </a:prstGeom>
          <a:ln w="28575"/>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1BFB2B66-1FCE-4EFF-B864-B2EB5D40F2DF}"/>
              </a:ext>
            </a:extLst>
          </p:cNvPr>
          <p:cNvSpPr txBox="1"/>
          <p:nvPr/>
        </p:nvSpPr>
        <p:spPr>
          <a:xfrm>
            <a:off x="2504114" y="2009055"/>
            <a:ext cx="362600" cy="369332"/>
          </a:xfrm>
          <a:prstGeom prst="rect">
            <a:avLst/>
          </a:prstGeom>
          <a:noFill/>
        </p:spPr>
        <p:txBody>
          <a:bodyPr wrap="none" rtlCol="0">
            <a:spAutoFit/>
          </a:bodyPr>
          <a:lstStyle/>
          <a:p>
            <a:r>
              <a:rPr lang="en-US" dirty="0"/>
              <a:t>x</a:t>
            </a:r>
            <a:r>
              <a:rPr lang="en-US" baseline="-25000" dirty="0"/>
              <a:t>2</a:t>
            </a:r>
          </a:p>
        </p:txBody>
      </p:sp>
      <p:sp>
        <p:nvSpPr>
          <p:cNvPr id="16" name="TextBox 15">
            <a:extLst>
              <a:ext uri="{FF2B5EF4-FFF2-40B4-BE49-F238E27FC236}">
                <a16:creationId xmlns:a16="http://schemas.microsoft.com/office/drawing/2014/main" xmlns="" id="{C3BF36E8-DD58-4C7C-9F1A-77233718F35D}"/>
              </a:ext>
            </a:extLst>
          </p:cNvPr>
          <p:cNvSpPr txBox="1"/>
          <p:nvPr/>
        </p:nvSpPr>
        <p:spPr>
          <a:xfrm rot="1680000">
            <a:off x="3318626" y="2907600"/>
            <a:ext cx="2108269" cy="338554"/>
          </a:xfrm>
          <a:prstGeom prst="rect">
            <a:avLst/>
          </a:prstGeom>
          <a:noFill/>
        </p:spPr>
        <p:txBody>
          <a:bodyPr wrap="none" rtlCol="0">
            <a:spAutoFit/>
          </a:bodyPr>
          <a:lstStyle/>
          <a:p>
            <a:r>
              <a:rPr lang="en-US" sz="1600" dirty="0"/>
              <a:t>2.2X</a:t>
            </a:r>
            <a:r>
              <a:rPr lang="en-US" sz="1600" baseline="-25000" dirty="0"/>
              <a:t>1</a:t>
            </a:r>
            <a:r>
              <a:rPr lang="en-US" sz="1600" dirty="0"/>
              <a:t> + 3.7X</a:t>
            </a:r>
            <a:r>
              <a:rPr lang="en-US" sz="1600" baseline="-25000" dirty="0"/>
              <a:t>2</a:t>
            </a:r>
            <a:r>
              <a:rPr lang="en-US" sz="1600" dirty="0"/>
              <a:t> – 10.1 = 0</a:t>
            </a:r>
          </a:p>
        </p:txBody>
      </p:sp>
      <p:sp>
        <p:nvSpPr>
          <p:cNvPr id="17" name="Flowchart: Connector 16">
            <a:extLst>
              <a:ext uri="{FF2B5EF4-FFF2-40B4-BE49-F238E27FC236}">
                <a16:creationId xmlns:a16="http://schemas.microsoft.com/office/drawing/2014/main" xmlns="" id="{DB2086FB-41BE-41A1-9A1D-5C7DD0B70604}"/>
              </a:ext>
            </a:extLst>
          </p:cNvPr>
          <p:cNvSpPr/>
          <p:nvPr/>
        </p:nvSpPr>
        <p:spPr>
          <a:xfrm rot="16910679">
            <a:off x="3649371" y="231636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xmlns="" id="{9BA15877-D838-485E-8D6C-0A96635FBEF6}"/>
              </a:ext>
            </a:extLst>
          </p:cNvPr>
          <p:cNvSpPr/>
          <p:nvPr/>
        </p:nvSpPr>
        <p:spPr>
          <a:xfrm>
            <a:off x="2304728" y="2176948"/>
            <a:ext cx="4251960" cy="2288782"/>
          </a:xfrm>
          <a:prstGeom prst="rtTriangle">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xmlns="" id="{F8458DB7-98E0-4C7B-848A-E9E0962CE544}"/>
              </a:ext>
            </a:extLst>
          </p:cNvPr>
          <p:cNvCxnSpPr/>
          <p:nvPr/>
        </p:nvCxnSpPr>
        <p:spPr>
          <a:xfrm flipV="1">
            <a:off x="2497121" y="2044112"/>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C8708A92-45C4-4F22-9B68-2C30834D9588}"/>
              </a:ext>
            </a:extLst>
          </p:cNvPr>
          <p:cNvCxnSpPr>
            <a:cxnSpLocks/>
          </p:cNvCxnSpPr>
          <p:nvPr/>
        </p:nvCxnSpPr>
        <p:spPr>
          <a:xfrm>
            <a:off x="2497121" y="4367863"/>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3ED30D9A-7F54-4B04-9168-9CA1BCC4C616}"/>
              </a:ext>
            </a:extLst>
          </p:cNvPr>
          <p:cNvSpPr txBox="1"/>
          <p:nvPr/>
        </p:nvSpPr>
        <p:spPr>
          <a:xfrm>
            <a:off x="2492245" y="3985894"/>
            <a:ext cx="1380443" cy="338554"/>
          </a:xfrm>
          <a:prstGeom prst="rect">
            <a:avLst/>
          </a:prstGeom>
          <a:noFill/>
        </p:spPr>
        <p:txBody>
          <a:bodyPr wrap="none" rtlCol="0">
            <a:spAutoFit/>
          </a:bodyPr>
          <a:lstStyle/>
          <a:p>
            <a:r>
              <a:rPr lang="en-US" sz="1600" b="1" dirty="0"/>
              <a:t>Negative Area</a:t>
            </a:r>
          </a:p>
        </p:txBody>
      </p:sp>
      <p:sp>
        <p:nvSpPr>
          <p:cNvPr id="22" name="TextBox 21">
            <a:extLst>
              <a:ext uri="{FF2B5EF4-FFF2-40B4-BE49-F238E27FC236}">
                <a16:creationId xmlns:a16="http://schemas.microsoft.com/office/drawing/2014/main" xmlns="" id="{C3769099-7199-4CA0-9470-FFE4044BF680}"/>
              </a:ext>
            </a:extLst>
          </p:cNvPr>
          <p:cNvSpPr txBox="1"/>
          <p:nvPr/>
        </p:nvSpPr>
        <p:spPr>
          <a:xfrm>
            <a:off x="5233230" y="1874835"/>
            <a:ext cx="1297599" cy="338554"/>
          </a:xfrm>
          <a:prstGeom prst="rect">
            <a:avLst/>
          </a:prstGeom>
          <a:noFill/>
        </p:spPr>
        <p:txBody>
          <a:bodyPr wrap="none" rtlCol="0">
            <a:spAutoFit/>
          </a:bodyPr>
          <a:lstStyle/>
          <a:p>
            <a:r>
              <a:rPr lang="en-US" sz="1600" b="1" dirty="0"/>
              <a:t>Positive Area</a:t>
            </a:r>
          </a:p>
        </p:txBody>
      </p:sp>
      <p:sp>
        <p:nvSpPr>
          <p:cNvPr id="23" name="Flowchart: Connector 22">
            <a:extLst>
              <a:ext uri="{FF2B5EF4-FFF2-40B4-BE49-F238E27FC236}">
                <a16:creationId xmlns:a16="http://schemas.microsoft.com/office/drawing/2014/main" xmlns="" id="{F69FC73E-DC7D-49C1-981E-26C5C4478D3C}"/>
              </a:ext>
            </a:extLst>
          </p:cNvPr>
          <p:cNvSpPr/>
          <p:nvPr/>
        </p:nvSpPr>
        <p:spPr>
          <a:xfrm rot="16472960">
            <a:off x="3777765" y="373357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xmlns="" id="{9D17B2ED-8F9F-4B80-91FE-D0D1F54C977B}"/>
              </a:ext>
            </a:extLst>
          </p:cNvPr>
          <p:cNvSpPr/>
          <p:nvPr/>
        </p:nvSpPr>
        <p:spPr>
          <a:xfrm rot="16472960">
            <a:off x="2984594" y="362579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xmlns="" id="{A98389F6-5AAE-4DCB-BEEF-F04459B9AFB0}"/>
              </a:ext>
            </a:extLst>
          </p:cNvPr>
          <p:cNvSpPr/>
          <p:nvPr/>
        </p:nvSpPr>
        <p:spPr>
          <a:xfrm rot="16472960">
            <a:off x="5236712" y="3440474"/>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xmlns="" id="{3CD1EBE7-1DC2-4F17-BBA4-7DC842781EE6}"/>
              </a:ext>
            </a:extLst>
          </p:cNvPr>
          <p:cNvSpPr/>
          <p:nvPr/>
        </p:nvSpPr>
        <p:spPr>
          <a:xfrm rot="16910679">
            <a:off x="4617520" y="267620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xmlns="" id="{0E9C01DC-EE4A-41D5-A88D-1C0731D6AE83}"/>
              </a:ext>
            </a:extLst>
          </p:cNvPr>
          <p:cNvSpPr/>
          <p:nvPr/>
        </p:nvSpPr>
        <p:spPr>
          <a:xfrm rot="16910679">
            <a:off x="2965694" y="298786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9E826476-9665-4381-A104-335843A9E586}"/>
              </a:ext>
            </a:extLst>
          </p:cNvPr>
          <p:cNvSpPr/>
          <p:nvPr/>
        </p:nvSpPr>
        <p:spPr>
          <a:xfrm>
            <a:off x="2306972" y="4478312"/>
            <a:ext cx="4242816" cy="182880"/>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70454B68-3714-49BF-83EC-4B56019E073F}"/>
              </a:ext>
            </a:extLst>
          </p:cNvPr>
          <p:cNvGrpSpPr/>
          <p:nvPr/>
        </p:nvGrpSpPr>
        <p:grpSpPr>
          <a:xfrm>
            <a:off x="7639918" y="1010870"/>
            <a:ext cx="3316104" cy="2031325"/>
            <a:chOff x="7639918" y="1321266"/>
            <a:chExt cx="3316104" cy="2031325"/>
          </a:xfrm>
        </p:grpSpPr>
        <p:sp>
          <p:nvSpPr>
            <p:cNvPr id="39" name="TextBox 38">
              <a:extLst>
                <a:ext uri="{FF2B5EF4-FFF2-40B4-BE49-F238E27FC236}">
                  <a16:creationId xmlns:a16="http://schemas.microsoft.com/office/drawing/2014/main" xmlns="" id="{1FA9E34C-EADF-4A6E-A838-F10687A21BE4}"/>
                </a:ext>
              </a:extLst>
            </p:cNvPr>
            <p:cNvSpPr txBox="1"/>
            <p:nvPr/>
          </p:nvSpPr>
          <p:spPr>
            <a:xfrm>
              <a:off x="7885651" y="1321266"/>
              <a:ext cx="3070371" cy="2031325"/>
            </a:xfrm>
            <a:prstGeom prst="rect">
              <a:avLst/>
            </a:prstGeom>
            <a:noFill/>
          </p:spPr>
          <p:txBody>
            <a:bodyPr wrap="square" rtlCol="0">
              <a:spAutoFit/>
            </a:bodyPr>
            <a:lstStyle/>
            <a:p>
              <a:r>
                <a:rPr lang="en-US" dirty="0"/>
                <a:t>3X</a:t>
              </a:r>
              <a:r>
                <a:rPr lang="en-US" baseline="-25000" dirty="0"/>
                <a:t>1</a:t>
              </a:r>
              <a:r>
                <a:rPr lang="en-US" dirty="0"/>
                <a:t> + 4X</a:t>
              </a:r>
              <a:r>
                <a:rPr lang="en-US" baseline="-25000" dirty="0"/>
                <a:t>2</a:t>
              </a:r>
              <a:r>
                <a:rPr lang="en-US" dirty="0"/>
                <a:t> – 10 = 0</a:t>
              </a:r>
            </a:p>
            <a:p>
              <a:r>
                <a:rPr lang="en-US" dirty="0"/>
                <a:t>Misclassified Point: (8,3)</a:t>
              </a:r>
            </a:p>
            <a:p>
              <a:endParaRPr lang="en-US" dirty="0"/>
            </a:p>
            <a:p>
              <a:r>
                <a:rPr lang="en-US" dirty="0"/>
                <a:t>3 	4 	-10</a:t>
              </a:r>
            </a:p>
            <a:p>
              <a:r>
                <a:rPr lang="en-US" dirty="0"/>
                <a:t>8 	3 	1</a:t>
              </a:r>
            </a:p>
            <a:p>
              <a:r>
                <a:rPr lang="en-US" dirty="0"/>
                <a:t>-5 	1 	-11 </a:t>
              </a:r>
            </a:p>
            <a:p>
              <a:endParaRPr lang="en-US" dirty="0"/>
            </a:p>
          </p:txBody>
        </p:sp>
        <p:cxnSp>
          <p:nvCxnSpPr>
            <p:cNvPr id="40" name="Straight Connector 39">
              <a:extLst>
                <a:ext uri="{FF2B5EF4-FFF2-40B4-BE49-F238E27FC236}">
                  <a16:creationId xmlns:a16="http://schemas.microsoft.com/office/drawing/2014/main" xmlns="" id="{7CB9E798-7BD9-4988-97AA-A78F030C8A57}"/>
                </a:ext>
              </a:extLst>
            </p:cNvPr>
            <p:cNvCxnSpPr>
              <a:cxnSpLocks/>
            </p:cNvCxnSpPr>
            <p:nvPr/>
          </p:nvCxnSpPr>
          <p:spPr>
            <a:xfrm>
              <a:off x="7772405" y="2755872"/>
              <a:ext cx="247475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xmlns="" id="{FE512410-DD48-49C9-9F1E-C0F1F0E1D2A7}"/>
                </a:ext>
              </a:extLst>
            </p:cNvPr>
            <p:cNvSpPr txBox="1"/>
            <p:nvPr/>
          </p:nvSpPr>
          <p:spPr>
            <a:xfrm>
              <a:off x="7639918" y="2206132"/>
              <a:ext cx="279244" cy="461665"/>
            </a:xfrm>
            <a:prstGeom prst="rect">
              <a:avLst/>
            </a:prstGeom>
            <a:noFill/>
          </p:spPr>
          <p:txBody>
            <a:bodyPr wrap="none" rtlCol="0">
              <a:spAutoFit/>
            </a:bodyPr>
            <a:lstStyle/>
            <a:p>
              <a:r>
                <a:rPr lang="en-US" sz="2400" b="1" dirty="0"/>
                <a:t>-</a:t>
              </a:r>
              <a:endParaRPr lang="en-US" b="1" dirty="0"/>
            </a:p>
          </p:txBody>
        </p:sp>
      </p:grpSp>
      <p:grpSp>
        <p:nvGrpSpPr>
          <p:cNvPr id="42" name="Group 41">
            <a:extLst>
              <a:ext uri="{FF2B5EF4-FFF2-40B4-BE49-F238E27FC236}">
                <a16:creationId xmlns:a16="http://schemas.microsoft.com/office/drawing/2014/main" xmlns="" id="{F05A7363-190D-4748-9124-6CAA16DF4712}"/>
              </a:ext>
            </a:extLst>
          </p:cNvPr>
          <p:cNvGrpSpPr/>
          <p:nvPr/>
        </p:nvGrpSpPr>
        <p:grpSpPr>
          <a:xfrm>
            <a:off x="7558681" y="3335307"/>
            <a:ext cx="3653205" cy="2862322"/>
            <a:chOff x="7632783" y="1321266"/>
            <a:chExt cx="3653205" cy="2862322"/>
          </a:xfrm>
        </p:grpSpPr>
        <p:sp>
          <p:nvSpPr>
            <p:cNvPr id="43" name="TextBox 42">
              <a:extLst>
                <a:ext uri="{FF2B5EF4-FFF2-40B4-BE49-F238E27FC236}">
                  <a16:creationId xmlns:a16="http://schemas.microsoft.com/office/drawing/2014/main" xmlns="" id="{7C101D9C-DCF8-4C4F-BDE2-F1923244C864}"/>
                </a:ext>
              </a:extLst>
            </p:cNvPr>
            <p:cNvSpPr txBox="1"/>
            <p:nvPr/>
          </p:nvSpPr>
          <p:spPr>
            <a:xfrm>
              <a:off x="7885651" y="1321266"/>
              <a:ext cx="3400337" cy="2862322"/>
            </a:xfrm>
            <a:prstGeom prst="rect">
              <a:avLst/>
            </a:prstGeom>
            <a:noFill/>
          </p:spPr>
          <p:txBody>
            <a:bodyPr wrap="square" rtlCol="0">
              <a:spAutoFit/>
            </a:bodyPr>
            <a:lstStyle/>
            <a:p>
              <a:r>
                <a:rPr lang="en-US" dirty="0"/>
                <a:t>3X</a:t>
              </a:r>
              <a:r>
                <a:rPr lang="en-US" baseline="-25000" dirty="0"/>
                <a:t>1</a:t>
              </a:r>
              <a:r>
                <a:rPr lang="en-US" dirty="0"/>
                <a:t> + 4X</a:t>
              </a:r>
              <a:r>
                <a:rPr lang="en-US" baseline="-25000" dirty="0"/>
                <a:t>2</a:t>
              </a:r>
              <a:r>
                <a:rPr lang="en-US" dirty="0"/>
                <a:t> – 10 = 0</a:t>
              </a:r>
            </a:p>
            <a:p>
              <a:r>
                <a:rPr lang="en-US" dirty="0"/>
                <a:t>Misclassified Point: (8,3)</a:t>
              </a:r>
            </a:p>
            <a:p>
              <a:r>
                <a:rPr lang="en-US" b="1" dirty="0">
                  <a:solidFill>
                    <a:srgbClr val="7030A0"/>
                  </a:solidFill>
                </a:rPr>
                <a:t>Learning Rate = 0.1</a:t>
              </a:r>
            </a:p>
            <a:p>
              <a:endParaRPr lang="en-US" dirty="0"/>
            </a:p>
            <a:p>
              <a:r>
                <a:rPr lang="en-US" dirty="0"/>
                <a:t>3 	4 	-10</a:t>
              </a:r>
            </a:p>
            <a:p>
              <a:r>
                <a:rPr lang="en-US" dirty="0"/>
                <a:t>8x0.1 	3x0.1 	1x0.1</a:t>
              </a:r>
            </a:p>
            <a:p>
              <a:r>
                <a:rPr lang="en-US" dirty="0"/>
                <a:t>2.2 	3.7 	-10.1</a:t>
              </a:r>
            </a:p>
            <a:p>
              <a:endParaRPr lang="en-US" dirty="0"/>
            </a:p>
            <a:p>
              <a:r>
                <a:rPr lang="en-US" b="1" dirty="0"/>
                <a:t>New Line: 2.2X</a:t>
              </a:r>
              <a:r>
                <a:rPr lang="en-US" b="1" baseline="-25000" dirty="0"/>
                <a:t>1</a:t>
              </a:r>
              <a:r>
                <a:rPr lang="en-US" b="1" dirty="0"/>
                <a:t> + 3.7X</a:t>
              </a:r>
              <a:r>
                <a:rPr lang="en-US" b="1" baseline="-25000" dirty="0"/>
                <a:t>2</a:t>
              </a:r>
              <a:r>
                <a:rPr lang="en-US" b="1" dirty="0"/>
                <a:t> – 10.1 = 0 </a:t>
              </a:r>
            </a:p>
            <a:p>
              <a:endParaRPr lang="en-US" dirty="0"/>
            </a:p>
          </p:txBody>
        </p:sp>
        <p:cxnSp>
          <p:nvCxnSpPr>
            <p:cNvPr id="44" name="Straight Connector 43">
              <a:extLst>
                <a:ext uri="{FF2B5EF4-FFF2-40B4-BE49-F238E27FC236}">
                  <a16:creationId xmlns:a16="http://schemas.microsoft.com/office/drawing/2014/main" xmlns="" id="{FBAF0698-0F94-4B6C-B624-455B17FB4790}"/>
                </a:ext>
              </a:extLst>
            </p:cNvPr>
            <p:cNvCxnSpPr>
              <a:cxnSpLocks/>
            </p:cNvCxnSpPr>
            <p:nvPr/>
          </p:nvCxnSpPr>
          <p:spPr>
            <a:xfrm>
              <a:off x="7772405" y="3032706"/>
              <a:ext cx="2474755"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AE34458B-3CA4-4D97-A00D-755C5E701F25}"/>
                </a:ext>
              </a:extLst>
            </p:cNvPr>
            <p:cNvSpPr txBox="1"/>
            <p:nvPr/>
          </p:nvSpPr>
          <p:spPr>
            <a:xfrm>
              <a:off x="7632783" y="2487161"/>
              <a:ext cx="279244" cy="461665"/>
            </a:xfrm>
            <a:prstGeom prst="rect">
              <a:avLst/>
            </a:prstGeom>
            <a:noFill/>
          </p:spPr>
          <p:txBody>
            <a:bodyPr wrap="none" rtlCol="0">
              <a:spAutoFit/>
            </a:bodyPr>
            <a:lstStyle/>
            <a:p>
              <a:r>
                <a:rPr lang="en-US" sz="2400" b="1" dirty="0"/>
                <a:t>-</a:t>
              </a:r>
              <a:endParaRPr lang="en-US" b="1" dirty="0"/>
            </a:p>
          </p:txBody>
        </p:sp>
      </p:grpSp>
      <p:sp>
        <p:nvSpPr>
          <p:cNvPr id="15" name="TextBox 14">
            <a:extLst>
              <a:ext uri="{FF2B5EF4-FFF2-40B4-BE49-F238E27FC236}">
                <a16:creationId xmlns:a16="http://schemas.microsoft.com/office/drawing/2014/main" xmlns="" id="{F430563A-3B76-4196-9947-E0709A92A787}"/>
              </a:ext>
            </a:extLst>
          </p:cNvPr>
          <p:cNvSpPr txBox="1"/>
          <p:nvPr/>
        </p:nvSpPr>
        <p:spPr>
          <a:xfrm>
            <a:off x="5809802" y="4012296"/>
            <a:ext cx="362600" cy="369332"/>
          </a:xfrm>
          <a:prstGeom prst="rect">
            <a:avLst/>
          </a:prstGeom>
          <a:noFill/>
        </p:spPr>
        <p:txBody>
          <a:bodyPr wrap="none" rtlCol="0">
            <a:spAutoFit/>
          </a:bodyPr>
          <a:lstStyle/>
          <a:p>
            <a:r>
              <a:rPr lang="en-US" dirty="0"/>
              <a:t>x</a:t>
            </a:r>
            <a:r>
              <a:rPr lang="en-US" baseline="-25000" dirty="0"/>
              <a:t>1</a:t>
            </a:r>
          </a:p>
        </p:txBody>
      </p:sp>
      <p:sp>
        <p:nvSpPr>
          <p:cNvPr id="30" name="TextBox 29">
            <a:extLst>
              <a:ext uri="{FF2B5EF4-FFF2-40B4-BE49-F238E27FC236}">
                <a16:creationId xmlns:a16="http://schemas.microsoft.com/office/drawing/2014/main" xmlns="" id="{C492922C-76B9-4E20-A6BA-5C3C251CA033}"/>
              </a:ext>
            </a:extLst>
          </p:cNvPr>
          <p:cNvSpPr txBox="1"/>
          <p:nvPr/>
        </p:nvSpPr>
        <p:spPr>
          <a:xfrm>
            <a:off x="392323" y="82662"/>
            <a:ext cx="11927496" cy="584775"/>
          </a:xfrm>
          <a:prstGeom prst="rect">
            <a:avLst/>
          </a:prstGeom>
          <a:noFill/>
        </p:spPr>
        <p:txBody>
          <a:bodyPr wrap="none" rtlCol="0">
            <a:spAutoFit/>
          </a:bodyPr>
          <a:lstStyle/>
          <a:p>
            <a:r>
              <a:rPr lang="en-US" sz="3200" b="1" dirty="0"/>
              <a:t>How to select the weights and bias – called TRAINING the Perceptron</a:t>
            </a:r>
          </a:p>
        </p:txBody>
      </p:sp>
    </p:spTree>
    <p:extLst>
      <p:ext uri="{BB962C8B-B14F-4D97-AF65-F5344CB8AC3E}">
        <p14:creationId xmlns:p14="http://schemas.microsoft.com/office/powerpoint/2010/main" val="1328593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56161CEB-8565-4C87-9FA7-A0B187F88BA5}"/>
              </a:ext>
            </a:extLst>
          </p:cNvPr>
          <p:cNvGrpSpPr/>
          <p:nvPr/>
        </p:nvGrpSpPr>
        <p:grpSpPr>
          <a:xfrm>
            <a:off x="7558681" y="810225"/>
            <a:ext cx="3653205" cy="3139321"/>
            <a:chOff x="7632783" y="1321266"/>
            <a:chExt cx="3653205" cy="3139321"/>
          </a:xfrm>
        </p:grpSpPr>
        <p:sp>
          <p:nvSpPr>
            <p:cNvPr id="35" name="TextBox 34">
              <a:extLst>
                <a:ext uri="{FF2B5EF4-FFF2-40B4-BE49-F238E27FC236}">
                  <a16:creationId xmlns:a16="http://schemas.microsoft.com/office/drawing/2014/main" xmlns="" id="{188884B7-09A3-434E-A2B0-E514020BA55E}"/>
                </a:ext>
              </a:extLst>
            </p:cNvPr>
            <p:cNvSpPr txBox="1"/>
            <p:nvPr/>
          </p:nvSpPr>
          <p:spPr>
            <a:xfrm>
              <a:off x="7885651" y="1321266"/>
              <a:ext cx="3400337" cy="3139321"/>
            </a:xfrm>
            <a:prstGeom prst="rect">
              <a:avLst/>
            </a:prstGeom>
            <a:noFill/>
          </p:spPr>
          <p:txBody>
            <a:bodyPr wrap="square" rtlCol="0">
              <a:spAutoFit/>
            </a:bodyPr>
            <a:lstStyle/>
            <a:p>
              <a:r>
                <a:rPr lang="en-US" dirty="0"/>
                <a:t>2.2X</a:t>
              </a:r>
              <a:r>
                <a:rPr lang="en-US" baseline="-25000" dirty="0"/>
                <a:t>1</a:t>
              </a:r>
              <a:r>
                <a:rPr lang="en-US" dirty="0"/>
                <a:t> + 3.7X</a:t>
              </a:r>
              <a:r>
                <a:rPr lang="en-US" baseline="-25000" dirty="0"/>
                <a:t>2</a:t>
              </a:r>
              <a:r>
                <a:rPr lang="en-US" dirty="0"/>
                <a:t> – 10.1 = 0</a:t>
              </a:r>
            </a:p>
            <a:p>
              <a:r>
                <a:rPr lang="en-US" dirty="0"/>
                <a:t>Misclassified Point: (2,6)</a:t>
              </a:r>
            </a:p>
            <a:p>
              <a:r>
                <a:rPr lang="en-US" dirty="0"/>
                <a:t>Learning Rate = 0.1</a:t>
              </a:r>
            </a:p>
            <a:p>
              <a:endParaRPr lang="en-US" dirty="0"/>
            </a:p>
            <a:p>
              <a:r>
                <a:rPr lang="en-US" dirty="0"/>
                <a:t>2.2 	3.7 	-10.1</a:t>
              </a:r>
            </a:p>
            <a:p>
              <a:r>
                <a:rPr lang="en-US" dirty="0"/>
                <a:t>2x0.1 	6x0.1 	1x0.1</a:t>
              </a:r>
            </a:p>
            <a:p>
              <a:r>
                <a:rPr lang="en-US" dirty="0"/>
                <a:t>2.4 	4.3 	-10</a:t>
              </a:r>
            </a:p>
            <a:p>
              <a:endParaRPr lang="en-US" dirty="0"/>
            </a:p>
            <a:p>
              <a:r>
                <a:rPr lang="en-US" b="1" dirty="0"/>
                <a:t>New Line: </a:t>
              </a:r>
            </a:p>
            <a:p>
              <a:r>
                <a:rPr lang="en-US" b="1" dirty="0"/>
                <a:t>2.4X</a:t>
              </a:r>
              <a:r>
                <a:rPr lang="en-US" b="1" baseline="-25000" dirty="0"/>
                <a:t>1</a:t>
              </a:r>
              <a:r>
                <a:rPr lang="en-US" b="1" dirty="0"/>
                <a:t> + 4.3X</a:t>
              </a:r>
              <a:r>
                <a:rPr lang="en-US" b="1" baseline="-25000" dirty="0"/>
                <a:t>2</a:t>
              </a:r>
              <a:r>
                <a:rPr lang="en-US" b="1" dirty="0"/>
                <a:t> – 10 = 0 </a:t>
              </a:r>
            </a:p>
            <a:p>
              <a:endParaRPr lang="en-US" dirty="0"/>
            </a:p>
          </p:txBody>
        </p:sp>
        <p:cxnSp>
          <p:nvCxnSpPr>
            <p:cNvPr id="36" name="Straight Connector 35">
              <a:extLst>
                <a:ext uri="{FF2B5EF4-FFF2-40B4-BE49-F238E27FC236}">
                  <a16:creationId xmlns:a16="http://schemas.microsoft.com/office/drawing/2014/main" xmlns="" id="{7DDBFE5A-6A9B-4D04-8D02-532622BD8780}"/>
                </a:ext>
              </a:extLst>
            </p:cNvPr>
            <p:cNvCxnSpPr>
              <a:cxnSpLocks/>
            </p:cNvCxnSpPr>
            <p:nvPr/>
          </p:nvCxnSpPr>
          <p:spPr>
            <a:xfrm>
              <a:off x="7772405" y="3032706"/>
              <a:ext cx="247475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9F3B19EC-0352-48B0-9602-EC86CC51B9C2}"/>
                </a:ext>
              </a:extLst>
            </p:cNvPr>
            <p:cNvSpPr txBox="1"/>
            <p:nvPr/>
          </p:nvSpPr>
          <p:spPr>
            <a:xfrm>
              <a:off x="7632783" y="2487161"/>
              <a:ext cx="338554" cy="461665"/>
            </a:xfrm>
            <a:prstGeom prst="rect">
              <a:avLst/>
            </a:prstGeom>
            <a:noFill/>
          </p:spPr>
          <p:txBody>
            <a:bodyPr wrap="none" rtlCol="0">
              <a:spAutoFit/>
            </a:bodyPr>
            <a:lstStyle/>
            <a:p>
              <a:r>
                <a:rPr lang="en-US" sz="2400" b="1" dirty="0"/>
                <a:t>+</a:t>
              </a:r>
              <a:endParaRPr lang="en-US" b="1" dirty="0"/>
            </a:p>
          </p:txBody>
        </p:sp>
      </p:grpSp>
      <p:sp>
        <p:nvSpPr>
          <p:cNvPr id="26" name="Rectangle 25">
            <a:extLst>
              <a:ext uri="{FF2B5EF4-FFF2-40B4-BE49-F238E27FC236}">
                <a16:creationId xmlns:a16="http://schemas.microsoft.com/office/drawing/2014/main" xmlns="" id="{AEAA1F61-4292-4336-B29F-2AFAD7F293DC}"/>
              </a:ext>
            </a:extLst>
          </p:cNvPr>
          <p:cNvSpPr/>
          <p:nvPr/>
        </p:nvSpPr>
        <p:spPr>
          <a:xfrm>
            <a:off x="2294390" y="1933663"/>
            <a:ext cx="4268252" cy="2739006"/>
          </a:xfrm>
          <a:prstGeom prst="rect">
            <a:avLst/>
          </a:prstGeom>
          <a:solidFill>
            <a:srgbClr val="75DB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xmlns="" id="{871F1948-0CA8-40E6-9050-7A9FF929CE46}"/>
              </a:ext>
            </a:extLst>
          </p:cNvPr>
          <p:cNvCxnSpPr/>
          <p:nvPr/>
        </p:nvCxnSpPr>
        <p:spPr>
          <a:xfrm flipV="1">
            <a:off x="2504114" y="2051108"/>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9816D7AD-B042-45E0-9850-3F674809617D}"/>
              </a:ext>
            </a:extLst>
          </p:cNvPr>
          <p:cNvCxnSpPr>
            <a:cxnSpLocks/>
          </p:cNvCxnSpPr>
          <p:nvPr/>
        </p:nvCxnSpPr>
        <p:spPr>
          <a:xfrm>
            <a:off x="2504114" y="4374859"/>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300BE377-8694-46F1-A891-566C7F92C215}"/>
              </a:ext>
            </a:extLst>
          </p:cNvPr>
          <p:cNvCxnSpPr>
            <a:cxnSpLocks/>
          </p:cNvCxnSpPr>
          <p:nvPr/>
        </p:nvCxnSpPr>
        <p:spPr>
          <a:xfrm>
            <a:off x="2305229" y="2151831"/>
            <a:ext cx="4271008" cy="2303211"/>
          </a:xfrm>
          <a:prstGeom prst="line">
            <a:avLst/>
          </a:prstGeom>
          <a:ln w="28575"/>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xmlns="" id="{1BFB2B66-1FCE-4EFF-B864-B2EB5D40F2DF}"/>
              </a:ext>
            </a:extLst>
          </p:cNvPr>
          <p:cNvSpPr txBox="1"/>
          <p:nvPr/>
        </p:nvSpPr>
        <p:spPr>
          <a:xfrm>
            <a:off x="2504114" y="2009055"/>
            <a:ext cx="362600" cy="369332"/>
          </a:xfrm>
          <a:prstGeom prst="rect">
            <a:avLst/>
          </a:prstGeom>
          <a:noFill/>
        </p:spPr>
        <p:txBody>
          <a:bodyPr wrap="none" rtlCol="0">
            <a:spAutoFit/>
          </a:bodyPr>
          <a:lstStyle/>
          <a:p>
            <a:r>
              <a:rPr lang="en-US" dirty="0"/>
              <a:t>x</a:t>
            </a:r>
            <a:r>
              <a:rPr lang="en-US" baseline="-25000" dirty="0"/>
              <a:t>2</a:t>
            </a:r>
          </a:p>
        </p:txBody>
      </p:sp>
      <p:sp>
        <p:nvSpPr>
          <p:cNvPr id="33" name="TextBox 32">
            <a:extLst>
              <a:ext uri="{FF2B5EF4-FFF2-40B4-BE49-F238E27FC236}">
                <a16:creationId xmlns:a16="http://schemas.microsoft.com/office/drawing/2014/main" xmlns="" id="{C3BF36E8-DD58-4C7C-9F1A-77233718F35D}"/>
              </a:ext>
            </a:extLst>
          </p:cNvPr>
          <p:cNvSpPr txBox="1"/>
          <p:nvPr/>
        </p:nvSpPr>
        <p:spPr>
          <a:xfrm rot="1680000">
            <a:off x="3318626" y="2907600"/>
            <a:ext cx="2108269" cy="338554"/>
          </a:xfrm>
          <a:prstGeom prst="rect">
            <a:avLst/>
          </a:prstGeom>
          <a:noFill/>
        </p:spPr>
        <p:txBody>
          <a:bodyPr wrap="none" rtlCol="0">
            <a:spAutoFit/>
          </a:bodyPr>
          <a:lstStyle/>
          <a:p>
            <a:r>
              <a:rPr lang="en-US" sz="1600" dirty="0"/>
              <a:t>2.2X</a:t>
            </a:r>
            <a:r>
              <a:rPr lang="en-US" sz="1600" baseline="-25000" dirty="0"/>
              <a:t>1</a:t>
            </a:r>
            <a:r>
              <a:rPr lang="en-US" sz="1600" dirty="0"/>
              <a:t> + 3.7X</a:t>
            </a:r>
            <a:r>
              <a:rPr lang="en-US" sz="1600" baseline="-25000" dirty="0"/>
              <a:t>2</a:t>
            </a:r>
            <a:r>
              <a:rPr lang="en-US" sz="1600" dirty="0"/>
              <a:t> – 10.1 = 0</a:t>
            </a:r>
          </a:p>
        </p:txBody>
      </p:sp>
      <p:sp>
        <p:nvSpPr>
          <p:cNvPr id="42" name="Flowchart: Connector 16">
            <a:extLst>
              <a:ext uri="{FF2B5EF4-FFF2-40B4-BE49-F238E27FC236}">
                <a16:creationId xmlns:a16="http://schemas.microsoft.com/office/drawing/2014/main" xmlns="" id="{DB2086FB-41BE-41A1-9A1D-5C7DD0B70604}"/>
              </a:ext>
            </a:extLst>
          </p:cNvPr>
          <p:cNvSpPr/>
          <p:nvPr/>
        </p:nvSpPr>
        <p:spPr>
          <a:xfrm rot="16910679">
            <a:off x="3649371" y="231636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Triangle 56">
            <a:extLst>
              <a:ext uri="{FF2B5EF4-FFF2-40B4-BE49-F238E27FC236}">
                <a16:creationId xmlns:a16="http://schemas.microsoft.com/office/drawing/2014/main" xmlns="" id="{9BA15877-D838-485E-8D6C-0A96635FBEF6}"/>
              </a:ext>
            </a:extLst>
          </p:cNvPr>
          <p:cNvSpPr/>
          <p:nvPr/>
        </p:nvSpPr>
        <p:spPr>
          <a:xfrm>
            <a:off x="2304728" y="2176948"/>
            <a:ext cx="4251960" cy="2288782"/>
          </a:xfrm>
          <a:prstGeom prst="rtTriangle">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xmlns="" id="{F8458DB7-98E0-4C7B-848A-E9E0962CE544}"/>
              </a:ext>
            </a:extLst>
          </p:cNvPr>
          <p:cNvCxnSpPr/>
          <p:nvPr/>
        </p:nvCxnSpPr>
        <p:spPr>
          <a:xfrm flipV="1">
            <a:off x="2497121" y="2044112"/>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C8708A92-45C4-4F22-9B68-2C30834D9588}"/>
              </a:ext>
            </a:extLst>
          </p:cNvPr>
          <p:cNvCxnSpPr>
            <a:cxnSpLocks/>
          </p:cNvCxnSpPr>
          <p:nvPr/>
        </p:nvCxnSpPr>
        <p:spPr>
          <a:xfrm>
            <a:off x="2497121" y="4367863"/>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xmlns="" id="{3ED30D9A-7F54-4B04-9168-9CA1BCC4C616}"/>
              </a:ext>
            </a:extLst>
          </p:cNvPr>
          <p:cNvSpPr txBox="1"/>
          <p:nvPr/>
        </p:nvSpPr>
        <p:spPr>
          <a:xfrm>
            <a:off x="2492245" y="3985894"/>
            <a:ext cx="1380443" cy="338554"/>
          </a:xfrm>
          <a:prstGeom prst="rect">
            <a:avLst/>
          </a:prstGeom>
          <a:noFill/>
        </p:spPr>
        <p:txBody>
          <a:bodyPr wrap="none" rtlCol="0">
            <a:spAutoFit/>
          </a:bodyPr>
          <a:lstStyle/>
          <a:p>
            <a:r>
              <a:rPr lang="en-US" sz="1600" b="1" dirty="0"/>
              <a:t>Negative Area</a:t>
            </a:r>
          </a:p>
        </p:txBody>
      </p:sp>
      <p:sp>
        <p:nvSpPr>
          <p:cNvPr id="61" name="TextBox 60">
            <a:extLst>
              <a:ext uri="{FF2B5EF4-FFF2-40B4-BE49-F238E27FC236}">
                <a16:creationId xmlns:a16="http://schemas.microsoft.com/office/drawing/2014/main" xmlns="" id="{C3769099-7199-4CA0-9470-FFE4044BF680}"/>
              </a:ext>
            </a:extLst>
          </p:cNvPr>
          <p:cNvSpPr txBox="1"/>
          <p:nvPr/>
        </p:nvSpPr>
        <p:spPr>
          <a:xfrm>
            <a:off x="5233230" y="1874835"/>
            <a:ext cx="1297599" cy="338554"/>
          </a:xfrm>
          <a:prstGeom prst="rect">
            <a:avLst/>
          </a:prstGeom>
          <a:noFill/>
        </p:spPr>
        <p:txBody>
          <a:bodyPr wrap="none" rtlCol="0">
            <a:spAutoFit/>
          </a:bodyPr>
          <a:lstStyle/>
          <a:p>
            <a:r>
              <a:rPr lang="en-US" sz="1600" b="1" dirty="0"/>
              <a:t>Positive Area</a:t>
            </a:r>
          </a:p>
        </p:txBody>
      </p:sp>
      <p:sp>
        <p:nvSpPr>
          <p:cNvPr id="62" name="Flowchart: Connector 22">
            <a:extLst>
              <a:ext uri="{FF2B5EF4-FFF2-40B4-BE49-F238E27FC236}">
                <a16:creationId xmlns:a16="http://schemas.microsoft.com/office/drawing/2014/main" xmlns="" id="{F69FC73E-DC7D-49C1-981E-26C5C4478D3C}"/>
              </a:ext>
            </a:extLst>
          </p:cNvPr>
          <p:cNvSpPr/>
          <p:nvPr/>
        </p:nvSpPr>
        <p:spPr>
          <a:xfrm rot="16472960">
            <a:off x="3777765" y="373357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23">
            <a:extLst>
              <a:ext uri="{FF2B5EF4-FFF2-40B4-BE49-F238E27FC236}">
                <a16:creationId xmlns:a16="http://schemas.microsoft.com/office/drawing/2014/main" xmlns="" id="{9D17B2ED-8F9F-4B80-91FE-D0D1F54C977B}"/>
              </a:ext>
            </a:extLst>
          </p:cNvPr>
          <p:cNvSpPr/>
          <p:nvPr/>
        </p:nvSpPr>
        <p:spPr>
          <a:xfrm rot="16472960">
            <a:off x="2984594" y="362579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24">
            <a:extLst>
              <a:ext uri="{FF2B5EF4-FFF2-40B4-BE49-F238E27FC236}">
                <a16:creationId xmlns:a16="http://schemas.microsoft.com/office/drawing/2014/main" xmlns="" id="{A98389F6-5AAE-4DCB-BEEF-F04459B9AFB0}"/>
              </a:ext>
            </a:extLst>
          </p:cNvPr>
          <p:cNvSpPr/>
          <p:nvPr/>
        </p:nvSpPr>
        <p:spPr>
          <a:xfrm rot="16472960">
            <a:off x="5236712" y="3440474"/>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25">
            <a:extLst>
              <a:ext uri="{FF2B5EF4-FFF2-40B4-BE49-F238E27FC236}">
                <a16:creationId xmlns:a16="http://schemas.microsoft.com/office/drawing/2014/main" xmlns="" id="{3CD1EBE7-1DC2-4F17-BBA4-7DC842781EE6}"/>
              </a:ext>
            </a:extLst>
          </p:cNvPr>
          <p:cNvSpPr/>
          <p:nvPr/>
        </p:nvSpPr>
        <p:spPr>
          <a:xfrm rot="16910679">
            <a:off x="4617520" y="267620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Connector 26">
            <a:extLst>
              <a:ext uri="{FF2B5EF4-FFF2-40B4-BE49-F238E27FC236}">
                <a16:creationId xmlns:a16="http://schemas.microsoft.com/office/drawing/2014/main" xmlns="" id="{0E9C01DC-EE4A-41D5-A88D-1C0731D6AE83}"/>
              </a:ext>
            </a:extLst>
          </p:cNvPr>
          <p:cNvSpPr/>
          <p:nvPr/>
        </p:nvSpPr>
        <p:spPr>
          <a:xfrm rot="16910679">
            <a:off x="2965694" y="298786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xmlns="" id="{9E826476-9665-4381-A104-335843A9E586}"/>
              </a:ext>
            </a:extLst>
          </p:cNvPr>
          <p:cNvSpPr/>
          <p:nvPr/>
        </p:nvSpPr>
        <p:spPr>
          <a:xfrm>
            <a:off x="2306972" y="4478312"/>
            <a:ext cx="4242816" cy="182880"/>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xmlns="" id="{F430563A-3B76-4196-9947-E0709A92A787}"/>
              </a:ext>
            </a:extLst>
          </p:cNvPr>
          <p:cNvSpPr txBox="1"/>
          <p:nvPr/>
        </p:nvSpPr>
        <p:spPr>
          <a:xfrm>
            <a:off x="5809802" y="4012296"/>
            <a:ext cx="362600" cy="369332"/>
          </a:xfrm>
          <a:prstGeom prst="rect">
            <a:avLst/>
          </a:prstGeom>
          <a:noFill/>
        </p:spPr>
        <p:txBody>
          <a:bodyPr wrap="none" rtlCol="0">
            <a:spAutoFit/>
          </a:bodyPr>
          <a:lstStyle/>
          <a:p>
            <a:r>
              <a:rPr lang="en-US" dirty="0"/>
              <a:t>x</a:t>
            </a:r>
            <a:r>
              <a:rPr lang="en-US" baseline="-25000" dirty="0"/>
              <a:t>1</a:t>
            </a:r>
          </a:p>
        </p:txBody>
      </p:sp>
      <p:sp>
        <p:nvSpPr>
          <p:cNvPr id="69" name="TextBox 68">
            <a:extLst>
              <a:ext uri="{FF2B5EF4-FFF2-40B4-BE49-F238E27FC236}">
                <a16:creationId xmlns:a16="http://schemas.microsoft.com/office/drawing/2014/main" xmlns="" id="{C492922C-76B9-4E20-A6BA-5C3C251CA033}"/>
              </a:ext>
            </a:extLst>
          </p:cNvPr>
          <p:cNvSpPr txBox="1"/>
          <p:nvPr/>
        </p:nvSpPr>
        <p:spPr>
          <a:xfrm>
            <a:off x="392323" y="82662"/>
            <a:ext cx="11927496" cy="584775"/>
          </a:xfrm>
          <a:prstGeom prst="rect">
            <a:avLst/>
          </a:prstGeom>
          <a:noFill/>
        </p:spPr>
        <p:txBody>
          <a:bodyPr wrap="none" rtlCol="0">
            <a:spAutoFit/>
          </a:bodyPr>
          <a:lstStyle/>
          <a:p>
            <a:r>
              <a:rPr lang="en-US" sz="3200" b="1" dirty="0"/>
              <a:t>How to select the weights and bias – called TRAINING the Perceptron</a:t>
            </a:r>
          </a:p>
        </p:txBody>
      </p:sp>
    </p:spTree>
    <p:extLst>
      <p:ext uri="{BB962C8B-B14F-4D97-AF65-F5344CB8AC3E}">
        <p14:creationId xmlns:p14="http://schemas.microsoft.com/office/powerpoint/2010/main" val="4079176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xmlns="" id="{30D5952C-B942-4CE0-A943-C7D179AC2652}"/>
              </a:ext>
            </a:extLst>
          </p:cNvPr>
          <p:cNvSpPr/>
          <p:nvPr/>
        </p:nvSpPr>
        <p:spPr>
          <a:xfrm>
            <a:off x="2294390" y="1933663"/>
            <a:ext cx="4268252" cy="2739006"/>
          </a:xfrm>
          <a:prstGeom prst="rect">
            <a:avLst/>
          </a:prstGeom>
          <a:solidFill>
            <a:srgbClr val="61D6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xmlns="" id="{EDB8C2D7-C011-47A2-A83C-25BD1A7C6A69}"/>
              </a:ext>
            </a:extLst>
          </p:cNvPr>
          <p:cNvCxnSpPr/>
          <p:nvPr/>
        </p:nvCxnSpPr>
        <p:spPr>
          <a:xfrm flipV="1">
            <a:off x="2504114" y="2051108"/>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740DA5C8-BD21-4292-A79A-991F74CCEFCD}"/>
              </a:ext>
            </a:extLst>
          </p:cNvPr>
          <p:cNvCxnSpPr>
            <a:cxnSpLocks/>
          </p:cNvCxnSpPr>
          <p:nvPr/>
        </p:nvCxnSpPr>
        <p:spPr>
          <a:xfrm>
            <a:off x="2504114" y="4374859"/>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34609EF9-3E0B-4C3E-8E4B-30F85BAF03AB}"/>
              </a:ext>
            </a:extLst>
          </p:cNvPr>
          <p:cNvCxnSpPr>
            <a:cxnSpLocks/>
          </p:cNvCxnSpPr>
          <p:nvPr/>
        </p:nvCxnSpPr>
        <p:spPr>
          <a:xfrm>
            <a:off x="2303262" y="2481839"/>
            <a:ext cx="4251960" cy="1905033"/>
          </a:xfrm>
          <a:prstGeom prst="line">
            <a:avLst/>
          </a:prstGeom>
          <a:ln w="28575"/>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xmlns="" id="{82D80125-2B3A-4969-AB3C-776779DC8264}"/>
              </a:ext>
            </a:extLst>
          </p:cNvPr>
          <p:cNvSpPr txBox="1"/>
          <p:nvPr/>
        </p:nvSpPr>
        <p:spPr>
          <a:xfrm>
            <a:off x="2504114" y="2009055"/>
            <a:ext cx="362600" cy="369332"/>
          </a:xfrm>
          <a:prstGeom prst="rect">
            <a:avLst/>
          </a:prstGeom>
          <a:noFill/>
        </p:spPr>
        <p:txBody>
          <a:bodyPr wrap="none" rtlCol="0">
            <a:spAutoFit/>
          </a:bodyPr>
          <a:lstStyle/>
          <a:p>
            <a:r>
              <a:rPr lang="en-US" dirty="0"/>
              <a:t>x</a:t>
            </a:r>
            <a:r>
              <a:rPr lang="en-US" baseline="-25000" dirty="0"/>
              <a:t>2</a:t>
            </a:r>
          </a:p>
        </p:txBody>
      </p:sp>
      <p:sp>
        <p:nvSpPr>
          <p:cNvPr id="43" name="Flowchart: Connector 42">
            <a:extLst>
              <a:ext uri="{FF2B5EF4-FFF2-40B4-BE49-F238E27FC236}">
                <a16:creationId xmlns:a16="http://schemas.microsoft.com/office/drawing/2014/main" xmlns="" id="{D403A3CD-DFE7-471D-9B56-DEF67DCE01B1}"/>
              </a:ext>
            </a:extLst>
          </p:cNvPr>
          <p:cNvSpPr/>
          <p:nvPr/>
        </p:nvSpPr>
        <p:spPr>
          <a:xfrm rot="16910679">
            <a:off x="3649371" y="231636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xmlns="" id="{9016B962-2372-4176-BA54-F78A221FE6DF}"/>
              </a:ext>
            </a:extLst>
          </p:cNvPr>
          <p:cNvSpPr/>
          <p:nvPr/>
        </p:nvSpPr>
        <p:spPr>
          <a:xfrm>
            <a:off x="2305229" y="2520242"/>
            <a:ext cx="4225600" cy="1889674"/>
          </a:xfrm>
          <a:prstGeom prst="rtTriangle">
            <a:avLst/>
          </a:prstGeom>
          <a:solidFill>
            <a:srgbClr val="FFCCCC"/>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xmlns="" id="{C7E2B863-E4D7-4B12-A192-8326C4A25BF8}"/>
              </a:ext>
            </a:extLst>
          </p:cNvPr>
          <p:cNvCxnSpPr/>
          <p:nvPr/>
        </p:nvCxnSpPr>
        <p:spPr>
          <a:xfrm flipV="1">
            <a:off x="2497121" y="2044112"/>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5D684B34-E6A4-4554-8166-1D96ECBB333A}"/>
              </a:ext>
            </a:extLst>
          </p:cNvPr>
          <p:cNvCxnSpPr>
            <a:cxnSpLocks/>
          </p:cNvCxnSpPr>
          <p:nvPr/>
        </p:nvCxnSpPr>
        <p:spPr>
          <a:xfrm>
            <a:off x="2497121" y="4367863"/>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CB6520C8-63C0-40BD-82D9-8398057401AB}"/>
              </a:ext>
            </a:extLst>
          </p:cNvPr>
          <p:cNvSpPr txBox="1"/>
          <p:nvPr/>
        </p:nvSpPr>
        <p:spPr>
          <a:xfrm>
            <a:off x="2492245" y="3985894"/>
            <a:ext cx="1380443" cy="338554"/>
          </a:xfrm>
          <a:prstGeom prst="rect">
            <a:avLst/>
          </a:prstGeom>
          <a:noFill/>
        </p:spPr>
        <p:txBody>
          <a:bodyPr wrap="none" rtlCol="0">
            <a:spAutoFit/>
          </a:bodyPr>
          <a:lstStyle/>
          <a:p>
            <a:r>
              <a:rPr lang="en-US" sz="1600" b="1" dirty="0"/>
              <a:t>Negative Area</a:t>
            </a:r>
          </a:p>
        </p:txBody>
      </p:sp>
      <p:sp>
        <p:nvSpPr>
          <p:cNvPr id="48" name="TextBox 47">
            <a:extLst>
              <a:ext uri="{FF2B5EF4-FFF2-40B4-BE49-F238E27FC236}">
                <a16:creationId xmlns:a16="http://schemas.microsoft.com/office/drawing/2014/main" xmlns="" id="{35EC7656-968D-43E2-ACB0-0F88D6A21644}"/>
              </a:ext>
            </a:extLst>
          </p:cNvPr>
          <p:cNvSpPr txBox="1"/>
          <p:nvPr/>
        </p:nvSpPr>
        <p:spPr>
          <a:xfrm>
            <a:off x="5233230" y="1874835"/>
            <a:ext cx="1297599" cy="338554"/>
          </a:xfrm>
          <a:prstGeom prst="rect">
            <a:avLst/>
          </a:prstGeom>
          <a:noFill/>
        </p:spPr>
        <p:txBody>
          <a:bodyPr wrap="none" rtlCol="0">
            <a:spAutoFit/>
          </a:bodyPr>
          <a:lstStyle/>
          <a:p>
            <a:r>
              <a:rPr lang="en-US" sz="1600" b="1" dirty="0"/>
              <a:t>Positive Area</a:t>
            </a:r>
          </a:p>
        </p:txBody>
      </p:sp>
      <p:sp>
        <p:nvSpPr>
          <p:cNvPr id="49" name="Flowchart: Connector 48">
            <a:extLst>
              <a:ext uri="{FF2B5EF4-FFF2-40B4-BE49-F238E27FC236}">
                <a16:creationId xmlns:a16="http://schemas.microsoft.com/office/drawing/2014/main" xmlns="" id="{2842B10E-6768-4171-9069-16EA2BB4E337}"/>
              </a:ext>
            </a:extLst>
          </p:cNvPr>
          <p:cNvSpPr/>
          <p:nvPr/>
        </p:nvSpPr>
        <p:spPr>
          <a:xfrm rot="16472960">
            <a:off x="3777765" y="373357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xmlns="" id="{DA411239-632E-40C4-A0EE-E2CBFC6DA209}"/>
              </a:ext>
            </a:extLst>
          </p:cNvPr>
          <p:cNvSpPr/>
          <p:nvPr/>
        </p:nvSpPr>
        <p:spPr>
          <a:xfrm rot="16472960">
            <a:off x="2984594" y="362579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a:extLst>
              <a:ext uri="{FF2B5EF4-FFF2-40B4-BE49-F238E27FC236}">
                <a16:creationId xmlns:a16="http://schemas.microsoft.com/office/drawing/2014/main" xmlns="" id="{1C78A0B4-7852-4A92-8B36-DD27FCB4E41A}"/>
              </a:ext>
            </a:extLst>
          </p:cNvPr>
          <p:cNvSpPr/>
          <p:nvPr/>
        </p:nvSpPr>
        <p:spPr>
          <a:xfrm rot="16472960">
            <a:off x="5236712" y="3440474"/>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a:extLst>
              <a:ext uri="{FF2B5EF4-FFF2-40B4-BE49-F238E27FC236}">
                <a16:creationId xmlns:a16="http://schemas.microsoft.com/office/drawing/2014/main" xmlns="" id="{3C88088E-7637-4BCC-87AF-9F2D6578C641}"/>
              </a:ext>
            </a:extLst>
          </p:cNvPr>
          <p:cNvSpPr/>
          <p:nvPr/>
        </p:nvSpPr>
        <p:spPr>
          <a:xfrm rot="16910679">
            <a:off x="4617520" y="267620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a:extLst>
              <a:ext uri="{FF2B5EF4-FFF2-40B4-BE49-F238E27FC236}">
                <a16:creationId xmlns:a16="http://schemas.microsoft.com/office/drawing/2014/main" xmlns="" id="{21EC2E02-E4CE-4D3F-BD44-14F9132E511F}"/>
              </a:ext>
            </a:extLst>
          </p:cNvPr>
          <p:cNvSpPr/>
          <p:nvPr/>
        </p:nvSpPr>
        <p:spPr>
          <a:xfrm rot="16910679">
            <a:off x="2965694" y="298786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xmlns="" id="{05A9D73D-A970-4C9F-AD8E-DEA79A7D4E9D}"/>
              </a:ext>
            </a:extLst>
          </p:cNvPr>
          <p:cNvSpPr/>
          <p:nvPr/>
        </p:nvSpPr>
        <p:spPr>
          <a:xfrm>
            <a:off x="2306972" y="4396627"/>
            <a:ext cx="4248250" cy="264565"/>
          </a:xfrm>
          <a:prstGeom prst="rect">
            <a:avLst/>
          </a:prstGeom>
          <a:solidFill>
            <a:srgbClr val="FFCCCC"/>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xmlns="" id="{DAD409A4-6A6D-4919-8848-7C3A2AD6929D}"/>
              </a:ext>
            </a:extLst>
          </p:cNvPr>
          <p:cNvSpPr txBox="1"/>
          <p:nvPr/>
        </p:nvSpPr>
        <p:spPr>
          <a:xfrm>
            <a:off x="5808446" y="4028485"/>
            <a:ext cx="362600" cy="369332"/>
          </a:xfrm>
          <a:prstGeom prst="rect">
            <a:avLst/>
          </a:prstGeom>
          <a:noFill/>
        </p:spPr>
        <p:txBody>
          <a:bodyPr wrap="none" rtlCol="0">
            <a:spAutoFit/>
          </a:bodyPr>
          <a:lstStyle/>
          <a:p>
            <a:r>
              <a:rPr lang="en-US" dirty="0"/>
              <a:t>x</a:t>
            </a:r>
            <a:r>
              <a:rPr lang="en-US" baseline="-25000" dirty="0"/>
              <a:t>1</a:t>
            </a:r>
          </a:p>
        </p:txBody>
      </p:sp>
      <p:sp>
        <p:nvSpPr>
          <p:cNvPr id="32" name="TextBox 31">
            <a:extLst>
              <a:ext uri="{FF2B5EF4-FFF2-40B4-BE49-F238E27FC236}">
                <a16:creationId xmlns:a16="http://schemas.microsoft.com/office/drawing/2014/main" xmlns="" id="{7FDF09D1-E8FF-4F33-ADD9-66EA25C0FB18}"/>
              </a:ext>
            </a:extLst>
          </p:cNvPr>
          <p:cNvSpPr txBox="1"/>
          <p:nvPr/>
        </p:nvSpPr>
        <p:spPr>
          <a:xfrm rot="1448337">
            <a:off x="3282643" y="2974708"/>
            <a:ext cx="2004075" cy="338554"/>
          </a:xfrm>
          <a:prstGeom prst="rect">
            <a:avLst/>
          </a:prstGeom>
          <a:noFill/>
        </p:spPr>
        <p:txBody>
          <a:bodyPr wrap="none" rtlCol="0">
            <a:spAutoFit/>
          </a:bodyPr>
          <a:lstStyle/>
          <a:p>
            <a:r>
              <a:rPr lang="en-US" sz="1600" dirty="0"/>
              <a:t>2.4X</a:t>
            </a:r>
            <a:r>
              <a:rPr lang="en-US" sz="1600" baseline="-25000" dirty="0"/>
              <a:t>1</a:t>
            </a:r>
            <a:r>
              <a:rPr lang="en-US" sz="1600" dirty="0"/>
              <a:t> + 4.3X</a:t>
            </a:r>
            <a:r>
              <a:rPr lang="en-US" sz="1600" baseline="-25000" dirty="0"/>
              <a:t>2</a:t>
            </a:r>
            <a:r>
              <a:rPr lang="en-US" sz="1600" dirty="0"/>
              <a:t> – 10 = 0</a:t>
            </a:r>
          </a:p>
        </p:txBody>
      </p:sp>
      <p:grpSp>
        <p:nvGrpSpPr>
          <p:cNvPr id="33" name="Group 32">
            <a:extLst>
              <a:ext uri="{FF2B5EF4-FFF2-40B4-BE49-F238E27FC236}">
                <a16:creationId xmlns:a16="http://schemas.microsoft.com/office/drawing/2014/main" xmlns="" id="{4D8B3CC0-173D-442B-8D3D-6AC1890D8C52}"/>
              </a:ext>
            </a:extLst>
          </p:cNvPr>
          <p:cNvGrpSpPr/>
          <p:nvPr/>
        </p:nvGrpSpPr>
        <p:grpSpPr>
          <a:xfrm>
            <a:off x="7558681" y="810225"/>
            <a:ext cx="3653205" cy="3139321"/>
            <a:chOff x="7632783" y="1321266"/>
            <a:chExt cx="3653205" cy="3139321"/>
          </a:xfrm>
        </p:grpSpPr>
        <p:sp>
          <p:nvSpPr>
            <p:cNvPr id="55" name="TextBox 54">
              <a:extLst>
                <a:ext uri="{FF2B5EF4-FFF2-40B4-BE49-F238E27FC236}">
                  <a16:creationId xmlns:a16="http://schemas.microsoft.com/office/drawing/2014/main" xmlns="" id="{F82EF4CE-7F88-460F-96DB-204530D4ED91}"/>
                </a:ext>
              </a:extLst>
            </p:cNvPr>
            <p:cNvSpPr txBox="1"/>
            <p:nvPr/>
          </p:nvSpPr>
          <p:spPr>
            <a:xfrm>
              <a:off x="7885651" y="1321266"/>
              <a:ext cx="3400337" cy="3139321"/>
            </a:xfrm>
            <a:prstGeom prst="rect">
              <a:avLst/>
            </a:prstGeom>
            <a:noFill/>
          </p:spPr>
          <p:txBody>
            <a:bodyPr wrap="square" rtlCol="0">
              <a:spAutoFit/>
            </a:bodyPr>
            <a:lstStyle/>
            <a:p>
              <a:r>
                <a:rPr lang="en-US" dirty="0"/>
                <a:t>2.2X</a:t>
              </a:r>
              <a:r>
                <a:rPr lang="en-US" baseline="-25000" dirty="0"/>
                <a:t>1</a:t>
              </a:r>
              <a:r>
                <a:rPr lang="en-US" dirty="0"/>
                <a:t> + 3.7X</a:t>
              </a:r>
              <a:r>
                <a:rPr lang="en-US" baseline="-25000" dirty="0"/>
                <a:t>2</a:t>
              </a:r>
              <a:r>
                <a:rPr lang="en-US" dirty="0"/>
                <a:t> – 10.1 = 0</a:t>
              </a:r>
            </a:p>
            <a:p>
              <a:r>
                <a:rPr lang="en-US" dirty="0"/>
                <a:t>Misclassified Point: (2,6)</a:t>
              </a:r>
            </a:p>
            <a:p>
              <a:r>
                <a:rPr lang="en-US" dirty="0"/>
                <a:t>Learning Rate = 0.1</a:t>
              </a:r>
            </a:p>
            <a:p>
              <a:endParaRPr lang="en-US" dirty="0"/>
            </a:p>
            <a:p>
              <a:r>
                <a:rPr lang="en-US" dirty="0"/>
                <a:t>2.2 	3.7 	-10.1</a:t>
              </a:r>
            </a:p>
            <a:p>
              <a:r>
                <a:rPr lang="en-US" dirty="0"/>
                <a:t>2x0.1 	6x0.1 	1x0.1</a:t>
              </a:r>
            </a:p>
            <a:p>
              <a:r>
                <a:rPr lang="en-US" dirty="0"/>
                <a:t>2.4 	4.3 	-10</a:t>
              </a:r>
            </a:p>
            <a:p>
              <a:endParaRPr lang="en-US" dirty="0"/>
            </a:p>
            <a:p>
              <a:r>
                <a:rPr lang="en-US" b="1" dirty="0"/>
                <a:t>New Line: </a:t>
              </a:r>
            </a:p>
            <a:p>
              <a:r>
                <a:rPr lang="en-US" b="1" dirty="0"/>
                <a:t>2.4X</a:t>
              </a:r>
              <a:r>
                <a:rPr lang="en-US" b="1" baseline="-25000" dirty="0"/>
                <a:t>1</a:t>
              </a:r>
              <a:r>
                <a:rPr lang="en-US" b="1" dirty="0"/>
                <a:t> + 4.3X</a:t>
              </a:r>
              <a:r>
                <a:rPr lang="en-US" b="1" baseline="-25000" dirty="0"/>
                <a:t>2</a:t>
              </a:r>
              <a:r>
                <a:rPr lang="en-US" b="1" dirty="0"/>
                <a:t> – 10 = 0 </a:t>
              </a:r>
            </a:p>
            <a:p>
              <a:endParaRPr lang="en-US" dirty="0"/>
            </a:p>
          </p:txBody>
        </p:sp>
        <p:cxnSp>
          <p:nvCxnSpPr>
            <p:cNvPr id="56" name="Straight Connector 55">
              <a:extLst>
                <a:ext uri="{FF2B5EF4-FFF2-40B4-BE49-F238E27FC236}">
                  <a16:creationId xmlns:a16="http://schemas.microsoft.com/office/drawing/2014/main" xmlns="" id="{495F66BE-6E99-4DCA-9891-F8E19AF2AB07}"/>
                </a:ext>
              </a:extLst>
            </p:cNvPr>
            <p:cNvCxnSpPr>
              <a:cxnSpLocks/>
            </p:cNvCxnSpPr>
            <p:nvPr/>
          </p:nvCxnSpPr>
          <p:spPr>
            <a:xfrm>
              <a:off x="7772405" y="3032706"/>
              <a:ext cx="2474755"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xmlns="" id="{F3C89CCE-1D9B-44E1-BFB7-3C2F3DBA152A}"/>
                </a:ext>
              </a:extLst>
            </p:cNvPr>
            <p:cNvSpPr txBox="1"/>
            <p:nvPr/>
          </p:nvSpPr>
          <p:spPr>
            <a:xfrm>
              <a:off x="7632783" y="2487161"/>
              <a:ext cx="338554" cy="461665"/>
            </a:xfrm>
            <a:prstGeom prst="rect">
              <a:avLst/>
            </a:prstGeom>
            <a:noFill/>
          </p:spPr>
          <p:txBody>
            <a:bodyPr wrap="none" rtlCol="0">
              <a:spAutoFit/>
            </a:bodyPr>
            <a:lstStyle/>
            <a:p>
              <a:r>
                <a:rPr lang="en-US" sz="2400" b="1" dirty="0"/>
                <a:t>+</a:t>
              </a:r>
              <a:endParaRPr lang="en-US" b="1" dirty="0"/>
            </a:p>
          </p:txBody>
        </p:sp>
      </p:grpSp>
      <p:sp>
        <p:nvSpPr>
          <p:cNvPr id="26" name="TextBox 25">
            <a:extLst>
              <a:ext uri="{FF2B5EF4-FFF2-40B4-BE49-F238E27FC236}">
                <a16:creationId xmlns:a16="http://schemas.microsoft.com/office/drawing/2014/main" xmlns="" id="{C492922C-76B9-4E20-A6BA-5C3C251CA033}"/>
              </a:ext>
            </a:extLst>
          </p:cNvPr>
          <p:cNvSpPr txBox="1"/>
          <p:nvPr/>
        </p:nvSpPr>
        <p:spPr>
          <a:xfrm>
            <a:off x="392323" y="82662"/>
            <a:ext cx="11927496" cy="584775"/>
          </a:xfrm>
          <a:prstGeom prst="rect">
            <a:avLst/>
          </a:prstGeom>
          <a:noFill/>
        </p:spPr>
        <p:txBody>
          <a:bodyPr wrap="none" rtlCol="0">
            <a:spAutoFit/>
          </a:bodyPr>
          <a:lstStyle/>
          <a:p>
            <a:r>
              <a:rPr lang="en-US" sz="3200" b="1" dirty="0"/>
              <a:t>How to select the weights and bias – called TRAINING the Perceptron</a:t>
            </a:r>
          </a:p>
        </p:txBody>
      </p:sp>
    </p:spTree>
    <p:extLst>
      <p:ext uri="{BB962C8B-B14F-4D97-AF65-F5344CB8AC3E}">
        <p14:creationId xmlns:p14="http://schemas.microsoft.com/office/powerpoint/2010/main" val="3836988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ftr" idx="11"/>
          </p:nvPr>
        </p:nvSpPr>
        <p:spPr>
          <a:xfrm>
            <a:off x="3941759" y="6555811"/>
            <a:ext cx="4319600" cy="246400"/>
          </a:xfrm>
          <a:prstGeom prst="rect">
            <a:avLst/>
          </a:prstGeom>
          <a:noFill/>
          <a:ln>
            <a:noFill/>
          </a:ln>
        </p:spPr>
        <p:txBody>
          <a:bodyPr spcFirstLastPara="1" vert="horz" wrap="square" lIns="121900" tIns="60933" rIns="121900" bIns="60933" rtlCol="0" anchor="ctr" anchorCtr="0">
            <a:noAutofit/>
          </a:bodyPr>
          <a:lstStyle/>
          <a:p>
            <a:r>
              <a:rPr lang="en"/>
              <a:t>Proprietary and Confidential  - Do Not Distribute</a:t>
            </a:r>
            <a:endParaRPr/>
          </a:p>
        </p:txBody>
      </p:sp>
      <p:sp>
        <p:nvSpPr>
          <p:cNvPr id="272" name="Shape 272"/>
          <p:cNvSpPr txBox="1">
            <a:spLocks noGrp="1"/>
          </p:cNvSpPr>
          <p:nvPr>
            <p:ph type="title"/>
          </p:nvPr>
        </p:nvSpPr>
        <p:spPr>
          <a:xfrm>
            <a:off x="609600" y="274639"/>
            <a:ext cx="10972800" cy="872800"/>
          </a:xfrm>
          <a:prstGeom prst="rect">
            <a:avLst/>
          </a:prstGeom>
          <a:noFill/>
          <a:ln>
            <a:noFill/>
          </a:ln>
        </p:spPr>
        <p:txBody>
          <a:bodyPr spcFirstLastPara="1" vert="horz" wrap="square" lIns="0" tIns="60933" rIns="121900" bIns="60933" rtlCol="0" anchor="b" anchorCtr="0">
            <a:noAutofit/>
          </a:bodyPr>
          <a:lstStyle/>
          <a:p>
            <a:pPr>
              <a:buClr>
                <a:srgbClr val="34495E"/>
              </a:buClr>
            </a:pPr>
            <a:r>
              <a:rPr lang="en">
                <a:solidFill>
                  <a:srgbClr val="34495E"/>
                </a:solidFill>
              </a:rPr>
              <a:t>Prerequisites: what we need before we start!</a:t>
            </a:r>
            <a:endParaRPr>
              <a:solidFill>
                <a:srgbClr val="34495E"/>
              </a:solidFill>
            </a:endParaRPr>
          </a:p>
        </p:txBody>
      </p:sp>
      <p:sp>
        <p:nvSpPr>
          <p:cNvPr id="273" name="Shape 273"/>
          <p:cNvSpPr txBox="1"/>
          <p:nvPr/>
        </p:nvSpPr>
        <p:spPr>
          <a:xfrm>
            <a:off x="739733" y="1366833"/>
            <a:ext cx="11290342" cy="5188978"/>
          </a:xfrm>
          <a:prstGeom prst="rect">
            <a:avLst/>
          </a:prstGeom>
          <a:noFill/>
          <a:ln w="9525" cap="flat" cmpd="sng">
            <a:solidFill>
              <a:srgbClr val="000000"/>
            </a:solidFill>
            <a:prstDash val="solid"/>
            <a:round/>
            <a:headEnd type="none" w="med" len="med"/>
            <a:tailEnd type="none" w="med" len="med"/>
          </a:ln>
        </p:spPr>
        <p:txBody>
          <a:bodyPr spcFirstLastPara="1" wrap="square" lIns="121900" tIns="121900" rIns="121900" bIns="121900" anchor="t" anchorCtr="0">
            <a:noAutofit/>
          </a:bodyPr>
          <a:lstStyle/>
          <a:p>
            <a:pPr>
              <a:lnSpc>
                <a:spcPct val="150000"/>
              </a:lnSpc>
            </a:pPr>
            <a:r>
              <a:rPr lang="en" sz="2400" dirty="0"/>
              <a:t>Slides available at:  </a:t>
            </a:r>
            <a:endParaRPr sz="2400" dirty="0"/>
          </a:p>
          <a:p>
            <a:pPr marL="609585" indent="-423323">
              <a:lnSpc>
                <a:spcPct val="150000"/>
              </a:lnSpc>
              <a:buSzPts val="1400"/>
              <a:buChar char="●"/>
            </a:pPr>
            <a:r>
              <a:rPr lang="en" sz="2400" dirty="0"/>
              <a:t>Create AWS account</a:t>
            </a:r>
            <a:endParaRPr sz="2400" dirty="0"/>
          </a:p>
          <a:p>
            <a:pPr marL="609585" indent="-423323">
              <a:lnSpc>
                <a:spcPct val="150000"/>
              </a:lnSpc>
              <a:buSzPts val="1400"/>
              <a:buChar char="●"/>
            </a:pPr>
            <a:r>
              <a:rPr lang="en" sz="2400" dirty="0"/>
              <a:t>Setup EC2 </a:t>
            </a:r>
            <a:r>
              <a:rPr lang="en" sz="2400" dirty="0" err="1"/>
              <a:t>linux</a:t>
            </a:r>
            <a:r>
              <a:rPr lang="en" sz="2400" dirty="0"/>
              <a:t> instance</a:t>
            </a:r>
            <a:endParaRPr sz="2400" dirty="0"/>
          </a:p>
          <a:p>
            <a:pPr marL="609585" indent="-423323">
              <a:lnSpc>
                <a:spcPct val="150000"/>
              </a:lnSpc>
              <a:buSzPts val="1400"/>
              <a:buChar char="●"/>
            </a:pPr>
            <a:r>
              <a:rPr lang="en" sz="2400" dirty="0"/>
              <a:t>Connect to your instance</a:t>
            </a:r>
            <a:endParaRPr sz="2400" dirty="0"/>
          </a:p>
          <a:p>
            <a:pPr marL="609585" indent="-423323">
              <a:lnSpc>
                <a:spcPct val="150000"/>
              </a:lnSpc>
              <a:buSzPts val="1400"/>
              <a:buChar char="●"/>
            </a:pPr>
            <a:r>
              <a:rPr lang="en" sz="2400" dirty="0"/>
              <a:t>Download the materials: </a:t>
            </a:r>
            <a:r>
              <a:rPr lang="en" sz="2400" dirty="0" err="1"/>
              <a:t>git</a:t>
            </a:r>
            <a:r>
              <a:rPr lang="en" sz="2400" dirty="0"/>
              <a:t> clone ....</a:t>
            </a:r>
            <a:endParaRPr sz="2400" dirty="0"/>
          </a:p>
          <a:p>
            <a:pPr marL="609585" indent="-423323">
              <a:lnSpc>
                <a:spcPct val="150000"/>
              </a:lnSpc>
              <a:buSzPts val="1400"/>
              <a:buChar char="●"/>
            </a:pPr>
            <a:r>
              <a:rPr lang="en" sz="2400" dirty="0"/>
              <a:t>Install the libraries: </a:t>
            </a:r>
            <a:r>
              <a:rPr lang="en-US" sz="2400" dirty="0" smtClean="0"/>
              <a:t>pillow, pandas, </a:t>
            </a:r>
            <a:r>
              <a:rPr lang="en-US" sz="2400" dirty="0" err="1" smtClean="0"/>
              <a:t>opencv</a:t>
            </a:r>
            <a:r>
              <a:rPr lang="en-US" sz="2400" dirty="0" smtClean="0"/>
              <a:t>-python, </a:t>
            </a:r>
            <a:r>
              <a:rPr lang="en" sz="2400" dirty="0" err="1" smtClean="0"/>
              <a:t>scikit</a:t>
            </a:r>
            <a:r>
              <a:rPr lang="en" sz="2400" dirty="0" smtClean="0"/>
              <a:t>-learn, </a:t>
            </a:r>
            <a:r>
              <a:rPr lang="en" sz="2400" dirty="0" err="1"/>
              <a:t>tensorflow</a:t>
            </a:r>
            <a:r>
              <a:rPr lang="en" sz="2400" dirty="0"/>
              <a:t>, </a:t>
            </a:r>
            <a:r>
              <a:rPr lang="en" sz="2400" dirty="0" err="1"/>
              <a:t>keras</a:t>
            </a:r>
            <a:endParaRPr sz="2400" dirty="0"/>
          </a:p>
          <a:p>
            <a:pPr marL="1219170" lvl="1" indent="-457189">
              <a:buSzPts val="1800"/>
              <a:buFontTx/>
              <a:buChar char="○"/>
            </a:pPr>
            <a:r>
              <a:rPr lang="en-US" sz="1467" dirty="0" err="1"/>
              <a:t>c</a:t>
            </a:r>
            <a:r>
              <a:rPr lang="en-US" sz="1467" dirty="0" err="1" smtClean="0"/>
              <a:t>onda</a:t>
            </a:r>
            <a:r>
              <a:rPr lang="en-US" sz="1467" dirty="0" smtClean="0"/>
              <a:t> install pillow</a:t>
            </a:r>
          </a:p>
          <a:p>
            <a:pPr marL="1219170" lvl="1" indent="-457189">
              <a:buSzPts val="1800"/>
              <a:buFontTx/>
              <a:buChar char="○"/>
            </a:pPr>
            <a:r>
              <a:rPr lang="en-US" sz="1467" dirty="0" err="1"/>
              <a:t>c</a:t>
            </a:r>
            <a:r>
              <a:rPr lang="en-US" sz="1467" dirty="0" err="1" smtClean="0"/>
              <a:t>onda</a:t>
            </a:r>
            <a:r>
              <a:rPr lang="en-US" sz="1467" dirty="0" smtClean="0"/>
              <a:t> install </a:t>
            </a:r>
            <a:r>
              <a:rPr lang="en-US" sz="1467" dirty="0"/>
              <a:t>pandas</a:t>
            </a:r>
          </a:p>
          <a:p>
            <a:pPr marL="1219170" lvl="1" indent="-457189">
              <a:buSzPts val="1800"/>
              <a:buFontTx/>
              <a:buChar char="○"/>
            </a:pPr>
            <a:r>
              <a:rPr lang="en-US" sz="1467" dirty="0" smtClean="0"/>
              <a:t>pip </a:t>
            </a:r>
            <a:r>
              <a:rPr lang="en-US" sz="1467" dirty="0"/>
              <a:t>install </a:t>
            </a:r>
            <a:r>
              <a:rPr lang="en-US" sz="1467" dirty="0" err="1" smtClean="0"/>
              <a:t>opencv</a:t>
            </a:r>
            <a:r>
              <a:rPr lang="en-US" sz="1467" dirty="0" smtClean="0"/>
              <a:t>-python</a:t>
            </a:r>
          </a:p>
          <a:p>
            <a:pPr marL="1219170" lvl="1" indent="-457189">
              <a:buSzPts val="1800"/>
              <a:buFontTx/>
              <a:buChar char="○"/>
            </a:pPr>
            <a:r>
              <a:rPr lang="en-US" sz="1467" dirty="0" err="1"/>
              <a:t>c</a:t>
            </a:r>
            <a:r>
              <a:rPr lang="en-US" sz="1467" dirty="0" err="1" smtClean="0"/>
              <a:t>onda</a:t>
            </a:r>
            <a:r>
              <a:rPr lang="en-US" sz="1467" dirty="0" smtClean="0"/>
              <a:t> install </a:t>
            </a:r>
            <a:r>
              <a:rPr lang="en-US" sz="1467" dirty="0" err="1" smtClean="0"/>
              <a:t>scikit</a:t>
            </a:r>
            <a:r>
              <a:rPr lang="en-US" sz="1467" dirty="0" smtClean="0"/>
              <a:t>-image</a:t>
            </a:r>
            <a:endParaRPr lang="en-US" sz="1467" dirty="0"/>
          </a:p>
          <a:p>
            <a:pPr marL="1219170" lvl="1" indent="-457189">
              <a:buSzPts val="1800"/>
              <a:buChar char="○"/>
            </a:pPr>
            <a:r>
              <a:rPr lang="en-US" sz="1467" dirty="0" err="1"/>
              <a:t>c</a:t>
            </a:r>
            <a:r>
              <a:rPr lang="en-US" sz="1467" dirty="0" err="1" smtClean="0"/>
              <a:t>onda</a:t>
            </a:r>
            <a:r>
              <a:rPr lang="en-US" sz="1467" dirty="0" smtClean="0"/>
              <a:t> </a:t>
            </a:r>
            <a:r>
              <a:rPr lang="en" sz="1467" dirty="0" smtClean="0"/>
              <a:t>install </a:t>
            </a:r>
            <a:r>
              <a:rPr lang="en" sz="1467" dirty="0" err="1"/>
              <a:t>scikit</a:t>
            </a:r>
            <a:r>
              <a:rPr lang="en" sz="1467" dirty="0"/>
              <a:t>-learn</a:t>
            </a:r>
            <a:endParaRPr sz="1467" dirty="0"/>
          </a:p>
          <a:p>
            <a:pPr marL="1219170" lvl="1" indent="-457189">
              <a:buSzPts val="1800"/>
              <a:buFontTx/>
              <a:buChar char="○"/>
            </a:pPr>
            <a:r>
              <a:rPr lang="en-US" sz="1467" dirty="0" err="1"/>
              <a:t>conda</a:t>
            </a:r>
            <a:r>
              <a:rPr lang="en-US" sz="1467" dirty="0"/>
              <a:t> install h5py</a:t>
            </a:r>
          </a:p>
          <a:p>
            <a:pPr marL="1219170" lvl="1" indent="-457189">
              <a:buSzPts val="1800"/>
              <a:buChar char="○"/>
            </a:pPr>
            <a:r>
              <a:rPr lang="en-US" sz="1467" dirty="0" err="1"/>
              <a:t>c</a:t>
            </a:r>
            <a:r>
              <a:rPr lang="en-US" sz="1467" dirty="0" err="1" smtClean="0"/>
              <a:t>onda</a:t>
            </a:r>
            <a:r>
              <a:rPr lang="en-US" sz="1467" dirty="0" smtClean="0"/>
              <a:t> </a:t>
            </a:r>
            <a:r>
              <a:rPr lang="en" sz="1467" dirty="0" smtClean="0"/>
              <a:t>install </a:t>
            </a:r>
            <a:r>
              <a:rPr lang="en" sz="1467" dirty="0" err="1"/>
              <a:t>tensorflow</a:t>
            </a:r>
            <a:endParaRPr sz="1467" dirty="0"/>
          </a:p>
          <a:p>
            <a:pPr marL="1219170" lvl="1" indent="-457189">
              <a:buSzPts val="1800"/>
              <a:buChar char="○"/>
            </a:pPr>
            <a:r>
              <a:rPr lang="en-US" sz="1467" dirty="0" err="1"/>
              <a:t>c</a:t>
            </a:r>
            <a:r>
              <a:rPr lang="en-US" sz="1467" dirty="0" err="1" smtClean="0"/>
              <a:t>onda</a:t>
            </a:r>
            <a:r>
              <a:rPr lang="en-US" sz="1467" dirty="0" smtClean="0"/>
              <a:t> </a:t>
            </a:r>
            <a:r>
              <a:rPr lang="en" sz="1467" dirty="0" smtClean="0"/>
              <a:t>install </a:t>
            </a:r>
            <a:r>
              <a:rPr lang="en" sz="1467" dirty="0" err="1" smtClean="0"/>
              <a:t>keras</a:t>
            </a:r>
            <a:endParaRPr lang="en-US" sz="1467" dirty="0" smtClean="0"/>
          </a:p>
          <a:p>
            <a:pPr>
              <a:lnSpc>
                <a:spcPct val="150000"/>
              </a:lnSpc>
            </a:pPr>
            <a:endParaRPr sz="2400" dirty="0"/>
          </a:p>
          <a:p>
            <a:pPr>
              <a:lnSpc>
                <a:spcPct val="150000"/>
              </a:lnSpc>
            </a:pPr>
            <a:endParaRPr sz="2400" dirty="0"/>
          </a:p>
        </p:txBody>
      </p:sp>
    </p:spTree>
    <p:extLst>
      <p:ext uri="{BB962C8B-B14F-4D97-AF65-F5344CB8AC3E}">
        <p14:creationId xmlns:p14="http://schemas.microsoft.com/office/powerpoint/2010/main" val="129003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animEffect transition="in" filter="fade">
                                      <p:cBhvr>
                                        <p:cTn id="7" dur="1000"/>
                                        <p:tgtEl>
                                          <p:spTgt spid="2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3">
                                            <p:txEl>
                                              <p:pRg st="1" end="1"/>
                                            </p:txEl>
                                          </p:spTgt>
                                        </p:tgtEl>
                                        <p:attrNameLst>
                                          <p:attrName>style.visibility</p:attrName>
                                        </p:attrNameLst>
                                      </p:cBhvr>
                                      <p:to>
                                        <p:strVal val="visible"/>
                                      </p:to>
                                    </p:set>
                                    <p:animEffect transition="in" filter="fade">
                                      <p:cBhvr>
                                        <p:cTn id="12" dur="1000"/>
                                        <p:tgtEl>
                                          <p:spTgt spid="2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3">
                                            <p:txEl>
                                              <p:pRg st="2" end="2"/>
                                            </p:txEl>
                                          </p:spTgt>
                                        </p:tgtEl>
                                        <p:attrNameLst>
                                          <p:attrName>style.visibility</p:attrName>
                                        </p:attrNameLst>
                                      </p:cBhvr>
                                      <p:to>
                                        <p:strVal val="visible"/>
                                      </p:to>
                                    </p:set>
                                    <p:animEffect transition="in" filter="fade">
                                      <p:cBhvr>
                                        <p:cTn id="17" dur="1000"/>
                                        <p:tgtEl>
                                          <p:spTgt spid="2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3">
                                            <p:txEl>
                                              <p:pRg st="3" end="3"/>
                                            </p:txEl>
                                          </p:spTgt>
                                        </p:tgtEl>
                                        <p:attrNameLst>
                                          <p:attrName>style.visibility</p:attrName>
                                        </p:attrNameLst>
                                      </p:cBhvr>
                                      <p:to>
                                        <p:strVal val="visible"/>
                                      </p:to>
                                    </p:set>
                                    <p:animEffect transition="in" filter="fade">
                                      <p:cBhvr>
                                        <p:cTn id="22" dur="1000"/>
                                        <p:tgtEl>
                                          <p:spTgt spid="2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3">
                                            <p:txEl>
                                              <p:pRg st="4" end="4"/>
                                            </p:txEl>
                                          </p:spTgt>
                                        </p:tgtEl>
                                        <p:attrNameLst>
                                          <p:attrName>style.visibility</p:attrName>
                                        </p:attrNameLst>
                                      </p:cBhvr>
                                      <p:to>
                                        <p:strVal val="visible"/>
                                      </p:to>
                                    </p:set>
                                    <p:animEffect transition="in" filter="fade">
                                      <p:cBhvr>
                                        <p:cTn id="27" dur="1000"/>
                                        <p:tgtEl>
                                          <p:spTgt spid="2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3">
                                            <p:txEl>
                                              <p:pRg st="5" end="5"/>
                                            </p:txEl>
                                          </p:spTgt>
                                        </p:tgtEl>
                                        <p:attrNameLst>
                                          <p:attrName>style.visibility</p:attrName>
                                        </p:attrNameLst>
                                      </p:cBhvr>
                                      <p:to>
                                        <p:strVal val="visible"/>
                                      </p:to>
                                    </p:set>
                                    <p:animEffect transition="in" filter="fade">
                                      <p:cBhvr>
                                        <p:cTn id="32" dur="1000"/>
                                        <p:tgtEl>
                                          <p:spTgt spid="2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3">
                                            <p:txEl>
                                              <p:pRg st="6" end="6"/>
                                            </p:txEl>
                                          </p:spTgt>
                                        </p:tgtEl>
                                        <p:attrNameLst>
                                          <p:attrName>style.visibility</p:attrName>
                                        </p:attrNameLst>
                                      </p:cBhvr>
                                      <p:to>
                                        <p:strVal val="visible"/>
                                      </p:to>
                                    </p:set>
                                    <p:animEffect transition="in" filter="fade">
                                      <p:cBhvr>
                                        <p:cTn id="37" dur="1000"/>
                                        <p:tgtEl>
                                          <p:spTgt spid="27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3">
                                            <p:txEl>
                                              <p:pRg st="10" end="10"/>
                                            </p:txEl>
                                          </p:spTgt>
                                        </p:tgtEl>
                                        <p:attrNameLst>
                                          <p:attrName>style.visibility</p:attrName>
                                        </p:attrNameLst>
                                      </p:cBhvr>
                                      <p:to>
                                        <p:strVal val="visible"/>
                                      </p:to>
                                    </p:set>
                                    <p:animEffect transition="in" filter="fade">
                                      <p:cBhvr>
                                        <p:cTn id="42" dur="1000"/>
                                        <p:tgtEl>
                                          <p:spTgt spid="27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3">
                                            <p:txEl>
                                              <p:pRg st="8" end="8"/>
                                            </p:txEl>
                                          </p:spTgt>
                                        </p:tgtEl>
                                        <p:attrNameLst>
                                          <p:attrName>style.visibility</p:attrName>
                                        </p:attrNameLst>
                                      </p:cBhvr>
                                      <p:to>
                                        <p:strVal val="visible"/>
                                      </p:to>
                                    </p:set>
                                    <p:animEffect transition="in" filter="fade">
                                      <p:cBhvr>
                                        <p:cTn id="47" dur="1000"/>
                                        <p:tgtEl>
                                          <p:spTgt spid="27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3">
                                            <p:txEl>
                                              <p:pRg st="9" end="9"/>
                                            </p:txEl>
                                          </p:spTgt>
                                        </p:tgtEl>
                                        <p:attrNameLst>
                                          <p:attrName>style.visibility</p:attrName>
                                        </p:attrNameLst>
                                      </p:cBhvr>
                                      <p:to>
                                        <p:strVal val="visible"/>
                                      </p:to>
                                    </p:set>
                                    <p:animEffect transition="in" filter="fade">
                                      <p:cBhvr>
                                        <p:cTn id="52" dur="1000"/>
                                        <p:tgtEl>
                                          <p:spTgt spid="27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73">
                                            <p:txEl>
                                              <p:pRg st="7" end="7"/>
                                            </p:txEl>
                                          </p:spTgt>
                                        </p:tgtEl>
                                        <p:attrNameLst>
                                          <p:attrName>style.visibility</p:attrName>
                                        </p:attrNameLst>
                                      </p:cBhvr>
                                      <p:to>
                                        <p:strVal val="visible"/>
                                      </p:to>
                                    </p:set>
                                    <p:animEffect transition="in" filter="fade">
                                      <p:cBhvr>
                                        <p:cTn id="57" dur="1000"/>
                                        <p:tgtEl>
                                          <p:spTgt spid="27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3">
                                            <p:txEl>
                                              <p:pRg st="12" end="12"/>
                                            </p:txEl>
                                          </p:spTgt>
                                        </p:tgtEl>
                                        <p:attrNameLst>
                                          <p:attrName>style.visibility</p:attrName>
                                        </p:attrNameLst>
                                      </p:cBhvr>
                                      <p:to>
                                        <p:strVal val="visible"/>
                                      </p:to>
                                    </p:set>
                                    <p:animEffect transition="in" filter="fade">
                                      <p:cBhvr>
                                        <p:cTn id="62" dur="1000"/>
                                        <p:tgtEl>
                                          <p:spTgt spid="27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3">
                                            <p:txEl>
                                              <p:pRg st="11" end="11"/>
                                            </p:txEl>
                                          </p:spTgt>
                                        </p:tgtEl>
                                        <p:attrNameLst>
                                          <p:attrName>style.visibility</p:attrName>
                                        </p:attrNameLst>
                                      </p:cBhvr>
                                      <p:to>
                                        <p:strVal val="visible"/>
                                      </p:to>
                                    </p:set>
                                    <p:animEffect transition="in" filter="fade">
                                      <p:cBhvr>
                                        <p:cTn id="67" dur="1000"/>
                                        <p:tgtEl>
                                          <p:spTgt spid="27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73">
                                            <p:txEl>
                                              <p:pRg st="13" end="13"/>
                                            </p:txEl>
                                          </p:spTgt>
                                        </p:tgtEl>
                                        <p:attrNameLst>
                                          <p:attrName>style.visibility</p:attrName>
                                        </p:attrNameLst>
                                      </p:cBhvr>
                                      <p:to>
                                        <p:strVal val="visible"/>
                                      </p:to>
                                    </p:set>
                                    <p:animEffect transition="in" filter="fade">
                                      <p:cBhvr>
                                        <p:cTn id="72" dur="1000"/>
                                        <p:tgtEl>
                                          <p:spTgt spid="27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D6B694A-06F8-41B1-A364-89D48231E4F1}"/>
              </a:ext>
            </a:extLst>
          </p:cNvPr>
          <p:cNvSpPr/>
          <p:nvPr/>
        </p:nvSpPr>
        <p:spPr>
          <a:xfrm>
            <a:off x="473979" y="1107348"/>
            <a:ext cx="4268252" cy="2739006"/>
          </a:xfrm>
          <a:prstGeom prst="rect">
            <a:avLst/>
          </a:prstGeom>
          <a:solidFill>
            <a:srgbClr val="75DB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 name="Straight Arrow Connector 2">
            <a:extLst>
              <a:ext uri="{FF2B5EF4-FFF2-40B4-BE49-F238E27FC236}">
                <a16:creationId xmlns:a16="http://schemas.microsoft.com/office/drawing/2014/main" xmlns="" id="{F6065446-891E-4892-A6D0-23A2765C4D53}"/>
              </a:ext>
            </a:extLst>
          </p:cNvPr>
          <p:cNvCxnSpPr/>
          <p:nvPr/>
        </p:nvCxnSpPr>
        <p:spPr>
          <a:xfrm flipV="1">
            <a:off x="683703" y="1224793"/>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xmlns="" id="{A90A6A94-ADD1-4111-844C-A1F94ACCCD4D}"/>
              </a:ext>
            </a:extLst>
          </p:cNvPr>
          <p:cNvCxnSpPr>
            <a:cxnSpLocks/>
          </p:cNvCxnSpPr>
          <p:nvPr/>
        </p:nvCxnSpPr>
        <p:spPr>
          <a:xfrm>
            <a:off x="683703" y="3548544"/>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D747F864-3F69-4EE6-BE9C-F7B623E4DF36}"/>
              </a:ext>
            </a:extLst>
          </p:cNvPr>
          <p:cNvCxnSpPr>
            <a:cxnSpLocks/>
          </p:cNvCxnSpPr>
          <p:nvPr/>
        </p:nvCxnSpPr>
        <p:spPr>
          <a:xfrm>
            <a:off x="482851" y="1671472"/>
            <a:ext cx="4251960" cy="1905033"/>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xmlns="" id="{5110C287-C86D-4AC6-9252-FC8C92C6CD6A}"/>
              </a:ext>
            </a:extLst>
          </p:cNvPr>
          <p:cNvSpPr txBox="1"/>
          <p:nvPr/>
        </p:nvSpPr>
        <p:spPr>
          <a:xfrm>
            <a:off x="683703" y="1182740"/>
            <a:ext cx="362600" cy="369332"/>
          </a:xfrm>
          <a:prstGeom prst="rect">
            <a:avLst/>
          </a:prstGeom>
          <a:noFill/>
        </p:spPr>
        <p:txBody>
          <a:bodyPr wrap="none" rtlCol="0">
            <a:spAutoFit/>
          </a:bodyPr>
          <a:lstStyle/>
          <a:p>
            <a:r>
              <a:rPr lang="en-US" dirty="0"/>
              <a:t>x</a:t>
            </a:r>
            <a:r>
              <a:rPr lang="en-US" baseline="-25000" dirty="0"/>
              <a:t>2</a:t>
            </a:r>
          </a:p>
        </p:txBody>
      </p:sp>
      <p:sp>
        <p:nvSpPr>
          <p:cNvPr id="7" name="Flowchart: Connector 6">
            <a:extLst>
              <a:ext uri="{FF2B5EF4-FFF2-40B4-BE49-F238E27FC236}">
                <a16:creationId xmlns:a16="http://schemas.microsoft.com/office/drawing/2014/main" xmlns="" id="{15CD5ABA-690D-4FBD-B3C5-E5513E417BDC}"/>
              </a:ext>
            </a:extLst>
          </p:cNvPr>
          <p:cNvSpPr/>
          <p:nvPr/>
        </p:nvSpPr>
        <p:spPr>
          <a:xfrm rot="16910679">
            <a:off x="1828960" y="1490054"/>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xmlns="" id="{C8B00870-BA72-4D95-B533-3886CFA192B7}"/>
              </a:ext>
            </a:extLst>
          </p:cNvPr>
          <p:cNvSpPr/>
          <p:nvPr/>
        </p:nvSpPr>
        <p:spPr>
          <a:xfrm>
            <a:off x="484818" y="1693927"/>
            <a:ext cx="4225600" cy="1889674"/>
          </a:xfrm>
          <a:prstGeom prst="rtTriangle">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xmlns="" id="{3A1FB101-07A2-4A5F-981F-79C991C3AE03}"/>
              </a:ext>
            </a:extLst>
          </p:cNvPr>
          <p:cNvCxnSpPr/>
          <p:nvPr/>
        </p:nvCxnSpPr>
        <p:spPr>
          <a:xfrm flipV="1">
            <a:off x="676710" y="1217797"/>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DD4CB3BD-CD5D-4688-B00D-59BBD251B5B3}"/>
              </a:ext>
            </a:extLst>
          </p:cNvPr>
          <p:cNvCxnSpPr>
            <a:cxnSpLocks/>
          </p:cNvCxnSpPr>
          <p:nvPr/>
        </p:nvCxnSpPr>
        <p:spPr>
          <a:xfrm>
            <a:off x="676710" y="3541548"/>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607967D2-8F26-40A9-9ABD-0FA480D05151}"/>
              </a:ext>
            </a:extLst>
          </p:cNvPr>
          <p:cNvSpPr txBox="1"/>
          <p:nvPr/>
        </p:nvSpPr>
        <p:spPr>
          <a:xfrm>
            <a:off x="671834" y="3159579"/>
            <a:ext cx="1380443" cy="338554"/>
          </a:xfrm>
          <a:prstGeom prst="rect">
            <a:avLst/>
          </a:prstGeom>
          <a:noFill/>
        </p:spPr>
        <p:txBody>
          <a:bodyPr wrap="none" rtlCol="0">
            <a:spAutoFit/>
          </a:bodyPr>
          <a:lstStyle/>
          <a:p>
            <a:r>
              <a:rPr lang="en-US" sz="1600" b="1" dirty="0"/>
              <a:t>Negative Area</a:t>
            </a:r>
          </a:p>
        </p:txBody>
      </p:sp>
      <p:sp>
        <p:nvSpPr>
          <p:cNvPr id="12" name="TextBox 11">
            <a:extLst>
              <a:ext uri="{FF2B5EF4-FFF2-40B4-BE49-F238E27FC236}">
                <a16:creationId xmlns:a16="http://schemas.microsoft.com/office/drawing/2014/main" xmlns="" id="{B48AAE24-6668-48F3-B1EF-54B5BDD25B8B}"/>
              </a:ext>
            </a:extLst>
          </p:cNvPr>
          <p:cNvSpPr txBox="1"/>
          <p:nvPr/>
        </p:nvSpPr>
        <p:spPr>
          <a:xfrm>
            <a:off x="3412819" y="1048520"/>
            <a:ext cx="1297599" cy="338554"/>
          </a:xfrm>
          <a:prstGeom prst="rect">
            <a:avLst/>
          </a:prstGeom>
          <a:noFill/>
        </p:spPr>
        <p:txBody>
          <a:bodyPr wrap="none" rtlCol="0">
            <a:spAutoFit/>
          </a:bodyPr>
          <a:lstStyle/>
          <a:p>
            <a:r>
              <a:rPr lang="en-US" sz="1600" b="1" dirty="0"/>
              <a:t>Positive Area</a:t>
            </a:r>
          </a:p>
        </p:txBody>
      </p:sp>
      <p:sp>
        <p:nvSpPr>
          <p:cNvPr id="13" name="Flowchart: Connector 12">
            <a:extLst>
              <a:ext uri="{FF2B5EF4-FFF2-40B4-BE49-F238E27FC236}">
                <a16:creationId xmlns:a16="http://schemas.microsoft.com/office/drawing/2014/main" xmlns="" id="{1A98C32F-EA0F-4865-BC2E-A3A4E44B058C}"/>
              </a:ext>
            </a:extLst>
          </p:cNvPr>
          <p:cNvSpPr/>
          <p:nvPr/>
        </p:nvSpPr>
        <p:spPr>
          <a:xfrm rot="16472960">
            <a:off x="1957354" y="2907260"/>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xmlns="" id="{180C882D-DD3D-4C9A-8333-A1C8683FE7B0}"/>
              </a:ext>
            </a:extLst>
          </p:cNvPr>
          <p:cNvSpPr/>
          <p:nvPr/>
        </p:nvSpPr>
        <p:spPr>
          <a:xfrm rot="16472960">
            <a:off x="1164183" y="2799480"/>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xmlns="" id="{823841FF-8953-4A3F-8C52-09CFBBEFF27A}"/>
              </a:ext>
            </a:extLst>
          </p:cNvPr>
          <p:cNvSpPr/>
          <p:nvPr/>
        </p:nvSpPr>
        <p:spPr>
          <a:xfrm rot="16472960">
            <a:off x="3416301" y="261415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xmlns="" id="{5F5F7B64-87FA-4F8E-9215-1B14F509C00E}"/>
              </a:ext>
            </a:extLst>
          </p:cNvPr>
          <p:cNvSpPr/>
          <p:nvPr/>
        </p:nvSpPr>
        <p:spPr>
          <a:xfrm rot="16910679">
            <a:off x="2797109" y="1849893"/>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xmlns="" id="{111A3B21-5ABD-42A0-B26D-4E66D93F9910}"/>
              </a:ext>
            </a:extLst>
          </p:cNvPr>
          <p:cNvSpPr/>
          <p:nvPr/>
        </p:nvSpPr>
        <p:spPr>
          <a:xfrm rot="16910679">
            <a:off x="1145283" y="2161546"/>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4DF5EF52-C4C7-40CE-98F1-5DBCE4D1CF79}"/>
              </a:ext>
            </a:extLst>
          </p:cNvPr>
          <p:cNvSpPr/>
          <p:nvPr/>
        </p:nvSpPr>
        <p:spPr>
          <a:xfrm>
            <a:off x="486561" y="3570312"/>
            <a:ext cx="4248250" cy="264565"/>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xmlns="" id="{823B27A1-A613-4B90-BD63-41AFC77EE402}"/>
              </a:ext>
            </a:extLst>
          </p:cNvPr>
          <p:cNvSpPr txBox="1"/>
          <p:nvPr/>
        </p:nvSpPr>
        <p:spPr>
          <a:xfrm>
            <a:off x="3988035" y="3202170"/>
            <a:ext cx="362600" cy="369332"/>
          </a:xfrm>
          <a:prstGeom prst="rect">
            <a:avLst/>
          </a:prstGeom>
          <a:noFill/>
        </p:spPr>
        <p:txBody>
          <a:bodyPr wrap="none" rtlCol="0">
            <a:spAutoFit/>
          </a:bodyPr>
          <a:lstStyle/>
          <a:p>
            <a:r>
              <a:rPr lang="en-US" dirty="0"/>
              <a:t>x</a:t>
            </a:r>
            <a:r>
              <a:rPr lang="en-US" baseline="-25000" dirty="0"/>
              <a:t>1</a:t>
            </a:r>
          </a:p>
        </p:txBody>
      </p:sp>
      <p:sp>
        <p:nvSpPr>
          <p:cNvPr id="20" name="TextBox 19">
            <a:extLst>
              <a:ext uri="{FF2B5EF4-FFF2-40B4-BE49-F238E27FC236}">
                <a16:creationId xmlns:a16="http://schemas.microsoft.com/office/drawing/2014/main" xmlns="" id="{DAB01766-14DD-4D88-A584-C0DC5C22F785}"/>
              </a:ext>
            </a:extLst>
          </p:cNvPr>
          <p:cNvSpPr txBox="1"/>
          <p:nvPr/>
        </p:nvSpPr>
        <p:spPr>
          <a:xfrm rot="1448337">
            <a:off x="1462232" y="2148393"/>
            <a:ext cx="2004075" cy="338554"/>
          </a:xfrm>
          <a:prstGeom prst="rect">
            <a:avLst/>
          </a:prstGeom>
          <a:noFill/>
        </p:spPr>
        <p:txBody>
          <a:bodyPr wrap="none" rtlCol="0">
            <a:spAutoFit/>
          </a:bodyPr>
          <a:lstStyle/>
          <a:p>
            <a:r>
              <a:rPr lang="en-US" sz="1600" dirty="0"/>
              <a:t>2.4X</a:t>
            </a:r>
            <a:r>
              <a:rPr lang="en-US" sz="1600" baseline="-25000" dirty="0"/>
              <a:t>1</a:t>
            </a:r>
            <a:r>
              <a:rPr lang="en-US" sz="1600" dirty="0"/>
              <a:t> + 4.3X</a:t>
            </a:r>
            <a:r>
              <a:rPr lang="en-US" sz="1600" baseline="-25000" dirty="0"/>
              <a:t>2</a:t>
            </a:r>
            <a:r>
              <a:rPr lang="en-US" sz="1600" dirty="0"/>
              <a:t> – 10 = 0</a:t>
            </a:r>
          </a:p>
        </p:txBody>
      </p:sp>
      <p:sp>
        <p:nvSpPr>
          <p:cNvPr id="21" name="TextBox 20">
            <a:extLst>
              <a:ext uri="{FF2B5EF4-FFF2-40B4-BE49-F238E27FC236}">
                <a16:creationId xmlns:a16="http://schemas.microsoft.com/office/drawing/2014/main" xmlns="" id="{9F560C8B-FE24-4895-8DF0-26E1509C7726}"/>
              </a:ext>
            </a:extLst>
          </p:cNvPr>
          <p:cNvSpPr txBox="1"/>
          <p:nvPr/>
        </p:nvSpPr>
        <p:spPr>
          <a:xfrm>
            <a:off x="432033" y="108485"/>
            <a:ext cx="9588009" cy="584775"/>
          </a:xfrm>
          <a:prstGeom prst="rect">
            <a:avLst/>
          </a:prstGeom>
          <a:noFill/>
        </p:spPr>
        <p:txBody>
          <a:bodyPr wrap="none" rtlCol="0">
            <a:spAutoFit/>
          </a:bodyPr>
          <a:lstStyle/>
          <a:p>
            <a:r>
              <a:rPr lang="en-US" sz="3200" b="1" dirty="0"/>
              <a:t>Pseudocode for Training – Adjusting the Weights &amp; Bias</a:t>
            </a:r>
          </a:p>
        </p:txBody>
      </p:sp>
      <p:sp>
        <p:nvSpPr>
          <p:cNvPr id="22" name="TextBox 21">
            <a:extLst>
              <a:ext uri="{FF2B5EF4-FFF2-40B4-BE49-F238E27FC236}">
                <a16:creationId xmlns:a16="http://schemas.microsoft.com/office/drawing/2014/main" xmlns="" id="{658C0D3B-27A2-4A5E-9BD0-84462D590C79}"/>
              </a:ext>
            </a:extLst>
          </p:cNvPr>
          <p:cNvSpPr txBox="1"/>
          <p:nvPr/>
        </p:nvSpPr>
        <p:spPr>
          <a:xfrm>
            <a:off x="5570290" y="931178"/>
            <a:ext cx="4553619" cy="3693319"/>
          </a:xfrm>
          <a:prstGeom prst="rect">
            <a:avLst/>
          </a:prstGeom>
          <a:noFill/>
        </p:spPr>
        <p:txBody>
          <a:bodyPr wrap="none" rtlCol="0">
            <a:spAutoFit/>
          </a:bodyPr>
          <a:lstStyle/>
          <a:p>
            <a:pPr marL="342900" indent="-342900">
              <a:buAutoNum type="arabicPeriod"/>
            </a:pPr>
            <a:r>
              <a:rPr lang="en-US" dirty="0"/>
              <a:t>Start with random weights: (W</a:t>
            </a:r>
            <a:r>
              <a:rPr lang="en-US" baseline="-25000" dirty="0"/>
              <a:t>1</a:t>
            </a:r>
            <a:r>
              <a:rPr lang="en-US" dirty="0"/>
              <a:t>, … ,  </a:t>
            </a:r>
            <a:r>
              <a:rPr lang="en-US" dirty="0" err="1"/>
              <a:t>W</a:t>
            </a:r>
            <a:r>
              <a:rPr lang="en-US" baseline="-25000" dirty="0" err="1"/>
              <a:t>n</a:t>
            </a:r>
            <a:r>
              <a:rPr lang="en-US" dirty="0"/>
              <a:t>, b)</a:t>
            </a:r>
          </a:p>
          <a:p>
            <a:pPr marL="342900" indent="-342900">
              <a:buAutoNum type="arabicPeriod"/>
            </a:pPr>
            <a:endParaRPr lang="en-US" dirty="0"/>
          </a:p>
          <a:p>
            <a:pPr marL="342900" indent="-342900">
              <a:buAutoNum type="arabicPeriod"/>
            </a:pPr>
            <a:r>
              <a:rPr lang="en-US" dirty="0"/>
              <a:t>For every misclassified point (X</a:t>
            </a:r>
            <a:r>
              <a:rPr lang="en-US" baseline="-25000" dirty="0"/>
              <a:t>1</a:t>
            </a:r>
            <a:r>
              <a:rPr lang="en-US" dirty="0"/>
              <a:t>, … ,</a:t>
            </a:r>
            <a:r>
              <a:rPr lang="en-US" dirty="0" err="1"/>
              <a:t>X</a:t>
            </a:r>
            <a:r>
              <a:rPr lang="en-US" baseline="-25000" dirty="0" err="1"/>
              <a:t>n</a:t>
            </a:r>
            <a:r>
              <a:rPr lang="en-US" dirty="0"/>
              <a:t>):</a:t>
            </a:r>
          </a:p>
          <a:p>
            <a:pPr marL="800100" lvl="1" indent="-342900">
              <a:buFont typeface="Arial" panose="020B0604020202020204" pitchFamily="34" charset="0"/>
              <a:buChar char="•"/>
            </a:pPr>
            <a:r>
              <a:rPr lang="en-US" dirty="0"/>
              <a:t>If </a:t>
            </a:r>
            <a:r>
              <a:rPr lang="en-US" b="1" dirty="0">
                <a:solidFill>
                  <a:srgbClr val="FF0000"/>
                </a:solidFill>
              </a:rPr>
              <a:t>Prediction = 0</a:t>
            </a:r>
          </a:p>
          <a:p>
            <a:pPr marL="1257300" lvl="2" indent="-342900">
              <a:buFont typeface="Arial" panose="020B0604020202020204" pitchFamily="34" charset="0"/>
              <a:buChar char="•"/>
            </a:pPr>
            <a:r>
              <a:rPr lang="en-US" dirty="0"/>
              <a:t>For I = 1 … n</a:t>
            </a:r>
          </a:p>
          <a:p>
            <a:pPr marL="1714500" lvl="3" indent="-342900">
              <a:buFont typeface="Arial" panose="020B0604020202020204" pitchFamily="34" charset="0"/>
              <a:buChar char="•"/>
            </a:pPr>
            <a:r>
              <a:rPr lang="en-US" dirty="0"/>
              <a:t>W</a:t>
            </a:r>
            <a:r>
              <a:rPr lang="en-US" baseline="-25000" dirty="0"/>
              <a:t>i</a:t>
            </a:r>
            <a:r>
              <a:rPr lang="en-US" dirty="0"/>
              <a:t> = W</a:t>
            </a:r>
            <a:r>
              <a:rPr lang="en-US" baseline="-25000" dirty="0"/>
              <a:t>i</a:t>
            </a:r>
            <a:r>
              <a:rPr lang="en-US" dirty="0"/>
              <a:t>+ </a:t>
            </a:r>
            <a:r>
              <a:rPr lang="el-GR" dirty="0"/>
              <a:t>α</a:t>
            </a:r>
            <a:r>
              <a:rPr lang="en-US" dirty="0"/>
              <a:t> X</a:t>
            </a:r>
            <a:r>
              <a:rPr lang="en-US" baseline="-25000" dirty="0"/>
              <a:t>i</a:t>
            </a:r>
          </a:p>
          <a:p>
            <a:pPr marL="1257300" lvl="2" indent="-342900">
              <a:buFont typeface="Arial" panose="020B0604020202020204" pitchFamily="34" charset="0"/>
              <a:buChar char="•"/>
            </a:pPr>
            <a:r>
              <a:rPr lang="en-US" dirty="0"/>
              <a:t>b = b + </a:t>
            </a:r>
            <a:r>
              <a:rPr lang="el-GR" dirty="0"/>
              <a:t>α</a:t>
            </a:r>
            <a:endParaRPr lang="en-US" dirty="0"/>
          </a:p>
          <a:p>
            <a:pPr marL="800100" lvl="1" indent="-342900">
              <a:buFont typeface="Arial" panose="020B0604020202020204" pitchFamily="34" charset="0"/>
              <a:buChar char="•"/>
            </a:pPr>
            <a:r>
              <a:rPr lang="en-US" dirty="0"/>
              <a:t>If </a:t>
            </a:r>
            <a:r>
              <a:rPr lang="en-US" b="1" dirty="0">
                <a:solidFill>
                  <a:srgbClr val="0070C0"/>
                </a:solidFill>
              </a:rPr>
              <a:t>Prediction = 1</a:t>
            </a:r>
          </a:p>
          <a:p>
            <a:pPr marL="1257300" lvl="2" indent="-342900">
              <a:buFont typeface="Arial" panose="020B0604020202020204" pitchFamily="34" charset="0"/>
              <a:buChar char="•"/>
            </a:pPr>
            <a:r>
              <a:rPr lang="en-US" dirty="0"/>
              <a:t>For I = 1 … n</a:t>
            </a:r>
          </a:p>
          <a:p>
            <a:pPr marL="1714500" lvl="3" indent="-342900">
              <a:buFont typeface="Arial" panose="020B0604020202020204" pitchFamily="34" charset="0"/>
              <a:buChar char="•"/>
            </a:pPr>
            <a:r>
              <a:rPr lang="en-US" dirty="0"/>
              <a:t>W</a:t>
            </a:r>
            <a:r>
              <a:rPr lang="en-US" baseline="-25000" dirty="0"/>
              <a:t>i</a:t>
            </a:r>
            <a:r>
              <a:rPr lang="en-US" dirty="0"/>
              <a:t> = W</a:t>
            </a:r>
            <a:r>
              <a:rPr lang="en-US" baseline="-25000" dirty="0"/>
              <a:t>i</a:t>
            </a:r>
            <a:r>
              <a:rPr lang="en-US" dirty="0"/>
              <a:t> - </a:t>
            </a:r>
            <a:r>
              <a:rPr lang="el-GR" dirty="0"/>
              <a:t>α</a:t>
            </a:r>
            <a:r>
              <a:rPr lang="en-US" dirty="0"/>
              <a:t> X</a:t>
            </a:r>
            <a:r>
              <a:rPr lang="en-US" baseline="-25000" dirty="0"/>
              <a:t>i</a:t>
            </a:r>
          </a:p>
          <a:p>
            <a:pPr marL="1257300" lvl="2" indent="-342900">
              <a:buFont typeface="Arial" panose="020B0604020202020204" pitchFamily="34" charset="0"/>
              <a:buChar char="•"/>
            </a:pPr>
            <a:r>
              <a:rPr lang="en-US" dirty="0"/>
              <a:t>b = b - </a:t>
            </a:r>
            <a:r>
              <a:rPr lang="el-GR" dirty="0"/>
              <a:t>α</a:t>
            </a:r>
            <a:endParaRPr lang="en-US" dirty="0"/>
          </a:p>
          <a:p>
            <a:endParaRPr lang="en-US" dirty="0"/>
          </a:p>
          <a:p>
            <a:pPr marL="342900" indent="-342900">
              <a:buAutoNum type="arabicPeriod"/>
            </a:pPr>
            <a:endParaRPr lang="en-US" dirty="0"/>
          </a:p>
        </p:txBody>
      </p:sp>
    </p:spTree>
    <p:extLst>
      <p:ext uri="{BB962C8B-B14F-4D97-AF65-F5344CB8AC3E}">
        <p14:creationId xmlns:p14="http://schemas.microsoft.com/office/powerpoint/2010/main" val="30918272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492922C-76B9-4E20-A6BA-5C3C251CA033}"/>
              </a:ext>
            </a:extLst>
          </p:cNvPr>
          <p:cNvSpPr txBox="1"/>
          <p:nvPr/>
        </p:nvSpPr>
        <p:spPr>
          <a:xfrm>
            <a:off x="392323" y="82662"/>
            <a:ext cx="5064976" cy="584775"/>
          </a:xfrm>
          <a:prstGeom prst="rect">
            <a:avLst/>
          </a:prstGeom>
          <a:noFill/>
        </p:spPr>
        <p:txBody>
          <a:bodyPr wrap="none" rtlCol="0">
            <a:spAutoFit/>
          </a:bodyPr>
          <a:lstStyle/>
          <a:p>
            <a:r>
              <a:rPr lang="en-US" sz="3200" b="1" dirty="0" smtClean="0"/>
              <a:t>Perceptron </a:t>
            </a:r>
            <a:r>
              <a:rPr lang="mr-IN" sz="3200" b="1" dirty="0" smtClean="0"/>
              <a:t>–</a:t>
            </a:r>
            <a:r>
              <a:rPr lang="en-US" sz="3200" b="1" dirty="0" smtClean="0"/>
              <a:t> Basic Functions</a:t>
            </a:r>
            <a:endParaRPr lang="en-US" sz="3200" b="1" dirty="0"/>
          </a:p>
        </p:txBody>
      </p:sp>
      <mc:AlternateContent xmlns:mc="http://schemas.openxmlformats.org/markup-compatibility/2006" xmlns:a14="http://schemas.microsoft.com/office/drawing/2010/main">
        <mc:Choice Requires="a14">
          <p:sp>
            <p:nvSpPr>
              <p:cNvPr id="3" name="TextBox 2"/>
              <p:cNvSpPr txBox="1"/>
              <p:nvPr/>
            </p:nvSpPr>
            <p:spPr>
              <a:xfrm>
                <a:off x="714375" y="1167499"/>
                <a:ext cx="11301413" cy="5021375"/>
              </a:xfrm>
              <a:prstGeom prst="rect">
                <a:avLst/>
              </a:prstGeom>
              <a:noFill/>
            </p:spPr>
            <p:txBody>
              <a:bodyPr wrap="square" rtlCol="0">
                <a:spAutoFit/>
              </a:bodyPr>
              <a:lstStyle/>
              <a:p>
                <a:pPr marL="285750" indent="-285750">
                  <a:lnSpc>
                    <a:spcPct val="150000"/>
                  </a:lnSpc>
                  <a:buFont typeface="Arial" charset="0"/>
                  <a:buChar char="•"/>
                </a:pPr>
                <a:r>
                  <a:rPr lang="en-US" sz="2400" dirty="0" smtClean="0"/>
                  <a:t>Step Function 			Y’  	</a:t>
                </a:r>
                <a14:m>
                  <m:oMath xmlns:m="http://schemas.openxmlformats.org/officeDocument/2006/math">
                    <m:r>
                      <a:rPr lang="en-US" sz="2400" b="0" i="0" smtClean="0">
                        <a:latin typeface="Cambria Math" charset="0"/>
                      </a:rPr>
                      <m:t>=</m:t>
                    </m:r>
                    <m:d>
                      <m:dPr>
                        <m:begChr m:val="{"/>
                        <m:endChr m:val=""/>
                        <m:ctrlPr>
                          <a:rPr lang="en-US" sz="2400" i="1">
                            <a:latin typeface="Cambria Math" charset="0"/>
                          </a:rPr>
                        </m:ctrlPr>
                      </m:dPr>
                      <m:e>
                        <m:m>
                          <m:mPr>
                            <m:mcs>
                              <m:mc>
                                <m:mcPr>
                                  <m:count m:val="1"/>
                                  <m:mcJc m:val="center"/>
                                </m:mcPr>
                              </m:mc>
                            </m:mcs>
                            <m:ctrlPr>
                              <a:rPr lang="en-US" sz="2400" i="1">
                                <a:latin typeface="Cambria Math" charset="0"/>
                              </a:rPr>
                            </m:ctrlPr>
                          </m:mPr>
                          <m:mr>
                            <m:e>
                              <m:r>
                                <m:rPr>
                                  <m:brk m:alnAt="7"/>
                                </m:rPr>
                                <a:rPr lang="en-US" sz="2400" i="1">
                                  <a:solidFill>
                                    <a:srgbClr val="0070C0"/>
                                  </a:solidFill>
                                  <a:latin typeface="Cambria Math" panose="02040503050406030204" pitchFamily="18" charset="0"/>
                                </a:rPr>
                                <m:t>1</m:t>
                              </m:r>
                              <m:r>
                                <a:rPr lang="en-US" sz="2400" i="1">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𝑖𝑓</m:t>
                              </m:r>
                              <m:r>
                                <a:rPr lang="en-US" sz="2400" i="1">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𝑥</m:t>
                              </m:r>
                              <m:r>
                                <a:rPr lang="en-US" sz="2400" i="1">
                                  <a:solidFill>
                                    <a:srgbClr val="0070C0"/>
                                  </a:solidFill>
                                  <a:latin typeface="Cambria Math" panose="02040503050406030204" pitchFamily="18" charset="0"/>
                                  <a:ea typeface="Cambria Math" panose="02040503050406030204" pitchFamily="18" charset="0"/>
                                </a:rPr>
                                <m:t>≥0</m:t>
                              </m:r>
                            </m:e>
                          </m:mr>
                          <m:mr>
                            <m:e>
                              <m:r>
                                <a:rPr lang="en-US" sz="2400" b="0" i="1" smtClean="0">
                                  <a:solidFill>
                                    <a:srgbClr val="FF0000"/>
                                  </a:solidFill>
                                  <a:latin typeface="Cambria Math" charset="0"/>
                                  <a:ea typeface="Cambria Math" panose="02040503050406030204" pitchFamily="18" charset="0"/>
                                </a:rPr>
                                <m:t>0</m:t>
                              </m:r>
                              <m:r>
                                <a:rPr lang="en-US" sz="2400" i="1">
                                  <a:solidFill>
                                    <a:srgbClr val="FF0000"/>
                                  </a:solidFill>
                                  <a:latin typeface="Cambria Math" panose="02040503050406030204" pitchFamily="18" charset="0"/>
                                </a:rPr>
                                <m:t> </m:t>
                              </m:r>
                              <m:r>
                                <a:rPr lang="en-US" sz="2400" i="1">
                                  <a:solidFill>
                                    <a:srgbClr val="FF0000"/>
                                  </a:solidFill>
                                  <a:latin typeface="Cambria Math" panose="02040503050406030204" pitchFamily="18" charset="0"/>
                                </a:rPr>
                                <m:t>𝑖𝑓</m:t>
                              </m:r>
                              <m:r>
                                <a:rPr lang="en-US" sz="2400" i="1">
                                  <a:solidFill>
                                    <a:srgbClr val="FF0000"/>
                                  </a:solidFill>
                                  <a:latin typeface="Cambria Math" panose="02040503050406030204" pitchFamily="18" charset="0"/>
                                </a:rPr>
                                <m:t> </m:t>
                              </m:r>
                              <m:r>
                                <a:rPr lang="en-US" sz="2400" i="1">
                                  <a:solidFill>
                                    <a:srgbClr val="FF0000"/>
                                  </a:solidFill>
                                  <a:latin typeface="Cambria Math" panose="02040503050406030204" pitchFamily="18" charset="0"/>
                                </a:rPr>
                                <m:t>𝑥</m:t>
                              </m:r>
                              <m:r>
                                <a:rPr lang="en-US" sz="2400" i="1">
                                  <a:solidFill>
                                    <a:srgbClr val="FF0000"/>
                                  </a:solidFill>
                                  <a:latin typeface="Cambria Math" panose="02040503050406030204" pitchFamily="18" charset="0"/>
                                </a:rPr>
                                <m:t>&lt;0</m:t>
                              </m:r>
                            </m:e>
                          </m:mr>
                        </m:m>
                      </m:e>
                    </m:d>
                  </m:oMath>
                </a14:m>
                <a:r>
                  <a:rPr lang="en-US" sz="2400" dirty="0" smtClean="0"/>
                  <a:t>   </a:t>
                </a:r>
              </a:p>
              <a:p>
                <a:pPr marL="285750" indent="-285750">
                  <a:lnSpc>
                    <a:spcPct val="200000"/>
                  </a:lnSpc>
                  <a:buFont typeface="Arial" charset="0"/>
                  <a:buChar char="•"/>
                </a:pPr>
                <a:r>
                  <a:rPr lang="en-US" sz="2400" dirty="0" smtClean="0"/>
                  <a:t>Predict Function		 	</a:t>
                </a:r>
                <a14:m>
                  <m:oMath xmlns:m="http://schemas.openxmlformats.org/officeDocument/2006/math">
                    <m:acc>
                      <m:accPr>
                        <m:chr m:val="́"/>
                        <m:ctrlPr>
                          <a:rPr lang="en-US" sz="2400" i="1">
                            <a:latin typeface="Cambria Math" charset="0"/>
                          </a:rPr>
                        </m:ctrlPr>
                      </m:accPr>
                      <m:e>
                        <m:r>
                          <a:rPr lang="en-US" sz="2400" i="1">
                            <a:latin typeface="Cambria Math" charset="0"/>
                          </a:rPr>
                          <m:t>𝑦</m:t>
                        </m:r>
                      </m:e>
                    </m:acc>
                  </m:oMath>
                </a14:m>
                <a:r>
                  <a:rPr lang="en-US" sz="2400" dirty="0" smtClean="0"/>
                  <a:t>	</a:t>
                </a:r>
                <a14:m>
                  <m:oMath xmlns:m="http://schemas.openxmlformats.org/officeDocument/2006/math">
                    <m:r>
                      <a:rPr lang="en-US" sz="2400" b="0" i="1" smtClean="0">
                        <a:latin typeface="Cambria Math" charset="0"/>
                      </a:rPr>
                      <m:t>= </m:t>
                    </m:r>
                    <m:r>
                      <a:rPr lang="en-US" sz="2400" b="0" i="1" smtClean="0">
                        <a:latin typeface="Cambria Math" charset="0"/>
                        <a:ea typeface="Cambria Math" charset="0"/>
                        <a:cs typeface="Cambria Math" charset="0"/>
                      </a:rPr>
                      <m:t>𝜎</m:t>
                    </m:r>
                    <m:d>
                      <m:dPr>
                        <m:ctrlPr>
                          <a:rPr lang="en-US" sz="2400" b="0" i="1" smtClean="0">
                            <a:latin typeface="Cambria Math" charset="0"/>
                            <a:ea typeface="Cambria Math" charset="0"/>
                            <a:cs typeface="Cambria Math" charset="0"/>
                          </a:rPr>
                        </m:ctrlPr>
                      </m:dPr>
                      <m:e>
                        <m:sSub>
                          <m:sSubPr>
                            <m:ctrlPr>
                              <a:rPr lang="en-US" sz="2400" b="0" i="1" smtClean="0">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𝑤</m:t>
                            </m:r>
                          </m:e>
                          <m:sub>
                            <m:r>
                              <a:rPr lang="en-US" sz="2400" b="0" i="1" smtClean="0">
                                <a:latin typeface="Cambria Math" charset="0"/>
                                <a:ea typeface="Cambria Math" charset="0"/>
                                <a:cs typeface="Cambria Math" charset="0"/>
                              </a:rPr>
                              <m:t>1</m:t>
                            </m:r>
                          </m:sub>
                        </m:sSub>
                        <m:sSub>
                          <m:sSubPr>
                            <m:ctrlPr>
                              <a:rPr lang="en-US" sz="2400" i="1">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𝑥</m:t>
                            </m:r>
                          </m:e>
                          <m:sub>
                            <m:r>
                              <a:rPr lang="en-US" sz="2400" b="0" i="1" smtClean="0">
                                <a:latin typeface="Cambria Math" charset="0"/>
                                <a:ea typeface="Cambria Math" charset="0"/>
                                <a:cs typeface="Cambria Math" charset="0"/>
                              </a:rPr>
                              <m:t>1</m:t>
                            </m:r>
                          </m:sub>
                        </m:sSub>
                        <m:r>
                          <a:rPr lang="en-US" sz="2400" b="0" i="1" smtClean="0">
                            <a:latin typeface="Cambria Math" charset="0"/>
                            <a:ea typeface="Cambria Math" charset="0"/>
                            <a:cs typeface="Cambria Math" charset="0"/>
                          </a:rPr>
                          <m:t>+</m:t>
                        </m:r>
                        <m:sSub>
                          <m:sSubPr>
                            <m:ctrlPr>
                              <a:rPr lang="en-US" sz="2400" i="1">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𝑤</m:t>
                            </m:r>
                          </m:e>
                          <m:sub>
                            <m:r>
                              <a:rPr lang="en-US" sz="2400" b="0" i="1" smtClean="0">
                                <a:latin typeface="Cambria Math" charset="0"/>
                                <a:ea typeface="Cambria Math" charset="0"/>
                                <a:cs typeface="Cambria Math" charset="0"/>
                              </a:rPr>
                              <m:t>2</m:t>
                            </m:r>
                          </m:sub>
                        </m:sSub>
                        <m:sSub>
                          <m:sSubPr>
                            <m:ctrlPr>
                              <a:rPr lang="en-US" sz="2400" i="1">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𝑥</m:t>
                            </m:r>
                          </m:e>
                          <m:sub>
                            <m:r>
                              <a:rPr lang="en-US" sz="2400" b="0" i="1" smtClean="0">
                                <a:latin typeface="Cambria Math" charset="0"/>
                                <a:ea typeface="Cambria Math" charset="0"/>
                                <a:cs typeface="Cambria Math" charset="0"/>
                              </a:rPr>
                              <m:t>2</m:t>
                            </m:r>
                          </m:sub>
                        </m:sSub>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𝑏</m:t>
                        </m:r>
                      </m:e>
                    </m:d>
                  </m:oMath>
                </a14:m>
                <a:endParaRPr lang="en-US" sz="2400" b="0" dirty="0" smtClean="0">
                  <a:ea typeface="Cambria Math" charset="0"/>
                  <a:cs typeface="Cambria Math" charset="0"/>
                </a:endParaRPr>
              </a:p>
              <a:p>
                <a:pPr marL="285750" indent="-285750">
                  <a:lnSpc>
                    <a:spcPct val="200000"/>
                  </a:lnSpc>
                  <a:buFont typeface="Arial" charset="0"/>
                  <a:buChar char="•"/>
                </a:pPr>
                <a:r>
                  <a:rPr lang="en-US" sz="2400" dirty="0" smtClean="0"/>
                  <a:t>Error Function 			</a:t>
                </a:r>
                <a14:m>
                  <m:oMath xmlns:m="http://schemas.openxmlformats.org/officeDocument/2006/math">
                    <m:r>
                      <a:rPr lang="en-US" sz="2400" b="0" i="1" smtClean="0">
                        <a:latin typeface="Cambria Math" charset="0"/>
                      </a:rPr>
                      <m:t>𝐸𝑟𝑟𝑜𝑟</m:t>
                    </m:r>
                  </m:oMath>
                </a14:m>
                <a:r>
                  <a:rPr lang="en-US" sz="2400" dirty="0" smtClean="0"/>
                  <a:t>	</a:t>
                </a:r>
                <a14:m>
                  <m:oMath xmlns:m="http://schemas.openxmlformats.org/officeDocument/2006/math">
                    <m:r>
                      <a:rPr lang="en-US" sz="2400" b="0" i="0" smtClean="0">
                        <a:latin typeface="Cambria Math" charset="0"/>
                      </a:rPr>
                      <m:t>=</m:t>
                    </m:r>
                    <m:r>
                      <a:rPr lang="en-US" sz="2400" i="1">
                        <a:latin typeface="Cambria Math" charset="0"/>
                      </a:rPr>
                      <m:t>𝑦</m:t>
                    </m:r>
                    <m:r>
                      <a:rPr lang="en-US" sz="2400" b="0" i="1" smtClean="0">
                        <a:latin typeface="Cambria Math" charset="0"/>
                      </a:rPr>
                      <m:t>−</m:t>
                    </m:r>
                    <m:acc>
                      <m:accPr>
                        <m:chr m:val="́"/>
                        <m:ctrlPr>
                          <a:rPr lang="en-US" sz="2400" i="1" smtClean="0">
                            <a:latin typeface="Cambria Math" charset="0"/>
                          </a:rPr>
                        </m:ctrlPr>
                      </m:accPr>
                      <m:e>
                        <m:r>
                          <a:rPr lang="en-US" sz="2400" i="1">
                            <a:latin typeface="Cambria Math" charset="0"/>
                          </a:rPr>
                          <m:t>𝑦</m:t>
                        </m:r>
                      </m:e>
                    </m:acc>
                  </m:oMath>
                </a14:m>
                <a:r>
                  <a:rPr lang="en-US" sz="2400" dirty="0"/>
                  <a:t> </a:t>
                </a:r>
              </a:p>
              <a:p>
                <a:pPr marL="285750" indent="-285750">
                  <a:lnSpc>
                    <a:spcPct val="200000"/>
                  </a:lnSpc>
                  <a:buFont typeface="Arial" charset="0"/>
                  <a:buChar char="•"/>
                </a:pPr>
                <a:r>
                  <a:rPr lang="en-US" sz="2400" dirty="0" smtClean="0"/>
                  <a:t>Update Weights Function		</a:t>
                </a:r>
                <a14:m>
                  <m:oMath xmlns:m="http://schemas.openxmlformats.org/officeDocument/2006/math">
                    <m:r>
                      <a:rPr lang="en-US" sz="2400" b="0" i="1" smtClean="0">
                        <a:latin typeface="Cambria Math" charset="0"/>
                      </a:rPr>
                      <m:t>𝑏</m:t>
                    </m:r>
                    <m:r>
                      <a:rPr lang="en-US" sz="2400" b="0" i="1" smtClean="0">
                        <a:latin typeface="Cambria Math" charset="0"/>
                      </a:rPr>
                      <m:t> ←</m:t>
                    </m:r>
                    <m:r>
                      <a:rPr lang="en-US" sz="2400" b="0" i="1" smtClean="0">
                        <a:latin typeface="Cambria Math" charset="0"/>
                        <a:ea typeface="Cambria Math" charset="0"/>
                        <a:cs typeface="Cambria Math" charset="0"/>
                      </a:rPr>
                      <m:t>𝑏</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𝛼</m:t>
                    </m:r>
                    <m:r>
                      <a:rPr lang="en-US" sz="2400" b="0" i="1" smtClean="0">
                        <a:latin typeface="Cambria Math" charset="0"/>
                        <a:ea typeface="Cambria Math" charset="0"/>
                        <a:cs typeface="Cambria Math" charset="0"/>
                      </a:rPr>
                      <m:t> . </m:t>
                    </m:r>
                    <m:r>
                      <a:rPr lang="en-US" sz="2400" b="0" i="1" smtClean="0">
                        <a:latin typeface="Cambria Math" charset="0"/>
                        <a:ea typeface="Cambria Math" charset="0"/>
                        <a:cs typeface="Cambria Math" charset="0"/>
                      </a:rPr>
                      <m:t>𝑥</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𝐸𝑟𝑟𝑜𝑟</m:t>
                    </m:r>
                  </m:oMath>
                </a14:m>
                <a:endParaRPr lang="en-US" sz="2400" b="0" dirty="0" smtClean="0">
                  <a:ea typeface="Cambria Math" charset="0"/>
                  <a:cs typeface="Cambria Math" charset="0"/>
                </a:endParaRPr>
              </a:p>
              <a:p>
                <a:pPr>
                  <a:lnSpc>
                    <a:spcPct val="200000"/>
                  </a:lnSpc>
                </a:pPr>
                <a:r>
                  <a:rPr lang="en-US" sz="2400" b="0" dirty="0" smtClean="0">
                    <a:ea typeface="Cambria Math" charset="0"/>
                    <a:cs typeface="Cambria Math" charset="0"/>
                  </a:rPr>
                  <a:t>					</a:t>
                </a:r>
                <a14:m>
                  <m:oMath xmlns:m="http://schemas.openxmlformats.org/officeDocument/2006/math">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𝑤</m:t>
                        </m:r>
                      </m:e>
                      <m:sub>
                        <m:r>
                          <a:rPr lang="en-US" sz="2400" b="0" i="1" smtClean="0">
                            <a:latin typeface="Cambria Math" charset="0"/>
                            <a:ea typeface="Cambria Math" charset="0"/>
                            <a:cs typeface="Cambria Math" charset="0"/>
                          </a:rPr>
                          <m:t>𝑖</m:t>
                        </m:r>
                      </m:sub>
                    </m:sSub>
                    <m:r>
                      <a:rPr lang="en-US" sz="2400" i="1">
                        <a:latin typeface="Cambria Math" charset="0"/>
                      </a:rPr>
                      <m:t> ←</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𝑤</m:t>
                        </m:r>
                      </m:e>
                      <m:sub>
                        <m:r>
                          <a:rPr lang="en-US" sz="2400" b="0" i="1" smtClean="0">
                            <a:latin typeface="Cambria Math" charset="0"/>
                            <a:ea typeface="Cambria Math" charset="0"/>
                            <a:cs typeface="Cambria Math" charset="0"/>
                          </a:rPr>
                          <m:t>𝑖</m:t>
                        </m:r>
                      </m:sub>
                    </m:sSub>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𝛼</m:t>
                    </m:r>
                    <m:sSub>
                      <m:sSubPr>
                        <m:ctrlPr>
                          <a:rPr lang="en-US" sz="2400" i="1" smtClean="0">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𝑥</m:t>
                        </m:r>
                      </m:e>
                      <m:sub>
                        <m:r>
                          <a:rPr lang="en-US" sz="2400" b="0" i="1" smtClean="0">
                            <a:latin typeface="Cambria Math" charset="0"/>
                            <a:ea typeface="Cambria Math" charset="0"/>
                            <a:cs typeface="Cambria Math" charset="0"/>
                          </a:rPr>
                          <m:t>𝑖</m:t>
                        </m:r>
                      </m:sub>
                    </m:sSub>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𝐸𝑟𝑟𝑜𝑟</m:t>
                    </m:r>
                  </m:oMath>
                </a14:m>
                <a:endParaRPr lang="en-US" sz="2400" dirty="0">
                  <a:ea typeface="Cambria Math" charset="0"/>
                  <a:cs typeface="Cambria Math" charset="0"/>
                </a:endParaRPr>
              </a:p>
              <a:p>
                <a:pPr>
                  <a:lnSpc>
                    <a:spcPct val="200000"/>
                  </a:lnSpc>
                </a:pPr>
                <a:endParaRPr lang="en-US" sz="2400" b="0" dirty="0" smtClean="0">
                  <a:ea typeface="Cambria Math" charset="0"/>
                  <a:cs typeface="Cambria Math"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14375" y="1167499"/>
                <a:ext cx="11301413" cy="5021375"/>
              </a:xfrm>
              <a:prstGeom prst="rect">
                <a:avLst/>
              </a:prstGeom>
              <a:blipFill rotWithShape="0">
                <a:blip r:embed="rId2"/>
                <a:stretch>
                  <a:fillRect l="-701"/>
                </a:stretch>
              </a:blipFill>
            </p:spPr>
            <p:txBody>
              <a:bodyPr/>
              <a:lstStyle/>
              <a:p>
                <a:r>
                  <a:rPr lang="en-US">
                    <a:noFill/>
                  </a:rPr>
                  <a:t> </a:t>
                </a:r>
              </a:p>
            </p:txBody>
          </p:sp>
        </mc:Fallback>
      </mc:AlternateContent>
    </p:spTree>
    <p:extLst>
      <p:ext uri="{BB962C8B-B14F-4D97-AF65-F5344CB8AC3E}">
        <p14:creationId xmlns:p14="http://schemas.microsoft.com/office/powerpoint/2010/main" val="1390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3" name="TextBox 2"/>
          <p:cNvSpPr txBox="1"/>
          <p:nvPr/>
        </p:nvSpPr>
        <p:spPr>
          <a:xfrm>
            <a:off x="2644977" y="1701693"/>
            <a:ext cx="6034472" cy="2308324"/>
          </a:xfrm>
          <a:prstGeom prst="rect">
            <a:avLst/>
          </a:prstGeom>
          <a:noFill/>
        </p:spPr>
        <p:txBody>
          <a:bodyPr wrap="none" rtlCol="0">
            <a:spAutoFit/>
          </a:bodyPr>
          <a:lstStyle/>
          <a:p>
            <a:pPr marL="285750" indent="-285750" algn="ctr">
              <a:lnSpc>
                <a:spcPct val="200000"/>
              </a:lnSpc>
              <a:buFont typeface="Arial" charset="0"/>
              <a:buChar char="•"/>
            </a:pPr>
            <a:r>
              <a:rPr lang="en-US" sz="2400" b="1" dirty="0" smtClean="0"/>
              <a:t>perceptron_1.py</a:t>
            </a:r>
          </a:p>
          <a:p>
            <a:pPr marL="285750" indent="-285750" algn="ctr">
              <a:lnSpc>
                <a:spcPct val="200000"/>
              </a:lnSpc>
              <a:buFont typeface="Arial" charset="0"/>
              <a:buChar char="•"/>
            </a:pPr>
            <a:r>
              <a:rPr lang="en-US" sz="2400" dirty="0" smtClean="0"/>
              <a:t>How can we initialize </a:t>
            </a:r>
            <a:r>
              <a:rPr lang="en-US" sz="2400" b="1" dirty="0" smtClean="0">
                <a:solidFill>
                  <a:srgbClr val="0070C0"/>
                </a:solidFill>
              </a:rPr>
              <a:t>weights</a:t>
            </a:r>
            <a:r>
              <a:rPr lang="en-US" sz="2400" dirty="0" smtClean="0">
                <a:solidFill>
                  <a:srgbClr val="0070C0"/>
                </a:solidFill>
              </a:rPr>
              <a:t> </a:t>
            </a:r>
            <a:r>
              <a:rPr lang="en-US" sz="2400" dirty="0" smtClean="0"/>
              <a:t>and </a:t>
            </a:r>
            <a:r>
              <a:rPr lang="en-US" sz="2400" b="1" dirty="0" smtClean="0">
                <a:solidFill>
                  <a:srgbClr val="0070C0"/>
                </a:solidFill>
              </a:rPr>
              <a:t>bias</a:t>
            </a:r>
            <a:r>
              <a:rPr lang="en-US" sz="2400" dirty="0" smtClean="0"/>
              <a:t>?</a:t>
            </a:r>
          </a:p>
          <a:p>
            <a:pPr marL="285750" indent="-285750" algn="ctr">
              <a:lnSpc>
                <a:spcPct val="200000"/>
              </a:lnSpc>
              <a:buFont typeface="Arial" charset="0"/>
              <a:buChar char="•"/>
            </a:pPr>
            <a:r>
              <a:rPr lang="en-US" sz="2400" dirty="0"/>
              <a:t>H</a:t>
            </a:r>
            <a:r>
              <a:rPr lang="en-US" sz="2400" dirty="0" smtClean="0"/>
              <a:t>ow </a:t>
            </a:r>
            <a:r>
              <a:rPr lang="en-US" sz="2400" b="1" dirty="0" smtClean="0">
                <a:solidFill>
                  <a:schemeClr val="accent1"/>
                </a:solidFill>
              </a:rPr>
              <a:t>learning rate </a:t>
            </a:r>
            <a:r>
              <a:rPr lang="en-US" sz="2400" dirty="0" smtClean="0"/>
              <a:t>effects on model training?</a:t>
            </a:r>
          </a:p>
        </p:txBody>
      </p:sp>
    </p:spTree>
    <p:extLst>
      <p:ext uri="{BB962C8B-B14F-4D97-AF65-F5344CB8AC3E}">
        <p14:creationId xmlns:p14="http://schemas.microsoft.com/office/powerpoint/2010/main" val="238548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4" name="TextBox 3"/>
          <p:cNvSpPr txBox="1"/>
          <p:nvPr/>
        </p:nvSpPr>
        <p:spPr>
          <a:xfrm>
            <a:off x="2438081" y="1644542"/>
            <a:ext cx="6333977" cy="3046988"/>
          </a:xfrm>
          <a:prstGeom prst="rect">
            <a:avLst/>
          </a:prstGeom>
          <a:noFill/>
        </p:spPr>
        <p:txBody>
          <a:bodyPr wrap="none" rtlCol="0">
            <a:spAutoFit/>
          </a:bodyPr>
          <a:lstStyle/>
          <a:p>
            <a:pPr marL="285750" indent="-285750" algn="ctr">
              <a:lnSpc>
                <a:spcPct val="200000"/>
              </a:lnSpc>
              <a:buFont typeface="Arial" charset="0"/>
              <a:buChar char="•"/>
            </a:pPr>
            <a:r>
              <a:rPr lang="en-US" sz="2400" b="1" dirty="0" smtClean="0"/>
              <a:t>perceptron_2.py</a:t>
            </a:r>
          </a:p>
          <a:p>
            <a:pPr marL="285750" indent="-285750" algn="ctr">
              <a:lnSpc>
                <a:spcPct val="200000"/>
              </a:lnSpc>
              <a:buFont typeface="Arial" charset="0"/>
              <a:buChar char="•"/>
            </a:pPr>
            <a:r>
              <a:rPr lang="en-US" sz="2400" dirty="0" smtClean="0"/>
              <a:t>What is </a:t>
            </a:r>
            <a:r>
              <a:rPr lang="en-US" sz="2400" b="1" dirty="0" smtClean="0">
                <a:solidFill>
                  <a:schemeClr val="accent1"/>
                </a:solidFill>
              </a:rPr>
              <a:t>epoch</a:t>
            </a:r>
            <a:r>
              <a:rPr lang="en-US" sz="2400" dirty="0" smtClean="0"/>
              <a:t>?</a:t>
            </a:r>
          </a:p>
          <a:p>
            <a:pPr marL="285750" indent="-285750" algn="ctr">
              <a:lnSpc>
                <a:spcPct val="200000"/>
              </a:lnSpc>
              <a:buFont typeface="Arial" charset="0"/>
              <a:buChar char="•"/>
            </a:pPr>
            <a:r>
              <a:rPr lang="en-US" sz="2400" dirty="0" smtClean="0"/>
              <a:t>What does epochs=100 do?</a:t>
            </a:r>
          </a:p>
          <a:p>
            <a:pPr marL="285750" indent="-285750" algn="ctr">
              <a:lnSpc>
                <a:spcPct val="200000"/>
              </a:lnSpc>
              <a:buFont typeface="Arial" charset="0"/>
              <a:buChar char="•"/>
            </a:pPr>
            <a:r>
              <a:rPr lang="en-US" sz="2400" dirty="0" smtClean="0"/>
              <a:t>Is our model better when we have high epoch?</a:t>
            </a:r>
          </a:p>
        </p:txBody>
      </p:sp>
    </p:spTree>
    <p:extLst>
      <p:ext uri="{BB962C8B-B14F-4D97-AF65-F5344CB8AC3E}">
        <p14:creationId xmlns:p14="http://schemas.microsoft.com/office/powerpoint/2010/main" val="31639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CC0F8A6-A18E-4BA7-935A-090ABEDFB278}"/>
              </a:ext>
            </a:extLst>
          </p:cNvPr>
          <p:cNvSpPr txBox="1"/>
          <p:nvPr/>
        </p:nvSpPr>
        <p:spPr>
          <a:xfrm>
            <a:off x="432033" y="108485"/>
            <a:ext cx="6102825" cy="584775"/>
          </a:xfrm>
          <a:prstGeom prst="rect">
            <a:avLst/>
          </a:prstGeom>
          <a:noFill/>
        </p:spPr>
        <p:txBody>
          <a:bodyPr wrap="none" rtlCol="0">
            <a:spAutoFit/>
          </a:bodyPr>
          <a:lstStyle/>
          <a:p>
            <a:r>
              <a:rPr lang="en-US" sz="3200" b="1" dirty="0"/>
              <a:t>Error Function &amp; Log-Loss Function</a:t>
            </a:r>
          </a:p>
        </p:txBody>
      </p:sp>
      <p:sp>
        <p:nvSpPr>
          <p:cNvPr id="22" name="Rectangle 21">
            <a:extLst>
              <a:ext uri="{FF2B5EF4-FFF2-40B4-BE49-F238E27FC236}">
                <a16:creationId xmlns:a16="http://schemas.microsoft.com/office/drawing/2014/main" xmlns="" id="{E854E595-E507-4A95-81A6-71DCD1D1CD48}"/>
              </a:ext>
            </a:extLst>
          </p:cNvPr>
          <p:cNvSpPr/>
          <p:nvPr/>
        </p:nvSpPr>
        <p:spPr>
          <a:xfrm>
            <a:off x="2294390" y="1933663"/>
            <a:ext cx="4165133" cy="2739006"/>
          </a:xfrm>
          <a:prstGeom prst="rect">
            <a:avLst/>
          </a:prstGeom>
          <a:solidFill>
            <a:srgbClr val="75DB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xmlns="" id="{7947652C-7F8B-4D6A-8080-86B78A19BB7C}"/>
              </a:ext>
            </a:extLst>
          </p:cNvPr>
          <p:cNvCxnSpPr/>
          <p:nvPr/>
        </p:nvCxnSpPr>
        <p:spPr>
          <a:xfrm flipV="1">
            <a:off x="2504114" y="2051108"/>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54621994-ECCB-4042-844F-5B5C05D07C2E}"/>
              </a:ext>
            </a:extLst>
          </p:cNvPr>
          <p:cNvCxnSpPr>
            <a:cxnSpLocks/>
          </p:cNvCxnSpPr>
          <p:nvPr/>
        </p:nvCxnSpPr>
        <p:spPr>
          <a:xfrm>
            <a:off x="2504114" y="4374859"/>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9847839C-A78C-4741-A6E0-1ACCE4A2C3BB}"/>
              </a:ext>
            </a:extLst>
          </p:cNvPr>
          <p:cNvCxnSpPr>
            <a:cxnSpLocks/>
          </p:cNvCxnSpPr>
          <p:nvPr/>
        </p:nvCxnSpPr>
        <p:spPr>
          <a:xfrm>
            <a:off x="2294390" y="2176945"/>
            <a:ext cx="4022520" cy="2483141"/>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xmlns="" id="{A39CC188-E1C0-4FEA-B85B-A7319C03EB77}"/>
              </a:ext>
            </a:extLst>
          </p:cNvPr>
          <p:cNvSpPr txBox="1"/>
          <p:nvPr/>
        </p:nvSpPr>
        <p:spPr>
          <a:xfrm>
            <a:off x="2504114" y="2009055"/>
            <a:ext cx="362600" cy="369332"/>
          </a:xfrm>
          <a:prstGeom prst="rect">
            <a:avLst/>
          </a:prstGeom>
          <a:noFill/>
        </p:spPr>
        <p:txBody>
          <a:bodyPr wrap="none" rtlCol="0">
            <a:spAutoFit/>
          </a:bodyPr>
          <a:lstStyle/>
          <a:p>
            <a:r>
              <a:rPr lang="en-US" dirty="0"/>
              <a:t>x</a:t>
            </a:r>
            <a:r>
              <a:rPr lang="en-US" baseline="-25000" dirty="0"/>
              <a:t>2</a:t>
            </a:r>
          </a:p>
        </p:txBody>
      </p:sp>
      <p:sp>
        <p:nvSpPr>
          <p:cNvPr id="27" name="TextBox 26">
            <a:extLst>
              <a:ext uri="{FF2B5EF4-FFF2-40B4-BE49-F238E27FC236}">
                <a16:creationId xmlns:a16="http://schemas.microsoft.com/office/drawing/2014/main" xmlns="" id="{C1D1A1B3-A645-45AF-B92D-DE3786AB93ED}"/>
              </a:ext>
            </a:extLst>
          </p:cNvPr>
          <p:cNvSpPr txBox="1"/>
          <p:nvPr/>
        </p:nvSpPr>
        <p:spPr>
          <a:xfrm>
            <a:off x="5862969" y="3969767"/>
            <a:ext cx="362600" cy="369332"/>
          </a:xfrm>
          <a:prstGeom prst="rect">
            <a:avLst/>
          </a:prstGeom>
          <a:noFill/>
        </p:spPr>
        <p:txBody>
          <a:bodyPr wrap="none" rtlCol="0">
            <a:spAutoFit/>
          </a:bodyPr>
          <a:lstStyle/>
          <a:p>
            <a:r>
              <a:rPr lang="en-US" dirty="0"/>
              <a:t>x</a:t>
            </a:r>
            <a:r>
              <a:rPr lang="en-US" baseline="-25000" dirty="0"/>
              <a:t>1</a:t>
            </a:r>
          </a:p>
        </p:txBody>
      </p:sp>
      <p:sp>
        <p:nvSpPr>
          <p:cNvPr id="29" name="Flowchart: Connector 28">
            <a:extLst>
              <a:ext uri="{FF2B5EF4-FFF2-40B4-BE49-F238E27FC236}">
                <a16:creationId xmlns:a16="http://schemas.microsoft.com/office/drawing/2014/main" xmlns="" id="{5EAEDAE7-F144-40CA-8151-A14E3BDFE7F7}"/>
              </a:ext>
            </a:extLst>
          </p:cNvPr>
          <p:cNvSpPr/>
          <p:nvPr/>
        </p:nvSpPr>
        <p:spPr>
          <a:xfrm rot="16910679">
            <a:off x="3649371" y="231636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xmlns="" id="{97267CE4-34A9-439E-920B-119B9391DE6F}"/>
              </a:ext>
            </a:extLst>
          </p:cNvPr>
          <p:cNvSpPr/>
          <p:nvPr/>
        </p:nvSpPr>
        <p:spPr>
          <a:xfrm>
            <a:off x="2294390" y="2189530"/>
            <a:ext cx="4039296" cy="2483140"/>
          </a:xfrm>
          <a:prstGeom prst="rtTriangle">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xmlns="" id="{5A2932F0-7B91-4539-B5A6-CEE9F71C0B38}"/>
              </a:ext>
            </a:extLst>
          </p:cNvPr>
          <p:cNvCxnSpPr/>
          <p:nvPr/>
        </p:nvCxnSpPr>
        <p:spPr>
          <a:xfrm flipV="1">
            <a:off x="2497121" y="2044112"/>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106990BF-8A51-4830-8192-5A1FAB938495}"/>
              </a:ext>
            </a:extLst>
          </p:cNvPr>
          <p:cNvCxnSpPr>
            <a:cxnSpLocks/>
          </p:cNvCxnSpPr>
          <p:nvPr/>
        </p:nvCxnSpPr>
        <p:spPr>
          <a:xfrm>
            <a:off x="2497121" y="4367863"/>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8488B226-8C21-43FC-988A-35EA7C6D74F0}"/>
              </a:ext>
            </a:extLst>
          </p:cNvPr>
          <p:cNvSpPr txBox="1"/>
          <p:nvPr/>
        </p:nvSpPr>
        <p:spPr>
          <a:xfrm>
            <a:off x="2492245" y="3985894"/>
            <a:ext cx="1380443" cy="338554"/>
          </a:xfrm>
          <a:prstGeom prst="rect">
            <a:avLst/>
          </a:prstGeom>
          <a:noFill/>
        </p:spPr>
        <p:txBody>
          <a:bodyPr wrap="none" rtlCol="0">
            <a:spAutoFit/>
          </a:bodyPr>
          <a:lstStyle/>
          <a:p>
            <a:r>
              <a:rPr lang="en-US" sz="1600" b="1" dirty="0"/>
              <a:t>Negative Area</a:t>
            </a:r>
          </a:p>
        </p:txBody>
      </p:sp>
      <p:sp>
        <p:nvSpPr>
          <p:cNvPr id="34" name="TextBox 33">
            <a:extLst>
              <a:ext uri="{FF2B5EF4-FFF2-40B4-BE49-F238E27FC236}">
                <a16:creationId xmlns:a16="http://schemas.microsoft.com/office/drawing/2014/main" xmlns="" id="{C1C77F19-EA3D-4C2D-ACB6-1FC91FF9BD44}"/>
              </a:ext>
            </a:extLst>
          </p:cNvPr>
          <p:cNvSpPr txBox="1"/>
          <p:nvPr/>
        </p:nvSpPr>
        <p:spPr>
          <a:xfrm>
            <a:off x="5233230" y="1874835"/>
            <a:ext cx="1297599" cy="338554"/>
          </a:xfrm>
          <a:prstGeom prst="rect">
            <a:avLst/>
          </a:prstGeom>
          <a:noFill/>
        </p:spPr>
        <p:txBody>
          <a:bodyPr wrap="none" rtlCol="0">
            <a:spAutoFit/>
          </a:bodyPr>
          <a:lstStyle/>
          <a:p>
            <a:r>
              <a:rPr lang="en-US" sz="1600" b="1" dirty="0"/>
              <a:t>Positive Area</a:t>
            </a:r>
          </a:p>
        </p:txBody>
      </p:sp>
      <p:sp>
        <p:nvSpPr>
          <p:cNvPr id="35" name="Flowchart: Connector 34">
            <a:extLst>
              <a:ext uri="{FF2B5EF4-FFF2-40B4-BE49-F238E27FC236}">
                <a16:creationId xmlns:a16="http://schemas.microsoft.com/office/drawing/2014/main" xmlns="" id="{FF0D966C-5F56-4A92-B87F-EFCC3FC86ECC}"/>
              </a:ext>
            </a:extLst>
          </p:cNvPr>
          <p:cNvSpPr/>
          <p:nvPr/>
        </p:nvSpPr>
        <p:spPr>
          <a:xfrm rot="16472960">
            <a:off x="3777765" y="373357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xmlns="" id="{6926E2FA-ABE1-404E-907D-C8C73C2F7616}"/>
              </a:ext>
            </a:extLst>
          </p:cNvPr>
          <p:cNvSpPr/>
          <p:nvPr/>
        </p:nvSpPr>
        <p:spPr>
          <a:xfrm rot="16472960">
            <a:off x="2984594" y="362579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a:extLst>
              <a:ext uri="{FF2B5EF4-FFF2-40B4-BE49-F238E27FC236}">
                <a16:creationId xmlns:a16="http://schemas.microsoft.com/office/drawing/2014/main" xmlns="" id="{2C7CE1E6-6FBD-4AA1-AE97-E33313C08F9F}"/>
              </a:ext>
            </a:extLst>
          </p:cNvPr>
          <p:cNvSpPr/>
          <p:nvPr/>
        </p:nvSpPr>
        <p:spPr>
          <a:xfrm rot="16472960">
            <a:off x="5240194" y="3352804"/>
            <a:ext cx="182880" cy="18288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xmlns="" id="{CA769C59-2BC9-4074-A86C-20FB737ED168}"/>
              </a:ext>
            </a:extLst>
          </p:cNvPr>
          <p:cNvSpPr/>
          <p:nvPr/>
        </p:nvSpPr>
        <p:spPr>
          <a:xfrm rot="16910679">
            <a:off x="4617520" y="267620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xmlns="" id="{F7CFA4BD-1215-4907-97E5-3FDE25D3A6DB}"/>
              </a:ext>
            </a:extLst>
          </p:cNvPr>
          <p:cNvSpPr/>
          <p:nvPr/>
        </p:nvSpPr>
        <p:spPr>
          <a:xfrm rot="16910679">
            <a:off x="2974105" y="2906778"/>
            <a:ext cx="182880" cy="18288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xmlns="" id="{5210BF9B-6A9F-408A-A034-B80508703C48}"/>
              </a:ext>
            </a:extLst>
          </p:cNvPr>
          <p:cNvSpPr/>
          <p:nvPr/>
        </p:nvSpPr>
        <p:spPr>
          <a:xfrm rot="16910679">
            <a:off x="8110418" y="214752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xmlns="" id="{F96126A1-93FD-49F4-B60D-1DA42CB12EBA}"/>
              </a:ext>
            </a:extLst>
          </p:cNvPr>
          <p:cNvSpPr/>
          <p:nvPr/>
        </p:nvSpPr>
        <p:spPr>
          <a:xfrm rot="16910679">
            <a:off x="8583576" y="214752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xmlns="" id="{2839CB25-7108-44BF-BC88-133588AEB9CD}"/>
              </a:ext>
            </a:extLst>
          </p:cNvPr>
          <p:cNvSpPr/>
          <p:nvPr/>
        </p:nvSpPr>
        <p:spPr>
          <a:xfrm rot="16472960">
            <a:off x="9961437" y="214752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xmlns="" id="{71EEDC59-8905-44B8-8768-1CA399113D32}"/>
              </a:ext>
            </a:extLst>
          </p:cNvPr>
          <p:cNvSpPr/>
          <p:nvPr/>
        </p:nvSpPr>
        <p:spPr>
          <a:xfrm rot="16472960">
            <a:off x="10421164" y="214752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a:extLst>
              <a:ext uri="{FF2B5EF4-FFF2-40B4-BE49-F238E27FC236}">
                <a16:creationId xmlns:a16="http://schemas.microsoft.com/office/drawing/2014/main" xmlns="" id="{2142A597-6365-48DA-925D-22C47D2E4B75}"/>
              </a:ext>
            </a:extLst>
          </p:cNvPr>
          <p:cNvSpPr/>
          <p:nvPr/>
        </p:nvSpPr>
        <p:spPr>
          <a:xfrm rot="16472960">
            <a:off x="9498041" y="2101809"/>
            <a:ext cx="182880" cy="18288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a:extLst>
              <a:ext uri="{FF2B5EF4-FFF2-40B4-BE49-F238E27FC236}">
                <a16:creationId xmlns:a16="http://schemas.microsoft.com/office/drawing/2014/main" xmlns="" id="{3B0E8E93-E9A0-488C-B97E-28D785AEF7C5}"/>
              </a:ext>
            </a:extLst>
          </p:cNvPr>
          <p:cNvSpPr/>
          <p:nvPr/>
        </p:nvSpPr>
        <p:spPr>
          <a:xfrm rot="16910679">
            <a:off x="8983114" y="2101809"/>
            <a:ext cx="182880" cy="18288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xmlns="" id="{3E0A22D7-3CFE-4C8F-B41C-9EEB440F169F}"/>
              </a:ext>
            </a:extLst>
          </p:cNvPr>
          <p:cNvSpPr txBox="1"/>
          <p:nvPr/>
        </p:nvSpPr>
        <p:spPr>
          <a:xfrm flipH="1">
            <a:off x="7233769" y="2006646"/>
            <a:ext cx="3301488" cy="369332"/>
          </a:xfrm>
          <a:prstGeom prst="rect">
            <a:avLst/>
          </a:prstGeom>
          <a:noFill/>
        </p:spPr>
        <p:txBody>
          <a:bodyPr wrap="square" rtlCol="0">
            <a:spAutoFit/>
          </a:bodyPr>
          <a:lstStyle/>
          <a:p>
            <a:r>
              <a:rPr lang="en-US" dirty="0"/>
              <a:t>Error =        +      +       +       +      +</a:t>
            </a:r>
          </a:p>
        </p:txBody>
      </p:sp>
      <p:sp>
        <p:nvSpPr>
          <p:cNvPr id="48" name="TextBox 47">
            <a:extLst>
              <a:ext uri="{FF2B5EF4-FFF2-40B4-BE49-F238E27FC236}">
                <a16:creationId xmlns:a16="http://schemas.microsoft.com/office/drawing/2014/main" xmlns="" id="{C7618B9C-B096-43AD-8897-35A6A33FF165}"/>
              </a:ext>
            </a:extLst>
          </p:cNvPr>
          <p:cNvSpPr txBox="1"/>
          <p:nvPr/>
        </p:nvSpPr>
        <p:spPr>
          <a:xfrm>
            <a:off x="1988191" y="5268286"/>
            <a:ext cx="6060377" cy="1015663"/>
          </a:xfrm>
          <a:prstGeom prst="rect">
            <a:avLst/>
          </a:prstGeom>
          <a:noFill/>
        </p:spPr>
        <p:txBody>
          <a:bodyPr wrap="none" rtlCol="0">
            <a:spAutoFit/>
          </a:bodyPr>
          <a:lstStyle/>
          <a:p>
            <a:pPr marL="285750" indent="-285750">
              <a:spcBef>
                <a:spcPts val="1200"/>
              </a:spcBef>
              <a:spcAft>
                <a:spcPts val="1200"/>
              </a:spcAft>
              <a:buFont typeface="Arial" panose="020B0604020202020204" pitchFamily="34" charset="0"/>
              <a:buChar char="•"/>
            </a:pPr>
            <a:r>
              <a:rPr lang="en-US" sz="2000" dirty="0"/>
              <a:t>What happened if error function is </a:t>
            </a:r>
            <a:r>
              <a:rPr lang="en-US" sz="2000" b="1" dirty="0"/>
              <a:t>discrete</a:t>
            </a:r>
            <a:r>
              <a:rPr lang="en-US" sz="2000" dirty="0" smtClean="0"/>
              <a:t>?</a:t>
            </a:r>
          </a:p>
          <a:p>
            <a:pPr marL="285750" indent="-285750">
              <a:spcBef>
                <a:spcPts val="1200"/>
              </a:spcBef>
              <a:spcAft>
                <a:spcPts val="1200"/>
              </a:spcAft>
              <a:buFont typeface="Arial" panose="020B0604020202020204" pitchFamily="34" charset="0"/>
              <a:buChar char="•"/>
            </a:pPr>
            <a:r>
              <a:rPr lang="en-US" sz="2000" dirty="0" smtClean="0"/>
              <a:t>Error </a:t>
            </a:r>
            <a:r>
              <a:rPr lang="en-US" sz="2000" dirty="0"/>
              <a:t>function should be </a:t>
            </a:r>
            <a:r>
              <a:rPr lang="en-US" sz="2000" b="1" dirty="0"/>
              <a:t>continues</a:t>
            </a:r>
            <a:r>
              <a:rPr lang="en-US" sz="2000" dirty="0"/>
              <a:t> and </a:t>
            </a:r>
            <a:r>
              <a:rPr lang="en-US" sz="2000" b="1" dirty="0" smtClean="0"/>
              <a:t>differentiable</a:t>
            </a:r>
          </a:p>
        </p:txBody>
      </p:sp>
    </p:spTree>
    <p:extLst>
      <p:ext uri="{BB962C8B-B14F-4D97-AF65-F5344CB8AC3E}">
        <p14:creationId xmlns:p14="http://schemas.microsoft.com/office/powerpoint/2010/main" val="336590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 calcmode="lin" valueType="num">
                                      <p:cBhvr additive="base">
                                        <p:cTn id="7"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
                                            <p:txEl>
                                              <p:pRg st="1" end="1"/>
                                            </p:txEl>
                                          </p:spTgt>
                                        </p:tgtEl>
                                        <p:attrNameLst>
                                          <p:attrName>style.visibility</p:attrName>
                                        </p:attrNameLst>
                                      </p:cBhvr>
                                      <p:to>
                                        <p:strVal val="visible"/>
                                      </p:to>
                                    </p:set>
                                    <p:anim calcmode="lin" valueType="num">
                                      <p:cBhvr additive="base">
                                        <p:cTn id="13" dur="500" fill="hold"/>
                                        <p:tgtEl>
                                          <p:spTgt spid="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xmlns="" id="{3E0A22D7-3CFE-4C8F-B41C-9EEB440F169F}"/>
              </a:ext>
            </a:extLst>
          </p:cNvPr>
          <p:cNvSpPr txBox="1"/>
          <p:nvPr/>
        </p:nvSpPr>
        <p:spPr>
          <a:xfrm flipH="1">
            <a:off x="7233769" y="2006646"/>
            <a:ext cx="3301488" cy="369332"/>
          </a:xfrm>
          <a:prstGeom prst="rect">
            <a:avLst/>
          </a:prstGeom>
          <a:noFill/>
        </p:spPr>
        <p:txBody>
          <a:bodyPr wrap="square" rtlCol="0">
            <a:spAutoFit/>
          </a:bodyPr>
          <a:lstStyle/>
          <a:p>
            <a:r>
              <a:rPr lang="en-US" dirty="0"/>
              <a:t>Error =        +      +       +       +      +</a:t>
            </a:r>
          </a:p>
        </p:txBody>
      </p:sp>
      <p:sp>
        <p:nvSpPr>
          <p:cNvPr id="2" name="TextBox 1">
            <a:extLst>
              <a:ext uri="{FF2B5EF4-FFF2-40B4-BE49-F238E27FC236}">
                <a16:creationId xmlns:a16="http://schemas.microsoft.com/office/drawing/2014/main" xmlns="" id="{BCC0F8A6-A18E-4BA7-935A-090ABEDFB278}"/>
              </a:ext>
            </a:extLst>
          </p:cNvPr>
          <p:cNvSpPr txBox="1"/>
          <p:nvPr/>
        </p:nvSpPr>
        <p:spPr>
          <a:xfrm>
            <a:off x="432033" y="108485"/>
            <a:ext cx="6102825" cy="584775"/>
          </a:xfrm>
          <a:prstGeom prst="rect">
            <a:avLst/>
          </a:prstGeom>
          <a:noFill/>
        </p:spPr>
        <p:txBody>
          <a:bodyPr wrap="none" rtlCol="0">
            <a:spAutoFit/>
          </a:bodyPr>
          <a:lstStyle/>
          <a:p>
            <a:r>
              <a:rPr lang="en-US" sz="3200" b="1" dirty="0"/>
              <a:t>Error Function &amp; Log-Loss Function</a:t>
            </a:r>
          </a:p>
        </p:txBody>
      </p:sp>
      <p:sp>
        <p:nvSpPr>
          <p:cNvPr id="22" name="Rectangle 21">
            <a:extLst>
              <a:ext uri="{FF2B5EF4-FFF2-40B4-BE49-F238E27FC236}">
                <a16:creationId xmlns:a16="http://schemas.microsoft.com/office/drawing/2014/main" xmlns="" id="{E854E595-E507-4A95-81A6-71DCD1D1CD48}"/>
              </a:ext>
            </a:extLst>
          </p:cNvPr>
          <p:cNvSpPr/>
          <p:nvPr/>
        </p:nvSpPr>
        <p:spPr>
          <a:xfrm>
            <a:off x="2294390" y="1933663"/>
            <a:ext cx="4165133" cy="2739006"/>
          </a:xfrm>
          <a:prstGeom prst="rect">
            <a:avLst/>
          </a:prstGeom>
          <a:solidFill>
            <a:srgbClr val="75DB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xmlns="" id="{7947652C-7F8B-4D6A-8080-86B78A19BB7C}"/>
              </a:ext>
            </a:extLst>
          </p:cNvPr>
          <p:cNvCxnSpPr/>
          <p:nvPr/>
        </p:nvCxnSpPr>
        <p:spPr>
          <a:xfrm flipV="1">
            <a:off x="2504114" y="2051108"/>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54621994-ECCB-4042-844F-5B5C05D07C2E}"/>
              </a:ext>
            </a:extLst>
          </p:cNvPr>
          <p:cNvCxnSpPr>
            <a:cxnSpLocks/>
          </p:cNvCxnSpPr>
          <p:nvPr/>
        </p:nvCxnSpPr>
        <p:spPr>
          <a:xfrm>
            <a:off x="2504114" y="4374859"/>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A39CC188-E1C0-4FEA-B85B-A7319C03EB77}"/>
              </a:ext>
            </a:extLst>
          </p:cNvPr>
          <p:cNvSpPr txBox="1"/>
          <p:nvPr/>
        </p:nvSpPr>
        <p:spPr>
          <a:xfrm>
            <a:off x="2504114" y="2009055"/>
            <a:ext cx="362600" cy="369332"/>
          </a:xfrm>
          <a:prstGeom prst="rect">
            <a:avLst/>
          </a:prstGeom>
          <a:noFill/>
        </p:spPr>
        <p:txBody>
          <a:bodyPr wrap="none" rtlCol="0">
            <a:spAutoFit/>
          </a:bodyPr>
          <a:lstStyle/>
          <a:p>
            <a:r>
              <a:rPr lang="en-US" dirty="0"/>
              <a:t>x</a:t>
            </a:r>
            <a:r>
              <a:rPr lang="en-US" baseline="-25000" dirty="0"/>
              <a:t>2</a:t>
            </a:r>
          </a:p>
        </p:txBody>
      </p:sp>
      <p:sp>
        <p:nvSpPr>
          <p:cNvPr id="27" name="TextBox 26">
            <a:extLst>
              <a:ext uri="{FF2B5EF4-FFF2-40B4-BE49-F238E27FC236}">
                <a16:creationId xmlns:a16="http://schemas.microsoft.com/office/drawing/2014/main" xmlns="" id="{C1D1A1B3-A645-45AF-B92D-DE3786AB93ED}"/>
              </a:ext>
            </a:extLst>
          </p:cNvPr>
          <p:cNvSpPr txBox="1"/>
          <p:nvPr/>
        </p:nvSpPr>
        <p:spPr>
          <a:xfrm>
            <a:off x="5862969" y="3969767"/>
            <a:ext cx="362600" cy="369332"/>
          </a:xfrm>
          <a:prstGeom prst="rect">
            <a:avLst/>
          </a:prstGeom>
          <a:noFill/>
        </p:spPr>
        <p:txBody>
          <a:bodyPr wrap="none" rtlCol="0">
            <a:spAutoFit/>
          </a:bodyPr>
          <a:lstStyle/>
          <a:p>
            <a:r>
              <a:rPr lang="en-US" dirty="0"/>
              <a:t>x</a:t>
            </a:r>
            <a:r>
              <a:rPr lang="en-US" baseline="-25000" dirty="0"/>
              <a:t>1</a:t>
            </a:r>
          </a:p>
        </p:txBody>
      </p:sp>
      <p:sp>
        <p:nvSpPr>
          <p:cNvPr id="29" name="Flowchart: Connector 28">
            <a:extLst>
              <a:ext uri="{FF2B5EF4-FFF2-40B4-BE49-F238E27FC236}">
                <a16:creationId xmlns:a16="http://schemas.microsoft.com/office/drawing/2014/main" xmlns="" id="{5EAEDAE7-F144-40CA-8151-A14E3BDFE7F7}"/>
              </a:ext>
            </a:extLst>
          </p:cNvPr>
          <p:cNvSpPr/>
          <p:nvPr/>
        </p:nvSpPr>
        <p:spPr>
          <a:xfrm rot="16910679">
            <a:off x="3649371" y="231636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xmlns="" id="{97267CE4-34A9-439E-920B-119B9391DE6F}"/>
              </a:ext>
            </a:extLst>
          </p:cNvPr>
          <p:cNvSpPr/>
          <p:nvPr/>
        </p:nvSpPr>
        <p:spPr>
          <a:xfrm>
            <a:off x="2294390" y="3004656"/>
            <a:ext cx="4170478" cy="627752"/>
          </a:xfrm>
          <a:prstGeom prst="rtTriangle">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xmlns="" id="{106990BF-8A51-4830-8192-5A1FAB938495}"/>
              </a:ext>
            </a:extLst>
          </p:cNvPr>
          <p:cNvCxnSpPr>
            <a:cxnSpLocks/>
          </p:cNvCxnSpPr>
          <p:nvPr/>
        </p:nvCxnSpPr>
        <p:spPr>
          <a:xfrm>
            <a:off x="2497121" y="4367863"/>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xmlns="" id="{C1C77F19-EA3D-4C2D-ACB6-1FC91FF9BD44}"/>
              </a:ext>
            </a:extLst>
          </p:cNvPr>
          <p:cNvSpPr txBox="1"/>
          <p:nvPr/>
        </p:nvSpPr>
        <p:spPr>
          <a:xfrm>
            <a:off x="5233230" y="1874835"/>
            <a:ext cx="1297599" cy="338554"/>
          </a:xfrm>
          <a:prstGeom prst="rect">
            <a:avLst/>
          </a:prstGeom>
          <a:noFill/>
        </p:spPr>
        <p:txBody>
          <a:bodyPr wrap="none" rtlCol="0">
            <a:spAutoFit/>
          </a:bodyPr>
          <a:lstStyle/>
          <a:p>
            <a:r>
              <a:rPr lang="en-US" sz="1600" b="1" dirty="0"/>
              <a:t>Positive Area</a:t>
            </a:r>
          </a:p>
        </p:txBody>
      </p:sp>
      <p:sp>
        <p:nvSpPr>
          <p:cNvPr id="35" name="Flowchart: Connector 34">
            <a:extLst>
              <a:ext uri="{FF2B5EF4-FFF2-40B4-BE49-F238E27FC236}">
                <a16:creationId xmlns:a16="http://schemas.microsoft.com/office/drawing/2014/main" xmlns="" id="{FF0D966C-5F56-4A92-B87F-EFCC3FC86ECC}"/>
              </a:ext>
            </a:extLst>
          </p:cNvPr>
          <p:cNvSpPr/>
          <p:nvPr/>
        </p:nvSpPr>
        <p:spPr>
          <a:xfrm rot="16472960">
            <a:off x="3777765" y="373357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xmlns="" id="{6926E2FA-ABE1-404E-907D-C8C73C2F7616}"/>
              </a:ext>
            </a:extLst>
          </p:cNvPr>
          <p:cNvSpPr/>
          <p:nvPr/>
        </p:nvSpPr>
        <p:spPr>
          <a:xfrm rot="16472960">
            <a:off x="2984594" y="362579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xmlns="" id="{CA769C59-2BC9-4074-A86C-20FB737ED168}"/>
              </a:ext>
            </a:extLst>
          </p:cNvPr>
          <p:cNvSpPr/>
          <p:nvPr/>
        </p:nvSpPr>
        <p:spPr>
          <a:xfrm rot="16910679">
            <a:off x="4617520" y="267620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xmlns="" id="{F7CFA4BD-1215-4907-97E5-3FDE25D3A6DB}"/>
              </a:ext>
            </a:extLst>
          </p:cNvPr>
          <p:cNvSpPr/>
          <p:nvPr/>
        </p:nvSpPr>
        <p:spPr>
          <a:xfrm rot="16910679">
            <a:off x="2965694" y="298786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xmlns="" id="{5210BF9B-6A9F-408A-A034-B80508703C48}"/>
              </a:ext>
            </a:extLst>
          </p:cNvPr>
          <p:cNvSpPr/>
          <p:nvPr/>
        </p:nvSpPr>
        <p:spPr>
          <a:xfrm rot="16910679">
            <a:off x="8110418" y="214752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xmlns="" id="{F96126A1-93FD-49F4-B60D-1DA42CB12EBA}"/>
              </a:ext>
            </a:extLst>
          </p:cNvPr>
          <p:cNvSpPr/>
          <p:nvPr/>
        </p:nvSpPr>
        <p:spPr>
          <a:xfrm rot="16910679">
            <a:off x="8583576" y="214752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xmlns="" id="{2839CB25-7108-44BF-BC88-133588AEB9CD}"/>
              </a:ext>
            </a:extLst>
          </p:cNvPr>
          <p:cNvSpPr/>
          <p:nvPr/>
        </p:nvSpPr>
        <p:spPr>
          <a:xfrm rot="16472960">
            <a:off x="9961437" y="214752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xmlns="" id="{71EEDC59-8905-44B8-8768-1CA399113D32}"/>
              </a:ext>
            </a:extLst>
          </p:cNvPr>
          <p:cNvSpPr/>
          <p:nvPr/>
        </p:nvSpPr>
        <p:spPr>
          <a:xfrm rot="16472960">
            <a:off x="10421164" y="214752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a:extLst>
              <a:ext uri="{FF2B5EF4-FFF2-40B4-BE49-F238E27FC236}">
                <a16:creationId xmlns:a16="http://schemas.microsoft.com/office/drawing/2014/main" xmlns="" id="{2142A597-6365-48DA-925D-22C47D2E4B75}"/>
              </a:ext>
            </a:extLst>
          </p:cNvPr>
          <p:cNvSpPr/>
          <p:nvPr/>
        </p:nvSpPr>
        <p:spPr>
          <a:xfrm rot="16472960">
            <a:off x="9528111" y="2151732"/>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a:extLst>
              <a:ext uri="{FF2B5EF4-FFF2-40B4-BE49-F238E27FC236}">
                <a16:creationId xmlns:a16="http://schemas.microsoft.com/office/drawing/2014/main" xmlns="" id="{3B0E8E93-E9A0-488C-B97E-28D785AEF7C5}"/>
              </a:ext>
            </a:extLst>
          </p:cNvPr>
          <p:cNvSpPr/>
          <p:nvPr/>
        </p:nvSpPr>
        <p:spPr>
          <a:xfrm rot="16910679">
            <a:off x="9054395" y="214933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xmlns="" id="{8488B226-8C21-43FC-988A-35EA7C6D74F0}"/>
              </a:ext>
            </a:extLst>
          </p:cNvPr>
          <p:cNvSpPr txBox="1"/>
          <p:nvPr/>
        </p:nvSpPr>
        <p:spPr>
          <a:xfrm>
            <a:off x="2492245" y="3985894"/>
            <a:ext cx="1380443" cy="338554"/>
          </a:xfrm>
          <a:prstGeom prst="rect">
            <a:avLst/>
          </a:prstGeom>
          <a:noFill/>
        </p:spPr>
        <p:txBody>
          <a:bodyPr wrap="none" rtlCol="0">
            <a:spAutoFit/>
          </a:bodyPr>
          <a:lstStyle/>
          <a:p>
            <a:r>
              <a:rPr lang="en-US" sz="1600" b="1" dirty="0"/>
              <a:t>Negative Area</a:t>
            </a:r>
          </a:p>
        </p:txBody>
      </p:sp>
      <p:sp>
        <p:nvSpPr>
          <p:cNvPr id="42" name="Rectangle 41">
            <a:extLst>
              <a:ext uri="{FF2B5EF4-FFF2-40B4-BE49-F238E27FC236}">
                <a16:creationId xmlns:a16="http://schemas.microsoft.com/office/drawing/2014/main" xmlns="" id="{84192890-8B7E-4ED6-9031-5E182928BE3F}"/>
              </a:ext>
            </a:extLst>
          </p:cNvPr>
          <p:cNvSpPr/>
          <p:nvPr/>
        </p:nvSpPr>
        <p:spPr>
          <a:xfrm>
            <a:off x="2311169" y="3627152"/>
            <a:ext cx="4133088" cy="1042416"/>
          </a:xfrm>
          <a:prstGeom prst="rect">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xmlns="" id="{5A2932F0-7B91-4539-B5A6-CEE9F71C0B38}"/>
              </a:ext>
            </a:extLst>
          </p:cNvPr>
          <p:cNvCxnSpPr/>
          <p:nvPr/>
        </p:nvCxnSpPr>
        <p:spPr>
          <a:xfrm flipV="1">
            <a:off x="2497121" y="2044112"/>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Flowchart: Connector 36">
            <a:extLst>
              <a:ext uri="{FF2B5EF4-FFF2-40B4-BE49-F238E27FC236}">
                <a16:creationId xmlns:a16="http://schemas.microsoft.com/office/drawing/2014/main" xmlns="" id="{2C7CE1E6-6FBD-4AA1-AE97-E33313C08F9F}"/>
              </a:ext>
            </a:extLst>
          </p:cNvPr>
          <p:cNvSpPr/>
          <p:nvPr/>
        </p:nvSpPr>
        <p:spPr>
          <a:xfrm rot="16472960">
            <a:off x="5145811" y="3521313"/>
            <a:ext cx="91440" cy="9093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xmlns="" id="{B25E18FA-1F18-4C99-A197-798AA7F41144}"/>
              </a:ext>
            </a:extLst>
          </p:cNvPr>
          <p:cNvSpPr/>
          <p:nvPr/>
        </p:nvSpPr>
        <p:spPr>
          <a:xfrm rot="16472960">
            <a:off x="3930165" y="388597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xmlns="" id="{AA71F2BF-9561-4AD0-9E88-BDFF4D984178}"/>
              </a:ext>
            </a:extLst>
          </p:cNvPr>
          <p:cNvSpPr/>
          <p:nvPr/>
        </p:nvSpPr>
        <p:spPr>
          <a:xfrm rot="16472960">
            <a:off x="3136994" y="377819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xmlns="" id="{3D6F8194-50AA-4F90-8C14-A0116B08A34E}"/>
              </a:ext>
            </a:extLst>
          </p:cNvPr>
          <p:cNvSpPr txBox="1"/>
          <p:nvPr/>
        </p:nvSpPr>
        <p:spPr>
          <a:xfrm>
            <a:off x="5826621" y="4050863"/>
            <a:ext cx="362600" cy="369332"/>
          </a:xfrm>
          <a:prstGeom prst="rect">
            <a:avLst/>
          </a:prstGeom>
          <a:noFill/>
        </p:spPr>
        <p:txBody>
          <a:bodyPr wrap="none" rtlCol="0">
            <a:spAutoFit/>
          </a:bodyPr>
          <a:lstStyle/>
          <a:p>
            <a:r>
              <a:rPr lang="en-US" dirty="0"/>
              <a:t>x</a:t>
            </a:r>
            <a:r>
              <a:rPr lang="en-US" baseline="-25000" dirty="0"/>
              <a:t>1</a:t>
            </a:r>
          </a:p>
        </p:txBody>
      </p:sp>
      <p:cxnSp>
        <p:nvCxnSpPr>
          <p:cNvPr id="52" name="Straight Arrow Connector 51">
            <a:extLst>
              <a:ext uri="{FF2B5EF4-FFF2-40B4-BE49-F238E27FC236}">
                <a16:creationId xmlns:a16="http://schemas.microsoft.com/office/drawing/2014/main" xmlns="" id="{F28B78FE-2595-4316-97DF-4629240DB22C}"/>
              </a:ext>
            </a:extLst>
          </p:cNvPr>
          <p:cNvCxnSpPr>
            <a:cxnSpLocks/>
          </p:cNvCxnSpPr>
          <p:nvPr/>
        </p:nvCxnSpPr>
        <p:spPr>
          <a:xfrm>
            <a:off x="2494327" y="4377665"/>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6FD4B6C6-604D-4F81-9C9F-5D32E8D09148}"/>
              </a:ext>
            </a:extLst>
          </p:cNvPr>
          <p:cNvSpPr txBox="1"/>
          <p:nvPr/>
        </p:nvSpPr>
        <p:spPr>
          <a:xfrm>
            <a:off x="2644645" y="4050217"/>
            <a:ext cx="1380443" cy="338554"/>
          </a:xfrm>
          <a:prstGeom prst="rect">
            <a:avLst/>
          </a:prstGeom>
          <a:noFill/>
        </p:spPr>
        <p:txBody>
          <a:bodyPr wrap="none" rtlCol="0">
            <a:spAutoFit/>
          </a:bodyPr>
          <a:lstStyle/>
          <a:p>
            <a:r>
              <a:rPr lang="en-US" sz="1600" b="1" dirty="0"/>
              <a:t>Negative Area</a:t>
            </a:r>
          </a:p>
        </p:txBody>
      </p:sp>
      <p:cxnSp>
        <p:nvCxnSpPr>
          <p:cNvPr id="25" name="Straight Connector 24">
            <a:extLst>
              <a:ext uri="{FF2B5EF4-FFF2-40B4-BE49-F238E27FC236}">
                <a16:creationId xmlns:a16="http://schemas.microsoft.com/office/drawing/2014/main" xmlns="" id="{9847839C-A78C-4741-A6E0-1ACCE4A2C3BB}"/>
              </a:ext>
            </a:extLst>
          </p:cNvPr>
          <p:cNvCxnSpPr>
            <a:cxnSpLocks/>
          </p:cNvCxnSpPr>
          <p:nvPr/>
        </p:nvCxnSpPr>
        <p:spPr>
          <a:xfrm>
            <a:off x="2294390" y="3011648"/>
            <a:ext cx="4165124" cy="610664"/>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20402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CC0F8A6-A18E-4BA7-935A-090ABEDFB278}"/>
              </a:ext>
            </a:extLst>
          </p:cNvPr>
          <p:cNvSpPr txBox="1"/>
          <p:nvPr/>
        </p:nvSpPr>
        <p:spPr>
          <a:xfrm>
            <a:off x="432033" y="108485"/>
            <a:ext cx="2090957" cy="584775"/>
          </a:xfrm>
          <a:prstGeom prst="rect">
            <a:avLst/>
          </a:prstGeom>
          <a:noFill/>
        </p:spPr>
        <p:txBody>
          <a:bodyPr wrap="none" rtlCol="0">
            <a:spAutoFit/>
          </a:bodyPr>
          <a:lstStyle/>
          <a:p>
            <a:r>
              <a:rPr lang="en-US" sz="3200" b="1" dirty="0"/>
              <a:t>Predictions</a:t>
            </a:r>
          </a:p>
        </p:txBody>
      </p:sp>
      <p:pic>
        <p:nvPicPr>
          <p:cNvPr id="171" name="Picture 170">
            <a:extLst>
              <a:ext uri="{FF2B5EF4-FFF2-40B4-BE49-F238E27FC236}">
                <a16:creationId xmlns:a16="http://schemas.microsoft.com/office/drawing/2014/main" xmlns="" id="{020544C6-AB8E-41B9-8E69-5F8BD4F3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265" y="4209529"/>
            <a:ext cx="4206353" cy="2550858"/>
          </a:xfrm>
          <a:prstGeom prst="rect">
            <a:avLst/>
          </a:prstGeom>
        </p:spPr>
      </p:pic>
      <p:sp>
        <p:nvSpPr>
          <p:cNvPr id="228" name="Rectangle 227">
            <a:extLst>
              <a:ext uri="{FF2B5EF4-FFF2-40B4-BE49-F238E27FC236}">
                <a16:creationId xmlns:a16="http://schemas.microsoft.com/office/drawing/2014/main" xmlns="" id="{23B8C000-58AB-4ACA-81BE-24BE22192671}"/>
              </a:ext>
            </a:extLst>
          </p:cNvPr>
          <p:cNvSpPr/>
          <p:nvPr/>
        </p:nvSpPr>
        <p:spPr>
          <a:xfrm>
            <a:off x="1300294" y="1090577"/>
            <a:ext cx="4165133" cy="2739006"/>
          </a:xfrm>
          <a:prstGeom prst="rect">
            <a:avLst/>
          </a:prstGeom>
          <a:solidFill>
            <a:srgbClr val="75DB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29" name="Straight Arrow Connector 228">
            <a:extLst>
              <a:ext uri="{FF2B5EF4-FFF2-40B4-BE49-F238E27FC236}">
                <a16:creationId xmlns:a16="http://schemas.microsoft.com/office/drawing/2014/main" xmlns="" id="{C844044A-BE05-4FE7-991E-46FF3966F609}"/>
              </a:ext>
            </a:extLst>
          </p:cNvPr>
          <p:cNvCxnSpPr/>
          <p:nvPr/>
        </p:nvCxnSpPr>
        <p:spPr>
          <a:xfrm flipV="1">
            <a:off x="1510018" y="1208022"/>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xmlns="" id="{D791A1DB-D1B5-4DF6-86F8-35A80E30FEB3}"/>
              </a:ext>
            </a:extLst>
          </p:cNvPr>
          <p:cNvCxnSpPr>
            <a:cxnSpLocks/>
          </p:cNvCxnSpPr>
          <p:nvPr/>
        </p:nvCxnSpPr>
        <p:spPr>
          <a:xfrm>
            <a:off x="1510018" y="3531773"/>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0C579581-8656-4EF0-8540-511D3FDC61AC}"/>
              </a:ext>
            </a:extLst>
          </p:cNvPr>
          <p:cNvCxnSpPr>
            <a:cxnSpLocks/>
          </p:cNvCxnSpPr>
          <p:nvPr/>
        </p:nvCxnSpPr>
        <p:spPr>
          <a:xfrm>
            <a:off x="1300294" y="1333859"/>
            <a:ext cx="4047846" cy="2470557"/>
          </a:xfrm>
          <a:prstGeom prst="line">
            <a:avLst/>
          </a:prstGeom>
          <a:ln w="28575"/>
        </p:spPr>
        <p:style>
          <a:lnRef idx="1">
            <a:schemeClr val="dk1"/>
          </a:lnRef>
          <a:fillRef idx="0">
            <a:schemeClr val="dk1"/>
          </a:fillRef>
          <a:effectRef idx="0">
            <a:schemeClr val="dk1"/>
          </a:effectRef>
          <a:fontRef idx="minor">
            <a:schemeClr val="tx1"/>
          </a:fontRef>
        </p:style>
      </p:cxnSp>
      <p:sp>
        <p:nvSpPr>
          <p:cNvPr id="232" name="TextBox 231">
            <a:extLst>
              <a:ext uri="{FF2B5EF4-FFF2-40B4-BE49-F238E27FC236}">
                <a16:creationId xmlns:a16="http://schemas.microsoft.com/office/drawing/2014/main" xmlns="" id="{B91FA7A3-DC3D-436A-89CD-ECC3DF7ECD59}"/>
              </a:ext>
            </a:extLst>
          </p:cNvPr>
          <p:cNvSpPr txBox="1"/>
          <p:nvPr/>
        </p:nvSpPr>
        <p:spPr>
          <a:xfrm>
            <a:off x="1510018" y="1165969"/>
            <a:ext cx="362600" cy="369332"/>
          </a:xfrm>
          <a:prstGeom prst="rect">
            <a:avLst/>
          </a:prstGeom>
          <a:noFill/>
        </p:spPr>
        <p:txBody>
          <a:bodyPr wrap="none" rtlCol="0">
            <a:spAutoFit/>
          </a:bodyPr>
          <a:lstStyle/>
          <a:p>
            <a:r>
              <a:rPr lang="en-US" dirty="0"/>
              <a:t>x</a:t>
            </a:r>
            <a:r>
              <a:rPr lang="en-US" baseline="-25000" dirty="0"/>
              <a:t>2</a:t>
            </a:r>
          </a:p>
        </p:txBody>
      </p:sp>
      <p:sp>
        <p:nvSpPr>
          <p:cNvPr id="233" name="TextBox 232">
            <a:extLst>
              <a:ext uri="{FF2B5EF4-FFF2-40B4-BE49-F238E27FC236}">
                <a16:creationId xmlns:a16="http://schemas.microsoft.com/office/drawing/2014/main" xmlns="" id="{F92914F8-4F39-4FB4-9EF0-FEAD548983F8}"/>
              </a:ext>
            </a:extLst>
          </p:cNvPr>
          <p:cNvSpPr txBox="1"/>
          <p:nvPr/>
        </p:nvSpPr>
        <p:spPr>
          <a:xfrm>
            <a:off x="4868873" y="3126681"/>
            <a:ext cx="362600" cy="369332"/>
          </a:xfrm>
          <a:prstGeom prst="rect">
            <a:avLst/>
          </a:prstGeom>
          <a:noFill/>
        </p:spPr>
        <p:txBody>
          <a:bodyPr wrap="none" rtlCol="0">
            <a:spAutoFit/>
          </a:bodyPr>
          <a:lstStyle/>
          <a:p>
            <a:r>
              <a:rPr lang="en-US" dirty="0"/>
              <a:t>x</a:t>
            </a:r>
            <a:r>
              <a:rPr lang="en-US" baseline="-25000" dirty="0"/>
              <a:t>1</a:t>
            </a:r>
          </a:p>
        </p:txBody>
      </p:sp>
      <p:sp>
        <p:nvSpPr>
          <p:cNvPr id="234" name="Flowchart: Connector 233">
            <a:extLst>
              <a:ext uri="{FF2B5EF4-FFF2-40B4-BE49-F238E27FC236}">
                <a16:creationId xmlns:a16="http://schemas.microsoft.com/office/drawing/2014/main" xmlns="" id="{99332C8C-2808-4FE5-BD17-11C4F29C996F}"/>
              </a:ext>
            </a:extLst>
          </p:cNvPr>
          <p:cNvSpPr/>
          <p:nvPr/>
        </p:nvSpPr>
        <p:spPr>
          <a:xfrm rot="16910679">
            <a:off x="2655275" y="1473283"/>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ight Triangle 234">
            <a:extLst>
              <a:ext uri="{FF2B5EF4-FFF2-40B4-BE49-F238E27FC236}">
                <a16:creationId xmlns:a16="http://schemas.microsoft.com/office/drawing/2014/main" xmlns="" id="{97ECD6FD-7868-4CC5-893C-E0B2F2CDE474}"/>
              </a:ext>
            </a:extLst>
          </p:cNvPr>
          <p:cNvSpPr/>
          <p:nvPr/>
        </p:nvSpPr>
        <p:spPr>
          <a:xfrm>
            <a:off x="1310926" y="1376136"/>
            <a:ext cx="4018880" cy="2442815"/>
          </a:xfrm>
          <a:prstGeom prst="rtTriangle">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6" name="Straight Arrow Connector 235">
            <a:extLst>
              <a:ext uri="{FF2B5EF4-FFF2-40B4-BE49-F238E27FC236}">
                <a16:creationId xmlns:a16="http://schemas.microsoft.com/office/drawing/2014/main" xmlns="" id="{BE51E767-5AFC-4C69-8568-79B6DA138FD1}"/>
              </a:ext>
            </a:extLst>
          </p:cNvPr>
          <p:cNvCxnSpPr/>
          <p:nvPr/>
        </p:nvCxnSpPr>
        <p:spPr>
          <a:xfrm flipV="1">
            <a:off x="1503025" y="1201026"/>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xmlns="" id="{7B5D0A48-D510-4A32-9296-6365629F7D04}"/>
              </a:ext>
            </a:extLst>
          </p:cNvPr>
          <p:cNvCxnSpPr>
            <a:cxnSpLocks/>
          </p:cNvCxnSpPr>
          <p:nvPr/>
        </p:nvCxnSpPr>
        <p:spPr>
          <a:xfrm>
            <a:off x="1503025" y="3524777"/>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8" name="Flowchart: Connector 237">
            <a:extLst>
              <a:ext uri="{FF2B5EF4-FFF2-40B4-BE49-F238E27FC236}">
                <a16:creationId xmlns:a16="http://schemas.microsoft.com/office/drawing/2014/main" xmlns="" id="{644CEA6A-86D2-4384-A333-AE626B19A399}"/>
              </a:ext>
            </a:extLst>
          </p:cNvPr>
          <p:cNvSpPr/>
          <p:nvPr/>
        </p:nvSpPr>
        <p:spPr>
          <a:xfrm rot="16472960">
            <a:off x="2783669" y="289048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lowchart: Connector 238">
            <a:extLst>
              <a:ext uri="{FF2B5EF4-FFF2-40B4-BE49-F238E27FC236}">
                <a16:creationId xmlns:a16="http://schemas.microsoft.com/office/drawing/2014/main" xmlns="" id="{E11C0C4D-2BF1-4E88-AEAB-AF9D2C218C6B}"/>
              </a:ext>
            </a:extLst>
          </p:cNvPr>
          <p:cNvSpPr/>
          <p:nvPr/>
        </p:nvSpPr>
        <p:spPr>
          <a:xfrm rot="16472960">
            <a:off x="1990498" y="278270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lowchart: Connector 239">
            <a:extLst>
              <a:ext uri="{FF2B5EF4-FFF2-40B4-BE49-F238E27FC236}">
                <a16:creationId xmlns:a16="http://schemas.microsoft.com/office/drawing/2014/main" xmlns="" id="{EABFD8E1-DFE3-436F-AF9D-4FEC964FC48C}"/>
              </a:ext>
            </a:extLst>
          </p:cNvPr>
          <p:cNvSpPr/>
          <p:nvPr/>
        </p:nvSpPr>
        <p:spPr>
          <a:xfrm rot="16472960">
            <a:off x="4242616" y="259738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lowchart: Connector 240">
            <a:extLst>
              <a:ext uri="{FF2B5EF4-FFF2-40B4-BE49-F238E27FC236}">
                <a16:creationId xmlns:a16="http://schemas.microsoft.com/office/drawing/2014/main" xmlns="" id="{2543A7BE-0D31-4625-A53C-0B328F06FA72}"/>
              </a:ext>
            </a:extLst>
          </p:cNvPr>
          <p:cNvSpPr/>
          <p:nvPr/>
        </p:nvSpPr>
        <p:spPr>
          <a:xfrm rot="16910679">
            <a:off x="3623424" y="1833122"/>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lowchart: Connector 241">
            <a:extLst>
              <a:ext uri="{FF2B5EF4-FFF2-40B4-BE49-F238E27FC236}">
                <a16:creationId xmlns:a16="http://schemas.microsoft.com/office/drawing/2014/main" xmlns="" id="{B7F5417C-BC6C-4BA7-9A1E-89D6C117350D}"/>
              </a:ext>
            </a:extLst>
          </p:cNvPr>
          <p:cNvSpPr/>
          <p:nvPr/>
        </p:nvSpPr>
        <p:spPr>
          <a:xfrm rot="16910679">
            <a:off x="1971598" y="2144775"/>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xmlns="" id="{EB99E31D-28AA-43A1-8CCF-5C3BFDA34CAE}"/>
              </a:ext>
            </a:extLst>
          </p:cNvPr>
          <p:cNvSpPr/>
          <p:nvPr/>
        </p:nvSpPr>
        <p:spPr>
          <a:xfrm>
            <a:off x="6602272" y="1077993"/>
            <a:ext cx="4165133" cy="2739006"/>
          </a:xfrm>
          <a:prstGeom prst="rect">
            <a:avLst/>
          </a:prstGeom>
          <a:solidFill>
            <a:srgbClr val="75DB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44" name="Straight Arrow Connector 243">
            <a:extLst>
              <a:ext uri="{FF2B5EF4-FFF2-40B4-BE49-F238E27FC236}">
                <a16:creationId xmlns:a16="http://schemas.microsoft.com/office/drawing/2014/main" xmlns="" id="{607391B6-168D-4BAB-A3A3-78BA4AE19D94}"/>
              </a:ext>
            </a:extLst>
          </p:cNvPr>
          <p:cNvCxnSpPr/>
          <p:nvPr/>
        </p:nvCxnSpPr>
        <p:spPr>
          <a:xfrm flipV="1">
            <a:off x="6811996" y="1195438"/>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xmlns="" id="{87FD22EC-FB7D-40EE-88E8-0A0523B11970}"/>
              </a:ext>
            </a:extLst>
          </p:cNvPr>
          <p:cNvCxnSpPr>
            <a:cxnSpLocks/>
          </p:cNvCxnSpPr>
          <p:nvPr/>
        </p:nvCxnSpPr>
        <p:spPr>
          <a:xfrm>
            <a:off x="6811996" y="3519189"/>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6" name="TextBox 245">
            <a:extLst>
              <a:ext uri="{FF2B5EF4-FFF2-40B4-BE49-F238E27FC236}">
                <a16:creationId xmlns:a16="http://schemas.microsoft.com/office/drawing/2014/main" xmlns="" id="{C1E72662-2DE3-4384-9DDB-C17325259E4A}"/>
              </a:ext>
            </a:extLst>
          </p:cNvPr>
          <p:cNvSpPr txBox="1"/>
          <p:nvPr/>
        </p:nvSpPr>
        <p:spPr>
          <a:xfrm>
            <a:off x="6811996" y="1153385"/>
            <a:ext cx="362600" cy="369332"/>
          </a:xfrm>
          <a:prstGeom prst="rect">
            <a:avLst/>
          </a:prstGeom>
          <a:noFill/>
        </p:spPr>
        <p:txBody>
          <a:bodyPr wrap="none" rtlCol="0">
            <a:spAutoFit/>
          </a:bodyPr>
          <a:lstStyle/>
          <a:p>
            <a:r>
              <a:rPr lang="en-US" dirty="0"/>
              <a:t>x</a:t>
            </a:r>
            <a:r>
              <a:rPr lang="en-US" baseline="-25000" dirty="0"/>
              <a:t>2</a:t>
            </a:r>
          </a:p>
        </p:txBody>
      </p:sp>
      <p:sp>
        <p:nvSpPr>
          <p:cNvPr id="247" name="TextBox 246">
            <a:extLst>
              <a:ext uri="{FF2B5EF4-FFF2-40B4-BE49-F238E27FC236}">
                <a16:creationId xmlns:a16="http://schemas.microsoft.com/office/drawing/2014/main" xmlns="" id="{3107A2BB-5416-4AFC-88EF-1CADC69BABAD}"/>
              </a:ext>
            </a:extLst>
          </p:cNvPr>
          <p:cNvSpPr txBox="1"/>
          <p:nvPr/>
        </p:nvSpPr>
        <p:spPr>
          <a:xfrm>
            <a:off x="10170851" y="3114097"/>
            <a:ext cx="362600" cy="369332"/>
          </a:xfrm>
          <a:prstGeom prst="rect">
            <a:avLst/>
          </a:prstGeom>
          <a:noFill/>
        </p:spPr>
        <p:txBody>
          <a:bodyPr wrap="none" rtlCol="0">
            <a:spAutoFit/>
          </a:bodyPr>
          <a:lstStyle/>
          <a:p>
            <a:r>
              <a:rPr lang="en-US" dirty="0"/>
              <a:t>x</a:t>
            </a:r>
            <a:r>
              <a:rPr lang="en-US" baseline="-25000" dirty="0"/>
              <a:t>1</a:t>
            </a:r>
          </a:p>
        </p:txBody>
      </p:sp>
      <p:sp>
        <p:nvSpPr>
          <p:cNvPr id="248" name="Flowchart: Connector 247">
            <a:extLst>
              <a:ext uri="{FF2B5EF4-FFF2-40B4-BE49-F238E27FC236}">
                <a16:creationId xmlns:a16="http://schemas.microsoft.com/office/drawing/2014/main" xmlns="" id="{559CA28A-6B38-4970-BB13-BD62B5CFE032}"/>
              </a:ext>
            </a:extLst>
          </p:cNvPr>
          <p:cNvSpPr/>
          <p:nvPr/>
        </p:nvSpPr>
        <p:spPr>
          <a:xfrm rot="16910679">
            <a:off x="7957253" y="146069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ight Triangle 248">
            <a:extLst>
              <a:ext uri="{FF2B5EF4-FFF2-40B4-BE49-F238E27FC236}">
                <a16:creationId xmlns:a16="http://schemas.microsoft.com/office/drawing/2014/main" xmlns="" id="{0CC30ABB-B3FF-4256-B9F3-BAD3DAB614D4}"/>
              </a:ext>
            </a:extLst>
          </p:cNvPr>
          <p:cNvSpPr/>
          <p:nvPr/>
        </p:nvSpPr>
        <p:spPr>
          <a:xfrm>
            <a:off x="6602272" y="1328544"/>
            <a:ext cx="4039296" cy="2483140"/>
          </a:xfrm>
          <a:prstGeom prst="rtTriangle">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Arrow Connector 249">
            <a:extLst>
              <a:ext uri="{FF2B5EF4-FFF2-40B4-BE49-F238E27FC236}">
                <a16:creationId xmlns:a16="http://schemas.microsoft.com/office/drawing/2014/main" xmlns="" id="{5755DB11-8708-41FA-AC12-1578DB387EDC}"/>
              </a:ext>
            </a:extLst>
          </p:cNvPr>
          <p:cNvCxnSpPr/>
          <p:nvPr/>
        </p:nvCxnSpPr>
        <p:spPr>
          <a:xfrm flipV="1">
            <a:off x="6805003" y="1188442"/>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xmlns="" id="{F47AA6D0-8F7A-4D5D-ADCD-BDD31676C9E6}"/>
              </a:ext>
            </a:extLst>
          </p:cNvPr>
          <p:cNvCxnSpPr>
            <a:cxnSpLocks/>
          </p:cNvCxnSpPr>
          <p:nvPr/>
        </p:nvCxnSpPr>
        <p:spPr>
          <a:xfrm>
            <a:off x="6805003" y="3512193"/>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Flowchart: Connector 251">
            <a:extLst>
              <a:ext uri="{FF2B5EF4-FFF2-40B4-BE49-F238E27FC236}">
                <a16:creationId xmlns:a16="http://schemas.microsoft.com/office/drawing/2014/main" xmlns="" id="{56A9BF22-E2D7-4AD5-BEBC-F9BCAC61412D}"/>
              </a:ext>
            </a:extLst>
          </p:cNvPr>
          <p:cNvSpPr/>
          <p:nvPr/>
        </p:nvSpPr>
        <p:spPr>
          <a:xfrm rot="16472960">
            <a:off x="8085647" y="287790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lowchart: Connector 252">
            <a:extLst>
              <a:ext uri="{FF2B5EF4-FFF2-40B4-BE49-F238E27FC236}">
                <a16:creationId xmlns:a16="http://schemas.microsoft.com/office/drawing/2014/main" xmlns="" id="{93FA356A-1018-487A-86AA-645296A76BDB}"/>
              </a:ext>
            </a:extLst>
          </p:cNvPr>
          <p:cNvSpPr/>
          <p:nvPr/>
        </p:nvSpPr>
        <p:spPr>
          <a:xfrm rot="16472960">
            <a:off x="7292476" y="277012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lowchart: Connector 253">
            <a:extLst>
              <a:ext uri="{FF2B5EF4-FFF2-40B4-BE49-F238E27FC236}">
                <a16:creationId xmlns:a16="http://schemas.microsoft.com/office/drawing/2014/main" xmlns="" id="{15DBAB86-558B-40BC-A129-52EF0A62C7F2}"/>
              </a:ext>
            </a:extLst>
          </p:cNvPr>
          <p:cNvSpPr/>
          <p:nvPr/>
        </p:nvSpPr>
        <p:spPr>
          <a:xfrm rot="16472960">
            <a:off x="9544594" y="2584804"/>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lowchart: Connector 254">
            <a:extLst>
              <a:ext uri="{FF2B5EF4-FFF2-40B4-BE49-F238E27FC236}">
                <a16:creationId xmlns:a16="http://schemas.microsoft.com/office/drawing/2014/main" xmlns="" id="{3FC8B532-EC4C-4A8B-8832-31E41EB4E314}"/>
              </a:ext>
            </a:extLst>
          </p:cNvPr>
          <p:cNvSpPr/>
          <p:nvPr/>
        </p:nvSpPr>
        <p:spPr>
          <a:xfrm rot="16910679">
            <a:off x="8925402" y="182053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lowchart: Connector 255">
            <a:extLst>
              <a:ext uri="{FF2B5EF4-FFF2-40B4-BE49-F238E27FC236}">
                <a16:creationId xmlns:a16="http://schemas.microsoft.com/office/drawing/2014/main" xmlns="" id="{3B37C5ED-6164-4559-91F0-A118420D764F}"/>
              </a:ext>
            </a:extLst>
          </p:cNvPr>
          <p:cNvSpPr/>
          <p:nvPr/>
        </p:nvSpPr>
        <p:spPr>
          <a:xfrm rot="16910679">
            <a:off x="7273576" y="213219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Speech Bubble: Rectangle with Corners Rounded 256">
            <a:extLst>
              <a:ext uri="{FF2B5EF4-FFF2-40B4-BE49-F238E27FC236}">
                <a16:creationId xmlns:a16="http://schemas.microsoft.com/office/drawing/2014/main" xmlns="" id="{885F08C3-334E-40B4-B440-BA6B3B40DFD1}"/>
              </a:ext>
            </a:extLst>
          </p:cNvPr>
          <p:cNvSpPr/>
          <p:nvPr/>
        </p:nvSpPr>
        <p:spPr>
          <a:xfrm>
            <a:off x="2490707" y="931413"/>
            <a:ext cx="578957"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Yes</a:t>
            </a:r>
          </a:p>
        </p:txBody>
      </p:sp>
      <p:sp>
        <p:nvSpPr>
          <p:cNvPr id="258" name="Speech Bubble: Rectangle with Corners Rounded 257">
            <a:extLst>
              <a:ext uri="{FF2B5EF4-FFF2-40B4-BE49-F238E27FC236}">
                <a16:creationId xmlns:a16="http://schemas.microsoft.com/office/drawing/2014/main" xmlns="" id="{BB854B0D-5945-49FE-91C8-556B7B7F2E47}"/>
              </a:ext>
            </a:extLst>
          </p:cNvPr>
          <p:cNvSpPr/>
          <p:nvPr/>
        </p:nvSpPr>
        <p:spPr>
          <a:xfrm>
            <a:off x="3519763" y="1292290"/>
            <a:ext cx="578957"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Yes</a:t>
            </a:r>
          </a:p>
        </p:txBody>
      </p:sp>
      <p:sp>
        <p:nvSpPr>
          <p:cNvPr id="259" name="Speech Bubble: Rectangle with Corners Rounded 258">
            <a:extLst>
              <a:ext uri="{FF2B5EF4-FFF2-40B4-BE49-F238E27FC236}">
                <a16:creationId xmlns:a16="http://schemas.microsoft.com/office/drawing/2014/main" xmlns="" id="{6B70A423-204A-43B5-8AFF-DD2801E42566}"/>
              </a:ext>
            </a:extLst>
          </p:cNvPr>
          <p:cNvSpPr/>
          <p:nvPr/>
        </p:nvSpPr>
        <p:spPr>
          <a:xfrm>
            <a:off x="4075912" y="2059960"/>
            <a:ext cx="578957"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Yes</a:t>
            </a:r>
          </a:p>
        </p:txBody>
      </p:sp>
      <p:sp>
        <p:nvSpPr>
          <p:cNvPr id="260" name="Speech Bubble: Rectangle with Corners Rounded 259">
            <a:extLst>
              <a:ext uri="{FF2B5EF4-FFF2-40B4-BE49-F238E27FC236}">
                <a16:creationId xmlns:a16="http://schemas.microsoft.com/office/drawing/2014/main" xmlns="" id="{C41649A4-5B7B-4D53-B487-4DCB6839109C}"/>
              </a:ext>
            </a:extLst>
          </p:cNvPr>
          <p:cNvSpPr/>
          <p:nvPr/>
        </p:nvSpPr>
        <p:spPr>
          <a:xfrm>
            <a:off x="1781263" y="1606997"/>
            <a:ext cx="584432" cy="369332"/>
          </a:xfrm>
          <a:prstGeom prst="wedgeRoundRectCallout">
            <a:avLst>
              <a:gd name="adj1" fmla="val -14313"/>
              <a:gd name="adj2" fmla="val 79535"/>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No</a:t>
            </a:r>
          </a:p>
        </p:txBody>
      </p:sp>
      <p:sp>
        <p:nvSpPr>
          <p:cNvPr id="261" name="Speech Bubble: Rectangle with Corners Rounded 260">
            <a:extLst>
              <a:ext uri="{FF2B5EF4-FFF2-40B4-BE49-F238E27FC236}">
                <a16:creationId xmlns:a16="http://schemas.microsoft.com/office/drawing/2014/main" xmlns="" id="{0077DC4A-2945-4EEA-B1D8-159D87B5D9D1}"/>
              </a:ext>
            </a:extLst>
          </p:cNvPr>
          <p:cNvSpPr/>
          <p:nvPr/>
        </p:nvSpPr>
        <p:spPr>
          <a:xfrm>
            <a:off x="2073479" y="2275414"/>
            <a:ext cx="584432" cy="369332"/>
          </a:xfrm>
          <a:prstGeom prst="wedgeRoundRectCallout">
            <a:avLst>
              <a:gd name="adj1" fmla="val -48045"/>
              <a:gd name="adj2" fmla="val 79535"/>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No</a:t>
            </a:r>
          </a:p>
        </p:txBody>
      </p:sp>
      <p:sp>
        <p:nvSpPr>
          <p:cNvPr id="262" name="Speech Bubble: Rectangle with Corners Rounded 261">
            <a:extLst>
              <a:ext uri="{FF2B5EF4-FFF2-40B4-BE49-F238E27FC236}">
                <a16:creationId xmlns:a16="http://schemas.microsoft.com/office/drawing/2014/main" xmlns="" id="{99ECBFCB-50E5-411E-96A3-4D2FA40D3AF3}"/>
              </a:ext>
            </a:extLst>
          </p:cNvPr>
          <p:cNvSpPr/>
          <p:nvPr/>
        </p:nvSpPr>
        <p:spPr>
          <a:xfrm>
            <a:off x="2714675" y="2388513"/>
            <a:ext cx="584432" cy="369332"/>
          </a:xfrm>
          <a:prstGeom prst="wedgeRoundRectCallout">
            <a:avLst>
              <a:gd name="adj1" fmla="val -26514"/>
              <a:gd name="adj2" fmla="val 79535"/>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No</a:t>
            </a:r>
          </a:p>
        </p:txBody>
      </p:sp>
      <p:sp>
        <p:nvSpPr>
          <p:cNvPr id="263" name="TextBox 262">
            <a:extLst>
              <a:ext uri="{FF2B5EF4-FFF2-40B4-BE49-F238E27FC236}">
                <a16:creationId xmlns:a16="http://schemas.microsoft.com/office/drawing/2014/main" xmlns="" id="{8563485C-141A-450E-A522-EE31DB43D3F0}"/>
              </a:ext>
            </a:extLst>
          </p:cNvPr>
          <p:cNvSpPr txBox="1"/>
          <p:nvPr/>
        </p:nvSpPr>
        <p:spPr>
          <a:xfrm>
            <a:off x="1880059" y="2805472"/>
            <a:ext cx="301686" cy="369332"/>
          </a:xfrm>
          <a:prstGeom prst="rect">
            <a:avLst/>
          </a:prstGeom>
          <a:noFill/>
        </p:spPr>
        <p:txBody>
          <a:bodyPr wrap="none" rtlCol="0">
            <a:spAutoFit/>
          </a:bodyPr>
          <a:lstStyle/>
          <a:p>
            <a:r>
              <a:rPr lang="en-US" dirty="0"/>
              <a:t>0</a:t>
            </a:r>
          </a:p>
        </p:txBody>
      </p:sp>
      <p:sp>
        <p:nvSpPr>
          <p:cNvPr id="264" name="TextBox 263">
            <a:extLst>
              <a:ext uri="{FF2B5EF4-FFF2-40B4-BE49-F238E27FC236}">
                <a16:creationId xmlns:a16="http://schemas.microsoft.com/office/drawing/2014/main" xmlns="" id="{43746750-B2A3-43C7-97CE-C35E73976F69}"/>
              </a:ext>
            </a:extLst>
          </p:cNvPr>
          <p:cNvSpPr txBox="1"/>
          <p:nvPr/>
        </p:nvSpPr>
        <p:spPr>
          <a:xfrm>
            <a:off x="2678546" y="2911501"/>
            <a:ext cx="301686" cy="369332"/>
          </a:xfrm>
          <a:prstGeom prst="rect">
            <a:avLst/>
          </a:prstGeom>
          <a:noFill/>
        </p:spPr>
        <p:txBody>
          <a:bodyPr wrap="none" rtlCol="0">
            <a:spAutoFit/>
          </a:bodyPr>
          <a:lstStyle/>
          <a:p>
            <a:r>
              <a:rPr lang="en-US" dirty="0"/>
              <a:t>0</a:t>
            </a:r>
          </a:p>
        </p:txBody>
      </p:sp>
      <p:sp>
        <p:nvSpPr>
          <p:cNvPr id="265" name="TextBox 264">
            <a:extLst>
              <a:ext uri="{FF2B5EF4-FFF2-40B4-BE49-F238E27FC236}">
                <a16:creationId xmlns:a16="http://schemas.microsoft.com/office/drawing/2014/main" xmlns="" id="{76B85A43-ADD9-4CA9-BD9D-A564297F1412}"/>
              </a:ext>
            </a:extLst>
          </p:cNvPr>
          <p:cNvSpPr txBox="1"/>
          <p:nvPr/>
        </p:nvSpPr>
        <p:spPr>
          <a:xfrm>
            <a:off x="1848732" y="2165177"/>
            <a:ext cx="301686" cy="369332"/>
          </a:xfrm>
          <a:prstGeom prst="rect">
            <a:avLst/>
          </a:prstGeom>
          <a:noFill/>
        </p:spPr>
        <p:txBody>
          <a:bodyPr wrap="none" rtlCol="0">
            <a:spAutoFit/>
          </a:bodyPr>
          <a:lstStyle/>
          <a:p>
            <a:r>
              <a:rPr lang="en-US" dirty="0"/>
              <a:t>0</a:t>
            </a:r>
          </a:p>
        </p:txBody>
      </p:sp>
      <p:sp>
        <p:nvSpPr>
          <p:cNvPr id="266" name="TextBox 265">
            <a:extLst>
              <a:ext uri="{FF2B5EF4-FFF2-40B4-BE49-F238E27FC236}">
                <a16:creationId xmlns:a16="http://schemas.microsoft.com/office/drawing/2014/main" xmlns="" id="{D024B9E6-0F77-4B5A-B8BF-96B8412B422A}"/>
              </a:ext>
            </a:extLst>
          </p:cNvPr>
          <p:cNvSpPr txBox="1"/>
          <p:nvPr/>
        </p:nvSpPr>
        <p:spPr>
          <a:xfrm>
            <a:off x="2527703" y="1500137"/>
            <a:ext cx="301686" cy="369332"/>
          </a:xfrm>
          <a:prstGeom prst="rect">
            <a:avLst/>
          </a:prstGeom>
          <a:noFill/>
        </p:spPr>
        <p:txBody>
          <a:bodyPr wrap="none" rtlCol="0">
            <a:spAutoFit/>
          </a:bodyPr>
          <a:lstStyle/>
          <a:p>
            <a:r>
              <a:rPr lang="en-US" dirty="0"/>
              <a:t>1</a:t>
            </a:r>
          </a:p>
        </p:txBody>
      </p:sp>
      <p:sp>
        <p:nvSpPr>
          <p:cNvPr id="267" name="TextBox 266">
            <a:extLst>
              <a:ext uri="{FF2B5EF4-FFF2-40B4-BE49-F238E27FC236}">
                <a16:creationId xmlns:a16="http://schemas.microsoft.com/office/drawing/2014/main" xmlns="" id="{63DE5777-DA48-4283-ABC0-2A997634DC2E}"/>
              </a:ext>
            </a:extLst>
          </p:cNvPr>
          <p:cNvSpPr txBox="1"/>
          <p:nvPr/>
        </p:nvSpPr>
        <p:spPr>
          <a:xfrm>
            <a:off x="3518301" y="1862710"/>
            <a:ext cx="301686" cy="369332"/>
          </a:xfrm>
          <a:prstGeom prst="rect">
            <a:avLst/>
          </a:prstGeom>
          <a:noFill/>
        </p:spPr>
        <p:txBody>
          <a:bodyPr wrap="none" rtlCol="0">
            <a:spAutoFit/>
          </a:bodyPr>
          <a:lstStyle/>
          <a:p>
            <a:r>
              <a:rPr lang="en-US" dirty="0"/>
              <a:t>1</a:t>
            </a:r>
          </a:p>
        </p:txBody>
      </p:sp>
      <p:sp>
        <p:nvSpPr>
          <p:cNvPr id="268" name="TextBox 267">
            <a:extLst>
              <a:ext uri="{FF2B5EF4-FFF2-40B4-BE49-F238E27FC236}">
                <a16:creationId xmlns:a16="http://schemas.microsoft.com/office/drawing/2014/main" xmlns="" id="{732C3FC1-91F7-414A-B34B-FACE51436DFD}"/>
              </a:ext>
            </a:extLst>
          </p:cNvPr>
          <p:cNvSpPr txBox="1"/>
          <p:nvPr/>
        </p:nvSpPr>
        <p:spPr>
          <a:xfrm>
            <a:off x="4134266" y="2645098"/>
            <a:ext cx="301686" cy="369332"/>
          </a:xfrm>
          <a:prstGeom prst="rect">
            <a:avLst/>
          </a:prstGeom>
          <a:noFill/>
        </p:spPr>
        <p:txBody>
          <a:bodyPr wrap="none" rtlCol="0">
            <a:spAutoFit/>
          </a:bodyPr>
          <a:lstStyle/>
          <a:p>
            <a:r>
              <a:rPr lang="en-US" dirty="0"/>
              <a:t>1</a:t>
            </a:r>
          </a:p>
        </p:txBody>
      </p:sp>
      <p:sp>
        <p:nvSpPr>
          <p:cNvPr id="269" name="Speech Bubble: Rectangle with Corners Rounded 268">
            <a:extLst>
              <a:ext uri="{FF2B5EF4-FFF2-40B4-BE49-F238E27FC236}">
                <a16:creationId xmlns:a16="http://schemas.microsoft.com/office/drawing/2014/main" xmlns="" id="{A802F071-CD04-419B-95E2-9145FD7D2F78}"/>
              </a:ext>
            </a:extLst>
          </p:cNvPr>
          <p:cNvSpPr/>
          <p:nvPr/>
        </p:nvSpPr>
        <p:spPr>
          <a:xfrm>
            <a:off x="7601390" y="922091"/>
            <a:ext cx="1091256"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85% likely</a:t>
            </a:r>
          </a:p>
        </p:txBody>
      </p:sp>
      <p:sp>
        <p:nvSpPr>
          <p:cNvPr id="270" name="Speech Bubble: Rectangle with Corners Rounded 269">
            <a:extLst>
              <a:ext uri="{FF2B5EF4-FFF2-40B4-BE49-F238E27FC236}">
                <a16:creationId xmlns:a16="http://schemas.microsoft.com/office/drawing/2014/main" xmlns="" id="{5A9935C8-CC28-472E-A945-ECB470F9DC83}"/>
              </a:ext>
            </a:extLst>
          </p:cNvPr>
          <p:cNvSpPr/>
          <p:nvPr/>
        </p:nvSpPr>
        <p:spPr>
          <a:xfrm>
            <a:off x="8562824" y="1286424"/>
            <a:ext cx="1091256"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70% likely</a:t>
            </a:r>
          </a:p>
        </p:txBody>
      </p:sp>
      <p:sp>
        <p:nvSpPr>
          <p:cNvPr id="271" name="Speech Bubble: Rectangle with Corners Rounded 270">
            <a:extLst>
              <a:ext uri="{FF2B5EF4-FFF2-40B4-BE49-F238E27FC236}">
                <a16:creationId xmlns:a16="http://schemas.microsoft.com/office/drawing/2014/main" xmlns="" id="{C4FDA178-5459-4581-A84F-A46198DD8F18}"/>
              </a:ext>
            </a:extLst>
          </p:cNvPr>
          <p:cNvSpPr/>
          <p:nvPr/>
        </p:nvSpPr>
        <p:spPr>
          <a:xfrm>
            <a:off x="9185984" y="2047541"/>
            <a:ext cx="1091256"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40% likely</a:t>
            </a:r>
          </a:p>
        </p:txBody>
      </p:sp>
      <p:sp>
        <p:nvSpPr>
          <p:cNvPr id="272" name="TextBox 271">
            <a:extLst>
              <a:ext uri="{FF2B5EF4-FFF2-40B4-BE49-F238E27FC236}">
                <a16:creationId xmlns:a16="http://schemas.microsoft.com/office/drawing/2014/main" xmlns="" id="{D309CB9C-ACDF-45A6-96F9-D9C1E27F52F1}"/>
              </a:ext>
            </a:extLst>
          </p:cNvPr>
          <p:cNvSpPr txBox="1"/>
          <p:nvPr/>
        </p:nvSpPr>
        <p:spPr>
          <a:xfrm>
            <a:off x="7726376" y="1476447"/>
            <a:ext cx="593432" cy="369332"/>
          </a:xfrm>
          <a:prstGeom prst="rect">
            <a:avLst/>
          </a:prstGeom>
          <a:noFill/>
        </p:spPr>
        <p:txBody>
          <a:bodyPr wrap="none" rtlCol="0">
            <a:spAutoFit/>
          </a:bodyPr>
          <a:lstStyle/>
          <a:p>
            <a:r>
              <a:rPr lang="en-US" dirty="0"/>
              <a:t>0.85</a:t>
            </a:r>
          </a:p>
        </p:txBody>
      </p:sp>
      <p:sp>
        <p:nvSpPr>
          <p:cNvPr id="273" name="TextBox 272">
            <a:extLst>
              <a:ext uri="{FF2B5EF4-FFF2-40B4-BE49-F238E27FC236}">
                <a16:creationId xmlns:a16="http://schemas.microsoft.com/office/drawing/2014/main" xmlns="" id="{7782153E-94A2-42B5-A792-61F598408722}"/>
              </a:ext>
            </a:extLst>
          </p:cNvPr>
          <p:cNvSpPr txBox="1"/>
          <p:nvPr/>
        </p:nvSpPr>
        <p:spPr>
          <a:xfrm>
            <a:off x="8732475" y="1834874"/>
            <a:ext cx="476412" cy="369332"/>
          </a:xfrm>
          <a:prstGeom prst="rect">
            <a:avLst/>
          </a:prstGeom>
          <a:noFill/>
        </p:spPr>
        <p:txBody>
          <a:bodyPr wrap="none" rtlCol="0">
            <a:spAutoFit/>
          </a:bodyPr>
          <a:lstStyle/>
          <a:p>
            <a:r>
              <a:rPr lang="en-US" dirty="0"/>
              <a:t>0.7</a:t>
            </a:r>
          </a:p>
        </p:txBody>
      </p:sp>
      <p:sp>
        <p:nvSpPr>
          <p:cNvPr id="274" name="TextBox 273">
            <a:extLst>
              <a:ext uri="{FF2B5EF4-FFF2-40B4-BE49-F238E27FC236}">
                <a16:creationId xmlns:a16="http://schemas.microsoft.com/office/drawing/2014/main" xmlns="" id="{75662F22-AF8C-46EE-8836-167D7FC3B94E}"/>
              </a:ext>
            </a:extLst>
          </p:cNvPr>
          <p:cNvSpPr txBox="1"/>
          <p:nvPr/>
        </p:nvSpPr>
        <p:spPr>
          <a:xfrm>
            <a:off x="7028856" y="2146228"/>
            <a:ext cx="476412" cy="369332"/>
          </a:xfrm>
          <a:prstGeom prst="rect">
            <a:avLst/>
          </a:prstGeom>
          <a:noFill/>
        </p:spPr>
        <p:txBody>
          <a:bodyPr wrap="none" rtlCol="0">
            <a:spAutoFit/>
          </a:bodyPr>
          <a:lstStyle/>
          <a:p>
            <a:r>
              <a:rPr lang="en-US" dirty="0"/>
              <a:t>0.6</a:t>
            </a:r>
          </a:p>
        </p:txBody>
      </p:sp>
      <p:sp>
        <p:nvSpPr>
          <p:cNvPr id="275" name="TextBox 274">
            <a:extLst>
              <a:ext uri="{FF2B5EF4-FFF2-40B4-BE49-F238E27FC236}">
                <a16:creationId xmlns:a16="http://schemas.microsoft.com/office/drawing/2014/main" xmlns="" id="{F60BEB91-D5AE-4EDA-85E7-2F7EE0DCC1C8}"/>
              </a:ext>
            </a:extLst>
          </p:cNvPr>
          <p:cNvSpPr txBox="1"/>
          <p:nvPr/>
        </p:nvSpPr>
        <p:spPr>
          <a:xfrm>
            <a:off x="7079923" y="2813215"/>
            <a:ext cx="476412" cy="369332"/>
          </a:xfrm>
          <a:prstGeom prst="rect">
            <a:avLst/>
          </a:prstGeom>
          <a:noFill/>
        </p:spPr>
        <p:txBody>
          <a:bodyPr wrap="none" rtlCol="0">
            <a:spAutoFit/>
          </a:bodyPr>
          <a:lstStyle/>
          <a:p>
            <a:r>
              <a:rPr lang="en-US" dirty="0"/>
              <a:t>0.3</a:t>
            </a:r>
          </a:p>
        </p:txBody>
      </p:sp>
      <p:sp>
        <p:nvSpPr>
          <p:cNvPr id="276" name="TextBox 275">
            <a:extLst>
              <a:ext uri="{FF2B5EF4-FFF2-40B4-BE49-F238E27FC236}">
                <a16:creationId xmlns:a16="http://schemas.microsoft.com/office/drawing/2014/main" xmlns="" id="{1A14C191-95C3-4661-AC53-7368CE5154DC}"/>
              </a:ext>
            </a:extLst>
          </p:cNvPr>
          <p:cNvSpPr txBox="1"/>
          <p:nvPr/>
        </p:nvSpPr>
        <p:spPr>
          <a:xfrm>
            <a:off x="7875196" y="2909766"/>
            <a:ext cx="476412" cy="369332"/>
          </a:xfrm>
          <a:prstGeom prst="rect">
            <a:avLst/>
          </a:prstGeom>
          <a:noFill/>
        </p:spPr>
        <p:txBody>
          <a:bodyPr wrap="none" rtlCol="0">
            <a:spAutoFit/>
          </a:bodyPr>
          <a:lstStyle/>
          <a:p>
            <a:r>
              <a:rPr lang="en-US" dirty="0"/>
              <a:t>0.2</a:t>
            </a:r>
          </a:p>
        </p:txBody>
      </p:sp>
      <p:sp>
        <p:nvSpPr>
          <p:cNvPr id="277" name="TextBox 276">
            <a:extLst>
              <a:ext uri="{FF2B5EF4-FFF2-40B4-BE49-F238E27FC236}">
                <a16:creationId xmlns:a16="http://schemas.microsoft.com/office/drawing/2014/main" xmlns="" id="{A36406D4-2630-4D93-8ACC-3918633B5A71}"/>
              </a:ext>
            </a:extLst>
          </p:cNvPr>
          <p:cNvSpPr txBox="1"/>
          <p:nvPr/>
        </p:nvSpPr>
        <p:spPr>
          <a:xfrm>
            <a:off x="2572110" y="3921637"/>
            <a:ext cx="959943" cy="369332"/>
          </a:xfrm>
          <a:prstGeom prst="rect">
            <a:avLst/>
          </a:prstGeom>
          <a:noFill/>
        </p:spPr>
        <p:txBody>
          <a:bodyPr wrap="none" rtlCol="0">
            <a:spAutoFit/>
          </a:bodyPr>
          <a:lstStyle/>
          <a:p>
            <a:r>
              <a:rPr lang="en-US" b="1" dirty="0"/>
              <a:t>Discrete</a:t>
            </a:r>
          </a:p>
        </p:txBody>
      </p:sp>
      <p:sp>
        <p:nvSpPr>
          <p:cNvPr id="278" name="TextBox 277">
            <a:extLst>
              <a:ext uri="{FF2B5EF4-FFF2-40B4-BE49-F238E27FC236}">
                <a16:creationId xmlns:a16="http://schemas.microsoft.com/office/drawing/2014/main" xmlns="" id="{CA5442F7-A8C7-449D-8DBA-917BB236B6F2}"/>
              </a:ext>
            </a:extLst>
          </p:cNvPr>
          <p:cNvSpPr txBox="1"/>
          <p:nvPr/>
        </p:nvSpPr>
        <p:spPr>
          <a:xfrm>
            <a:off x="8006287" y="3866059"/>
            <a:ext cx="1272592" cy="369332"/>
          </a:xfrm>
          <a:prstGeom prst="rect">
            <a:avLst/>
          </a:prstGeom>
          <a:noFill/>
        </p:spPr>
        <p:txBody>
          <a:bodyPr wrap="none" rtlCol="0">
            <a:spAutoFit/>
          </a:bodyPr>
          <a:lstStyle/>
          <a:p>
            <a:r>
              <a:rPr lang="en-US" b="1" dirty="0"/>
              <a:t>Continuous</a:t>
            </a:r>
          </a:p>
        </p:txBody>
      </p:sp>
      <p:cxnSp>
        <p:nvCxnSpPr>
          <p:cNvPr id="279" name="Straight Connector 278">
            <a:extLst>
              <a:ext uri="{FF2B5EF4-FFF2-40B4-BE49-F238E27FC236}">
                <a16:creationId xmlns:a16="http://schemas.microsoft.com/office/drawing/2014/main" xmlns="" id="{0CA96364-2783-4341-8815-B8CD1FF94280}"/>
              </a:ext>
            </a:extLst>
          </p:cNvPr>
          <p:cNvCxnSpPr>
            <a:cxnSpLocks/>
          </p:cNvCxnSpPr>
          <p:nvPr/>
        </p:nvCxnSpPr>
        <p:spPr>
          <a:xfrm>
            <a:off x="6614344" y="1338054"/>
            <a:ext cx="4047846" cy="2470557"/>
          </a:xfrm>
          <a:prstGeom prst="line">
            <a:avLst/>
          </a:prstGeom>
          <a:ln w="28575"/>
        </p:spPr>
        <p:style>
          <a:lnRef idx="1">
            <a:schemeClr val="dk1"/>
          </a:lnRef>
          <a:fillRef idx="0">
            <a:schemeClr val="dk1"/>
          </a:fillRef>
          <a:effectRef idx="0">
            <a:schemeClr val="dk1"/>
          </a:effectRef>
          <a:fontRef idx="minor">
            <a:schemeClr val="tx1"/>
          </a:fontRef>
        </p:style>
      </p:cxnSp>
      <p:sp>
        <p:nvSpPr>
          <p:cNvPr id="280" name="Speech Bubble: Rectangle with Corners Rounded 279">
            <a:extLst>
              <a:ext uri="{FF2B5EF4-FFF2-40B4-BE49-F238E27FC236}">
                <a16:creationId xmlns:a16="http://schemas.microsoft.com/office/drawing/2014/main" xmlns="" id="{461F1CF3-D9BA-45C9-93AD-EB269A15BE33}"/>
              </a:ext>
            </a:extLst>
          </p:cNvPr>
          <p:cNvSpPr/>
          <p:nvPr/>
        </p:nvSpPr>
        <p:spPr>
          <a:xfrm>
            <a:off x="8319808" y="2743705"/>
            <a:ext cx="1145170" cy="369332"/>
          </a:xfrm>
          <a:prstGeom prst="wedgeRoundRectCallout">
            <a:avLst>
              <a:gd name="adj1" fmla="val -61310"/>
              <a:gd name="adj2" fmla="val -4507"/>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20% likely</a:t>
            </a:r>
          </a:p>
        </p:txBody>
      </p:sp>
      <p:sp>
        <p:nvSpPr>
          <p:cNvPr id="281" name="Speech Bubble: Rectangle with Corners Rounded 280">
            <a:extLst>
              <a:ext uri="{FF2B5EF4-FFF2-40B4-BE49-F238E27FC236}">
                <a16:creationId xmlns:a16="http://schemas.microsoft.com/office/drawing/2014/main" xmlns="" id="{E5BB1AA3-ABC7-4A54-A3F3-EEE9CB8E6920}"/>
              </a:ext>
            </a:extLst>
          </p:cNvPr>
          <p:cNvSpPr/>
          <p:nvPr/>
        </p:nvSpPr>
        <p:spPr>
          <a:xfrm>
            <a:off x="7430388" y="2316927"/>
            <a:ext cx="1145170" cy="369332"/>
          </a:xfrm>
          <a:prstGeom prst="wedgeRoundRectCallout">
            <a:avLst>
              <a:gd name="adj1" fmla="val -51421"/>
              <a:gd name="adj2" fmla="val 81806"/>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30% likely</a:t>
            </a:r>
          </a:p>
        </p:txBody>
      </p:sp>
      <p:sp>
        <p:nvSpPr>
          <p:cNvPr id="282" name="Speech Bubble: Rectangle with Corners Rounded 281">
            <a:extLst>
              <a:ext uri="{FF2B5EF4-FFF2-40B4-BE49-F238E27FC236}">
                <a16:creationId xmlns:a16="http://schemas.microsoft.com/office/drawing/2014/main" xmlns="" id="{F340AA5C-B3DF-48F2-BD86-2A8D8B11B0ED}"/>
              </a:ext>
            </a:extLst>
          </p:cNvPr>
          <p:cNvSpPr/>
          <p:nvPr/>
        </p:nvSpPr>
        <p:spPr>
          <a:xfrm>
            <a:off x="6647812" y="1615989"/>
            <a:ext cx="1145170" cy="369332"/>
          </a:xfrm>
          <a:prstGeom prst="wedgeRoundRectCallout">
            <a:avLst>
              <a:gd name="adj1" fmla="val 11579"/>
              <a:gd name="adj2" fmla="val 79535"/>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60% likely</a:t>
            </a:r>
          </a:p>
        </p:txBody>
      </p:sp>
      <p:sp>
        <p:nvSpPr>
          <p:cNvPr id="283" name="TextBox 282">
            <a:extLst>
              <a:ext uri="{FF2B5EF4-FFF2-40B4-BE49-F238E27FC236}">
                <a16:creationId xmlns:a16="http://schemas.microsoft.com/office/drawing/2014/main" xmlns="" id="{2989934A-D8D3-43A7-A0D6-FBDE25684672}"/>
              </a:ext>
            </a:extLst>
          </p:cNvPr>
          <p:cNvSpPr txBox="1"/>
          <p:nvPr/>
        </p:nvSpPr>
        <p:spPr>
          <a:xfrm>
            <a:off x="9355331" y="2572700"/>
            <a:ext cx="476412" cy="369332"/>
          </a:xfrm>
          <a:prstGeom prst="rect">
            <a:avLst/>
          </a:prstGeom>
          <a:noFill/>
        </p:spPr>
        <p:txBody>
          <a:bodyPr wrap="none" rtlCol="0">
            <a:spAutoFit/>
          </a:bodyPr>
          <a:lstStyle/>
          <a:p>
            <a:r>
              <a:rPr lang="en-US" dirty="0"/>
              <a:t>0.4</a:t>
            </a:r>
          </a:p>
        </p:txBody>
      </p:sp>
    </p:spTree>
    <p:extLst>
      <p:ext uri="{BB962C8B-B14F-4D97-AF65-F5344CB8AC3E}">
        <p14:creationId xmlns:p14="http://schemas.microsoft.com/office/powerpoint/2010/main" val="11571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71"/>
                                        </p:tgtEl>
                                        <p:attrNameLst>
                                          <p:attrName>style.visibility</p:attrName>
                                        </p:attrNameLst>
                                      </p:cBhvr>
                                      <p:to>
                                        <p:strVal val="visible"/>
                                      </p:to>
                                    </p:set>
                                    <p:anim calcmode="lin" valueType="num">
                                      <p:cBhvr additive="base">
                                        <p:cTn id="63" dur="500" fill="hold"/>
                                        <p:tgtEl>
                                          <p:spTgt spid="171"/>
                                        </p:tgtEl>
                                        <p:attrNameLst>
                                          <p:attrName>ppt_x</p:attrName>
                                        </p:attrNameLst>
                                      </p:cBhvr>
                                      <p:tavLst>
                                        <p:tav tm="0">
                                          <p:val>
                                            <p:strVal val="#ppt_x"/>
                                          </p:val>
                                        </p:tav>
                                        <p:tav tm="100000">
                                          <p:val>
                                            <p:strVal val="#ppt_x"/>
                                          </p:val>
                                        </p:tav>
                                      </p:tavLst>
                                    </p:anim>
                                    <p:anim calcmode="lin" valueType="num">
                                      <p:cBhvr additive="base">
                                        <p:cTn id="64"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P spid="258" grpId="0" animBg="1"/>
      <p:bldP spid="259" grpId="0" animBg="1"/>
      <p:bldP spid="260" grpId="0" animBg="1"/>
      <p:bldP spid="261" grpId="0" animBg="1"/>
      <p:bldP spid="262" grpId="0" animBg="1"/>
      <p:bldP spid="263" grpId="0"/>
      <p:bldP spid="264" grpId="0"/>
      <p:bldP spid="265" grpId="0"/>
      <p:bldP spid="266" grpId="0"/>
      <p:bldP spid="267" grpId="0"/>
      <p:bldP spid="268" grpId="0"/>
      <p:bldP spid="269" grpId="0" animBg="1"/>
      <p:bldP spid="270" grpId="0" animBg="1"/>
      <p:bldP spid="271" grpId="0" animBg="1"/>
      <p:bldP spid="272" grpId="0"/>
      <p:bldP spid="273" grpId="0"/>
      <p:bldP spid="274" grpId="0"/>
      <p:bldP spid="275" grpId="0"/>
      <p:bldP spid="276" grpId="0"/>
      <p:bldP spid="280" grpId="0" animBg="1"/>
      <p:bldP spid="281" grpId="0" animBg="1"/>
      <p:bldP spid="282" grpId="0" animBg="1"/>
      <p:bldP spid="28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CC0F8A6-A18E-4BA7-935A-090ABEDFB278}"/>
              </a:ext>
            </a:extLst>
          </p:cNvPr>
          <p:cNvSpPr txBox="1"/>
          <p:nvPr/>
        </p:nvSpPr>
        <p:spPr>
          <a:xfrm>
            <a:off x="432033" y="108485"/>
            <a:ext cx="6040884" cy="584775"/>
          </a:xfrm>
          <a:prstGeom prst="rect">
            <a:avLst/>
          </a:prstGeom>
          <a:noFill/>
        </p:spPr>
        <p:txBody>
          <a:bodyPr wrap="none" rtlCol="0">
            <a:spAutoFit/>
          </a:bodyPr>
          <a:lstStyle/>
          <a:p>
            <a:r>
              <a:rPr lang="en-US" sz="3200" b="1" dirty="0"/>
              <a:t>Predictions &amp; Activation Functions</a:t>
            </a:r>
          </a:p>
        </p:txBody>
      </p:sp>
      <p:sp>
        <p:nvSpPr>
          <p:cNvPr id="76" name="Rectangle 75">
            <a:extLst>
              <a:ext uri="{FF2B5EF4-FFF2-40B4-BE49-F238E27FC236}">
                <a16:creationId xmlns:a16="http://schemas.microsoft.com/office/drawing/2014/main" xmlns="" id="{353481DC-7797-442C-A4E9-D7A9943EEB21}"/>
              </a:ext>
            </a:extLst>
          </p:cNvPr>
          <p:cNvSpPr/>
          <p:nvPr/>
        </p:nvSpPr>
        <p:spPr>
          <a:xfrm>
            <a:off x="1300294" y="1090577"/>
            <a:ext cx="4165133" cy="2739006"/>
          </a:xfrm>
          <a:prstGeom prst="rect">
            <a:avLst/>
          </a:prstGeom>
          <a:solidFill>
            <a:srgbClr val="75DB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7" name="Straight Arrow Connector 76">
            <a:extLst>
              <a:ext uri="{FF2B5EF4-FFF2-40B4-BE49-F238E27FC236}">
                <a16:creationId xmlns:a16="http://schemas.microsoft.com/office/drawing/2014/main" xmlns="" id="{00057F64-EE30-45B0-837F-0A2253CC2347}"/>
              </a:ext>
            </a:extLst>
          </p:cNvPr>
          <p:cNvCxnSpPr/>
          <p:nvPr/>
        </p:nvCxnSpPr>
        <p:spPr>
          <a:xfrm flipV="1">
            <a:off x="1510018" y="1208022"/>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B843B85D-A61B-40C5-8CB5-6643556ED68C}"/>
              </a:ext>
            </a:extLst>
          </p:cNvPr>
          <p:cNvCxnSpPr>
            <a:cxnSpLocks/>
          </p:cNvCxnSpPr>
          <p:nvPr/>
        </p:nvCxnSpPr>
        <p:spPr>
          <a:xfrm>
            <a:off x="1510018" y="3531773"/>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729BBEB0-CC1B-477D-8A01-FB2FA3A2096E}"/>
              </a:ext>
            </a:extLst>
          </p:cNvPr>
          <p:cNvCxnSpPr>
            <a:cxnSpLocks/>
          </p:cNvCxnSpPr>
          <p:nvPr/>
        </p:nvCxnSpPr>
        <p:spPr>
          <a:xfrm>
            <a:off x="1300294" y="1333859"/>
            <a:ext cx="4047846" cy="2470557"/>
          </a:xfrm>
          <a:prstGeom prst="line">
            <a:avLst/>
          </a:prstGeom>
          <a:ln w="28575"/>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xmlns="" id="{E33283A7-3D1E-4D55-B838-6D4852881421}"/>
              </a:ext>
            </a:extLst>
          </p:cNvPr>
          <p:cNvSpPr txBox="1"/>
          <p:nvPr/>
        </p:nvSpPr>
        <p:spPr>
          <a:xfrm>
            <a:off x="1510018" y="1165969"/>
            <a:ext cx="362600" cy="369332"/>
          </a:xfrm>
          <a:prstGeom prst="rect">
            <a:avLst/>
          </a:prstGeom>
          <a:noFill/>
        </p:spPr>
        <p:txBody>
          <a:bodyPr wrap="none" rtlCol="0">
            <a:spAutoFit/>
          </a:bodyPr>
          <a:lstStyle/>
          <a:p>
            <a:r>
              <a:rPr lang="en-US" dirty="0"/>
              <a:t>x</a:t>
            </a:r>
            <a:r>
              <a:rPr lang="en-US" baseline="-25000" dirty="0"/>
              <a:t>2</a:t>
            </a:r>
          </a:p>
        </p:txBody>
      </p:sp>
      <p:sp>
        <p:nvSpPr>
          <p:cNvPr id="81" name="TextBox 80">
            <a:extLst>
              <a:ext uri="{FF2B5EF4-FFF2-40B4-BE49-F238E27FC236}">
                <a16:creationId xmlns:a16="http://schemas.microsoft.com/office/drawing/2014/main" xmlns="" id="{8C2AF813-00E9-4547-B972-8FD5C12FBA28}"/>
              </a:ext>
            </a:extLst>
          </p:cNvPr>
          <p:cNvSpPr txBox="1"/>
          <p:nvPr/>
        </p:nvSpPr>
        <p:spPr>
          <a:xfrm>
            <a:off x="4868873" y="3126681"/>
            <a:ext cx="362600" cy="369332"/>
          </a:xfrm>
          <a:prstGeom prst="rect">
            <a:avLst/>
          </a:prstGeom>
          <a:noFill/>
        </p:spPr>
        <p:txBody>
          <a:bodyPr wrap="none" rtlCol="0">
            <a:spAutoFit/>
          </a:bodyPr>
          <a:lstStyle/>
          <a:p>
            <a:r>
              <a:rPr lang="en-US" dirty="0"/>
              <a:t>x</a:t>
            </a:r>
            <a:r>
              <a:rPr lang="en-US" baseline="-25000" dirty="0"/>
              <a:t>1</a:t>
            </a:r>
          </a:p>
        </p:txBody>
      </p:sp>
      <p:sp>
        <p:nvSpPr>
          <p:cNvPr id="83" name="Flowchart: Connector 82">
            <a:extLst>
              <a:ext uri="{FF2B5EF4-FFF2-40B4-BE49-F238E27FC236}">
                <a16:creationId xmlns:a16="http://schemas.microsoft.com/office/drawing/2014/main" xmlns="" id="{4E2AF4D6-28EF-4F6A-9D61-EAD378A33B55}"/>
              </a:ext>
            </a:extLst>
          </p:cNvPr>
          <p:cNvSpPr/>
          <p:nvPr/>
        </p:nvSpPr>
        <p:spPr>
          <a:xfrm rot="16910679">
            <a:off x="2655275" y="1473283"/>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Triangle 83">
            <a:extLst>
              <a:ext uri="{FF2B5EF4-FFF2-40B4-BE49-F238E27FC236}">
                <a16:creationId xmlns:a16="http://schemas.microsoft.com/office/drawing/2014/main" xmlns="" id="{E333CEB8-69A0-4DB0-A3D4-A210147F6B61}"/>
              </a:ext>
            </a:extLst>
          </p:cNvPr>
          <p:cNvSpPr/>
          <p:nvPr/>
        </p:nvSpPr>
        <p:spPr>
          <a:xfrm>
            <a:off x="1310926" y="1376136"/>
            <a:ext cx="4018880" cy="2442815"/>
          </a:xfrm>
          <a:prstGeom prst="rtTriangle">
            <a:avLst/>
          </a:prstGeom>
          <a:solidFill>
            <a:srgbClr val="FFCCCC"/>
          </a:solidFill>
          <a:ln>
            <a:solidFill>
              <a:srgbClr val="FF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5" name="Straight Arrow Connector 84">
            <a:extLst>
              <a:ext uri="{FF2B5EF4-FFF2-40B4-BE49-F238E27FC236}">
                <a16:creationId xmlns:a16="http://schemas.microsoft.com/office/drawing/2014/main" xmlns="" id="{3B2AFC45-0E17-4848-939B-A8A445FB90C0}"/>
              </a:ext>
            </a:extLst>
          </p:cNvPr>
          <p:cNvCxnSpPr/>
          <p:nvPr/>
        </p:nvCxnSpPr>
        <p:spPr>
          <a:xfrm flipV="1">
            <a:off x="1503025" y="1201026"/>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xmlns="" id="{FDAC1062-B95F-4276-9D9E-35A152FC25FC}"/>
              </a:ext>
            </a:extLst>
          </p:cNvPr>
          <p:cNvCxnSpPr>
            <a:cxnSpLocks/>
          </p:cNvCxnSpPr>
          <p:nvPr/>
        </p:nvCxnSpPr>
        <p:spPr>
          <a:xfrm>
            <a:off x="1503025" y="3524777"/>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Flowchart: Connector 88">
            <a:extLst>
              <a:ext uri="{FF2B5EF4-FFF2-40B4-BE49-F238E27FC236}">
                <a16:creationId xmlns:a16="http://schemas.microsoft.com/office/drawing/2014/main" xmlns="" id="{753D15FB-54C9-47CB-9DF3-0B9620F613C8}"/>
              </a:ext>
            </a:extLst>
          </p:cNvPr>
          <p:cNvSpPr/>
          <p:nvPr/>
        </p:nvSpPr>
        <p:spPr>
          <a:xfrm rot="16472960">
            <a:off x="2783669" y="289048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89">
            <a:extLst>
              <a:ext uri="{FF2B5EF4-FFF2-40B4-BE49-F238E27FC236}">
                <a16:creationId xmlns:a16="http://schemas.microsoft.com/office/drawing/2014/main" xmlns="" id="{F48089B0-0BFC-41E1-B503-1941AF9F7F1B}"/>
              </a:ext>
            </a:extLst>
          </p:cNvPr>
          <p:cNvSpPr/>
          <p:nvPr/>
        </p:nvSpPr>
        <p:spPr>
          <a:xfrm rot="16472960">
            <a:off x="1990498" y="278270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Connector 90">
            <a:extLst>
              <a:ext uri="{FF2B5EF4-FFF2-40B4-BE49-F238E27FC236}">
                <a16:creationId xmlns:a16="http://schemas.microsoft.com/office/drawing/2014/main" xmlns="" id="{6E641CF2-E30C-4E8E-BD3D-836305C1CC93}"/>
              </a:ext>
            </a:extLst>
          </p:cNvPr>
          <p:cNvSpPr/>
          <p:nvPr/>
        </p:nvSpPr>
        <p:spPr>
          <a:xfrm rot="16472960">
            <a:off x="4242616" y="259738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Connector 91">
            <a:extLst>
              <a:ext uri="{FF2B5EF4-FFF2-40B4-BE49-F238E27FC236}">
                <a16:creationId xmlns:a16="http://schemas.microsoft.com/office/drawing/2014/main" xmlns="" id="{DD429DC1-D509-4C1D-8746-6CFA8480A422}"/>
              </a:ext>
            </a:extLst>
          </p:cNvPr>
          <p:cNvSpPr/>
          <p:nvPr/>
        </p:nvSpPr>
        <p:spPr>
          <a:xfrm rot="16910679">
            <a:off x="3623424" y="1833122"/>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Connector 92">
            <a:extLst>
              <a:ext uri="{FF2B5EF4-FFF2-40B4-BE49-F238E27FC236}">
                <a16:creationId xmlns:a16="http://schemas.microsoft.com/office/drawing/2014/main" xmlns="" id="{06640A13-5EA5-48BB-BB02-3AB6C5930C34}"/>
              </a:ext>
            </a:extLst>
          </p:cNvPr>
          <p:cNvSpPr/>
          <p:nvPr/>
        </p:nvSpPr>
        <p:spPr>
          <a:xfrm rot="16910679">
            <a:off x="1971598" y="2144775"/>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xmlns="" id="{DEE8D691-6783-4EA1-BAC7-816400662365}"/>
              </a:ext>
            </a:extLst>
          </p:cNvPr>
          <p:cNvSpPr/>
          <p:nvPr/>
        </p:nvSpPr>
        <p:spPr>
          <a:xfrm>
            <a:off x="6602272" y="1077993"/>
            <a:ext cx="4165133" cy="2739006"/>
          </a:xfrm>
          <a:prstGeom prst="rect">
            <a:avLst/>
          </a:prstGeom>
          <a:solidFill>
            <a:srgbClr val="75DB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5" name="Straight Arrow Connector 94">
            <a:extLst>
              <a:ext uri="{FF2B5EF4-FFF2-40B4-BE49-F238E27FC236}">
                <a16:creationId xmlns:a16="http://schemas.microsoft.com/office/drawing/2014/main" xmlns="" id="{423354A3-320E-40C6-AEC7-F21A9891E0A4}"/>
              </a:ext>
            </a:extLst>
          </p:cNvPr>
          <p:cNvCxnSpPr/>
          <p:nvPr/>
        </p:nvCxnSpPr>
        <p:spPr>
          <a:xfrm flipV="1">
            <a:off x="6811996" y="1195438"/>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xmlns="" id="{181100F5-62A0-4BEB-BE34-59513BA937F3}"/>
              </a:ext>
            </a:extLst>
          </p:cNvPr>
          <p:cNvCxnSpPr>
            <a:cxnSpLocks/>
          </p:cNvCxnSpPr>
          <p:nvPr/>
        </p:nvCxnSpPr>
        <p:spPr>
          <a:xfrm>
            <a:off x="6811996" y="3519189"/>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xmlns="" id="{38EDA4A9-760E-42FE-9E58-D5D61EAD86DD}"/>
              </a:ext>
            </a:extLst>
          </p:cNvPr>
          <p:cNvSpPr txBox="1"/>
          <p:nvPr/>
        </p:nvSpPr>
        <p:spPr>
          <a:xfrm>
            <a:off x="6811996" y="1153385"/>
            <a:ext cx="362600" cy="369332"/>
          </a:xfrm>
          <a:prstGeom prst="rect">
            <a:avLst/>
          </a:prstGeom>
          <a:noFill/>
        </p:spPr>
        <p:txBody>
          <a:bodyPr wrap="none" rtlCol="0">
            <a:spAutoFit/>
          </a:bodyPr>
          <a:lstStyle/>
          <a:p>
            <a:r>
              <a:rPr lang="en-US" dirty="0"/>
              <a:t>x</a:t>
            </a:r>
            <a:r>
              <a:rPr lang="en-US" baseline="-25000" dirty="0"/>
              <a:t>2</a:t>
            </a:r>
          </a:p>
        </p:txBody>
      </p:sp>
      <p:sp>
        <p:nvSpPr>
          <p:cNvPr id="99" name="TextBox 98">
            <a:extLst>
              <a:ext uri="{FF2B5EF4-FFF2-40B4-BE49-F238E27FC236}">
                <a16:creationId xmlns:a16="http://schemas.microsoft.com/office/drawing/2014/main" xmlns="" id="{7A826CF2-F820-4814-9CBB-CBE039AA870A}"/>
              </a:ext>
            </a:extLst>
          </p:cNvPr>
          <p:cNvSpPr txBox="1"/>
          <p:nvPr/>
        </p:nvSpPr>
        <p:spPr>
          <a:xfrm>
            <a:off x="10170851" y="3114097"/>
            <a:ext cx="362600" cy="369332"/>
          </a:xfrm>
          <a:prstGeom prst="rect">
            <a:avLst/>
          </a:prstGeom>
          <a:noFill/>
        </p:spPr>
        <p:txBody>
          <a:bodyPr wrap="none" rtlCol="0">
            <a:spAutoFit/>
          </a:bodyPr>
          <a:lstStyle/>
          <a:p>
            <a:r>
              <a:rPr lang="en-US" dirty="0"/>
              <a:t>x</a:t>
            </a:r>
            <a:r>
              <a:rPr lang="en-US" baseline="-25000" dirty="0"/>
              <a:t>1</a:t>
            </a:r>
          </a:p>
        </p:txBody>
      </p:sp>
      <p:sp>
        <p:nvSpPr>
          <p:cNvPr id="101" name="Flowchart: Connector 100">
            <a:extLst>
              <a:ext uri="{FF2B5EF4-FFF2-40B4-BE49-F238E27FC236}">
                <a16:creationId xmlns:a16="http://schemas.microsoft.com/office/drawing/2014/main" xmlns="" id="{CFCC5866-2E92-480D-BC92-16352E0B6E50}"/>
              </a:ext>
            </a:extLst>
          </p:cNvPr>
          <p:cNvSpPr/>
          <p:nvPr/>
        </p:nvSpPr>
        <p:spPr>
          <a:xfrm rot="16910679">
            <a:off x="7957253" y="146069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ight Triangle 101">
            <a:extLst>
              <a:ext uri="{FF2B5EF4-FFF2-40B4-BE49-F238E27FC236}">
                <a16:creationId xmlns:a16="http://schemas.microsoft.com/office/drawing/2014/main" xmlns="" id="{105996DD-47B9-4752-9360-D543826EDFE7}"/>
              </a:ext>
            </a:extLst>
          </p:cNvPr>
          <p:cNvSpPr/>
          <p:nvPr/>
        </p:nvSpPr>
        <p:spPr>
          <a:xfrm>
            <a:off x="6602272" y="1328544"/>
            <a:ext cx="4039296" cy="2483140"/>
          </a:xfrm>
          <a:prstGeom prst="rtTriangle">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xmlns="" id="{EC025734-AA38-4B08-B654-06EFE4B22715}"/>
              </a:ext>
            </a:extLst>
          </p:cNvPr>
          <p:cNvCxnSpPr/>
          <p:nvPr/>
        </p:nvCxnSpPr>
        <p:spPr>
          <a:xfrm flipV="1">
            <a:off x="6805003" y="1188442"/>
            <a:ext cx="0" cy="2323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xmlns="" id="{E4C269DC-9A8A-45D2-9933-5346B7048721}"/>
              </a:ext>
            </a:extLst>
          </p:cNvPr>
          <p:cNvCxnSpPr>
            <a:cxnSpLocks/>
          </p:cNvCxnSpPr>
          <p:nvPr/>
        </p:nvCxnSpPr>
        <p:spPr>
          <a:xfrm>
            <a:off x="6805003" y="3512193"/>
            <a:ext cx="37372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Flowchart: Connector 106">
            <a:extLst>
              <a:ext uri="{FF2B5EF4-FFF2-40B4-BE49-F238E27FC236}">
                <a16:creationId xmlns:a16="http://schemas.microsoft.com/office/drawing/2014/main" xmlns="" id="{E56145E4-153B-4556-841A-A323A01A458E}"/>
              </a:ext>
            </a:extLst>
          </p:cNvPr>
          <p:cNvSpPr/>
          <p:nvPr/>
        </p:nvSpPr>
        <p:spPr>
          <a:xfrm rot="16472960">
            <a:off x="8085647" y="287790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Connector 107">
            <a:extLst>
              <a:ext uri="{FF2B5EF4-FFF2-40B4-BE49-F238E27FC236}">
                <a16:creationId xmlns:a16="http://schemas.microsoft.com/office/drawing/2014/main" xmlns="" id="{579AD046-0B52-41DB-958F-D78298950C31}"/>
              </a:ext>
            </a:extLst>
          </p:cNvPr>
          <p:cNvSpPr/>
          <p:nvPr/>
        </p:nvSpPr>
        <p:spPr>
          <a:xfrm rot="16472960">
            <a:off x="7292476" y="277012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Connector 108">
            <a:extLst>
              <a:ext uri="{FF2B5EF4-FFF2-40B4-BE49-F238E27FC236}">
                <a16:creationId xmlns:a16="http://schemas.microsoft.com/office/drawing/2014/main" xmlns="" id="{C8DF1F1D-0A66-41BF-B9C8-C58252EC90FB}"/>
              </a:ext>
            </a:extLst>
          </p:cNvPr>
          <p:cNvSpPr/>
          <p:nvPr/>
        </p:nvSpPr>
        <p:spPr>
          <a:xfrm rot="16472960">
            <a:off x="9544594" y="2584804"/>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Connector 109">
            <a:extLst>
              <a:ext uri="{FF2B5EF4-FFF2-40B4-BE49-F238E27FC236}">
                <a16:creationId xmlns:a16="http://schemas.microsoft.com/office/drawing/2014/main" xmlns="" id="{CEB82660-A96F-482A-A6AC-43322EA4CB8E}"/>
              </a:ext>
            </a:extLst>
          </p:cNvPr>
          <p:cNvSpPr/>
          <p:nvPr/>
        </p:nvSpPr>
        <p:spPr>
          <a:xfrm rot="16910679">
            <a:off x="8925402" y="182053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Connector 110">
            <a:extLst>
              <a:ext uri="{FF2B5EF4-FFF2-40B4-BE49-F238E27FC236}">
                <a16:creationId xmlns:a16="http://schemas.microsoft.com/office/drawing/2014/main" xmlns="" id="{FCA0F21A-FC2D-4BB2-AEC5-22307593229F}"/>
              </a:ext>
            </a:extLst>
          </p:cNvPr>
          <p:cNvSpPr/>
          <p:nvPr/>
        </p:nvSpPr>
        <p:spPr>
          <a:xfrm rot="16910679">
            <a:off x="7273576" y="213219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Rectangle with Corners Rounded 2">
            <a:extLst>
              <a:ext uri="{FF2B5EF4-FFF2-40B4-BE49-F238E27FC236}">
                <a16:creationId xmlns:a16="http://schemas.microsoft.com/office/drawing/2014/main" xmlns="" id="{A5DA3FB4-986F-42DE-98A2-00BAA8176131}"/>
              </a:ext>
            </a:extLst>
          </p:cNvPr>
          <p:cNvSpPr/>
          <p:nvPr/>
        </p:nvSpPr>
        <p:spPr>
          <a:xfrm>
            <a:off x="2490707" y="931413"/>
            <a:ext cx="578957"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Yes</a:t>
            </a:r>
          </a:p>
        </p:txBody>
      </p:sp>
      <p:sp>
        <p:nvSpPr>
          <p:cNvPr id="112" name="Speech Bubble: Rectangle with Corners Rounded 111">
            <a:extLst>
              <a:ext uri="{FF2B5EF4-FFF2-40B4-BE49-F238E27FC236}">
                <a16:creationId xmlns:a16="http://schemas.microsoft.com/office/drawing/2014/main" xmlns="" id="{E7AC3CAA-3586-4DFC-B152-1D4A3D8BF3BB}"/>
              </a:ext>
            </a:extLst>
          </p:cNvPr>
          <p:cNvSpPr/>
          <p:nvPr/>
        </p:nvSpPr>
        <p:spPr>
          <a:xfrm>
            <a:off x="3519763" y="1292290"/>
            <a:ext cx="578957"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Yes</a:t>
            </a:r>
          </a:p>
        </p:txBody>
      </p:sp>
      <p:sp>
        <p:nvSpPr>
          <p:cNvPr id="113" name="Speech Bubble: Rectangle with Corners Rounded 112">
            <a:extLst>
              <a:ext uri="{FF2B5EF4-FFF2-40B4-BE49-F238E27FC236}">
                <a16:creationId xmlns:a16="http://schemas.microsoft.com/office/drawing/2014/main" xmlns="" id="{C78CA9F5-D8C0-447B-8729-191636CC6595}"/>
              </a:ext>
            </a:extLst>
          </p:cNvPr>
          <p:cNvSpPr/>
          <p:nvPr/>
        </p:nvSpPr>
        <p:spPr>
          <a:xfrm>
            <a:off x="4075912" y="2059960"/>
            <a:ext cx="578957"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Yes</a:t>
            </a:r>
          </a:p>
        </p:txBody>
      </p:sp>
      <p:sp>
        <p:nvSpPr>
          <p:cNvPr id="114" name="Speech Bubble: Rectangle with Corners Rounded 113">
            <a:extLst>
              <a:ext uri="{FF2B5EF4-FFF2-40B4-BE49-F238E27FC236}">
                <a16:creationId xmlns:a16="http://schemas.microsoft.com/office/drawing/2014/main" xmlns="" id="{355708C9-1A1C-43C6-B959-AAC92C87DD76}"/>
              </a:ext>
            </a:extLst>
          </p:cNvPr>
          <p:cNvSpPr/>
          <p:nvPr/>
        </p:nvSpPr>
        <p:spPr>
          <a:xfrm>
            <a:off x="1781263" y="1606997"/>
            <a:ext cx="584432" cy="369332"/>
          </a:xfrm>
          <a:prstGeom prst="wedgeRoundRectCallout">
            <a:avLst>
              <a:gd name="adj1" fmla="val -14313"/>
              <a:gd name="adj2" fmla="val 79535"/>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No</a:t>
            </a:r>
          </a:p>
        </p:txBody>
      </p:sp>
      <p:sp>
        <p:nvSpPr>
          <p:cNvPr id="115" name="Speech Bubble: Rectangle with Corners Rounded 114">
            <a:extLst>
              <a:ext uri="{FF2B5EF4-FFF2-40B4-BE49-F238E27FC236}">
                <a16:creationId xmlns:a16="http://schemas.microsoft.com/office/drawing/2014/main" xmlns="" id="{F38CAD45-CAA8-4F4C-B4DC-5A975769D30F}"/>
              </a:ext>
            </a:extLst>
          </p:cNvPr>
          <p:cNvSpPr/>
          <p:nvPr/>
        </p:nvSpPr>
        <p:spPr>
          <a:xfrm>
            <a:off x="2073479" y="2275414"/>
            <a:ext cx="584432" cy="369332"/>
          </a:xfrm>
          <a:prstGeom prst="wedgeRoundRectCallout">
            <a:avLst>
              <a:gd name="adj1" fmla="val -48045"/>
              <a:gd name="adj2" fmla="val 79535"/>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No</a:t>
            </a:r>
          </a:p>
        </p:txBody>
      </p:sp>
      <p:sp>
        <p:nvSpPr>
          <p:cNvPr id="116" name="Speech Bubble: Rectangle with Corners Rounded 115">
            <a:extLst>
              <a:ext uri="{FF2B5EF4-FFF2-40B4-BE49-F238E27FC236}">
                <a16:creationId xmlns:a16="http://schemas.microsoft.com/office/drawing/2014/main" xmlns="" id="{B74E8940-C647-4C1C-AD68-AFC8FE9A1430}"/>
              </a:ext>
            </a:extLst>
          </p:cNvPr>
          <p:cNvSpPr/>
          <p:nvPr/>
        </p:nvSpPr>
        <p:spPr>
          <a:xfrm>
            <a:off x="2714675" y="2388513"/>
            <a:ext cx="584432" cy="369332"/>
          </a:xfrm>
          <a:prstGeom prst="wedgeRoundRectCallout">
            <a:avLst>
              <a:gd name="adj1" fmla="val -26514"/>
              <a:gd name="adj2" fmla="val 79535"/>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No</a:t>
            </a:r>
          </a:p>
        </p:txBody>
      </p:sp>
      <p:sp>
        <p:nvSpPr>
          <p:cNvPr id="4" name="TextBox 3">
            <a:extLst>
              <a:ext uri="{FF2B5EF4-FFF2-40B4-BE49-F238E27FC236}">
                <a16:creationId xmlns:a16="http://schemas.microsoft.com/office/drawing/2014/main" xmlns="" id="{6F21B3ED-1D14-4B3E-87CE-6B32DCC57C4E}"/>
              </a:ext>
            </a:extLst>
          </p:cNvPr>
          <p:cNvSpPr txBox="1"/>
          <p:nvPr/>
        </p:nvSpPr>
        <p:spPr>
          <a:xfrm>
            <a:off x="1885375" y="2794840"/>
            <a:ext cx="301686" cy="369332"/>
          </a:xfrm>
          <a:prstGeom prst="rect">
            <a:avLst/>
          </a:prstGeom>
          <a:noFill/>
        </p:spPr>
        <p:txBody>
          <a:bodyPr wrap="none" rtlCol="0">
            <a:spAutoFit/>
          </a:bodyPr>
          <a:lstStyle/>
          <a:p>
            <a:r>
              <a:rPr lang="en-US" dirty="0"/>
              <a:t>0</a:t>
            </a:r>
          </a:p>
        </p:txBody>
      </p:sp>
      <p:sp>
        <p:nvSpPr>
          <p:cNvPr id="118" name="TextBox 117">
            <a:extLst>
              <a:ext uri="{FF2B5EF4-FFF2-40B4-BE49-F238E27FC236}">
                <a16:creationId xmlns:a16="http://schemas.microsoft.com/office/drawing/2014/main" xmlns="" id="{A6A2F952-52D7-4E14-946A-FAFDF37672CF}"/>
              </a:ext>
            </a:extLst>
          </p:cNvPr>
          <p:cNvSpPr txBox="1"/>
          <p:nvPr/>
        </p:nvSpPr>
        <p:spPr>
          <a:xfrm>
            <a:off x="2678546" y="2895553"/>
            <a:ext cx="301686" cy="369332"/>
          </a:xfrm>
          <a:prstGeom prst="rect">
            <a:avLst/>
          </a:prstGeom>
          <a:noFill/>
        </p:spPr>
        <p:txBody>
          <a:bodyPr wrap="none" rtlCol="0">
            <a:spAutoFit/>
          </a:bodyPr>
          <a:lstStyle/>
          <a:p>
            <a:r>
              <a:rPr lang="en-US" dirty="0"/>
              <a:t>0</a:t>
            </a:r>
          </a:p>
        </p:txBody>
      </p:sp>
      <p:sp>
        <p:nvSpPr>
          <p:cNvPr id="119" name="TextBox 118">
            <a:extLst>
              <a:ext uri="{FF2B5EF4-FFF2-40B4-BE49-F238E27FC236}">
                <a16:creationId xmlns:a16="http://schemas.microsoft.com/office/drawing/2014/main" xmlns="" id="{66BD3BF5-0B94-4EB4-B1EC-1A9CF596EFC9}"/>
              </a:ext>
            </a:extLst>
          </p:cNvPr>
          <p:cNvSpPr txBox="1"/>
          <p:nvPr/>
        </p:nvSpPr>
        <p:spPr>
          <a:xfrm>
            <a:off x="1848732" y="2165177"/>
            <a:ext cx="301686" cy="369332"/>
          </a:xfrm>
          <a:prstGeom prst="rect">
            <a:avLst/>
          </a:prstGeom>
          <a:noFill/>
        </p:spPr>
        <p:txBody>
          <a:bodyPr wrap="none" rtlCol="0">
            <a:spAutoFit/>
          </a:bodyPr>
          <a:lstStyle/>
          <a:p>
            <a:r>
              <a:rPr lang="en-US" dirty="0"/>
              <a:t>0</a:t>
            </a:r>
          </a:p>
        </p:txBody>
      </p:sp>
      <p:sp>
        <p:nvSpPr>
          <p:cNvPr id="121" name="TextBox 120">
            <a:extLst>
              <a:ext uri="{FF2B5EF4-FFF2-40B4-BE49-F238E27FC236}">
                <a16:creationId xmlns:a16="http://schemas.microsoft.com/office/drawing/2014/main" xmlns="" id="{866452EE-597C-4CB3-8A16-34049CDE22A8}"/>
              </a:ext>
            </a:extLst>
          </p:cNvPr>
          <p:cNvSpPr txBox="1"/>
          <p:nvPr/>
        </p:nvSpPr>
        <p:spPr>
          <a:xfrm>
            <a:off x="2527703" y="1500137"/>
            <a:ext cx="301686" cy="369332"/>
          </a:xfrm>
          <a:prstGeom prst="rect">
            <a:avLst/>
          </a:prstGeom>
          <a:noFill/>
        </p:spPr>
        <p:txBody>
          <a:bodyPr wrap="none" rtlCol="0">
            <a:spAutoFit/>
          </a:bodyPr>
          <a:lstStyle/>
          <a:p>
            <a:r>
              <a:rPr lang="en-US" dirty="0"/>
              <a:t>1</a:t>
            </a:r>
          </a:p>
        </p:txBody>
      </p:sp>
      <p:sp>
        <p:nvSpPr>
          <p:cNvPr id="122" name="TextBox 121">
            <a:extLst>
              <a:ext uri="{FF2B5EF4-FFF2-40B4-BE49-F238E27FC236}">
                <a16:creationId xmlns:a16="http://schemas.microsoft.com/office/drawing/2014/main" xmlns="" id="{3EFE8CE7-ED3A-4E30-8D54-38F3DC4E3883}"/>
              </a:ext>
            </a:extLst>
          </p:cNvPr>
          <p:cNvSpPr txBox="1"/>
          <p:nvPr/>
        </p:nvSpPr>
        <p:spPr>
          <a:xfrm>
            <a:off x="3518301" y="1862710"/>
            <a:ext cx="301686" cy="369332"/>
          </a:xfrm>
          <a:prstGeom prst="rect">
            <a:avLst/>
          </a:prstGeom>
          <a:noFill/>
        </p:spPr>
        <p:txBody>
          <a:bodyPr wrap="none" rtlCol="0">
            <a:spAutoFit/>
          </a:bodyPr>
          <a:lstStyle/>
          <a:p>
            <a:r>
              <a:rPr lang="en-US" dirty="0"/>
              <a:t>1</a:t>
            </a:r>
          </a:p>
        </p:txBody>
      </p:sp>
      <p:sp>
        <p:nvSpPr>
          <p:cNvPr id="123" name="TextBox 122">
            <a:extLst>
              <a:ext uri="{FF2B5EF4-FFF2-40B4-BE49-F238E27FC236}">
                <a16:creationId xmlns:a16="http://schemas.microsoft.com/office/drawing/2014/main" xmlns="" id="{CB3D4EE4-ACD2-4B08-B92F-73C92C0A9A34}"/>
              </a:ext>
            </a:extLst>
          </p:cNvPr>
          <p:cNvSpPr txBox="1"/>
          <p:nvPr/>
        </p:nvSpPr>
        <p:spPr>
          <a:xfrm>
            <a:off x="4134266" y="2645098"/>
            <a:ext cx="301686" cy="369332"/>
          </a:xfrm>
          <a:prstGeom prst="rect">
            <a:avLst/>
          </a:prstGeom>
          <a:noFill/>
        </p:spPr>
        <p:txBody>
          <a:bodyPr wrap="none" rtlCol="0">
            <a:spAutoFit/>
          </a:bodyPr>
          <a:lstStyle/>
          <a:p>
            <a:r>
              <a:rPr lang="en-US" dirty="0"/>
              <a:t>1</a:t>
            </a:r>
          </a:p>
        </p:txBody>
      </p:sp>
      <p:sp>
        <p:nvSpPr>
          <p:cNvPr id="124" name="Speech Bubble: Rectangle with Corners Rounded 123">
            <a:extLst>
              <a:ext uri="{FF2B5EF4-FFF2-40B4-BE49-F238E27FC236}">
                <a16:creationId xmlns:a16="http://schemas.microsoft.com/office/drawing/2014/main" xmlns="" id="{674A3117-F4D0-43F7-976F-6A5D60E9D208}"/>
              </a:ext>
            </a:extLst>
          </p:cNvPr>
          <p:cNvSpPr/>
          <p:nvPr/>
        </p:nvSpPr>
        <p:spPr>
          <a:xfrm>
            <a:off x="7601390" y="922091"/>
            <a:ext cx="1091256"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85% likely</a:t>
            </a:r>
          </a:p>
        </p:txBody>
      </p:sp>
      <p:sp>
        <p:nvSpPr>
          <p:cNvPr id="125" name="Speech Bubble: Rectangle with Corners Rounded 124">
            <a:extLst>
              <a:ext uri="{FF2B5EF4-FFF2-40B4-BE49-F238E27FC236}">
                <a16:creationId xmlns:a16="http://schemas.microsoft.com/office/drawing/2014/main" xmlns="" id="{D26FDB98-2A9F-4D79-8246-5B23FF2D6CFB}"/>
              </a:ext>
            </a:extLst>
          </p:cNvPr>
          <p:cNvSpPr/>
          <p:nvPr/>
        </p:nvSpPr>
        <p:spPr>
          <a:xfrm>
            <a:off x="8562824" y="1286424"/>
            <a:ext cx="1091256"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70% likely</a:t>
            </a:r>
          </a:p>
        </p:txBody>
      </p:sp>
      <p:sp>
        <p:nvSpPr>
          <p:cNvPr id="126" name="Speech Bubble: Rectangle with Corners Rounded 125">
            <a:extLst>
              <a:ext uri="{FF2B5EF4-FFF2-40B4-BE49-F238E27FC236}">
                <a16:creationId xmlns:a16="http://schemas.microsoft.com/office/drawing/2014/main" xmlns="" id="{6048A3BF-10EF-41DA-88BC-07DF45454A9B}"/>
              </a:ext>
            </a:extLst>
          </p:cNvPr>
          <p:cNvSpPr/>
          <p:nvPr/>
        </p:nvSpPr>
        <p:spPr>
          <a:xfrm>
            <a:off x="9185984" y="2047541"/>
            <a:ext cx="1091256" cy="369332"/>
          </a:xfrm>
          <a:prstGeom prst="wedgeRoundRectCallout">
            <a:avLst>
              <a:gd name="adj1" fmla="val -14313"/>
              <a:gd name="adj2" fmla="val 7953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40% likely</a:t>
            </a:r>
          </a:p>
        </p:txBody>
      </p:sp>
      <p:sp>
        <p:nvSpPr>
          <p:cNvPr id="130" name="TextBox 129">
            <a:extLst>
              <a:ext uri="{FF2B5EF4-FFF2-40B4-BE49-F238E27FC236}">
                <a16:creationId xmlns:a16="http://schemas.microsoft.com/office/drawing/2014/main" xmlns="" id="{399CC0AE-55F3-499B-89E5-E2691F3DB1A5}"/>
              </a:ext>
            </a:extLst>
          </p:cNvPr>
          <p:cNvSpPr txBox="1"/>
          <p:nvPr/>
        </p:nvSpPr>
        <p:spPr>
          <a:xfrm>
            <a:off x="7726376" y="1476447"/>
            <a:ext cx="593432" cy="369332"/>
          </a:xfrm>
          <a:prstGeom prst="rect">
            <a:avLst/>
          </a:prstGeom>
          <a:noFill/>
        </p:spPr>
        <p:txBody>
          <a:bodyPr wrap="none" rtlCol="0">
            <a:spAutoFit/>
          </a:bodyPr>
          <a:lstStyle/>
          <a:p>
            <a:r>
              <a:rPr lang="en-US" dirty="0"/>
              <a:t>0.85</a:t>
            </a:r>
          </a:p>
        </p:txBody>
      </p:sp>
      <p:sp>
        <p:nvSpPr>
          <p:cNvPr id="131" name="TextBox 130">
            <a:extLst>
              <a:ext uri="{FF2B5EF4-FFF2-40B4-BE49-F238E27FC236}">
                <a16:creationId xmlns:a16="http://schemas.microsoft.com/office/drawing/2014/main" xmlns="" id="{D7EB49A8-0A5C-4F20-8BE6-6D8482F683D6}"/>
              </a:ext>
            </a:extLst>
          </p:cNvPr>
          <p:cNvSpPr txBox="1"/>
          <p:nvPr/>
        </p:nvSpPr>
        <p:spPr>
          <a:xfrm>
            <a:off x="8732475" y="1834874"/>
            <a:ext cx="476412" cy="369332"/>
          </a:xfrm>
          <a:prstGeom prst="rect">
            <a:avLst/>
          </a:prstGeom>
          <a:noFill/>
        </p:spPr>
        <p:txBody>
          <a:bodyPr wrap="none" rtlCol="0">
            <a:spAutoFit/>
          </a:bodyPr>
          <a:lstStyle/>
          <a:p>
            <a:r>
              <a:rPr lang="en-US" dirty="0"/>
              <a:t>0.7</a:t>
            </a:r>
          </a:p>
        </p:txBody>
      </p:sp>
      <p:sp>
        <p:nvSpPr>
          <p:cNvPr id="133" name="TextBox 132">
            <a:extLst>
              <a:ext uri="{FF2B5EF4-FFF2-40B4-BE49-F238E27FC236}">
                <a16:creationId xmlns:a16="http://schemas.microsoft.com/office/drawing/2014/main" xmlns="" id="{44948C14-6426-493C-9D05-9A41E307844C}"/>
              </a:ext>
            </a:extLst>
          </p:cNvPr>
          <p:cNvSpPr txBox="1"/>
          <p:nvPr/>
        </p:nvSpPr>
        <p:spPr>
          <a:xfrm>
            <a:off x="7028856" y="2146228"/>
            <a:ext cx="476412" cy="369332"/>
          </a:xfrm>
          <a:prstGeom prst="rect">
            <a:avLst/>
          </a:prstGeom>
          <a:noFill/>
        </p:spPr>
        <p:txBody>
          <a:bodyPr wrap="none" rtlCol="0">
            <a:spAutoFit/>
          </a:bodyPr>
          <a:lstStyle/>
          <a:p>
            <a:r>
              <a:rPr lang="en-US" dirty="0"/>
              <a:t>0.6</a:t>
            </a:r>
          </a:p>
        </p:txBody>
      </p:sp>
      <p:sp>
        <p:nvSpPr>
          <p:cNvPr id="134" name="TextBox 133">
            <a:extLst>
              <a:ext uri="{FF2B5EF4-FFF2-40B4-BE49-F238E27FC236}">
                <a16:creationId xmlns:a16="http://schemas.microsoft.com/office/drawing/2014/main" xmlns="" id="{C4A282A6-A865-4F25-9171-492A4ECA4CCA}"/>
              </a:ext>
            </a:extLst>
          </p:cNvPr>
          <p:cNvSpPr txBox="1"/>
          <p:nvPr/>
        </p:nvSpPr>
        <p:spPr>
          <a:xfrm>
            <a:off x="7079923" y="2813215"/>
            <a:ext cx="476412" cy="369332"/>
          </a:xfrm>
          <a:prstGeom prst="rect">
            <a:avLst/>
          </a:prstGeom>
          <a:noFill/>
        </p:spPr>
        <p:txBody>
          <a:bodyPr wrap="none" rtlCol="0">
            <a:spAutoFit/>
          </a:bodyPr>
          <a:lstStyle/>
          <a:p>
            <a:r>
              <a:rPr lang="en-US" dirty="0"/>
              <a:t>0.3</a:t>
            </a:r>
          </a:p>
        </p:txBody>
      </p:sp>
      <p:sp>
        <p:nvSpPr>
          <p:cNvPr id="135" name="TextBox 134">
            <a:extLst>
              <a:ext uri="{FF2B5EF4-FFF2-40B4-BE49-F238E27FC236}">
                <a16:creationId xmlns:a16="http://schemas.microsoft.com/office/drawing/2014/main" xmlns="" id="{CCAE3BA1-829C-4FF7-B385-D0A0B452BE3A}"/>
              </a:ext>
            </a:extLst>
          </p:cNvPr>
          <p:cNvSpPr txBox="1"/>
          <p:nvPr/>
        </p:nvSpPr>
        <p:spPr>
          <a:xfrm>
            <a:off x="7875196" y="2909766"/>
            <a:ext cx="476412" cy="369332"/>
          </a:xfrm>
          <a:prstGeom prst="rect">
            <a:avLst/>
          </a:prstGeom>
          <a:noFill/>
        </p:spPr>
        <p:txBody>
          <a:bodyPr wrap="none" rtlCol="0">
            <a:spAutoFit/>
          </a:bodyPr>
          <a:lstStyle/>
          <a:p>
            <a:r>
              <a:rPr lang="en-US" dirty="0"/>
              <a:t>0.2</a:t>
            </a:r>
          </a:p>
        </p:txBody>
      </p:sp>
      <p:sp>
        <p:nvSpPr>
          <p:cNvPr id="5" name="TextBox 4">
            <a:extLst>
              <a:ext uri="{FF2B5EF4-FFF2-40B4-BE49-F238E27FC236}">
                <a16:creationId xmlns:a16="http://schemas.microsoft.com/office/drawing/2014/main" xmlns="" id="{14457764-175C-47E3-A1D8-DB0FB966E650}"/>
              </a:ext>
            </a:extLst>
          </p:cNvPr>
          <p:cNvSpPr txBox="1"/>
          <p:nvPr/>
        </p:nvSpPr>
        <p:spPr>
          <a:xfrm>
            <a:off x="2572110" y="3921637"/>
            <a:ext cx="959943" cy="369332"/>
          </a:xfrm>
          <a:prstGeom prst="rect">
            <a:avLst/>
          </a:prstGeom>
          <a:noFill/>
        </p:spPr>
        <p:txBody>
          <a:bodyPr wrap="none" rtlCol="0">
            <a:spAutoFit/>
          </a:bodyPr>
          <a:lstStyle/>
          <a:p>
            <a:r>
              <a:rPr lang="en-US" b="1" dirty="0"/>
              <a:t>Discrete</a:t>
            </a:r>
          </a:p>
        </p:txBody>
      </p:sp>
      <p:sp>
        <p:nvSpPr>
          <p:cNvPr id="136" name="TextBox 135">
            <a:extLst>
              <a:ext uri="{FF2B5EF4-FFF2-40B4-BE49-F238E27FC236}">
                <a16:creationId xmlns:a16="http://schemas.microsoft.com/office/drawing/2014/main" xmlns="" id="{5AD428F3-20C8-4D65-A4E6-50BC6D516EE9}"/>
              </a:ext>
            </a:extLst>
          </p:cNvPr>
          <p:cNvSpPr txBox="1"/>
          <p:nvPr/>
        </p:nvSpPr>
        <p:spPr>
          <a:xfrm>
            <a:off x="8006287" y="3866059"/>
            <a:ext cx="1272592" cy="369332"/>
          </a:xfrm>
          <a:prstGeom prst="rect">
            <a:avLst/>
          </a:prstGeom>
          <a:noFill/>
        </p:spPr>
        <p:txBody>
          <a:bodyPr wrap="none" rtlCol="0">
            <a:spAutoFit/>
          </a:bodyPr>
          <a:lstStyle/>
          <a:p>
            <a:r>
              <a:rPr lang="en-US" b="1" dirty="0"/>
              <a:t>Continuous</a:t>
            </a:r>
          </a:p>
        </p:txBody>
      </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xmlns="" id="{C06B1685-C982-4FE8-8486-2B0812FB5E92}"/>
                  </a:ext>
                </a:extLst>
              </p:cNvPr>
              <p:cNvSpPr txBox="1"/>
              <p:nvPr/>
            </p:nvSpPr>
            <p:spPr>
              <a:xfrm>
                <a:off x="598242" y="4706066"/>
                <a:ext cx="3529755" cy="778868"/>
              </a:xfrm>
              <a:prstGeom prst="rect">
                <a:avLst/>
              </a:prstGeom>
              <a:noFill/>
            </p:spPr>
            <p:txBody>
              <a:bodyPr wrap="square" rtlCol="0">
                <a:spAutoFit/>
              </a:bodyPr>
              <a:lstStyle/>
              <a:p>
                <a:r>
                  <a:rPr lang="en-US" sz="2000" b="1" dirty="0"/>
                  <a:t>Step Function Y = </a:t>
                </a:r>
                <a14:m>
                  <m:oMath xmlns:m="http://schemas.openxmlformats.org/officeDocument/2006/math">
                    <m:d>
                      <m:dPr>
                        <m:begChr m:val="{"/>
                        <m:endChr m:val=""/>
                        <m:ctrlPr>
                          <a:rPr lang="en-US" sz="2000" b="1" i="1" smtClean="0">
                            <a:latin typeface="Cambria Math" charset="0"/>
                          </a:rPr>
                        </m:ctrlPr>
                      </m:dPr>
                      <m:e>
                        <m:m>
                          <m:mPr>
                            <m:mcs>
                              <m:mc>
                                <m:mcPr>
                                  <m:count m:val="1"/>
                                  <m:mcJc m:val="center"/>
                                </m:mcPr>
                              </m:mc>
                            </m:mcs>
                            <m:ctrlPr>
                              <a:rPr lang="en-US" sz="2000" b="1" i="1" smtClean="0">
                                <a:latin typeface="Cambria Math" charset="0"/>
                              </a:rPr>
                            </m:ctrlPr>
                          </m:mPr>
                          <m:mr>
                            <m:e>
                              <m:r>
                                <m:rPr>
                                  <m:brk m:alnAt="7"/>
                                </m:rPr>
                                <a:rPr lang="en-US" sz="2000" b="1" i="1" smtClean="0">
                                  <a:solidFill>
                                    <a:srgbClr val="0070C0"/>
                                  </a:solidFill>
                                  <a:latin typeface="Cambria Math" panose="02040503050406030204" pitchFamily="18" charset="0"/>
                                </a:rPr>
                                <m:t>𝟏</m:t>
                              </m:r>
                              <m:r>
                                <a:rPr lang="en-US" sz="2000" b="1" i="1" smtClean="0">
                                  <a:solidFill>
                                    <a:srgbClr val="0070C0"/>
                                  </a:solidFill>
                                  <a:latin typeface="Cambria Math" panose="02040503050406030204" pitchFamily="18" charset="0"/>
                                </a:rPr>
                                <m:t> </m:t>
                              </m:r>
                              <m:r>
                                <a:rPr lang="en-US" sz="2000" b="1" i="1" smtClean="0">
                                  <a:solidFill>
                                    <a:srgbClr val="0070C0"/>
                                  </a:solidFill>
                                  <a:latin typeface="Cambria Math" panose="02040503050406030204" pitchFamily="18" charset="0"/>
                                </a:rPr>
                                <m:t>𝒊𝒇</m:t>
                              </m:r>
                              <m:r>
                                <a:rPr lang="en-US" sz="2000" b="1" i="1" smtClean="0">
                                  <a:solidFill>
                                    <a:srgbClr val="0070C0"/>
                                  </a:solidFill>
                                  <a:latin typeface="Cambria Math" panose="02040503050406030204" pitchFamily="18" charset="0"/>
                                </a:rPr>
                                <m:t> </m:t>
                              </m:r>
                              <m:r>
                                <a:rPr lang="en-US" sz="2000" b="1" i="1" smtClean="0">
                                  <a:solidFill>
                                    <a:srgbClr val="0070C0"/>
                                  </a:solidFill>
                                  <a:latin typeface="Cambria Math" panose="02040503050406030204" pitchFamily="18" charset="0"/>
                                </a:rPr>
                                <m:t>𝒙</m:t>
                              </m:r>
                              <m:r>
                                <a:rPr lang="en-US" sz="2000" b="1" i="1" smtClean="0">
                                  <a:solidFill>
                                    <a:srgbClr val="0070C0"/>
                                  </a:solidFill>
                                  <a:latin typeface="Cambria Math" panose="02040503050406030204" pitchFamily="18" charset="0"/>
                                  <a:ea typeface="Cambria Math" panose="02040503050406030204" pitchFamily="18" charset="0"/>
                                </a:rPr>
                                <m:t>≥</m:t>
                              </m:r>
                              <m:r>
                                <a:rPr lang="en-US" sz="2000" b="1" i="1" smtClean="0">
                                  <a:solidFill>
                                    <a:srgbClr val="0070C0"/>
                                  </a:solidFill>
                                  <a:latin typeface="Cambria Math" panose="02040503050406030204" pitchFamily="18" charset="0"/>
                                  <a:ea typeface="Cambria Math" panose="02040503050406030204" pitchFamily="18" charset="0"/>
                                </a:rPr>
                                <m:t>𝟎</m:t>
                              </m:r>
                            </m:e>
                          </m:mr>
                          <m:mr>
                            <m:e>
                              <m:r>
                                <a:rPr lang="en-US" sz="2000" b="1" i="1" smtClean="0">
                                  <a:solidFill>
                                    <a:srgbClr val="FF0000"/>
                                  </a:solidFill>
                                  <a:latin typeface="Cambria Math" panose="02040503050406030204" pitchFamily="18" charset="0"/>
                                </a:rPr>
                                <m:t>𝟏</m:t>
                              </m:r>
                              <m:r>
                                <a:rPr lang="en-US" sz="2000" b="1" i="1" smtClean="0">
                                  <a:solidFill>
                                    <a:srgbClr val="FF0000"/>
                                  </a:solidFill>
                                  <a:latin typeface="Cambria Math" panose="02040503050406030204" pitchFamily="18" charset="0"/>
                                </a:rPr>
                                <m:t> </m:t>
                              </m:r>
                              <m:r>
                                <a:rPr lang="en-US" sz="2000" b="1" i="1" smtClean="0">
                                  <a:solidFill>
                                    <a:srgbClr val="FF0000"/>
                                  </a:solidFill>
                                  <a:latin typeface="Cambria Math" panose="02040503050406030204" pitchFamily="18" charset="0"/>
                                </a:rPr>
                                <m:t>𝒊𝒇</m:t>
                              </m:r>
                              <m:r>
                                <a:rPr lang="en-US" sz="2000" b="1" i="1" smtClean="0">
                                  <a:solidFill>
                                    <a:srgbClr val="FF0000"/>
                                  </a:solidFill>
                                  <a:latin typeface="Cambria Math" panose="02040503050406030204" pitchFamily="18" charset="0"/>
                                </a:rPr>
                                <m:t> </m:t>
                              </m:r>
                              <m:r>
                                <a:rPr lang="en-US" sz="2000" b="1" i="1" smtClean="0">
                                  <a:solidFill>
                                    <a:srgbClr val="FF0000"/>
                                  </a:solidFill>
                                  <a:latin typeface="Cambria Math" panose="02040503050406030204" pitchFamily="18" charset="0"/>
                                </a:rPr>
                                <m:t>𝒙</m:t>
                              </m:r>
                              <m:r>
                                <a:rPr lang="en-US" sz="2000" b="1" i="1" smtClean="0">
                                  <a:solidFill>
                                    <a:srgbClr val="FF0000"/>
                                  </a:solidFill>
                                  <a:latin typeface="Cambria Math" panose="02040503050406030204" pitchFamily="18" charset="0"/>
                                </a:rPr>
                                <m:t>&lt;</m:t>
                              </m:r>
                              <m:r>
                                <a:rPr lang="en-US" sz="2000" b="1" i="1" smtClean="0">
                                  <a:solidFill>
                                    <a:srgbClr val="FF0000"/>
                                  </a:solidFill>
                                  <a:latin typeface="Cambria Math" panose="02040503050406030204" pitchFamily="18" charset="0"/>
                                </a:rPr>
                                <m:t>𝟎</m:t>
                              </m:r>
                            </m:e>
                          </m:mr>
                        </m:m>
                      </m:e>
                    </m:d>
                  </m:oMath>
                </a14:m>
                <a:endParaRPr lang="en-US" sz="2000" b="1" dirty="0"/>
              </a:p>
            </p:txBody>
          </p:sp>
        </mc:Choice>
        <mc:Fallback xmlns="">
          <p:sp>
            <p:nvSpPr>
              <p:cNvPr id="145" name="TextBox 144">
                <a:extLst>
                  <a:ext uri="{FF2B5EF4-FFF2-40B4-BE49-F238E27FC236}">
                    <a16:creationId xmlns:a16="http://schemas.microsoft.com/office/drawing/2014/main" id="{C06B1685-C982-4FE8-8486-2B0812FB5E92}"/>
                  </a:ext>
                </a:extLst>
              </p:cNvPr>
              <p:cNvSpPr txBox="1">
                <a:spLocks noRot="1" noChangeAspect="1" noMove="1" noResize="1" noEditPoints="1" noAdjustHandles="1" noChangeArrowheads="1" noChangeShapeType="1" noTextEdit="1"/>
              </p:cNvSpPr>
              <p:nvPr/>
            </p:nvSpPr>
            <p:spPr>
              <a:xfrm>
                <a:off x="598242" y="4706066"/>
                <a:ext cx="3529755" cy="778868"/>
              </a:xfrm>
              <a:prstGeom prst="rect">
                <a:avLst/>
              </a:prstGeom>
              <a:blipFill>
                <a:blip r:embed="rId2"/>
                <a:stretch>
                  <a:fillRect l="-1727"/>
                </a:stretch>
              </a:blipFill>
            </p:spPr>
            <p:txBody>
              <a:bodyPr/>
              <a:lstStyle/>
              <a:p>
                <a:r>
                  <a:rPr lang="en-US">
                    <a:noFill/>
                  </a:rPr>
                  <a:t> </a:t>
                </a:r>
              </a:p>
            </p:txBody>
          </p:sp>
        </mc:Fallback>
      </mc:AlternateContent>
      <p:cxnSp>
        <p:nvCxnSpPr>
          <p:cNvPr id="146" name="Straight Arrow Connector 145">
            <a:extLst>
              <a:ext uri="{FF2B5EF4-FFF2-40B4-BE49-F238E27FC236}">
                <a16:creationId xmlns:a16="http://schemas.microsoft.com/office/drawing/2014/main" xmlns="" id="{3EE2BE5E-252B-4CAF-93B7-8A45C0948B02}"/>
              </a:ext>
            </a:extLst>
          </p:cNvPr>
          <p:cNvCxnSpPr/>
          <p:nvPr/>
        </p:nvCxnSpPr>
        <p:spPr>
          <a:xfrm>
            <a:off x="4096261" y="5294501"/>
            <a:ext cx="0" cy="1321266"/>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1AC75680-C86D-4B54-8BDE-A9D1BE3D4CE0}"/>
              </a:ext>
            </a:extLst>
          </p:cNvPr>
          <p:cNvCxnSpPr/>
          <p:nvPr/>
        </p:nvCxnSpPr>
        <p:spPr>
          <a:xfrm>
            <a:off x="2905033" y="5925126"/>
            <a:ext cx="2332139" cy="0"/>
          </a:xfrm>
          <a:prstGeom prst="line">
            <a:avLst/>
          </a:prstGeom>
          <a:ln w="12700">
            <a:solidFill>
              <a:schemeClr val="tx1"/>
            </a:solidFill>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48" name="Straight Connector 147">
            <a:extLst>
              <a:ext uri="{FF2B5EF4-FFF2-40B4-BE49-F238E27FC236}">
                <a16:creationId xmlns:a16="http://schemas.microsoft.com/office/drawing/2014/main" xmlns="" id="{BD1EC24F-5E41-4102-B7A5-9886A22E2EA1}"/>
              </a:ext>
            </a:extLst>
          </p:cNvPr>
          <p:cNvCxnSpPr/>
          <p:nvPr/>
        </p:nvCxnSpPr>
        <p:spPr>
          <a:xfrm>
            <a:off x="3286732" y="5925126"/>
            <a:ext cx="809529" cy="0"/>
          </a:xfrm>
          <a:prstGeom prst="line">
            <a:avLst/>
          </a:prstGeom>
          <a:ln w="28575">
            <a:solidFill>
              <a:srgbClr val="9148C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393688AA-0541-4761-8636-C50F66D70B83}"/>
              </a:ext>
            </a:extLst>
          </p:cNvPr>
          <p:cNvCxnSpPr/>
          <p:nvPr/>
        </p:nvCxnSpPr>
        <p:spPr>
          <a:xfrm>
            <a:off x="4096261" y="5590965"/>
            <a:ext cx="809529" cy="0"/>
          </a:xfrm>
          <a:prstGeom prst="line">
            <a:avLst/>
          </a:prstGeom>
          <a:ln w="28575">
            <a:solidFill>
              <a:srgbClr val="9148C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0E1303D2-E3F9-441A-87AA-90CF2A83FAD2}"/>
              </a:ext>
            </a:extLst>
          </p:cNvPr>
          <p:cNvCxnSpPr>
            <a:cxnSpLocks/>
          </p:cNvCxnSpPr>
          <p:nvPr/>
        </p:nvCxnSpPr>
        <p:spPr>
          <a:xfrm flipV="1">
            <a:off x="4100442" y="5582575"/>
            <a:ext cx="0" cy="355133"/>
          </a:xfrm>
          <a:prstGeom prst="line">
            <a:avLst/>
          </a:prstGeom>
          <a:ln w="28575">
            <a:solidFill>
              <a:srgbClr val="9148C8"/>
            </a:solidFill>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xmlns="" id="{B25DA390-3436-4DB8-BC28-8D890F26958F}"/>
              </a:ext>
            </a:extLst>
          </p:cNvPr>
          <p:cNvSpPr txBox="1"/>
          <p:nvPr/>
        </p:nvSpPr>
        <p:spPr>
          <a:xfrm>
            <a:off x="4905790" y="5835590"/>
            <a:ext cx="284052" cy="369332"/>
          </a:xfrm>
          <a:prstGeom prst="rect">
            <a:avLst/>
          </a:prstGeom>
          <a:noFill/>
        </p:spPr>
        <p:txBody>
          <a:bodyPr wrap="none" rtlCol="0">
            <a:spAutoFit/>
          </a:bodyPr>
          <a:lstStyle/>
          <a:p>
            <a:r>
              <a:rPr lang="en-US" dirty="0"/>
              <a:t>x</a:t>
            </a:r>
          </a:p>
        </p:txBody>
      </p:sp>
      <p:sp>
        <p:nvSpPr>
          <p:cNvPr id="152" name="TextBox 151">
            <a:extLst>
              <a:ext uri="{FF2B5EF4-FFF2-40B4-BE49-F238E27FC236}">
                <a16:creationId xmlns:a16="http://schemas.microsoft.com/office/drawing/2014/main" xmlns="" id="{DB3C1C34-1737-4EB4-97D4-0F018CA68A46}"/>
              </a:ext>
            </a:extLst>
          </p:cNvPr>
          <p:cNvSpPr txBox="1"/>
          <p:nvPr/>
        </p:nvSpPr>
        <p:spPr>
          <a:xfrm>
            <a:off x="3787050" y="5194368"/>
            <a:ext cx="288862" cy="369332"/>
          </a:xfrm>
          <a:prstGeom prst="rect">
            <a:avLst/>
          </a:prstGeom>
          <a:noFill/>
        </p:spPr>
        <p:txBody>
          <a:bodyPr wrap="none" rtlCol="0">
            <a:spAutoFit/>
          </a:bodyPr>
          <a:lstStyle/>
          <a:p>
            <a:r>
              <a:rPr lang="en-US" dirty="0"/>
              <a:t>y</a:t>
            </a:r>
          </a:p>
        </p:txBody>
      </p: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xmlns="" id="{A3429097-C484-4306-BF4E-34AB7112F441}"/>
                  </a:ext>
                </a:extLst>
              </p:cNvPr>
              <p:cNvSpPr txBox="1"/>
              <p:nvPr/>
            </p:nvSpPr>
            <p:spPr>
              <a:xfrm>
                <a:off x="5710964" y="4665111"/>
                <a:ext cx="3780852" cy="576825"/>
              </a:xfrm>
              <a:prstGeom prst="rect">
                <a:avLst/>
              </a:prstGeom>
              <a:noFill/>
            </p:spPr>
            <p:txBody>
              <a:bodyPr wrap="square" rtlCol="0">
                <a:spAutoFit/>
              </a:bodyPr>
              <a:lstStyle/>
              <a:p>
                <a:r>
                  <a:rPr lang="en-US" sz="2000" b="1" dirty="0"/>
                  <a:t>Sigmoid Function  Y =</a:t>
                </a:r>
                <a14:m>
                  <m:oMath xmlns:m="http://schemas.openxmlformats.org/officeDocument/2006/math">
                    <m:f>
                      <m:fPr>
                        <m:ctrlPr>
                          <a:rPr lang="en-US" sz="2000" b="1" i="1" smtClean="0">
                            <a:latin typeface="Cambria Math" charset="0"/>
                          </a:rPr>
                        </m:ctrlPr>
                      </m:fPr>
                      <m:num>
                        <m:r>
                          <a:rPr lang="en-US" sz="2000" b="1" i="1" smtClean="0">
                            <a:latin typeface="Cambria Math" panose="02040503050406030204" pitchFamily="18" charset="0"/>
                          </a:rPr>
                          <m:t>𝟏</m:t>
                        </m:r>
                      </m:num>
                      <m:den>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 </m:t>
                        </m:r>
                        <m:sSup>
                          <m:sSupPr>
                            <m:ctrlPr>
                              <a:rPr lang="en-US" sz="2000" b="1" i="1" smtClean="0">
                                <a:latin typeface="Cambria Math" charset="0"/>
                              </a:rPr>
                            </m:ctrlPr>
                          </m:sSupPr>
                          <m:e>
                            <m:r>
                              <a:rPr lang="en-US" sz="2000" b="1" i="1" smtClean="0">
                                <a:latin typeface="Cambria Math" panose="02040503050406030204" pitchFamily="18" charset="0"/>
                              </a:rPr>
                              <m:t>𝒆</m:t>
                            </m:r>
                          </m:e>
                          <m:sup>
                            <m:r>
                              <a:rPr lang="en-US" sz="2000" b="1" i="1" smtClean="0">
                                <a:latin typeface="Cambria Math" panose="02040503050406030204" pitchFamily="18" charset="0"/>
                              </a:rPr>
                              <m:t>−</m:t>
                            </m:r>
                            <m:r>
                              <a:rPr lang="en-US" sz="2000" b="1" i="1" smtClean="0">
                                <a:latin typeface="Cambria Math" panose="02040503050406030204" pitchFamily="18" charset="0"/>
                              </a:rPr>
                              <m:t>𝒙</m:t>
                            </m:r>
                          </m:sup>
                        </m:sSup>
                        <m:r>
                          <a:rPr lang="en-US" sz="2000" b="1" i="1" smtClean="0">
                            <a:latin typeface="Cambria Math" panose="02040503050406030204" pitchFamily="18" charset="0"/>
                          </a:rPr>
                          <m:t>)</m:t>
                        </m:r>
                      </m:den>
                    </m:f>
                  </m:oMath>
                </a14:m>
                <a:endParaRPr lang="en-US" sz="2000" b="1" dirty="0"/>
              </a:p>
            </p:txBody>
          </p:sp>
        </mc:Choice>
        <mc:Fallback xmlns="">
          <p:sp>
            <p:nvSpPr>
              <p:cNvPr id="153" name="TextBox 152">
                <a:extLst>
                  <a:ext uri="{FF2B5EF4-FFF2-40B4-BE49-F238E27FC236}">
                    <a16:creationId xmlns:a16="http://schemas.microsoft.com/office/drawing/2014/main" id="{A3429097-C484-4306-BF4E-34AB7112F441}"/>
                  </a:ext>
                </a:extLst>
              </p:cNvPr>
              <p:cNvSpPr txBox="1">
                <a:spLocks noRot="1" noChangeAspect="1" noMove="1" noResize="1" noEditPoints="1" noAdjustHandles="1" noChangeArrowheads="1" noChangeShapeType="1" noTextEdit="1"/>
              </p:cNvSpPr>
              <p:nvPr/>
            </p:nvSpPr>
            <p:spPr>
              <a:xfrm>
                <a:off x="5710964" y="4665111"/>
                <a:ext cx="3780852" cy="576825"/>
              </a:xfrm>
              <a:prstGeom prst="rect">
                <a:avLst/>
              </a:prstGeom>
              <a:blipFill>
                <a:blip r:embed="rId3"/>
                <a:stretch>
                  <a:fillRect l="-1774"/>
                </a:stretch>
              </a:blipFill>
            </p:spPr>
            <p:txBody>
              <a:bodyPr/>
              <a:lstStyle/>
              <a:p>
                <a:r>
                  <a:rPr lang="en-US">
                    <a:noFill/>
                  </a:rPr>
                  <a:t> </a:t>
                </a:r>
              </a:p>
            </p:txBody>
          </p:sp>
        </mc:Fallback>
      </mc:AlternateContent>
      <p:cxnSp>
        <p:nvCxnSpPr>
          <p:cNvPr id="154" name="Straight Arrow Connector 153">
            <a:extLst>
              <a:ext uri="{FF2B5EF4-FFF2-40B4-BE49-F238E27FC236}">
                <a16:creationId xmlns:a16="http://schemas.microsoft.com/office/drawing/2014/main" xmlns="" id="{F9333FF0-79D5-483B-AD55-9225401CD1FB}"/>
              </a:ext>
            </a:extLst>
          </p:cNvPr>
          <p:cNvCxnSpPr/>
          <p:nvPr/>
        </p:nvCxnSpPr>
        <p:spPr>
          <a:xfrm>
            <a:off x="9282786" y="5158474"/>
            <a:ext cx="0" cy="1321266"/>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B6B71B41-E219-4949-B439-7AF19D63B434}"/>
              </a:ext>
            </a:extLst>
          </p:cNvPr>
          <p:cNvCxnSpPr/>
          <p:nvPr/>
        </p:nvCxnSpPr>
        <p:spPr>
          <a:xfrm>
            <a:off x="8091558" y="5789099"/>
            <a:ext cx="2332139" cy="0"/>
          </a:xfrm>
          <a:prstGeom prst="line">
            <a:avLst/>
          </a:prstGeom>
          <a:ln w="12700">
            <a:solidFill>
              <a:schemeClr val="tx1"/>
            </a:solidFill>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56" name="Straight Connector 155">
            <a:extLst>
              <a:ext uri="{FF2B5EF4-FFF2-40B4-BE49-F238E27FC236}">
                <a16:creationId xmlns:a16="http://schemas.microsoft.com/office/drawing/2014/main" xmlns="" id="{32F5F081-E282-4BEB-A5EC-99BEA7A93EBC}"/>
              </a:ext>
            </a:extLst>
          </p:cNvPr>
          <p:cNvCxnSpPr>
            <a:cxnSpLocks/>
          </p:cNvCxnSpPr>
          <p:nvPr/>
        </p:nvCxnSpPr>
        <p:spPr>
          <a:xfrm>
            <a:off x="8183841" y="5751353"/>
            <a:ext cx="822960" cy="0"/>
          </a:xfrm>
          <a:prstGeom prst="line">
            <a:avLst/>
          </a:prstGeom>
          <a:ln w="28575">
            <a:solidFill>
              <a:srgbClr val="9148C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3F9F5E45-0F1A-4C9A-8743-1164750B937B}"/>
              </a:ext>
            </a:extLst>
          </p:cNvPr>
          <p:cNvCxnSpPr>
            <a:cxnSpLocks/>
          </p:cNvCxnSpPr>
          <p:nvPr/>
        </p:nvCxnSpPr>
        <p:spPr>
          <a:xfrm>
            <a:off x="9590313" y="5454938"/>
            <a:ext cx="777240" cy="0"/>
          </a:xfrm>
          <a:prstGeom prst="line">
            <a:avLst/>
          </a:prstGeom>
          <a:ln w="28575">
            <a:solidFill>
              <a:srgbClr val="9148C8"/>
            </a:solidFill>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xmlns="" id="{79BA8B8C-4F1E-43AA-AF26-9EF2FA3E9E95}"/>
              </a:ext>
            </a:extLst>
          </p:cNvPr>
          <p:cNvSpPr txBox="1"/>
          <p:nvPr/>
        </p:nvSpPr>
        <p:spPr>
          <a:xfrm>
            <a:off x="10092315" y="5699563"/>
            <a:ext cx="284052" cy="369332"/>
          </a:xfrm>
          <a:prstGeom prst="rect">
            <a:avLst/>
          </a:prstGeom>
          <a:noFill/>
        </p:spPr>
        <p:txBody>
          <a:bodyPr wrap="none" rtlCol="0">
            <a:spAutoFit/>
          </a:bodyPr>
          <a:lstStyle/>
          <a:p>
            <a:r>
              <a:rPr lang="en-US" dirty="0"/>
              <a:t>x</a:t>
            </a:r>
          </a:p>
        </p:txBody>
      </p:sp>
      <p:sp>
        <p:nvSpPr>
          <p:cNvPr id="160" name="TextBox 159">
            <a:extLst>
              <a:ext uri="{FF2B5EF4-FFF2-40B4-BE49-F238E27FC236}">
                <a16:creationId xmlns:a16="http://schemas.microsoft.com/office/drawing/2014/main" xmlns="" id="{21907918-DFF3-4315-9578-3484D836C442}"/>
              </a:ext>
            </a:extLst>
          </p:cNvPr>
          <p:cNvSpPr txBox="1"/>
          <p:nvPr/>
        </p:nvSpPr>
        <p:spPr>
          <a:xfrm>
            <a:off x="8973575" y="5058341"/>
            <a:ext cx="288862" cy="369332"/>
          </a:xfrm>
          <a:prstGeom prst="rect">
            <a:avLst/>
          </a:prstGeom>
          <a:noFill/>
        </p:spPr>
        <p:txBody>
          <a:bodyPr wrap="none" rtlCol="0">
            <a:spAutoFit/>
          </a:bodyPr>
          <a:lstStyle/>
          <a:p>
            <a:r>
              <a:rPr lang="en-US" dirty="0"/>
              <a:t>y</a:t>
            </a:r>
          </a:p>
        </p:txBody>
      </p:sp>
      <p:cxnSp>
        <p:nvCxnSpPr>
          <p:cNvPr id="16" name="Connector: Curved 15">
            <a:extLst>
              <a:ext uri="{FF2B5EF4-FFF2-40B4-BE49-F238E27FC236}">
                <a16:creationId xmlns:a16="http://schemas.microsoft.com/office/drawing/2014/main" xmlns="" id="{4B419CD0-AF3F-4F7F-91D3-A5175F932257}"/>
              </a:ext>
            </a:extLst>
          </p:cNvPr>
          <p:cNvCxnSpPr>
            <a:cxnSpLocks/>
          </p:cNvCxnSpPr>
          <p:nvPr/>
        </p:nvCxnSpPr>
        <p:spPr>
          <a:xfrm flipV="1">
            <a:off x="8970197" y="5454939"/>
            <a:ext cx="620117" cy="293841"/>
          </a:xfrm>
          <a:prstGeom prst="curvedConnector3">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128EBDAA-90C5-4B6F-8991-A6A4307E3DB4}"/>
              </a:ext>
            </a:extLst>
          </p:cNvPr>
          <p:cNvSpPr txBox="1"/>
          <p:nvPr/>
        </p:nvSpPr>
        <p:spPr>
          <a:xfrm>
            <a:off x="4721418" y="5266491"/>
            <a:ext cx="301686" cy="369332"/>
          </a:xfrm>
          <a:prstGeom prst="rect">
            <a:avLst/>
          </a:prstGeom>
          <a:noFill/>
        </p:spPr>
        <p:txBody>
          <a:bodyPr wrap="none" rtlCol="0">
            <a:spAutoFit/>
          </a:bodyPr>
          <a:lstStyle/>
          <a:p>
            <a:r>
              <a:rPr lang="en-US" dirty="0"/>
              <a:t>1</a:t>
            </a:r>
          </a:p>
        </p:txBody>
      </p:sp>
      <p:sp>
        <p:nvSpPr>
          <p:cNvPr id="161" name="TextBox 160">
            <a:extLst>
              <a:ext uri="{FF2B5EF4-FFF2-40B4-BE49-F238E27FC236}">
                <a16:creationId xmlns:a16="http://schemas.microsoft.com/office/drawing/2014/main" xmlns="" id="{96FC759F-2B70-45B3-886E-D6B15528ED8B}"/>
              </a:ext>
            </a:extLst>
          </p:cNvPr>
          <p:cNvSpPr txBox="1"/>
          <p:nvPr/>
        </p:nvSpPr>
        <p:spPr>
          <a:xfrm>
            <a:off x="9258617" y="5111574"/>
            <a:ext cx="276038" cy="307777"/>
          </a:xfrm>
          <a:prstGeom prst="rect">
            <a:avLst/>
          </a:prstGeom>
          <a:noFill/>
        </p:spPr>
        <p:txBody>
          <a:bodyPr wrap="none" rtlCol="0">
            <a:spAutoFit/>
          </a:bodyPr>
          <a:lstStyle/>
          <a:p>
            <a:r>
              <a:rPr lang="en-US" sz="1400" b="1" dirty="0">
                <a:solidFill>
                  <a:srgbClr val="0070C0"/>
                </a:solidFill>
              </a:rPr>
              <a:t>1</a:t>
            </a:r>
          </a:p>
        </p:txBody>
      </p:sp>
      <p:cxnSp>
        <p:nvCxnSpPr>
          <p:cNvPr id="163" name="Straight Connector 162">
            <a:extLst>
              <a:ext uri="{FF2B5EF4-FFF2-40B4-BE49-F238E27FC236}">
                <a16:creationId xmlns:a16="http://schemas.microsoft.com/office/drawing/2014/main" xmlns="" id="{5178E517-43DD-4EA9-9DEC-837B41336B19}"/>
              </a:ext>
            </a:extLst>
          </p:cNvPr>
          <p:cNvCxnSpPr/>
          <p:nvPr/>
        </p:nvCxnSpPr>
        <p:spPr>
          <a:xfrm>
            <a:off x="8147018" y="5403560"/>
            <a:ext cx="2243127"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xmlns="" id="{32A6E4D0-64F1-4EE3-B7DE-45F60D6251D0}"/>
              </a:ext>
            </a:extLst>
          </p:cNvPr>
          <p:cNvSpPr txBox="1"/>
          <p:nvPr/>
        </p:nvSpPr>
        <p:spPr>
          <a:xfrm>
            <a:off x="9226721" y="5718265"/>
            <a:ext cx="276038" cy="307777"/>
          </a:xfrm>
          <a:prstGeom prst="rect">
            <a:avLst/>
          </a:prstGeom>
          <a:noFill/>
        </p:spPr>
        <p:txBody>
          <a:bodyPr wrap="none" rtlCol="0">
            <a:spAutoFit/>
          </a:bodyPr>
          <a:lstStyle/>
          <a:p>
            <a:r>
              <a:rPr lang="en-US" sz="1400" b="1" dirty="0">
                <a:solidFill>
                  <a:srgbClr val="FF0000"/>
                </a:solidFill>
              </a:rPr>
              <a:t>0</a:t>
            </a:r>
          </a:p>
        </p:txBody>
      </p:sp>
      <p:sp>
        <p:nvSpPr>
          <p:cNvPr id="168" name="TextBox 167">
            <a:extLst>
              <a:ext uri="{FF2B5EF4-FFF2-40B4-BE49-F238E27FC236}">
                <a16:creationId xmlns:a16="http://schemas.microsoft.com/office/drawing/2014/main" xmlns="" id="{6AB554EC-FC5C-4C13-8986-692A21CD4F6A}"/>
              </a:ext>
            </a:extLst>
          </p:cNvPr>
          <p:cNvSpPr txBox="1"/>
          <p:nvPr/>
        </p:nvSpPr>
        <p:spPr>
          <a:xfrm>
            <a:off x="8933634" y="5391615"/>
            <a:ext cx="412292" cy="307777"/>
          </a:xfrm>
          <a:prstGeom prst="rect">
            <a:avLst/>
          </a:prstGeom>
          <a:noFill/>
        </p:spPr>
        <p:txBody>
          <a:bodyPr wrap="none" rtlCol="0">
            <a:spAutoFit/>
          </a:bodyPr>
          <a:lstStyle/>
          <a:p>
            <a:r>
              <a:rPr lang="en-US" sz="1400" b="1" dirty="0"/>
              <a:t>0.5</a:t>
            </a:r>
          </a:p>
        </p:txBody>
      </p:sp>
      <p:cxnSp>
        <p:nvCxnSpPr>
          <p:cNvPr id="87" name="Straight Connector 86">
            <a:extLst>
              <a:ext uri="{FF2B5EF4-FFF2-40B4-BE49-F238E27FC236}">
                <a16:creationId xmlns:a16="http://schemas.microsoft.com/office/drawing/2014/main" xmlns="" id="{8444EE2F-F0B8-41E0-9B87-F2AA8C3D60A7}"/>
              </a:ext>
            </a:extLst>
          </p:cNvPr>
          <p:cNvCxnSpPr>
            <a:cxnSpLocks/>
          </p:cNvCxnSpPr>
          <p:nvPr/>
        </p:nvCxnSpPr>
        <p:spPr>
          <a:xfrm>
            <a:off x="6614344" y="1338054"/>
            <a:ext cx="4047846" cy="2470557"/>
          </a:xfrm>
          <a:prstGeom prst="line">
            <a:avLst/>
          </a:prstGeom>
          <a:ln w="28575"/>
        </p:spPr>
        <p:style>
          <a:lnRef idx="1">
            <a:schemeClr val="dk1"/>
          </a:lnRef>
          <a:fillRef idx="0">
            <a:schemeClr val="dk1"/>
          </a:fillRef>
          <a:effectRef idx="0">
            <a:schemeClr val="dk1"/>
          </a:effectRef>
          <a:fontRef idx="minor">
            <a:schemeClr val="tx1"/>
          </a:fontRef>
        </p:style>
      </p:cxnSp>
      <p:sp>
        <p:nvSpPr>
          <p:cNvPr id="129" name="Speech Bubble: Rectangle with Corners Rounded 128">
            <a:extLst>
              <a:ext uri="{FF2B5EF4-FFF2-40B4-BE49-F238E27FC236}">
                <a16:creationId xmlns:a16="http://schemas.microsoft.com/office/drawing/2014/main" xmlns="" id="{2948144C-09A0-4460-82C2-90DC16F503FC}"/>
              </a:ext>
            </a:extLst>
          </p:cNvPr>
          <p:cNvSpPr/>
          <p:nvPr/>
        </p:nvSpPr>
        <p:spPr>
          <a:xfrm>
            <a:off x="8319808" y="2743705"/>
            <a:ext cx="1145170" cy="369332"/>
          </a:xfrm>
          <a:prstGeom prst="wedgeRoundRectCallout">
            <a:avLst>
              <a:gd name="adj1" fmla="val -61310"/>
              <a:gd name="adj2" fmla="val -4507"/>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20% likely</a:t>
            </a:r>
          </a:p>
        </p:txBody>
      </p:sp>
      <p:sp>
        <p:nvSpPr>
          <p:cNvPr id="128" name="Speech Bubble: Rectangle with Corners Rounded 127">
            <a:extLst>
              <a:ext uri="{FF2B5EF4-FFF2-40B4-BE49-F238E27FC236}">
                <a16:creationId xmlns:a16="http://schemas.microsoft.com/office/drawing/2014/main" xmlns="" id="{2E17BDF5-67FE-4818-9823-821ECF216914}"/>
              </a:ext>
            </a:extLst>
          </p:cNvPr>
          <p:cNvSpPr/>
          <p:nvPr/>
        </p:nvSpPr>
        <p:spPr>
          <a:xfrm>
            <a:off x="7430388" y="2316927"/>
            <a:ext cx="1145170" cy="369332"/>
          </a:xfrm>
          <a:prstGeom prst="wedgeRoundRectCallout">
            <a:avLst>
              <a:gd name="adj1" fmla="val -51421"/>
              <a:gd name="adj2" fmla="val 81806"/>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30% likely</a:t>
            </a:r>
          </a:p>
        </p:txBody>
      </p:sp>
      <p:sp>
        <p:nvSpPr>
          <p:cNvPr id="127" name="Speech Bubble: Rectangle with Corners Rounded 126">
            <a:extLst>
              <a:ext uri="{FF2B5EF4-FFF2-40B4-BE49-F238E27FC236}">
                <a16:creationId xmlns:a16="http://schemas.microsoft.com/office/drawing/2014/main" xmlns="" id="{F0392C7F-0EDA-4532-8C46-DF3954C7D029}"/>
              </a:ext>
            </a:extLst>
          </p:cNvPr>
          <p:cNvSpPr/>
          <p:nvPr/>
        </p:nvSpPr>
        <p:spPr>
          <a:xfrm>
            <a:off x="6647812" y="1615989"/>
            <a:ext cx="1145170" cy="369332"/>
          </a:xfrm>
          <a:prstGeom prst="wedgeRoundRectCallout">
            <a:avLst>
              <a:gd name="adj1" fmla="val 11579"/>
              <a:gd name="adj2" fmla="val 79535"/>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60% likely</a:t>
            </a:r>
          </a:p>
        </p:txBody>
      </p:sp>
      <p:sp>
        <p:nvSpPr>
          <p:cNvPr id="132" name="TextBox 131">
            <a:extLst>
              <a:ext uri="{FF2B5EF4-FFF2-40B4-BE49-F238E27FC236}">
                <a16:creationId xmlns:a16="http://schemas.microsoft.com/office/drawing/2014/main" xmlns="" id="{815DA7E3-AD71-4253-9F92-95C6B8571E5C}"/>
              </a:ext>
            </a:extLst>
          </p:cNvPr>
          <p:cNvSpPr txBox="1"/>
          <p:nvPr/>
        </p:nvSpPr>
        <p:spPr>
          <a:xfrm>
            <a:off x="9355331" y="2572700"/>
            <a:ext cx="476412" cy="369332"/>
          </a:xfrm>
          <a:prstGeom prst="rect">
            <a:avLst/>
          </a:prstGeom>
          <a:noFill/>
        </p:spPr>
        <p:txBody>
          <a:bodyPr wrap="none" rtlCol="0">
            <a:spAutoFit/>
          </a:bodyPr>
          <a:lstStyle/>
          <a:p>
            <a:r>
              <a:rPr lang="en-US" dirty="0"/>
              <a:t>0.4</a:t>
            </a:r>
          </a:p>
        </p:txBody>
      </p:sp>
    </p:spTree>
    <p:extLst>
      <p:ext uri="{BB962C8B-B14F-4D97-AF65-F5344CB8AC3E}">
        <p14:creationId xmlns:p14="http://schemas.microsoft.com/office/powerpoint/2010/main" val="55085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ppt_x"/>
                                          </p:val>
                                        </p:tav>
                                        <p:tav tm="100000">
                                          <p:val>
                                            <p:strVal val="#ppt_x"/>
                                          </p:val>
                                        </p:tav>
                                      </p:tavLst>
                                    </p:anim>
                                    <p:anim calcmode="lin" valueType="num">
                                      <p:cBhvr additive="base">
                                        <p:cTn id="8" dur="500" fill="hold"/>
                                        <p:tgtEl>
                                          <p:spTgt spid="1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6"/>
                                        </p:tgtEl>
                                        <p:attrNameLst>
                                          <p:attrName>style.visibility</p:attrName>
                                        </p:attrNameLst>
                                      </p:cBhvr>
                                      <p:to>
                                        <p:strVal val="visible"/>
                                      </p:to>
                                    </p:set>
                                    <p:anim calcmode="lin" valueType="num">
                                      <p:cBhvr additive="base">
                                        <p:cTn id="11" dur="500" fill="hold"/>
                                        <p:tgtEl>
                                          <p:spTgt spid="146"/>
                                        </p:tgtEl>
                                        <p:attrNameLst>
                                          <p:attrName>ppt_x</p:attrName>
                                        </p:attrNameLst>
                                      </p:cBhvr>
                                      <p:tavLst>
                                        <p:tav tm="0">
                                          <p:val>
                                            <p:strVal val="#ppt_x"/>
                                          </p:val>
                                        </p:tav>
                                        <p:tav tm="100000">
                                          <p:val>
                                            <p:strVal val="#ppt_x"/>
                                          </p:val>
                                        </p:tav>
                                      </p:tavLst>
                                    </p:anim>
                                    <p:anim calcmode="lin" valueType="num">
                                      <p:cBhvr additive="base">
                                        <p:cTn id="12" dur="500" fill="hold"/>
                                        <p:tgtEl>
                                          <p:spTgt spid="14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anim calcmode="lin" valueType="num">
                                      <p:cBhvr additive="base">
                                        <p:cTn id="15" dur="500" fill="hold"/>
                                        <p:tgtEl>
                                          <p:spTgt spid="147"/>
                                        </p:tgtEl>
                                        <p:attrNameLst>
                                          <p:attrName>ppt_x</p:attrName>
                                        </p:attrNameLst>
                                      </p:cBhvr>
                                      <p:tavLst>
                                        <p:tav tm="0">
                                          <p:val>
                                            <p:strVal val="#ppt_x"/>
                                          </p:val>
                                        </p:tav>
                                        <p:tav tm="100000">
                                          <p:val>
                                            <p:strVal val="#ppt_x"/>
                                          </p:val>
                                        </p:tav>
                                      </p:tavLst>
                                    </p:anim>
                                    <p:anim calcmode="lin" valueType="num">
                                      <p:cBhvr additive="base">
                                        <p:cTn id="16" dur="500" fill="hold"/>
                                        <p:tgtEl>
                                          <p:spTgt spid="14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8"/>
                                        </p:tgtEl>
                                        <p:attrNameLst>
                                          <p:attrName>style.visibility</p:attrName>
                                        </p:attrNameLst>
                                      </p:cBhvr>
                                      <p:to>
                                        <p:strVal val="visible"/>
                                      </p:to>
                                    </p:set>
                                    <p:anim calcmode="lin" valueType="num">
                                      <p:cBhvr additive="base">
                                        <p:cTn id="19" dur="500" fill="hold"/>
                                        <p:tgtEl>
                                          <p:spTgt spid="148"/>
                                        </p:tgtEl>
                                        <p:attrNameLst>
                                          <p:attrName>ppt_x</p:attrName>
                                        </p:attrNameLst>
                                      </p:cBhvr>
                                      <p:tavLst>
                                        <p:tav tm="0">
                                          <p:val>
                                            <p:strVal val="#ppt_x"/>
                                          </p:val>
                                        </p:tav>
                                        <p:tav tm="100000">
                                          <p:val>
                                            <p:strVal val="#ppt_x"/>
                                          </p:val>
                                        </p:tav>
                                      </p:tavLst>
                                    </p:anim>
                                    <p:anim calcmode="lin" valueType="num">
                                      <p:cBhvr additive="base">
                                        <p:cTn id="20" dur="500" fill="hold"/>
                                        <p:tgtEl>
                                          <p:spTgt spid="14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9"/>
                                        </p:tgtEl>
                                        <p:attrNameLst>
                                          <p:attrName>style.visibility</p:attrName>
                                        </p:attrNameLst>
                                      </p:cBhvr>
                                      <p:to>
                                        <p:strVal val="visible"/>
                                      </p:to>
                                    </p:set>
                                    <p:anim calcmode="lin" valueType="num">
                                      <p:cBhvr additive="base">
                                        <p:cTn id="23" dur="500" fill="hold"/>
                                        <p:tgtEl>
                                          <p:spTgt spid="149"/>
                                        </p:tgtEl>
                                        <p:attrNameLst>
                                          <p:attrName>ppt_x</p:attrName>
                                        </p:attrNameLst>
                                      </p:cBhvr>
                                      <p:tavLst>
                                        <p:tav tm="0">
                                          <p:val>
                                            <p:strVal val="#ppt_x"/>
                                          </p:val>
                                        </p:tav>
                                        <p:tav tm="100000">
                                          <p:val>
                                            <p:strVal val="#ppt_x"/>
                                          </p:val>
                                        </p:tav>
                                      </p:tavLst>
                                    </p:anim>
                                    <p:anim calcmode="lin" valueType="num">
                                      <p:cBhvr additive="base">
                                        <p:cTn id="24" dur="500" fill="hold"/>
                                        <p:tgtEl>
                                          <p:spTgt spid="1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anim calcmode="lin" valueType="num">
                                      <p:cBhvr additive="base">
                                        <p:cTn id="27" dur="500" fill="hold"/>
                                        <p:tgtEl>
                                          <p:spTgt spid="150"/>
                                        </p:tgtEl>
                                        <p:attrNameLst>
                                          <p:attrName>ppt_x</p:attrName>
                                        </p:attrNameLst>
                                      </p:cBhvr>
                                      <p:tavLst>
                                        <p:tav tm="0">
                                          <p:val>
                                            <p:strVal val="#ppt_x"/>
                                          </p:val>
                                        </p:tav>
                                        <p:tav tm="100000">
                                          <p:val>
                                            <p:strVal val="#ppt_x"/>
                                          </p:val>
                                        </p:tav>
                                      </p:tavLst>
                                    </p:anim>
                                    <p:anim calcmode="lin" valueType="num">
                                      <p:cBhvr additive="base">
                                        <p:cTn id="28" dur="500" fill="hold"/>
                                        <p:tgtEl>
                                          <p:spTgt spid="1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1"/>
                                        </p:tgtEl>
                                        <p:attrNameLst>
                                          <p:attrName>style.visibility</p:attrName>
                                        </p:attrNameLst>
                                      </p:cBhvr>
                                      <p:to>
                                        <p:strVal val="visible"/>
                                      </p:to>
                                    </p:set>
                                    <p:anim calcmode="lin" valueType="num">
                                      <p:cBhvr additive="base">
                                        <p:cTn id="31" dur="500" fill="hold"/>
                                        <p:tgtEl>
                                          <p:spTgt spid="151"/>
                                        </p:tgtEl>
                                        <p:attrNameLst>
                                          <p:attrName>ppt_x</p:attrName>
                                        </p:attrNameLst>
                                      </p:cBhvr>
                                      <p:tavLst>
                                        <p:tav tm="0">
                                          <p:val>
                                            <p:strVal val="#ppt_x"/>
                                          </p:val>
                                        </p:tav>
                                        <p:tav tm="100000">
                                          <p:val>
                                            <p:strVal val="#ppt_x"/>
                                          </p:val>
                                        </p:tav>
                                      </p:tavLst>
                                    </p:anim>
                                    <p:anim calcmode="lin" valueType="num">
                                      <p:cBhvr additive="base">
                                        <p:cTn id="32" dur="500" fill="hold"/>
                                        <p:tgtEl>
                                          <p:spTgt spid="15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anim calcmode="lin" valueType="num">
                                      <p:cBhvr additive="base">
                                        <p:cTn id="35" dur="500" fill="hold"/>
                                        <p:tgtEl>
                                          <p:spTgt spid="152"/>
                                        </p:tgtEl>
                                        <p:attrNameLst>
                                          <p:attrName>ppt_x</p:attrName>
                                        </p:attrNameLst>
                                      </p:cBhvr>
                                      <p:tavLst>
                                        <p:tav tm="0">
                                          <p:val>
                                            <p:strVal val="#ppt_x"/>
                                          </p:val>
                                        </p:tav>
                                        <p:tav tm="100000">
                                          <p:val>
                                            <p:strVal val="#ppt_x"/>
                                          </p:val>
                                        </p:tav>
                                      </p:tavLst>
                                    </p:anim>
                                    <p:anim calcmode="lin" valueType="num">
                                      <p:cBhvr additive="base">
                                        <p:cTn id="36" dur="500" fill="hold"/>
                                        <p:tgtEl>
                                          <p:spTgt spid="15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3"/>
                                        </p:tgtEl>
                                        <p:attrNameLst>
                                          <p:attrName>style.visibility</p:attrName>
                                        </p:attrNameLst>
                                      </p:cBhvr>
                                      <p:to>
                                        <p:strVal val="visible"/>
                                      </p:to>
                                    </p:set>
                                    <p:anim calcmode="lin" valueType="num">
                                      <p:cBhvr additive="base">
                                        <p:cTn id="45" dur="500" fill="hold"/>
                                        <p:tgtEl>
                                          <p:spTgt spid="153"/>
                                        </p:tgtEl>
                                        <p:attrNameLst>
                                          <p:attrName>ppt_x</p:attrName>
                                        </p:attrNameLst>
                                      </p:cBhvr>
                                      <p:tavLst>
                                        <p:tav tm="0">
                                          <p:val>
                                            <p:strVal val="#ppt_x"/>
                                          </p:val>
                                        </p:tav>
                                        <p:tav tm="100000">
                                          <p:val>
                                            <p:strVal val="#ppt_x"/>
                                          </p:val>
                                        </p:tav>
                                      </p:tavLst>
                                    </p:anim>
                                    <p:anim calcmode="lin" valueType="num">
                                      <p:cBhvr additive="base">
                                        <p:cTn id="46" dur="500" fill="hold"/>
                                        <p:tgtEl>
                                          <p:spTgt spid="15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4"/>
                                        </p:tgtEl>
                                        <p:attrNameLst>
                                          <p:attrName>style.visibility</p:attrName>
                                        </p:attrNameLst>
                                      </p:cBhvr>
                                      <p:to>
                                        <p:strVal val="visible"/>
                                      </p:to>
                                    </p:set>
                                    <p:anim calcmode="lin" valueType="num">
                                      <p:cBhvr additive="base">
                                        <p:cTn id="49" dur="500" fill="hold"/>
                                        <p:tgtEl>
                                          <p:spTgt spid="154"/>
                                        </p:tgtEl>
                                        <p:attrNameLst>
                                          <p:attrName>ppt_x</p:attrName>
                                        </p:attrNameLst>
                                      </p:cBhvr>
                                      <p:tavLst>
                                        <p:tav tm="0">
                                          <p:val>
                                            <p:strVal val="#ppt_x"/>
                                          </p:val>
                                        </p:tav>
                                        <p:tav tm="100000">
                                          <p:val>
                                            <p:strVal val="#ppt_x"/>
                                          </p:val>
                                        </p:tav>
                                      </p:tavLst>
                                    </p:anim>
                                    <p:anim calcmode="lin" valueType="num">
                                      <p:cBhvr additive="base">
                                        <p:cTn id="50" dur="500" fill="hold"/>
                                        <p:tgtEl>
                                          <p:spTgt spid="15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5"/>
                                        </p:tgtEl>
                                        <p:attrNameLst>
                                          <p:attrName>style.visibility</p:attrName>
                                        </p:attrNameLst>
                                      </p:cBhvr>
                                      <p:to>
                                        <p:strVal val="visible"/>
                                      </p:to>
                                    </p:set>
                                    <p:anim calcmode="lin" valueType="num">
                                      <p:cBhvr additive="base">
                                        <p:cTn id="53" dur="500" fill="hold"/>
                                        <p:tgtEl>
                                          <p:spTgt spid="155"/>
                                        </p:tgtEl>
                                        <p:attrNameLst>
                                          <p:attrName>ppt_x</p:attrName>
                                        </p:attrNameLst>
                                      </p:cBhvr>
                                      <p:tavLst>
                                        <p:tav tm="0">
                                          <p:val>
                                            <p:strVal val="#ppt_x"/>
                                          </p:val>
                                        </p:tav>
                                        <p:tav tm="100000">
                                          <p:val>
                                            <p:strVal val="#ppt_x"/>
                                          </p:val>
                                        </p:tav>
                                      </p:tavLst>
                                    </p:anim>
                                    <p:anim calcmode="lin" valueType="num">
                                      <p:cBhvr additive="base">
                                        <p:cTn id="54" dur="500" fill="hold"/>
                                        <p:tgtEl>
                                          <p:spTgt spid="15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56"/>
                                        </p:tgtEl>
                                        <p:attrNameLst>
                                          <p:attrName>style.visibility</p:attrName>
                                        </p:attrNameLst>
                                      </p:cBhvr>
                                      <p:to>
                                        <p:strVal val="visible"/>
                                      </p:to>
                                    </p:set>
                                    <p:anim calcmode="lin" valueType="num">
                                      <p:cBhvr additive="base">
                                        <p:cTn id="57" dur="500" fill="hold"/>
                                        <p:tgtEl>
                                          <p:spTgt spid="156"/>
                                        </p:tgtEl>
                                        <p:attrNameLst>
                                          <p:attrName>ppt_x</p:attrName>
                                        </p:attrNameLst>
                                      </p:cBhvr>
                                      <p:tavLst>
                                        <p:tav tm="0">
                                          <p:val>
                                            <p:strVal val="#ppt_x"/>
                                          </p:val>
                                        </p:tav>
                                        <p:tav tm="100000">
                                          <p:val>
                                            <p:strVal val="#ppt_x"/>
                                          </p:val>
                                        </p:tav>
                                      </p:tavLst>
                                    </p:anim>
                                    <p:anim calcmode="lin" valueType="num">
                                      <p:cBhvr additive="base">
                                        <p:cTn id="58" dur="500" fill="hold"/>
                                        <p:tgtEl>
                                          <p:spTgt spid="15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57"/>
                                        </p:tgtEl>
                                        <p:attrNameLst>
                                          <p:attrName>style.visibility</p:attrName>
                                        </p:attrNameLst>
                                      </p:cBhvr>
                                      <p:to>
                                        <p:strVal val="visible"/>
                                      </p:to>
                                    </p:set>
                                    <p:anim calcmode="lin" valueType="num">
                                      <p:cBhvr additive="base">
                                        <p:cTn id="61" dur="500" fill="hold"/>
                                        <p:tgtEl>
                                          <p:spTgt spid="157"/>
                                        </p:tgtEl>
                                        <p:attrNameLst>
                                          <p:attrName>ppt_x</p:attrName>
                                        </p:attrNameLst>
                                      </p:cBhvr>
                                      <p:tavLst>
                                        <p:tav tm="0">
                                          <p:val>
                                            <p:strVal val="#ppt_x"/>
                                          </p:val>
                                        </p:tav>
                                        <p:tav tm="100000">
                                          <p:val>
                                            <p:strVal val="#ppt_x"/>
                                          </p:val>
                                        </p:tav>
                                      </p:tavLst>
                                    </p:anim>
                                    <p:anim calcmode="lin" valueType="num">
                                      <p:cBhvr additive="base">
                                        <p:cTn id="62" dur="500" fill="hold"/>
                                        <p:tgtEl>
                                          <p:spTgt spid="15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59"/>
                                        </p:tgtEl>
                                        <p:attrNameLst>
                                          <p:attrName>style.visibility</p:attrName>
                                        </p:attrNameLst>
                                      </p:cBhvr>
                                      <p:to>
                                        <p:strVal val="visible"/>
                                      </p:to>
                                    </p:set>
                                    <p:anim calcmode="lin" valueType="num">
                                      <p:cBhvr additive="base">
                                        <p:cTn id="65" dur="500" fill="hold"/>
                                        <p:tgtEl>
                                          <p:spTgt spid="159"/>
                                        </p:tgtEl>
                                        <p:attrNameLst>
                                          <p:attrName>ppt_x</p:attrName>
                                        </p:attrNameLst>
                                      </p:cBhvr>
                                      <p:tavLst>
                                        <p:tav tm="0">
                                          <p:val>
                                            <p:strVal val="#ppt_x"/>
                                          </p:val>
                                        </p:tav>
                                        <p:tav tm="100000">
                                          <p:val>
                                            <p:strVal val="#ppt_x"/>
                                          </p:val>
                                        </p:tav>
                                      </p:tavLst>
                                    </p:anim>
                                    <p:anim calcmode="lin" valueType="num">
                                      <p:cBhvr additive="base">
                                        <p:cTn id="66" dur="500" fill="hold"/>
                                        <p:tgtEl>
                                          <p:spTgt spid="15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60"/>
                                        </p:tgtEl>
                                        <p:attrNameLst>
                                          <p:attrName>style.visibility</p:attrName>
                                        </p:attrNameLst>
                                      </p:cBhvr>
                                      <p:to>
                                        <p:strVal val="visible"/>
                                      </p:to>
                                    </p:set>
                                    <p:anim calcmode="lin" valueType="num">
                                      <p:cBhvr additive="base">
                                        <p:cTn id="69" dur="500" fill="hold"/>
                                        <p:tgtEl>
                                          <p:spTgt spid="160"/>
                                        </p:tgtEl>
                                        <p:attrNameLst>
                                          <p:attrName>ppt_x</p:attrName>
                                        </p:attrNameLst>
                                      </p:cBhvr>
                                      <p:tavLst>
                                        <p:tav tm="0">
                                          <p:val>
                                            <p:strVal val="#ppt_x"/>
                                          </p:val>
                                        </p:tav>
                                        <p:tav tm="100000">
                                          <p:val>
                                            <p:strVal val="#ppt_x"/>
                                          </p:val>
                                        </p:tav>
                                      </p:tavLst>
                                    </p:anim>
                                    <p:anim calcmode="lin" valueType="num">
                                      <p:cBhvr additive="base">
                                        <p:cTn id="70" dur="500" fill="hold"/>
                                        <p:tgtEl>
                                          <p:spTgt spid="16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61"/>
                                        </p:tgtEl>
                                        <p:attrNameLst>
                                          <p:attrName>style.visibility</p:attrName>
                                        </p:attrNameLst>
                                      </p:cBhvr>
                                      <p:to>
                                        <p:strVal val="visible"/>
                                      </p:to>
                                    </p:set>
                                    <p:anim calcmode="lin" valueType="num">
                                      <p:cBhvr additive="base">
                                        <p:cTn id="77" dur="500" fill="hold"/>
                                        <p:tgtEl>
                                          <p:spTgt spid="161"/>
                                        </p:tgtEl>
                                        <p:attrNameLst>
                                          <p:attrName>ppt_x</p:attrName>
                                        </p:attrNameLst>
                                      </p:cBhvr>
                                      <p:tavLst>
                                        <p:tav tm="0">
                                          <p:val>
                                            <p:strVal val="#ppt_x"/>
                                          </p:val>
                                        </p:tav>
                                        <p:tav tm="100000">
                                          <p:val>
                                            <p:strVal val="#ppt_x"/>
                                          </p:val>
                                        </p:tav>
                                      </p:tavLst>
                                    </p:anim>
                                    <p:anim calcmode="lin" valueType="num">
                                      <p:cBhvr additive="base">
                                        <p:cTn id="78" dur="500" fill="hold"/>
                                        <p:tgtEl>
                                          <p:spTgt spid="161"/>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63"/>
                                        </p:tgtEl>
                                        <p:attrNameLst>
                                          <p:attrName>style.visibility</p:attrName>
                                        </p:attrNameLst>
                                      </p:cBhvr>
                                      <p:to>
                                        <p:strVal val="visible"/>
                                      </p:to>
                                    </p:set>
                                    <p:anim calcmode="lin" valueType="num">
                                      <p:cBhvr additive="base">
                                        <p:cTn id="81" dur="500" fill="hold"/>
                                        <p:tgtEl>
                                          <p:spTgt spid="163"/>
                                        </p:tgtEl>
                                        <p:attrNameLst>
                                          <p:attrName>ppt_x</p:attrName>
                                        </p:attrNameLst>
                                      </p:cBhvr>
                                      <p:tavLst>
                                        <p:tav tm="0">
                                          <p:val>
                                            <p:strVal val="#ppt_x"/>
                                          </p:val>
                                        </p:tav>
                                        <p:tav tm="100000">
                                          <p:val>
                                            <p:strVal val="#ppt_x"/>
                                          </p:val>
                                        </p:tav>
                                      </p:tavLst>
                                    </p:anim>
                                    <p:anim calcmode="lin" valueType="num">
                                      <p:cBhvr additive="base">
                                        <p:cTn id="82" dur="500" fill="hold"/>
                                        <p:tgtEl>
                                          <p:spTgt spid="16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67"/>
                                        </p:tgtEl>
                                        <p:attrNameLst>
                                          <p:attrName>style.visibility</p:attrName>
                                        </p:attrNameLst>
                                      </p:cBhvr>
                                      <p:to>
                                        <p:strVal val="visible"/>
                                      </p:to>
                                    </p:set>
                                    <p:anim calcmode="lin" valueType="num">
                                      <p:cBhvr additive="base">
                                        <p:cTn id="85" dur="500" fill="hold"/>
                                        <p:tgtEl>
                                          <p:spTgt spid="167"/>
                                        </p:tgtEl>
                                        <p:attrNameLst>
                                          <p:attrName>ppt_x</p:attrName>
                                        </p:attrNameLst>
                                      </p:cBhvr>
                                      <p:tavLst>
                                        <p:tav tm="0">
                                          <p:val>
                                            <p:strVal val="#ppt_x"/>
                                          </p:val>
                                        </p:tav>
                                        <p:tav tm="100000">
                                          <p:val>
                                            <p:strVal val="#ppt_x"/>
                                          </p:val>
                                        </p:tav>
                                      </p:tavLst>
                                    </p:anim>
                                    <p:anim calcmode="lin" valueType="num">
                                      <p:cBhvr additive="base">
                                        <p:cTn id="86" dur="500" fill="hold"/>
                                        <p:tgtEl>
                                          <p:spTgt spid="16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68"/>
                                        </p:tgtEl>
                                        <p:attrNameLst>
                                          <p:attrName>style.visibility</p:attrName>
                                        </p:attrNameLst>
                                      </p:cBhvr>
                                      <p:to>
                                        <p:strVal val="visible"/>
                                      </p:to>
                                    </p:set>
                                    <p:anim calcmode="lin" valueType="num">
                                      <p:cBhvr additive="base">
                                        <p:cTn id="89" dur="500" fill="hold"/>
                                        <p:tgtEl>
                                          <p:spTgt spid="168"/>
                                        </p:tgtEl>
                                        <p:attrNameLst>
                                          <p:attrName>ppt_x</p:attrName>
                                        </p:attrNameLst>
                                      </p:cBhvr>
                                      <p:tavLst>
                                        <p:tav tm="0">
                                          <p:val>
                                            <p:strVal val="#ppt_x"/>
                                          </p:val>
                                        </p:tav>
                                        <p:tav tm="100000">
                                          <p:val>
                                            <p:strVal val="#ppt_x"/>
                                          </p:val>
                                        </p:tav>
                                      </p:tavLst>
                                    </p:anim>
                                    <p:anim calcmode="lin" valueType="num">
                                      <p:cBhvr additive="base">
                                        <p:cTn id="90"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51" grpId="0"/>
      <p:bldP spid="152" grpId="0"/>
      <p:bldP spid="153" grpId="0"/>
      <p:bldP spid="159" grpId="0"/>
      <p:bldP spid="160" grpId="0"/>
      <p:bldP spid="28" grpId="0"/>
      <p:bldP spid="161" grpId="0"/>
      <p:bldP spid="167" grpId="0"/>
      <p:bldP spid="16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81C85A-8710-4FB9-A8E8-979AA3E84E82}"/>
              </a:ext>
            </a:extLst>
          </p:cNvPr>
          <p:cNvSpPr txBox="1"/>
          <p:nvPr/>
        </p:nvSpPr>
        <p:spPr>
          <a:xfrm>
            <a:off x="432033" y="108485"/>
            <a:ext cx="6040884" cy="584775"/>
          </a:xfrm>
          <a:prstGeom prst="rect">
            <a:avLst/>
          </a:prstGeom>
          <a:noFill/>
        </p:spPr>
        <p:txBody>
          <a:bodyPr wrap="none" rtlCol="0">
            <a:spAutoFit/>
          </a:bodyPr>
          <a:lstStyle/>
          <a:p>
            <a:r>
              <a:rPr lang="en-US" sz="3200" b="1" dirty="0"/>
              <a:t>Predictions &amp; Activation Functions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EA94D8D1-4BAE-4CF0-A235-34D150114A12}"/>
                  </a:ext>
                </a:extLst>
              </p:cNvPr>
              <p:cNvSpPr txBox="1"/>
              <p:nvPr/>
            </p:nvSpPr>
            <p:spPr>
              <a:xfrm>
                <a:off x="5077043" y="1578084"/>
                <a:ext cx="4630479" cy="583814"/>
              </a:xfrm>
              <a:prstGeom prst="rect">
                <a:avLst/>
              </a:prstGeom>
              <a:noFill/>
            </p:spPr>
            <p:txBody>
              <a:bodyPr wrap="square" rtlCol="0">
                <a:spAutoFit/>
              </a:bodyPr>
              <a:lstStyle/>
              <a:p>
                <a:pPr algn="ctr"/>
                <a:r>
                  <a:rPr lang="en-US" sz="2000" b="1" dirty="0"/>
                  <a:t>Softmax Function = </a:t>
                </a:r>
                <a14:m>
                  <m:oMath xmlns:m="http://schemas.openxmlformats.org/officeDocument/2006/math">
                    <m:f>
                      <m:fPr>
                        <m:ctrlPr>
                          <a:rPr lang="en-US" sz="2000" b="1" i="1" smtClean="0">
                            <a:latin typeface="Cambria Math" charset="0"/>
                          </a:rPr>
                        </m:ctrlPr>
                      </m:fPr>
                      <m:num>
                        <m:sSup>
                          <m:sSupPr>
                            <m:ctrlPr>
                              <a:rPr lang="en-US" sz="2000" b="1" i="1" smtClean="0">
                                <a:latin typeface="Cambria Math" charset="0"/>
                              </a:rPr>
                            </m:ctrlPr>
                          </m:sSupPr>
                          <m:e>
                            <m:r>
                              <a:rPr lang="en-US" sz="2000" b="1" i="1" smtClean="0">
                                <a:latin typeface="Cambria Math" panose="02040503050406030204" pitchFamily="18" charset="0"/>
                              </a:rPr>
                              <m:t>𝒆</m:t>
                            </m:r>
                          </m:e>
                          <m:sup>
                            <m:sSub>
                              <m:sSubPr>
                                <m:ctrlPr>
                                  <a:rPr lang="en-US" sz="2000" b="1" i="1" smtClean="0">
                                    <a:latin typeface="Cambria Math" charset="0"/>
                                  </a:rPr>
                                </m:ctrlPr>
                              </m:sSubPr>
                              <m:e>
                                <m:r>
                                  <a:rPr lang="en-US" sz="2000" b="1" i="1" smtClean="0">
                                    <a:latin typeface="Cambria Math" panose="02040503050406030204" pitchFamily="18" charset="0"/>
                                  </a:rPr>
                                  <m:t>𝒁</m:t>
                                </m:r>
                              </m:e>
                              <m:sub>
                                <m:r>
                                  <a:rPr lang="en-US" sz="2000" b="1" i="1" smtClean="0">
                                    <a:latin typeface="Cambria Math" panose="02040503050406030204" pitchFamily="18" charset="0"/>
                                  </a:rPr>
                                  <m:t>𝒊</m:t>
                                </m:r>
                              </m:sub>
                            </m:sSub>
                          </m:sup>
                        </m:sSup>
                      </m:num>
                      <m:den>
                        <m:sSup>
                          <m:sSupPr>
                            <m:ctrlPr>
                              <a:rPr lang="en-US" sz="2000" b="1" i="1" smtClean="0">
                                <a:latin typeface="Cambria Math" charset="0"/>
                              </a:rPr>
                            </m:ctrlPr>
                          </m:sSupPr>
                          <m:e>
                            <m:r>
                              <a:rPr lang="en-US" sz="2000" b="1" i="1" smtClean="0">
                                <a:latin typeface="Cambria Math" panose="02040503050406030204" pitchFamily="18" charset="0"/>
                              </a:rPr>
                              <m:t>𝒆</m:t>
                            </m:r>
                          </m:e>
                          <m:sup>
                            <m:sSub>
                              <m:sSubPr>
                                <m:ctrlPr>
                                  <a:rPr lang="en-US" sz="2000" b="1" i="1" smtClean="0">
                                    <a:latin typeface="Cambria Math" charset="0"/>
                                  </a:rPr>
                                </m:ctrlPr>
                              </m:sSubPr>
                              <m:e>
                                <m:r>
                                  <a:rPr lang="en-US" sz="2000" b="1" i="1" smtClean="0">
                                    <a:latin typeface="Cambria Math" panose="02040503050406030204" pitchFamily="18" charset="0"/>
                                  </a:rPr>
                                  <m:t>𝒁</m:t>
                                </m:r>
                              </m:e>
                              <m:sub>
                                <m:r>
                                  <a:rPr lang="en-US" sz="2000" b="1" i="1" smtClean="0">
                                    <a:latin typeface="Cambria Math" panose="02040503050406030204" pitchFamily="18" charset="0"/>
                                  </a:rPr>
                                  <m:t>𝟏</m:t>
                                </m:r>
                              </m:sub>
                            </m:sSub>
                          </m:sup>
                        </m:sSup>
                        <m:r>
                          <a:rPr lang="en-US" sz="2000" b="1" i="1" smtClean="0">
                            <a:latin typeface="Cambria Math" panose="02040503050406030204" pitchFamily="18" charset="0"/>
                          </a:rPr>
                          <m:t>+</m:t>
                        </m:r>
                        <m:sSup>
                          <m:sSupPr>
                            <m:ctrlPr>
                              <a:rPr lang="en-US" sz="2000" b="1" i="1" smtClean="0">
                                <a:latin typeface="Cambria Math" charset="0"/>
                              </a:rPr>
                            </m:ctrlPr>
                          </m:sSupPr>
                          <m:e>
                            <m:r>
                              <a:rPr lang="en-US" sz="2000" b="1" i="1" smtClean="0">
                                <a:latin typeface="Cambria Math" panose="02040503050406030204" pitchFamily="18" charset="0"/>
                              </a:rPr>
                              <m:t>𝒆</m:t>
                            </m:r>
                          </m:e>
                          <m:sup>
                            <m:sSub>
                              <m:sSubPr>
                                <m:ctrlPr>
                                  <a:rPr lang="en-US" sz="2000" b="1" i="1" smtClean="0">
                                    <a:latin typeface="Cambria Math" charset="0"/>
                                  </a:rPr>
                                </m:ctrlPr>
                              </m:sSubPr>
                              <m:e>
                                <m:r>
                                  <a:rPr lang="en-US" sz="2000" b="1" i="1" smtClean="0">
                                    <a:latin typeface="Cambria Math" panose="02040503050406030204" pitchFamily="18" charset="0"/>
                                  </a:rPr>
                                  <m:t>𝒁</m:t>
                                </m:r>
                              </m:e>
                              <m:sub>
                                <m:r>
                                  <a:rPr lang="en-US" sz="2000" b="1" i="1" smtClean="0">
                                    <a:latin typeface="Cambria Math" panose="02040503050406030204" pitchFamily="18" charset="0"/>
                                  </a:rPr>
                                  <m:t>𝟐</m:t>
                                </m:r>
                              </m:sub>
                            </m:sSub>
                          </m:sup>
                        </m:sSup>
                        <m:r>
                          <a:rPr lang="en-US" sz="2000" b="1" i="1" smtClean="0">
                            <a:latin typeface="Cambria Math" panose="02040503050406030204" pitchFamily="18" charset="0"/>
                          </a:rPr>
                          <m:t>+ …+</m:t>
                        </m:r>
                        <m:sSup>
                          <m:sSupPr>
                            <m:ctrlPr>
                              <a:rPr lang="en-US" sz="2000" b="1" i="1" smtClean="0">
                                <a:latin typeface="Cambria Math" charset="0"/>
                              </a:rPr>
                            </m:ctrlPr>
                          </m:sSupPr>
                          <m:e>
                            <m:r>
                              <a:rPr lang="en-US" sz="2000" b="1" i="1" smtClean="0">
                                <a:latin typeface="Cambria Math" panose="02040503050406030204" pitchFamily="18" charset="0"/>
                              </a:rPr>
                              <m:t>𝒆</m:t>
                            </m:r>
                          </m:e>
                          <m:sup>
                            <m:sSub>
                              <m:sSubPr>
                                <m:ctrlPr>
                                  <a:rPr lang="en-US" sz="2000" b="1" i="1" smtClean="0">
                                    <a:latin typeface="Cambria Math" charset="0"/>
                                  </a:rPr>
                                </m:ctrlPr>
                              </m:sSubPr>
                              <m:e>
                                <m:r>
                                  <a:rPr lang="en-US" sz="2000" b="1" i="1" smtClean="0">
                                    <a:latin typeface="Cambria Math" panose="02040503050406030204" pitchFamily="18" charset="0"/>
                                  </a:rPr>
                                  <m:t>𝒁</m:t>
                                </m:r>
                              </m:e>
                              <m:sub>
                                <m:r>
                                  <a:rPr lang="en-US" sz="2000" b="1" i="1" smtClean="0">
                                    <a:latin typeface="Cambria Math" panose="02040503050406030204" pitchFamily="18" charset="0"/>
                                  </a:rPr>
                                  <m:t>𝒏</m:t>
                                </m:r>
                              </m:sub>
                            </m:sSub>
                          </m:sup>
                        </m:sSup>
                      </m:den>
                    </m:f>
                  </m:oMath>
                </a14:m>
                <a:endParaRPr lang="en-US" sz="2000" b="1" dirty="0"/>
              </a:p>
            </p:txBody>
          </p:sp>
        </mc:Choice>
        <mc:Fallback xmlns="">
          <p:sp>
            <p:nvSpPr>
              <p:cNvPr id="3" name="TextBox 2">
                <a:extLst>
                  <a:ext uri="{FF2B5EF4-FFF2-40B4-BE49-F238E27FC236}">
                    <a16:creationId xmlns:a16="http://schemas.microsoft.com/office/drawing/2014/main" id="{EA94D8D1-4BAE-4CF0-A235-34D150114A12}"/>
                  </a:ext>
                </a:extLst>
              </p:cNvPr>
              <p:cNvSpPr txBox="1">
                <a:spLocks noRot="1" noChangeAspect="1" noMove="1" noResize="1" noEditPoints="1" noAdjustHandles="1" noChangeArrowheads="1" noChangeShapeType="1" noTextEdit="1"/>
              </p:cNvSpPr>
              <p:nvPr/>
            </p:nvSpPr>
            <p:spPr>
              <a:xfrm>
                <a:off x="5077043" y="1578084"/>
                <a:ext cx="4630479" cy="583814"/>
              </a:xfrm>
              <a:prstGeom prst="rect">
                <a:avLst/>
              </a:prstGeom>
              <a:blipFill>
                <a:blip r:embed="rId2"/>
                <a:stretch>
                  <a:fillRect b="-7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377F890C-1B0F-4B9A-8835-693287DA262B}"/>
                  </a:ext>
                </a:extLst>
              </p:cNvPr>
              <p:cNvSpPr txBox="1"/>
              <p:nvPr/>
            </p:nvSpPr>
            <p:spPr>
              <a:xfrm>
                <a:off x="490377" y="1618883"/>
                <a:ext cx="4400599" cy="576825"/>
              </a:xfrm>
              <a:prstGeom prst="rect">
                <a:avLst/>
              </a:prstGeom>
              <a:noFill/>
            </p:spPr>
            <p:txBody>
              <a:bodyPr wrap="square" rtlCol="0">
                <a:spAutoFit/>
              </a:bodyPr>
              <a:lstStyle/>
              <a:p>
                <a:pPr algn="ctr"/>
                <a:r>
                  <a:rPr lang="en-US" sz="2000" b="1" dirty="0"/>
                  <a:t>Sigmoid Function  Y =</a:t>
                </a:r>
                <a14:m>
                  <m:oMath xmlns:m="http://schemas.openxmlformats.org/officeDocument/2006/math">
                    <m:f>
                      <m:fPr>
                        <m:ctrlPr>
                          <a:rPr lang="en-US" sz="2000" b="1" i="1" smtClean="0">
                            <a:latin typeface="Cambria Math" charset="0"/>
                          </a:rPr>
                        </m:ctrlPr>
                      </m:fPr>
                      <m:num>
                        <m:r>
                          <a:rPr lang="en-US" sz="2000" b="1" i="1" smtClean="0">
                            <a:latin typeface="Cambria Math" panose="02040503050406030204" pitchFamily="18" charset="0"/>
                          </a:rPr>
                          <m:t>𝟏</m:t>
                        </m:r>
                      </m:num>
                      <m:den>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 </m:t>
                        </m:r>
                        <m:sSup>
                          <m:sSupPr>
                            <m:ctrlPr>
                              <a:rPr lang="en-US" sz="2000" b="1" i="1" smtClean="0">
                                <a:latin typeface="Cambria Math" charset="0"/>
                              </a:rPr>
                            </m:ctrlPr>
                          </m:sSupPr>
                          <m:e>
                            <m:r>
                              <a:rPr lang="en-US" sz="2000" b="1" i="1" smtClean="0">
                                <a:latin typeface="Cambria Math" panose="02040503050406030204" pitchFamily="18" charset="0"/>
                              </a:rPr>
                              <m:t>𝒆</m:t>
                            </m:r>
                          </m:e>
                          <m:sup>
                            <m:r>
                              <a:rPr lang="en-US" sz="2000" b="1" i="1" smtClean="0">
                                <a:latin typeface="Cambria Math" panose="02040503050406030204" pitchFamily="18" charset="0"/>
                              </a:rPr>
                              <m:t>−</m:t>
                            </m:r>
                            <m:r>
                              <a:rPr lang="en-US" sz="2000" b="1" i="1" smtClean="0">
                                <a:latin typeface="Cambria Math" panose="02040503050406030204" pitchFamily="18" charset="0"/>
                              </a:rPr>
                              <m:t>𝒙</m:t>
                            </m:r>
                          </m:sup>
                        </m:sSup>
                        <m:r>
                          <a:rPr lang="en-US" sz="2000" b="1" i="1" smtClean="0">
                            <a:latin typeface="Cambria Math" panose="02040503050406030204" pitchFamily="18" charset="0"/>
                          </a:rPr>
                          <m:t>)</m:t>
                        </m:r>
                      </m:den>
                    </m:f>
                  </m:oMath>
                </a14:m>
                <a:endParaRPr lang="en-US" sz="2000" b="1" dirty="0"/>
              </a:p>
            </p:txBody>
          </p:sp>
        </mc:Choice>
        <mc:Fallback xmlns="">
          <p:sp>
            <p:nvSpPr>
              <p:cNvPr id="5" name="TextBox 4">
                <a:extLst>
                  <a:ext uri="{FF2B5EF4-FFF2-40B4-BE49-F238E27FC236}">
                    <a16:creationId xmlns:a16="http://schemas.microsoft.com/office/drawing/2014/main" id="{377F890C-1B0F-4B9A-8835-693287DA262B}"/>
                  </a:ext>
                </a:extLst>
              </p:cNvPr>
              <p:cNvSpPr txBox="1">
                <a:spLocks noRot="1" noChangeAspect="1" noMove="1" noResize="1" noEditPoints="1" noAdjustHandles="1" noChangeArrowheads="1" noChangeShapeType="1" noTextEdit="1"/>
              </p:cNvSpPr>
              <p:nvPr/>
            </p:nvSpPr>
            <p:spPr>
              <a:xfrm>
                <a:off x="490377" y="1618883"/>
                <a:ext cx="4400599" cy="576825"/>
              </a:xfrm>
              <a:prstGeom prst="rect">
                <a:avLst/>
              </a:prstGeom>
              <a:blipFill>
                <a:blip r:embed="rId3"/>
                <a:stretch>
                  <a:fillRect b="-106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xmlns="" id="{811AFCAF-E5A1-41DA-A90A-2C5E929FA3EB}"/>
              </a:ext>
            </a:extLst>
          </p:cNvPr>
          <p:cNvSpPr txBox="1"/>
          <p:nvPr/>
        </p:nvSpPr>
        <p:spPr>
          <a:xfrm>
            <a:off x="1371600" y="1116419"/>
            <a:ext cx="2750946" cy="461665"/>
          </a:xfrm>
          <a:prstGeom prst="rect">
            <a:avLst/>
          </a:prstGeom>
          <a:noFill/>
        </p:spPr>
        <p:txBody>
          <a:bodyPr wrap="none" rtlCol="0">
            <a:spAutoFit/>
          </a:bodyPr>
          <a:lstStyle/>
          <a:p>
            <a:r>
              <a:rPr lang="en-US" sz="2400" b="1" dirty="0"/>
              <a:t>Binary Classification</a:t>
            </a:r>
          </a:p>
        </p:txBody>
      </p:sp>
      <p:sp>
        <p:nvSpPr>
          <p:cNvPr id="7" name="TextBox 6">
            <a:extLst>
              <a:ext uri="{FF2B5EF4-FFF2-40B4-BE49-F238E27FC236}">
                <a16:creationId xmlns:a16="http://schemas.microsoft.com/office/drawing/2014/main" xmlns="" id="{29946E86-682E-4024-BF84-E3B37EDEACEB}"/>
              </a:ext>
            </a:extLst>
          </p:cNvPr>
          <p:cNvSpPr txBox="1"/>
          <p:nvPr/>
        </p:nvSpPr>
        <p:spPr>
          <a:xfrm>
            <a:off x="5734489" y="1101305"/>
            <a:ext cx="3353931" cy="461665"/>
          </a:xfrm>
          <a:prstGeom prst="rect">
            <a:avLst/>
          </a:prstGeom>
          <a:noFill/>
        </p:spPr>
        <p:txBody>
          <a:bodyPr wrap="none" rtlCol="0">
            <a:spAutoFit/>
          </a:bodyPr>
          <a:lstStyle/>
          <a:p>
            <a:r>
              <a:rPr lang="en-US" sz="2400" b="1" dirty="0"/>
              <a:t>Multi-Class Classification</a:t>
            </a:r>
          </a:p>
        </p:txBody>
      </p:sp>
      <p:sp>
        <p:nvSpPr>
          <p:cNvPr id="8" name="TextBox 7">
            <a:extLst>
              <a:ext uri="{FF2B5EF4-FFF2-40B4-BE49-F238E27FC236}">
                <a16:creationId xmlns:a16="http://schemas.microsoft.com/office/drawing/2014/main" xmlns="" id="{9E906238-7FA7-4588-B50A-F01F431AC48B}"/>
              </a:ext>
            </a:extLst>
          </p:cNvPr>
          <p:cNvSpPr txBox="1"/>
          <p:nvPr/>
        </p:nvSpPr>
        <p:spPr>
          <a:xfrm>
            <a:off x="5787633" y="2596706"/>
            <a:ext cx="2502736" cy="461665"/>
          </a:xfrm>
          <a:prstGeom prst="rect">
            <a:avLst/>
          </a:prstGeom>
          <a:noFill/>
        </p:spPr>
        <p:txBody>
          <a:bodyPr wrap="none" rtlCol="0">
            <a:spAutoFit/>
          </a:bodyPr>
          <a:lstStyle/>
          <a:p>
            <a:r>
              <a:rPr lang="en-US" sz="2400" b="1" dirty="0"/>
              <a:t>One-Hot Encoding</a:t>
            </a:r>
          </a:p>
        </p:txBody>
      </p:sp>
      <p:graphicFrame>
        <p:nvGraphicFramePr>
          <p:cNvPr id="10" name="Table 9">
            <a:extLst>
              <a:ext uri="{FF2B5EF4-FFF2-40B4-BE49-F238E27FC236}">
                <a16:creationId xmlns:a16="http://schemas.microsoft.com/office/drawing/2014/main" xmlns="" id="{585C3C35-418E-490D-8B2B-7E728B8CF239}"/>
              </a:ext>
            </a:extLst>
          </p:cNvPr>
          <p:cNvGraphicFramePr>
            <a:graphicFrameLocks noGrp="1"/>
          </p:cNvGraphicFramePr>
          <p:nvPr>
            <p:extLst>
              <p:ext uri="{D42A27DB-BD31-4B8C-83A1-F6EECF244321}">
                <p14:modId xmlns:p14="http://schemas.microsoft.com/office/powerpoint/2010/main" val="3510258271"/>
              </p:ext>
            </p:extLst>
          </p:nvPr>
        </p:nvGraphicFramePr>
        <p:xfrm>
          <a:off x="1111103" y="3054323"/>
          <a:ext cx="3470252" cy="2365541"/>
        </p:xfrm>
        <a:graphic>
          <a:graphicData uri="http://schemas.openxmlformats.org/drawingml/2006/table">
            <a:tbl>
              <a:tblPr firstRow="1" bandRow="1">
                <a:tableStyleId>{BC89EF96-8CEA-46FF-86C4-4CE0E7609802}</a:tableStyleId>
              </a:tblPr>
              <a:tblGrid>
                <a:gridCol w="1735126">
                  <a:extLst>
                    <a:ext uri="{9D8B030D-6E8A-4147-A177-3AD203B41FA5}">
                      <a16:colId xmlns:a16="http://schemas.microsoft.com/office/drawing/2014/main" xmlns="" val="2838264076"/>
                    </a:ext>
                  </a:extLst>
                </a:gridCol>
                <a:gridCol w="1735126">
                  <a:extLst>
                    <a:ext uri="{9D8B030D-6E8A-4147-A177-3AD203B41FA5}">
                      <a16:colId xmlns:a16="http://schemas.microsoft.com/office/drawing/2014/main" xmlns="" val="4263169137"/>
                    </a:ext>
                  </a:extLst>
                </a:gridCol>
              </a:tblGrid>
              <a:tr h="370840">
                <a:tc>
                  <a:txBody>
                    <a:bodyPr/>
                    <a:lstStyle/>
                    <a:p>
                      <a:pPr algn="ctr"/>
                      <a:r>
                        <a:rPr lang="en-US" dirty="0"/>
                        <a:t>Animal</a:t>
                      </a:r>
                    </a:p>
                  </a:txBody>
                  <a:tcPr anchor="ctr"/>
                </a:tc>
                <a:tc>
                  <a:txBody>
                    <a:bodyPr/>
                    <a:lstStyle/>
                    <a:p>
                      <a:pPr algn="ctr"/>
                      <a:r>
                        <a:rPr lang="en-US" dirty="0"/>
                        <a:t>Value</a:t>
                      </a:r>
                    </a:p>
                  </a:txBody>
                  <a:tcPr anchor="ctr"/>
                </a:tc>
                <a:extLst>
                  <a:ext uri="{0D108BD9-81ED-4DB2-BD59-A6C34878D82A}">
                    <a16:rowId xmlns:a16="http://schemas.microsoft.com/office/drawing/2014/main" xmlns="" val="2242638675"/>
                  </a:ext>
                </a:extLst>
              </a:tr>
              <a:tr h="1027138">
                <a:tc>
                  <a:txBody>
                    <a:bodyPr/>
                    <a:lstStyle/>
                    <a:p>
                      <a:pPr algn="ctr"/>
                      <a:endParaRPr lang="en-US" dirty="0"/>
                    </a:p>
                  </a:txBody>
                  <a:tcPr anchor="ctr"/>
                </a:tc>
                <a:tc>
                  <a:txBody>
                    <a:bodyPr/>
                    <a:lstStyle/>
                    <a:p>
                      <a:pPr algn="ctr"/>
                      <a:r>
                        <a:rPr lang="en-US" dirty="0"/>
                        <a:t>1</a:t>
                      </a:r>
                    </a:p>
                  </a:txBody>
                  <a:tcPr anchor="ctr"/>
                </a:tc>
                <a:extLst>
                  <a:ext uri="{0D108BD9-81ED-4DB2-BD59-A6C34878D82A}">
                    <a16:rowId xmlns:a16="http://schemas.microsoft.com/office/drawing/2014/main" xmlns="" val="477874800"/>
                  </a:ext>
                </a:extLst>
              </a:tr>
              <a:tr h="967563">
                <a:tc>
                  <a:txBody>
                    <a:bodyPr/>
                    <a:lstStyle/>
                    <a:p>
                      <a:pPr algn="ctr"/>
                      <a:endParaRPr lang="en-US" dirty="0"/>
                    </a:p>
                  </a:txBody>
                  <a:tcPr anchor="ctr"/>
                </a:tc>
                <a:tc>
                  <a:txBody>
                    <a:bodyPr/>
                    <a:lstStyle/>
                    <a:p>
                      <a:pPr algn="ctr"/>
                      <a:r>
                        <a:rPr lang="en-US" dirty="0"/>
                        <a:t>0</a:t>
                      </a:r>
                    </a:p>
                  </a:txBody>
                  <a:tcPr anchor="ctr"/>
                </a:tc>
                <a:extLst>
                  <a:ext uri="{0D108BD9-81ED-4DB2-BD59-A6C34878D82A}">
                    <a16:rowId xmlns:a16="http://schemas.microsoft.com/office/drawing/2014/main" xmlns="" val="3711301018"/>
                  </a:ext>
                </a:extLst>
              </a:tr>
            </a:tbl>
          </a:graphicData>
        </a:graphic>
      </p:graphicFrame>
      <p:pic>
        <p:nvPicPr>
          <p:cNvPr id="15" name="Picture 14">
            <a:extLst>
              <a:ext uri="{FF2B5EF4-FFF2-40B4-BE49-F238E27FC236}">
                <a16:creationId xmlns:a16="http://schemas.microsoft.com/office/drawing/2014/main" xmlns="" id="{40E87D56-A56D-4A36-B3AC-D8B28F894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958" y="4502526"/>
            <a:ext cx="1379095" cy="914400"/>
          </a:xfrm>
          <a:prstGeom prst="rect">
            <a:avLst/>
          </a:prstGeom>
        </p:spPr>
      </p:pic>
      <p:graphicFrame>
        <p:nvGraphicFramePr>
          <p:cNvPr id="16" name="Table 15">
            <a:extLst>
              <a:ext uri="{FF2B5EF4-FFF2-40B4-BE49-F238E27FC236}">
                <a16:creationId xmlns:a16="http://schemas.microsoft.com/office/drawing/2014/main" xmlns="" id="{B933F5BB-635A-4E7C-BEF5-0944806DB019}"/>
              </a:ext>
            </a:extLst>
          </p:cNvPr>
          <p:cNvGraphicFramePr>
            <a:graphicFrameLocks noGrp="1"/>
          </p:cNvGraphicFramePr>
          <p:nvPr>
            <p:extLst>
              <p:ext uri="{D42A27DB-BD31-4B8C-83A1-F6EECF244321}">
                <p14:modId xmlns:p14="http://schemas.microsoft.com/office/powerpoint/2010/main" val="930234703"/>
              </p:ext>
            </p:extLst>
          </p:nvPr>
        </p:nvGraphicFramePr>
        <p:xfrm>
          <a:off x="5787632" y="3058371"/>
          <a:ext cx="5725632" cy="3392679"/>
        </p:xfrm>
        <a:graphic>
          <a:graphicData uri="http://schemas.openxmlformats.org/drawingml/2006/table">
            <a:tbl>
              <a:tblPr firstRow="1" bandRow="1">
                <a:tableStyleId>{BC89EF96-8CEA-46FF-86C4-4CE0E7609802}</a:tableStyleId>
              </a:tblPr>
              <a:tblGrid>
                <a:gridCol w="1431408">
                  <a:extLst>
                    <a:ext uri="{9D8B030D-6E8A-4147-A177-3AD203B41FA5}">
                      <a16:colId xmlns:a16="http://schemas.microsoft.com/office/drawing/2014/main" xmlns="" val="2838264076"/>
                    </a:ext>
                  </a:extLst>
                </a:gridCol>
                <a:gridCol w="1431408">
                  <a:extLst>
                    <a:ext uri="{9D8B030D-6E8A-4147-A177-3AD203B41FA5}">
                      <a16:colId xmlns:a16="http://schemas.microsoft.com/office/drawing/2014/main" xmlns="" val="3909130109"/>
                    </a:ext>
                  </a:extLst>
                </a:gridCol>
                <a:gridCol w="1431408">
                  <a:extLst>
                    <a:ext uri="{9D8B030D-6E8A-4147-A177-3AD203B41FA5}">
                      <a16:colId xmlns:a16="http://schemas.microsoft.com/office/drawing/2014/main" xmlns="" val="4187548862"/>
                    </a:ext>
                  </a:extLst>
                </a:gridCol>
                <a:gridCol w="1431408">
                  <a:extLst>
                    <a:ext uri="{9D8B030D-6E8A-4147-A177-3AD203B41FA5}">
                      <a16:colId xmlns:a16="http://schemas.microsoft.com/office/drawing/2014/main" xmlns="" val="4263169137"/>
                    </a:ext>
                  </a:extLst>
                </a:gridCol>
              </a:tblGrid>
              <a:tr h="370840">
                <a:tc>
                  <a:txBody>
                    <a:bodyPr/>
                    <a:lstStyle/>
                    <a:p>
                      <a:pPr algn="ctr"/>
                      <a:r>
                        <a:rPr lang="en-US" dirty="0"/>
                        <a:t>Animal</a:t>
                      </a:r>
                    </a:p>
                  </a:txBody>
                  <a:tcPr anchor="ctr"/>
                </a:tc>
                <a:tc>
                  <a:txBody>
                    <a:bodyPr/>
                    <a:lstStyle/>
                    <a:p>
                      <a:pPr algn="ctr"/>
                      <a:r>
                        <a:rPr lang="en-US" dirty="0"/>
                        <a:t>Dog</a:t>
                      </a:r>
                    </a:p>
                  </a:txBody>
                  <a:tcPr anchor="ctr"/>
                </a:tc>
                <a:tc>
                  <a:txBody>
                    <a:bodyPr/>
                    <a:lstStyle/>
                    <a:p>
                      <a:pPr algn="ctr"/>
                      <a:r>
                        <a:rPr lang="en-US" dirty="0"/>
                        <a:t>Cat</a:t>
                      </a:r>
                    </a:p>
                  </a:txBody>
                  <a:tcPr anchor="ctr"/>
                </a:tc>
                <a:tc>
                  <a:txBody>
                    <a:bodyPr/>
                    <a:lstStyle/>
                    <a:p>
                      <a:pPr algn="ctr"/>
                      <a:r>
                        <a:rPr lang="en-US" dirty="0"/>
                        <a:t>Duck</a:t>
                      </a:r>
                    </a:p>
                  </a:txBody>
                  <a:tcPr anchor="ctr"/>
                </a:tc>
                <a:extLst>
                  <a:ext uri="{0D108BD9-81ED-4DB2-BD59-A6C34878D82A}">
                    <a16:rowId xmlns:a16="http://schemas.microsoft.com/office/drawing/2014/main" xmlns="" val="2242638675"/>
                  </a:ext>
                </a:extLst>
              </a:tr>
              <a:tr h="1027138">
                <a:tc>
                  <a:txBody>
                    <a:bodyPr/>
                    <a:lstStyle/>
                    <a:p>
                      <a:pPr algn="ctr"/>
                      <a:endParaRPr lang="en-US" dirty="0"/>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xmlns="" val="477874800"/>
                  </a:ext>
                </a:extLst>
              </a:tr>
              <a:tr h="1027138">
                <a:tc>
                  <a:txBody>
                    <a:bodyPr/>
                    <a:lstStyle/>
                    <a:p>
                      <a:pPr algn="ctr"/>
                      <a:endParaRPr lang="en-US" dirty="0"/>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xmlns="" val="1814753665"/>
                  </a:ext>
                </a:extLst>
              </a:tr>
              <a:tr h="967563">
                <a:tc>
                  <a:txBody>
                    <a:bodyPr/>
                    <a:lstStyle/>
                    <a:p>
                      <a:pPr algn="ctr"/>
                      <a:endParaRPr lang="en-US" dirty="0"/>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xmlns="" val="3711301018"/>
                  </a:ext>
                </a:extLst>
              </a:tr>
            </a:tbl>
          </a:graphicData>
        </a:graphic>
      </p:graphicFrame>
      <p:pic>
        <p:nvPicPr>
          <p:cNvPr id="17" name="Picture 16">
            <a:extLst>
              <a:ext uri="{FF2B5EF4-FFF2-40B4-BE49-F238E27FC236}">
                <a16:creationId xmlns:a16="http://schemas.microsoft.com/office/drawing/2014/main" xmlns="" id="{65E6D1DE-E158-4C42-ACE8-1C86D9B74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8895" y="4505464"/>
            <a:ext cx="1379095" cy="914400"/>
          </a:xfrm>
          <a:prstGeom prst="rect">
            <a:avLst/>
          </a:prstGeom>
        </p:spPr>
      </p:pic>
      <p:pic>
        <p:nvPicPr>
          <p:cNvPr id="19" name="Picture 18">
            <a:extLst>
              <a:ext uri="{FF2B5EF4-FFF2-40B4-BE49-F238E27FC236}">
                <a16:creationId xmlns:a16="http://schemas.microsoft.com/office/drawing/2014/main" xmlns="" id="{1C2464CD-E34B-4724-B47D-D8116EC16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958" y="3468758"/>
            <a:ext cx="1379095" cy="914400"/>
          </a:xfrm>
          <a:prstGeom prst="rect">
            <a:avLst/>
          </a:prstGeom>
        </p:spPr>
      </p:pic>
      <p:pic>
        <p:nvPicPr>
          <p:cNvPr id="20" name="Picture 19">
            <a:extLst>
              <a:ext uri="{FF2B5EF4-FFF2-40B4-BE49-F238E27FC236}">
                <a16:creationId xmlns:a16="http://schemas.microsoft.com/office/drawing/2014/main" xmlns="" id="{0B5D5595-CFC6-4BA6-83BE-8325CA5ED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9128" y="3487012"/>
            <a:ext cx="1379095" cy="914400"/>
          </a:xfrm>
          <a:prstGeom prst="rect">
            <a:avLst/>
          </a:prstGeom>
        </p:spPr>
      </p:pic>
      <p:pic>
        <p:nvPicPr>
          <p:cNvPr id="22" name="Picture 21">
            <a:extLst>
              <a:ext uri="{FF2B5EF4-FFF2-40B4-BE49-F238E27FC236}">
                <a16:creationId xmlns:a16="http://schemas.microsoft.com/office/drawing/2014/main" xmlns="" id="{AB629A66-5B8F-478C-A882-60671A29C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1242" y="5513284"/>
            <a:ext cx="914400" cy="914400"/>
          </a:xfrm>
          <a:prstGeom prst="rect">
            <a:avLst/>
          </a:prstGeom>
        </p:spPr>
      </p:pic>
    </p:spTree>
    <p:extLst>
      <p:ext uri="{BB962C8B-B14F-4D97-AF65-F5344CB8AC3E}">
        <p14:creationId xmlns:p14="http://schemas.microsoft.com/office/powerpoint/2010/main" val="24307693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F471CE49-593D-4C5D-B00D-1F1A9E1FACD1}"/>
              </a:ext>
            </a:extLst>
          </p:cNvPr>
          <p:cNvSpPr/>
          <p:nvPr/>
        </p:nvSpPr>
        <p:spPr>
          <a:xfrm>
            <a:off x="7384314" y="1704908"/>
            <a:ext cx="2286000" cy="2286000"/>
          </a:xfrm>
          <a:prstGeom prst="rtTriangle">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xmlns="" id="{96B0CA2C-908F-46E8-A326-B1FEDFCB60B0}"/>
              </a:ext>
            </a:extLst>
          </p:cNvPr>
          <p:cNvSpPr/>
          <p:nvPr/>
        </p:nvSpPr>
        <p:spPr>
          <a:xfrm rot="10800000">
            <a:off x="7379000" y="1694276"/>
            <a:ext cx="2286000" cy="2286000"/>
          </a:xfrm>
          <a:prstGeom prst="rtTriangle">
            <a:avLst/>
          </a:prstGeom>
          <a:gradFill flip="none" rotWithShape="1">
            <a:gsLst>
              <a:gs pos="0">
                <a:srgbClr val="75DBFF">
                  <a:shade val="30000"/>
                  <a:satMod val="115000"/>
                </a:srgbClr>
              </a:gs>
              <a:gs pos="50000">
                <a:srgbClr val="75DBFF">
                  <a:shade val="67500"/>
                  <a:satMod val="115000"/>
                </a:srgbClr>
              </a:gs>
              <a:gs pos="100000">
                <a:srgbClr val="75DBFF">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763B12A1-D290-4FFC-8074-135682B3ECBD}"/>
              </a:ext>
            </a:extLst>
          </p:cNvPr>
          <p:cNvSpPr/>
          <p:nvPr/>
        </p:nvSpPr>
        <p:spPr>
          <a:xfrm rot="16910679">
            <a:off x="9291765" y="2414421"/>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80D9C1B2-C22A-4E43-83FF-C4E2F681857A}"/>
              </a:ext>
            </a:extLst>
          </p:cNvPr>
          <p:cNvSpPr/>
          <p:nvPr/>
        </p:nvSpPr>
        <p:spPr>
          <a:xfrm rot="16910679">
            <a:off x="8460653" y="2060970"/>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D47E1B55-F1A2-41E8-956F-849C373F75BA}"/>
              </a:ext>
            </a:extLst>
          </p:cNvPr>
          <p:cNvSpPr/>
          <p:nvPr/>
        </p:nvSpPr>
        <p:spPr>
          <a:xfrm rot="16472960">
            <a:off x="8527702" y="3213053"/>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xmlns="" id="{5268110F-A732-4CB7-B6D0-7793D3EE8448}"/>
              </a:ext>
            </a:extLst>
          </p:cNvPr>
          <p:cNvSpPr/>
          <p:nvPr/>
        </p:nvSpPr>
        <p:spPr>
          <a:xfrm rot="16472960">
            <a:off x="7696588" y="2972049"/>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6E4CFFFE-5934-4925-AF1A-82E9421D3B9C}"/>
              </a:ext>
            </a:extLst>
          </p:cNvPr>
          <p:cNvSpPr txBox="1"/>
          <p:nvPr/>
        </p:nvSpPr>
        <p:spPr>
          <a:xfrm>
            <a:off x="432033" y="108485"/>
            <a:ext cx="3762184" cy="584775"/>
          </a:xfrm>
          <a:prstGeom prst="rect">
            <a:avLst/>
          </a:prstGeom>
          <a:noFill/>
        </p:spPr>
        <p:txBody>
          <a:bodyPr wrap="none" rtlCol="0">
            <a:spAutoFit/>
          </a:bodyPr>
          <a:lstStyle/>
          <a:p>
            <a:r>
              <a:rPr lang="en-US" sz="3200" b="1" smtClean="0"/>
              <a:t>Maximum </a:t>
            </a:r>
            <a:r>
              <a:rPr lang="en-US" sz="3200" b="1" dirty="0"/>
              <a:t>Likelihood</a:t>
            </a:r>
          </a:p>
        </p:txBody>
      </p:sp>
      <p:sp>
        <p:nvSpPr>
          <p:cNvPr id="18" name="Right Triangle 17">
            <a:extLst>
              <a:ext uri="{FF2B5EF4-FFF2-40B4-BE49-F238E27FC236}">
                <a16:creationId xmlns:a16="http://schemas.microsoft.com/office/drawing/2014/main" xmlns="" id="{3371D97D-85D5-4078-8666-F4694A2F2304}"/>
              </a:ext>
            </a:extLst>
          </p:cNvPr>
          <p:cNvSpPr/>
          <p:nvPr/>
        </p:nvSpPr>
        <p:spPr>
          <a:xfrm rot="5400000">
            <a:off x="1874397" y="1715540"/>
            <a:ext cx="2286000" cy="2286000"/>
          </a:xfrm>
          <a:prstGeom prst="rtTriangle">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xmlns="" id="{0DF833F2-00E2-4324-84EE-68C5F4D5375F}"/>
              </a:ext>
            </a:extLst>
          </p:cNvPr>
          <p:cNvSpPr/>
          <p:nvPr/>
        </p:nvSpPr>
        <p:spPr>
          <a:xfrm rot="16200000">
            <a:off x="1869083" y="1704908"/>
            <a:ext cx="2286000" cy="2286000"/>
          </a:xfrm>
          <a:prstGeom prst="rtTriangle">
            <a:avLst/>
          </a:prstGeom>
          <a:gradFill flip="none" rotWithShape="1">
            <a:gsLst>
              <a:gs pos="0">
                <a:srgbClr val="75DBFF">
                  <a:shade val="30000"/>
                  <a:satMod val="115000"/>
                </a:srgbClr>
              </a:gs>
              <a:gs pos="50000">
                <a:srgbClr val="75DBFF">
                  <a:shade val="67500"/>
                  <a:satMod val="115000"/>
                </a:srgbClr>
              </a:gs>
              <a:gs pos="100000">
                <a:srgbClr val="75DBFF">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xmlns="" id="{1172DF99-8B8B-4141-934E-62BB0C76AC9B}"/>
              </a:ext>
            </a:extLst>
          </p:cNvPr>
          <p:cNvSpPr/>
          <p:nvPr/>
        </p:nvSpPr>
        <p:spPr>
          <a:xfrm rot="710679">
            <a:off x="3781848" y="2425053"/>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xmlns="" id="{8949EEE1-D803-4A15-B5B4-F17F4DC3E220}"/>
              </a:ext>
            </a:extLst>
          </p:cNvPr>
          <p:cNvSpPr/>
          <p:nvPr/>
        </p:nvSpPr>
        <p:spPr>
          <a:xfrm rot="710679">
            <a:off x="2950736" y="2071602"/>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xmlns="" id="{BAD2C419-8CC8-4787-9E0D-21BB5D29AE28}"/>
              </a:ext>
            </a:extLst>
          </p:cNvPr>
          <p:cNvSpPr/>
          <p:nvPr/>
        </p:nvSpPr>
        <p:spPr>
          <a:xfrm rot="272960">
            <a:off x="3017785" y="322368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xmlns="" id="{93668BEA-FF1A-4199-B6EE-9FC682C1A925}"/>
              </a:ext>
            </a:extLst>
          </p:cNvPr>
          <p:cNvSpPr/>
          <p:nvPr/>
        </p:nvSpPr>
        <p:spPr>
          <a:xfrm rot="272960">
            <a:off x="2186671" y="2982681"/>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6E4CFFFE-5934-4925-AF1A-82E9421D3B9C}"/>
              </a:ext>
            </a:extLst>
          </p:cNvPr>
          <p:cNvSpPr txBox="1"/>
          <p:nvPr/>
        </p:nvSpPr>
        <p:spPr>
          <a:xfrm>
            <a:off x="4029327" y="770060"/>
            <a:ext cx="4137030" cy="584775"/>
          </a:xfrm>
          <a:prstGeom prst="rect">
            <a:avLst/>
          </a:prstGeom>
          <a:noFill/>
        </p:spPr>
        <p:txBody>
          <a:bodyPr wrap="none" rtlCol="0">
            <a:spAutoFit/>
          </a:bodyPr>
          <a:lstStyle/>
          <a:p>
            <a:r>
              <a:rPr lang="en-US" sz="3200" b="1" dirty="0" smtClean="0"/>
              <a:t>Which model is better?</a:t>
            </a:r>
            <a:endParaRPr lang="en-US" sz="3200" b="1" dirty="0"/>
          </a:p>
        </p:txBody>
      </p:sp>
    </p:spTree>
    <p:extLst>
      <p:ext uri="{BB962C8B-B14F-4D97-AF65-F5344CB8AC3E}">
        <p14:creationId xmlns:p14="http://schemas.microsoft.com/office/powerpoint/2010/main" val="4140440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p:nvPr/>
        </p:nvSpPr>
        <p:spPr>
          <a:xfrm>
            <a:off x="3984700" y="2480800"/>
            <a:ext cx="3877600" cy="1234000"/>
          </a:xfrm>
          <a:prstGeom prst="rect">
            <a:avLst/>
          </a:prstGeom>
          <a:noFill/>
          <a:ln>
            <a:noFill/>
          </a:ln>
        </p:spPr>
        <p:txBody>
          <a:bodyPr spcFirstLastPara="1" wrap="square" lIns="121900" tIns="121900" rIns="121900" bIns="121900" anchor="t" anchorCtr="0">
            <a:noAutofit/>
          </a:bodyPr>
          <a:lstStyle/>
          <a:p>
            <a:r>
              <a:rPr lang="en" sz="4800">
                <a:solidFill>
                  <a:srgbClr val="FFFFFF"/>
                </a:solidFill>
              </a:rPr>
              <a:t>Introduction</a:t>
            </a:r>
            <a:endParaRPr sz="4800">
              <a:solidFill>
                <a:srgbClr val="FFFFFF"/>
              </a:solidFill>
            </a:endParaRPr>
          </a:p>
        </p:txBody>
      </p:sp>
    </p:spTree>
    <p:extLst>
      <p:ext uri="{BB962C8B-B14F-4D97-AF65-F5344CB8AC3E}">
        <p14:creationId xmlns:p14="http://schemas.microsoft.com/office/powerpoint/2010/main" val="1688862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ight Triangle 17">
            <a:extLst>
              <a:ext uri="{FF2B5EF4-FFF2-40B4-BE49-F238E27FC236}">
                <a16:creationId xmlns:a16="http://schemas.microsoft.com/office/drawing/2014/main" xmlns="" id="{3371D97D-85D5-4078-8666-F4694A2F2304}"/>
              </a:ext>
            </a:extLst>
          </p:cNvPr>
          <p:cNvSpPr/>
          <p:nvPr/>
        </p:nvSpPr>
        <p:spPr>
          <a:xfrm rot="5400000">
            <a:off x="1874874" y="1717155"/>
            <a:ext cx="2286000" cy="2286000"/>
          </a:xfrm>
          <a:prstGeom prst="rtTriangle">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xmlns="" id="{0DF833F2-00E2-4324-84EE-68C5F4D5375F}"/>
              </a:ext>
            </a:extLst>
          </p:cNvPr>
          <p:cNvSpPr/>
          <p:nvPr/>
        </p:nvSpPr>
        <p:spPr>
          <a:xfrm rot="16200000">
            <a:off x="1869560" y="1706523"/>
            <a:ext cx="2286000" cy="2286000"/>
          </a:xfrm>
          <a:prstGeom prst="rtTriangle">
            <a:avLst/>
          </a:prstGeom>
          <a:gradFill flip="none" rotWithShape="1">
            <a:gsLst>
              <a:gs pos="0">
                <a:srgbClr val="75DBFF">
                  <a:shade val="30000"/>
                  <a:satMod val="115000"/>
                </a:srgbClr>
              </a:gs>
              <a:gs pos="50000">
                <a:srgbClr val="75DBFF">
                  <a:shade val="67500"/>
                  <a:satMod val="115000"/>
                </a:srgbClr>
              </a:gs>
              <a:gs pos="100000">
                <a:srgbClr val="75DBFF">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xmlns="" id="{1172DF99-8B8B-4141-934E-62BB0C76AC9B}"/>
              </a:ext>
            </a:extLst>
          </p:cNvPr>
          <p:cNvSpPr/>
          <p:nvPr/>
        </p:nvSpPr>
        <p:spPr>
          <a:xfrm rot="710679">
            <a:off x="3782325" y="2426668"/>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xmlns="" id="{8949EEE1-D803-4A15-B5B4-F17F4DC3E220}"/>
              </a:ext>
            </a:extLst>
          </p:cNvPr>
          <p:cNvSpPr/>
          <p:nvPr/>
        </p:nvSpPr>
        <p:spPr>
          <a:xfrm rot="710679">
            <a:off x="2951213" y="2073217"/>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xmlns="" id="{BAD2C419-8CC8-4787-9E0D-21BB5D29AE28}"/>
              </a:ext>
            </a:extLst>
          </p:cNvPr>
          <p:cNvSpPr/>
          <p:nvPr/>
        </p:nvSpPr>
        <p:spPr>
          <a:xfrm rot="272960">
            <a:off x="3018262" y="3225300"/>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xmlns="" id="{93668BEA-FF1A-4199-B6EE-9FC682C1A925}"/>
              </a:ext>
            </a:extLst>
          </p:cNvPr>
          <p:cNvSpPr/>
          <p:nvPr/>
        </p:nvSpPr>
        <p:spPr>
          <a:xfrm rot="272960">
            <a:off x="2187148" y="298429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5ABD205A-4FFF-4FEF-8B48-A39AC183655C}"/>
                  </a:ext>
                </a:extLst>
              </p:cNvPr>
              <p:cNvSpPr txBox="1"/>
              <p:nvPr/>
            </p:nvSpPr>
            <p:spPr>
              <a:xfrm>
                <a:off x="1609819" y="4456845"/>
                <a:ext cx="2501326" cy="102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charset="0"/>
                            </a:rPr>
                          </m:ctrlPr>
                        </m:accPr>
                        <m:e>
                          <m:r>
                            <a:rPr lang="en-US" sz="2000" b="0" i="1" smtClean="0">
                              <a:latin typeface="Cambria Math" panose="02040503050406030204" pitchFamily="18" charset="0"/>
                            </a:rPr>
                            <m:t>𝑌</m:t>
                          </m:r>
                        </m:e>
                      </m:acc>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 </m:t>
                      </m:r>
                      <m:d>
                        <m:dPr>
                          <m:ctrlPr>
                            <a:rPr lang="en-US" sz="2000" i="1" smtClean="0">
                              <a:latin typeface="Cambria Math"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𝑊𝑥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e>
                      </m:d>
                    </m:oMath>
                  </m:oMathPara>
                </a14:m>
                <a:endParaRPr lang="en-US" sz="2000" dirty="0">
                  <a:ea typeface="Cambria Math" panose="02040503050406030204" pitchFamily="18" charset="0"/>
                </a:endParaRPr>
              </a:p>
              <a:p>
                <a:r>
                  <a:rPr lang="en-US" sz="2000" dirty="0"/>
                  <a:t>P (</a:t>
                </a:r>
                <a:r>
                  <a:rPr lang="en-US" sz="2000" dirty="0">
                    <a:solidFill>
                      <a:schemeClr val="accent1">
                        <a:lumMod val="75000"/>
                      </a:schemeClr>
                    </a:solidFill>
                  </a:rPr>
                  <a:t>Blue</a:t>
                </a:r>
                <a:r>
                  <a:rPr lang="en-US" sz="2000" dirty="0"/>
                  <a:t>) = </a:t>
                </a:r>
                <a14:m>
                  <m:oMath xmlns:m="http://schemas.openxmlformats.org/officeDocument/2006/math">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 </m:t>
                    </m:r>
                    <m:d>
                      <m:dPr>
                        <m:ctrlPr>
                          <a:rPr lang="en-US" sz="2000" i="1" smtClean="0">
                            <a:latin typeface="Cambria Math"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𝑊𝑥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e>
                    </m:d>
                  </m:oMath>
                </a14:m>
                <a:endParaRPr lang="en-US" sz="2000" dirty="0">
                  <a:ea typeface="Cambria Math" panose="02040503050406030204" pitchFamily="18" charset="0"/>
                </a:endParaRPr>
              </a:p>
              <a:p>
                <a:r>
                  <a:rPr lang="en-US" sz="2000" dirty="0"/>
                  <a:t>P (</a:t>
                </a:r>
                <a:r>
                  <a:rPr lang="en-US" sz="2000" dirty="0">
                    <a:solidFill>
                      <a:srgbClr val="C00000"/>
                    </a:solidFill>
                  </a:rPr>
                  <a:t>Red</a:t>
                </a:r>
                <a:r>
                  <a:rPr lang="en-US" sz="2000" dirty="0"/>
                  <a:t>) = 1 - P (</a:t>
                </a:r>
                <a:r>
                  <a:rPr lang="en-US" sz="2000" dirty="0">
                    <a:solidFill>
                      <a:schemeClr val="accent1">
                        <a:lumMod val="75000"/>
                      </a:schemeClr>
                    </a:solidFill>
                  </a:rPr>
                  <a:t>Blue</a:t>
                </a:r>
                <a:r>
                  <a:rPr lang="en-US" sz="2000" dirty="0"/>
                  <a:t>)</a:t>
                </a:r>
              </a:p>
            </p:txBody>
          </p:sp>
        </mc:Choice>
        <mc:Fallback xmlns="">
          <p:sp>
            <p:nvSpPr>
              <p:cNvPr id="15" name="TextBox 14">
                <a:extLst>
                  <a:ext uri="{FF2B5EF4-FFF2-40B4-BE49-F238E27FC236}">
                    <a16:creationId xmlns:a16="http://schemas.microsoft.com/office/drawing/2014/main" id="{5ABD205A-4FFF-4FEF-8B48-A39AC183655C}"/>
                  </a:ext>
                </a:extLst>
              </p:cNvPr>
              <p:cNvSpPr txBox="1">
                <a:spLocks noRot="1" noChangeAspect="1" noMove="1" noResize="1" noEditPoints="1" noAdjustHandles="1" noChangeArrowheads="1" noChangeShapeType="1" noTextEdit="1"/>
              </p:cNvSpPr>
              <p:nvPr/>
            </p:nvSpPr>
            <p:spPr>
              <a:xfrm>
                <a:off x="1609819" y="4456845"/>
                <a:ext cx="2501326" cy="1023998"/>
              </a:xfrm>
              <a:prstGeom prst="rect">
                <a:avLst/>
              </a:prstGeom>
              <a:blipFill>
                <a:blip r:embed="rId2"/>
                <a:stretch>
                  <a:fillRect l="-2439" t="-3571" b="-9524"/>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xmlns="" id="{9D03831A-729A-4E96-940D-2A1243CDCAC9}"/>
              </a:ext>
            </a:extLst>
          </p:cNvPr>
          <p:cNvSpPr txBox="1"/>
          <p:nvPr/>
        </p:nvSpPr>
        <p:spPr>
          <a:xfrm>
            <a:off x="2323681" y="2948956"/>
            <a:ext cx="1027845" cy="307777"/>
          </a:xfrm>
          <a:prstGeom prst="rect">
            <a:avLst/>
          </a:prstGeom>
          <a:noFill/>
        </p:spPr>
        <p:txBody>
          <a:bodyPr wrap="none" rtlCol="0">
            <a:spAutoFit/>
          </a:bodyPr>
          <a:lstStyle/>
          <a:p>
            <a:r>
              <a:rPr lang="en-US" sz="1400" dirty="0">
                <a:solidFill>
                  <a:schemeClr val="accent1">
                    <a:lumMod val="75000"/>
                  </a:schemeClr>
                </a:solidFill>
              </a:rPr>
              <a:t>P(Blue)=0.9</a:t>
            </a:r>
          </a:p>
        </p:txBody>
      </p:sp>
      <p:sp>
        <p:nvSpPr>
          <p:cNvPr id="17" name="TextBox 16">
            <a:extLst>
              <a:ext uri="{FF2B5EF4-FFF2-40B4-BE49-F238E27FC236}">
                <a16:creationId xmlns:a16="http://schemas.microsoft.com/office/drawing/2014/main" xmlns="" id="{575E7E3F-20CD-4720-BA1B-F63A79803F98}"/>
              </a:ext>
            </a:extLst>
          </p:cNvPr>
          <p:cNvSpPr txBox="1"/>
          <p:nvPr/>
        </p:nvSpPr>
        <p:spPr>
          <a:xfrm>
            <a:off x="3088732" y="2170845"/>
            <a:ext cx="1027845" cy="307777"/>
          </a:xfrm>
          <a:prstGeom prst="rect">
            <a:avLst/>
          </a:prstGeom>
          <a:noFill/>
        </p:spPr>
        <p:txBody>
          <a:bodyPr wrap="none" rtlCol="0">
            <a:spAutoFit/>
          </a:bodyPr>
          <a:lstStyle/>
          <a:p>
            <a:r>
              <a:rPr lang="en-US" sz="1400" dirty="0">
                <a:solidFill>
                  <a:schemeClr val="accent1">
                    <a:lumMod val="75000"/>
                  </a:schemeClr>
                </a:solidFill>
              </a:rPr>
              <a:t>P(Blue)=0.6</a:t>
            </a:r>
          </a:p>
        </p:txBody>
      </p:sp>
      <p:sp>
        <p:nvSpPr>
          <p:cNvPr id="24" name="TextBox 23">
            <a:extLst>
              <a:ext uri="{FF2B5EF4-FFF2-40B4-BE49-F238E27FC236}">
                <a16:creationId xmlns:a16="http://schemas.microsoft.com/office/drawing/2014/main" xmlns="" id="{BF1C475E-239E-4D59-B99A-6CF092E874CD}"/>
              </a:ext>
            </a:extLst>
          </p:cNvPr>
          <p:cNvSpPr txBox="1"/>
          <p:nvPr/>
        </p:nvSpPr>
        <p:spPr>
          <a:xfrm>
            <a:off x="2292427" y="1791600"/>
            <a:ext cx="1027845" cy="307777"/>
          </a:xfrm>
          <a:prstGeom prst="rect">
            <a:avLst/>
          </a:prstGeom>
          <a:noFill/>
        </p:spPr>
        <p:txBody>
          <a:bodyPr wrap="none" rtlCol="0">
            <a:spAutoFit/>
          </a:bodyPr>
          <a:lstStyle/>
          <a:p>
            <a:r>
              <a:rPr lang="en-US" sz="1400" dirty="0">
                <a:solidFill>
                  <a:schemeClr val="accent1">
                    <a:lumMod val="75000"/>
                  </a:schemeClr>
                </a:solidFill>
              </a:rPr>
              <a:t>P(Blue)=0.2</a:t>
            </a:r>
          </a:p>
        </p:txBody>
      </p:sp>
      <p:sp>
        <p:nvSpPr>
          <p:cNvPr id="25" name="TextBox 24">
            <a:extLst>
              <a:ext uri="{FF2B5EF4-FFF2-40B4-BE49-F238E27FC236}">
                <a16:creationId xmlns:a16="http://schemas.microsoft.com/office/drawing/2014/main" xmlns="" id="{C60820AE-07F9-4E3F-B3E5-485BADCB2BB2}"/>
              </a:ext>
            </a:extLst>
          </p:cNvPr>
          <p:cNvSpPr txBox="1"/>
          <p:nvPr/>
        </p:nvSpPr>
        <p:spPr>
          <a:xfrm>
            <a:off x="1680646" y="2704795"/>
            <a:ext cx="1027845" cy="307777"/>
          </a:xfrm>
          <a:prstGeom prst="rect">
            <a:avLst/>
          </a:prstGeom>
          <a:noFill/>
        </p:spPr>
        <p:txBody>
          <a:bodyPr wrap="none" rtlCol="0">
            <a:spAutoFit/>
          </a:bodyPr>
          <a:lstStyle/>
          <a:p>
            <a:r>
              <a:rPr lang="en-US" sz="1400" dirty="0">
                <a:solidFill>
                  <a:schemeClr val="accent1">
                    <a:lumMod val="75000"/>
                  </a:schemeClr>
                </a:solidFill>
              </a:rPr>
              <a:t>P(Blue)=0.3</a:t>
            </a:r>
          </a:p>
        </p:txBody>
      </p:sp>
      <p:sp>
        <p:nvSpPr>
          <p:cNvPr id="26" name="TextBox 25">
            <a:extLst>
              <a:ext uri="{FF2B5EF4-FFF2-40B4-BE49-F238E27FC236}">
                <a16:creationId xmlns:a16="http://schemas.microsoft.com/office/drawing/2014/main" xmlns="" id="{B97373E1-E1CE-4071-8078-EB5FD19F9C36}"/>
              </a:ext>
            </a:extLst>
          </p:cNvPr>
          <p:cNvSpPr txBox="1"/>
          <p:nvPr/>
        </p:nvSpPr>
        <p:spPr>
          <a:xfrm>
            <a:off x="3128119" y="2470795"/>
            <a:ext cx="983026" cy="307777"/>
          </a:xfrm>
          <a:prstGeom prst="rect">
            <a:avLst/>
          </a:prstGeom>
          <a:noFill/>
        </p:spPr>
        <p:txBody>
          <a:bodyPr wrap="none" rtlCol="0">
            <a:spAutoFit/>
          </a:bodyPr>
          <a:lstStyle/>
          <a:p>
            <a:r>
              <a:rPr lang="en-US" sz="1400" dirty="0">
                <a:solidFill>
                  <a:srgbClr val="C00000"/>
                </a:solidFill>
              </a:rPr>
              <a:t>P(Red)=0.4</a:t>
            </a:r>
          </a:p>
        </p:txBody>
      </p:sp>
      <p:sp>
        <p:nvSpPr>
          <p:cNvPr id="27" name="TextBox 26">
            <a:extLst>
              <a:ext uri="{FF2B5EF4-FFF2-40B4-BE49-F238E27FC236}">
                <a16:creationId xmlns:a16="http://schemas.microsoft.com/office/drawing/2014/main" xmlns="" id="{100BA71C-A6A9-4D62-81FC-7AFD3B0833A1}"/>
              </a:ext>
            </a:extLst>
          </p:cNvPr>
          <p:cNvSpPr txBox="1"/>
          <p:nvPr/>
        </p:nvSpPr>
        <p:spPr>
          <a:xfrm>
            <a:off x="2182832" y="2101279"/>
            <a:ext cx="983026" cy="307777"/>
          </a:xfrm>
          <a:prstGeom prst="rect">
            <a:avLst/>
          </a:prstGeom>
          <a:noFill/>
        </p:spPr>
        <p:txBody>
          <a:bodyPr wrap="none" rtlCol="0">
            <a:spAutoFit/>
          </a:bodyPr>
          <a:lstStyle/>
          <a:p>
            <a:r>
              <a:rPr lang="en-US" sz="1400" dirty="0">
                <a:solidFill>
                  <a:srgbClr val="C00000"/>
                </a:solidFill>
              </a:rPr>
              <a:t>P(Red)=0.8</a:t>
            </a:r>
          </a:p>
        </p:txBody>
      </p:sp>
      <p:sp>
        <p:nvSpPr>
          <p:cNvPr id="28" name="TextBox 27">
            <a:extLst>
              <a:ext uri="{FF2B5EF4-FFF2-40B4-BE49-F238E27FC236}">
                <a16:creationId xmlns:a16="http://schemas.microsoft.com/office/drawing/2014/main" xmlns="" id="{845C9E99-7D1F-40F0-B199-D592BEA64062}"/>
              </a:ext>
            </a:extLst>
          </p:cNvPr>
          <p:cNvSpPr txBox="1"/>
          <p:nvPr/>
        </p:nvSpPr>
        <p:spPr>
          <a:xfrm>
            <a:off x="2477100" y="3312372"/>
            <a:ext cx="983026" cy="307777"/>
          </a:xfrm>
          <a:prstGeom prst="rect">
            <a:avLst/>
          </a:prstGeom>
          <a:noFill/>
        </p:spPr>
        <p:txBody>
          <a:bodyPr wrap="none" rtlCol="0">
            <a:spAutoFit/>
          </a:bodyPr>
          <a:lstStyle/>
          <a:p>
            <a:r>
              <a:rPr lang="en-US" sz="1400" dirty="0">
                <a:solidFill>
                  <a:srgbClr val="C00000"/>
                </a:solidFill>
              </a:rPr>
              <a:t>P(Red)=0.1</a:t>
            </a:r>
          </a:p>
        </p:txBody>
      </p:sp>
      <p:sp>
        <p:nvSpPr>
          <p:cNvPr id="29" name="TextBox 28">
            <a:extLst>
              <a:ext uri="{FF2B5EF4-FFF2-40B4-BE49-F238E27FC236}">
                <a16:creationId xmlns:a16="http://schemas.microsoft.com/office/drawing/2014/main" xmlns="" id="{D8316E36-6611-47AF-909B-407FF88AC8F0}"/>
              </a:ext>
            </a:extLst>
          </p:cNvPr>
          <p:cNvSpPr txBox="1"/>
          <p:nvPr/>
        </p:nvSpPr>
        <p:spPr>
          <a:xfrm>
            <a:off x="1602673" y="3085528"/>
            <a:ext cx="983026" cy="307777"/>
          </a:xfrm>
          <a:prstGeom prst="rect">
            <a:avLst/>
          </a:prstGeom>
          <a:noFill/>
        </p:spPr>
        <p:txBody>
          <a:bodyPr wrap="none" rtlCol="0">
            <a:spAutoFit/>
          </a:bodyPr>
          <a:lstStyle/>
          <a:p>
            <a:r>
              <a:rPr lang="en-US" sz="1400" dirty="0">
                <a:solidFill>
                  <a:srgbClr val="C00000"/>
                </a:solidFill>
              </a:rPr>
              <a:t>P(Red)=0.7</a:t>
            </a:r>
          </a:p>
        </p:txBody>
      </p:sp>
      <p:sp>
        <p:nvSpPr>
          <p:cNvPr id="30" name="TextBox 29">
            <a:extLst>
              <a:ext uri="{FF2B5EF4-FFF2-40B4-BE49-F238E27FC236}">
                <a16:creationId xmlns:a16="http://schemas.microsoft.com/office/drawing/2014/main" xmlns="" id="{6E4CFFFE-5934-4925-AF1A-82E9421D3B9C}"/>
              </a:ext>
            </a:extLst>
          </p:cNvPr>
          <p:cNvSpPr txBox="1"/>
          <p:nvPr/>
        </p:nvSpPr>
        <p:spPr>
          <a:xfrm>
            <a:off x="432033" y="108485"/>
            <a:ext cx="3762184" cy="584775"/>
          </a:xfrm>
          <a:prstGeom prst="rect">
            <a:avLst/>
          </a:prstGeom>
          <a:noFill/>
        </p:spPr>
        <p:txBody>
          <a:bodyPr wrap="none" rtlCol="0">
            <a:spAutoFit/>
          </a:bodyPr>
          <a:lstStyle/>
          <a:p>
            <a:r>
              <a:rPr lang="en-US" sz="3200" b="1" dirty="0"/>
              <a:t>Maximum Likelihood</a:t>
            </a:r>
          </a:p>
        </p:txBody>
      </p:sp>
    </p:spTree>
    <p:extLst>
      <p:ext uri="{BB962C8B-B14F-4D97-AF65-F5344CB8AC3E}">
        <p14:creationId xmlns:p14="http://schemas.microsoft.com/office/powerpoint/2010/main" val="260022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4" grpId="0"/>
      <p:bldP spid="25" grpId="0"/>
      <p:bldP spid="26" grpId="0"/>
      <p:bldP spid="27" grpId="0"/>
      <p:bldP spid="28" grpId="0"/>
      <p:bldP spid="2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ight Triangle 17">
            <a:extLst>
              <a:ext uri="{FF2B5EF4-FFF2-40B4-BE49-F238E27FC236}">
                <a16:creationId xmlns:a16="http://schemas.microsoft.com/office/drawing/2014/main" xmlns="" id="{3371D97D-85D5-4078-8666-F4694A2F2304}"/>
              </a:ext>
            </a:extLst>
          </p:cNvPr>
          <p:cNvSpPr/>
          <p:nvPr/>
        </p:nvSpPr>
        <p:spPr>
          <a:xfrm rot="5400000">
            <a:off x="1874879" y="1717860"/>
            <a:ext cx="2286000" cy="2286000"/>
          </a:xfrm>
          <a:prstGeom prst="rtTriangle">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8">
            <a:extLst>
              <a:ext uri="{FF2B5EF4-FFF2-40B4-BE49-F238E27FC236}">
                <a16:creationId xmlns:a16="http://schemas.microsoft.com/office/drawing/2014/main" xmlns="" id="{0DF833F2-00E2-4324-84EE-68C5F4D5375F}"/>
              </a:ext>
            </a:extLst>
          </p:cNvPr>
          <p:cNvSpPr/>
          <p:nvPr/>
        </p:nvSpPr>
        <p:spPr>
          <a:xfrm rot="16200000">
            <a:off x="1869565" y="1707228"/>
            <a:ext cx="2286000" cy="2286000"/>
          </a:xfrm>
          <a:prstGeom prst="rtTriangle">
            <a:avLst/>
          </a:prstGeom>
          <a:gradFill flip="none" rotWithShape="1">
            <a:gsLst>
              <a:gs pos="0">
                <a:srgbClr val="75DBFF">
                  <a:shade val="30000"/>
                  <a:satMod val="115000"/>
                </a:srgbClr>
              </a:gs>
              <a:gs pos="50000">
                <a:srgbClr val="75DBFF">
                  <a:shade val="67500"/>
                  <a:satMod val="115000"/>
                </a:srgbClr>
              </a:gs>
              <a:gs pos="100000">
                <a:srgbClr val="75DBFF">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xmlns="" id="{1172DF99-8B8B-4141-934E-62BB0C76AC9B}"/>
              </a:ext>
            </a:extLst>
          </p:cNvPr>
          <p:cNvSpPr/>
          <p:nvPr/>
        </p:nvSpPr>
        <p:spPr>
          <a:xfrm rot="710679">
            <a:off x="3782330" y="2427373"/>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xmlns="" id="{8949EEE1-D803-4A15-B5B4-F17F4DC3E220}"/>
              </a:ext>
            </a:extLst>
          </p:cNvPr>
          <p:cNvSpPr/>
          <p:nvPr/>
        </p:nvSpPr>
        <p:spPr>
          <a:xfrm rot="710679">
            <a:off x="2951218" y="2073922"/>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xmlns="" id="{BAD2C419-8CC8-4787-9E0D-21BB5D29AE28}"/>
              </a:ext>
            </a:extLst>
          </p:cNvPr>
          <p:cNvSpPr/>
          <p:nvPr/>
        </p:nvSpPr>
        <p:spPr>
          <a:xfrm rot="272960">
            <a:off x="3018267" y="322600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xmlns="" id="{93668BEA-FF1A-4199-B6EE-9FC682C1A925}"/>
              </a:ext>
            </a:extLst>
          </p:cNvPr>
          <p:cNvSpPr/>
          <p:nvPr/>
        </p:nvSpPr>
        <p:spPr>
          <a:xfrm rot="272960">
            <a:off x="2187153" y="2985001"/>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5ABD205A-4FFF-4FEF-8B48-A39AC183655C}"/>
                  </a:ext>
                </a:extLst>
              </p:cNvPr>
              <p:cNvSpPr txBox="1"/>
              <p:nvPr/>
            </p:nvSpPr>
            <p:spPr>
              <a:xfrm>
                <a:off x="1609824" y="4457550"/>
                <a:ext cx="2501326" cy="102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charset="0"/>
                            </a:rPr>
                          </m:ctrlPr>
                        </m:accPr>
                        <m:e>
                          <m:r>
                            <a:rPr lang="en-US" sz="2000" b="0" i="1" smtClean="0">
                              <a:latin typeface="Cambria Math" panose="02040503050406030204" pitchFamily="18" charset="0"/>
                            </a:rPr>
                            <m:t>𝑌</m:t>
                          </m:r>
                        </m:e>
                      </m:acc>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 </m:t>
                      </m:r>
                      <m:d>
                        <m:dPr>
                          <m:ctrlPr>
                            <a:rPr lang="en-US" sz="2000" i="1" smtClean="0">
                              <a:latin typeface="Cambria Math"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𝑊𝑥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e>
                      </m:d>
                    </m:oMath>
                  </m:oMathPara>
                </a14:m>
                <a:endParaRPr lang="en-US" sz="2000" dirty="0">
                  <a:ea typeface="Cambria Math" panose="02040503050406030204" pitchFamily="18" charset="0"/>
                </a:endParaRPr>
              </a:p>
              <a:p>
                <a:r>
                  <a:rPr lang="en-US" sz="2000" dirty="0"/>
                  <a:t>P (</a:t>
                </a:r>
                <a:r>
                  <a:rPr lang="en-US" sz="2000" dirty="0">
                    <a:solidFill>
                      <a:schemeClr val="accent1">
                        <a:lumMod val="75000"/>
                      </a:schemeClr>
                    </a:solidFill>
                  </a:rPr>
                  <a:t>Blue</a:t>
                </a:r>
                <a:r>
                  <a:rPr lang="en-US" sz="2000" dirty="0"/>
                  <a:t>) = </a:t>
                </a:r>
                <a14:m>
                  <m:oMath xmlns:m="http://schemas.openxmlformats.org/officeDocument/2006/math">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 </m:t>
                    </m:r>
                    <m:d>
                      <m:dPr>
                        <m:ctrlPr>
                          <a:rPr lang="en-US" sz="2000" i="1" smtClean="0">
                            <a:latin typeface="Cambria Math"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𝑊𝑥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e>
                    </m:d>
                  </m:oMath>
                </a14:m>
                <a:endParaRPr lang="en-US" sz="2000" dirty="0">
                  <a:ea typeface="Cambria Math" panose="02040503050406030204" pitchFamily="18" charset="0"/>
                </a:endParaRPr>
              </a:p>
              <a:p>
                <a:r>
                  <a:rPr lang="en-US" sz="2000" dirty="0"/>
                  <a:t>P (</a:t>
                </a:r>
                <a:r>
                  <a:rPr lang="en-US" sz="2000" dirty="0">
                    <a:solidFill>
                      <a:srgbClr val="C00000"/>
                    </a:solidFill>
                  </a:rPr>
                  <a:t>Red</a:t>
                </a:r>
                <a:r>
                  <a:rPr lang="en-US" sz="2000" dirty="0"/>
                  <a:t>) = 1 - P (</a:t>
                </a:r>
                <a:r>
                  <a:rPr lang="en-US" sz="2000" dirty="0">
                    <a:solidFill>
                      <a:schemeClr val="accent1">
                        <a:lumMod val="75000"/>
                      </a:schemeClr>
                    </a:solidFill>
                  </a:rPr>
                  <a:t>Blue</a:t>
                </a:r>
                <a:r>
                  <a:rPr lang="en-US" sz="2000" dirty="0"/>
                  <a:t>)</a:t>
                </a:r>
              </a:p>
            </p:txBody>
          </p:sp>
        </mc:Choice>
        <mc:Fallback xmlns="">
          <p:sp>
            <p:nvSpPr>
              <p:cNvPr id="15" name="TextBox 14">
                <a:extLst>
                  <a:ext uri="{FF2B5EF4-FFF2-40B4-BE49-F238E27FC236}">
                    <a16:creationId xmlns:a16="http://schemas.microsoft.com/office/drawing/2014/main" id="{5ABD205A-4FFF-4FEF-8B48-A39AC183655C}"/>
                  </a:ext>
                </a:extLst>
              </p:cNvPr>
              <p:cNvSpPr txBox="1">
                <a:spLocks noRot="1" noChangeAspect="1" noMove="1" noResize="1" noEditPoints="1" noAdjustHandles="1" noChangeArrowheads="1" noChangeShapeType="1" noTextEdit="1"/>
              </p:cNvSpPr>
              <p:nvPr/>
            </p:nvSpPr>
            <p:spPr>
              <a:xfrm>
                <a:off x="1609824" y="4457550"/>
                <a:ext cx="2501326" cy="1023998"/>
              </a:xfrm>
              <a:prstGeom prst="rect">
                <a:avLst/>
              </a:prstGeom>
              <a:blipFill>
                <a:blip r:embed="rId2"/>
                <a:stretch>
                  <a:fillRect l="-2439" t="-3571" b="-9524"/>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xmlns="" id="{575E7E3F-20CD-4720-BA1B-F63A79803F98}"/>
              </a:ext>
            </a:extLst>
          </p:cNvPr>
          <p:cNvSpPr txBox="1"/>
          <p:nvPr/>
        </p:nvSpPr>
        <p:spPr>
          <a:xfrm>
            <a:off x="3088737" y="2171550"/>
            <a:ext cx="1027845" cy="307777"/>
          </a:xfrm>
          <a:prstGeom prst="rect">
            <a:avLst/>
          </a:prstGeom>
          <a:noFill/>
        </p:spPr>
        <p:txBody>
          <a:bodyPr wrap="none" rtlCol="0">
            <a:spAutoFit/>
          </a:bodyPr>
          <a:lstStyle/>
          <a:p>
            <a:r>
              <a:rPr lang="en-US" sz="1400" dirty="0">
                <a:solidFill>
                  <a:schemeClr val="accent1">
                    <a:lumMod val="75000"/>
                  </a:schemeClr>
                </a:solidFill>
              </a:rPr>
              <a:t>P(Blue)=0.6</a:t>
            </a:r>
          </a:p>
        </p:txBody>
      </p:sp>
      <p:sp>
        <p:nvSpPr>
          <p:cNvPr id="24" name="TextBox 23">
            <a:extLst>
              <a:ext uri="{FF2B5EF4-FFF2-40B4-BE49-F238E27FC236}">
                <a16:creationId xmlns:a16="http://schemas.microsoft.com/office/drawing/2014/main" xmlns="" id="{BF1C475E-239E-4D59-B99A-6CF092E874CD}"/>
              </a:ext>
            </a:extLst>
          </p:cNvPr>
          <p:cNvSpPr txBox="1"/>
          <p:nvPr/>
        </p:nvSpPr>
        <p:spPr>
          <a:xfrm>
            <a:off x="2292432" y="1792305"/>
            <a:ext cx="1027845" cy="307777"/>
          </a:xfrm>
          <a:prstGeom prst="rect">
            <a:avLst/>
          </a:prstGeom>
          <a:noFill/>
        </p:spPr>
        <p:txBody>
          <a:bodyPr wrap="none" rtlCol="0">
            <a:spAutoFit/>
          </a:bodyPr>
          <a:lstStyle/>
          <a:p>
            <a:r>
              <a:rPr lang="en-US" sz="1400" dirty="0">
                <a:solidFill>
                  <a:schemeClr val="accent1">
                    <a:lumMod val="75000"/>
                  </a:schemeClr>
                </a:solidFill>
              </a:rPr>
              <a:t>P(Blue)=0.2</a:t>
            </a:r>
          </a:p>
        </p:txBody>
      </p:sp>
      <p:sp>
        <p:nvSpPr>
          <p:cNvPr id="28" name="TextBox 27">
            <a:extLst>
              <a:ext uri="{FF2B5EF4-FFF2-40B4-BE49-F238E27FC236}">
                <a16:creationId xmlns:a16="http://schemas.microsoft.com/office/drawing/2014/main" xmlns="" id="{845C9E99-7D1F-40F0-B199-D592BEA64062}"/>
              </a:ext>
            </a:extLst>
          </p:cNvPr>
          <p:cNvSpPr txBox="1"/>
          <p:nvPr/>
        </p:nvSpPr>
        <p:spPr>
          <a:xfrm>
            <a:off x="2477105" y="3313077"/>
            <a:ext cx="983026" cy="307777"/>
          </a:xfrm>
          <a:prstGeom prst="rect">
            <a:avLst/>
          </a:prstGeom>
          <a:noFill/>
        </p:spPr>
        <p:txBody>
          <a:bodyPr wrap="none" rtlCol="0">
            <a:spAutoFit/>
          </a:bodyPr>
          <a:lstStyle/>
          <a:p>
            <a:r>
              <a:rPr lang="en-US" sz="1400" dirty="0">
                <a:solidFill>
                  <a:srgbClr val="C00000"/>
                </a:solidFill>
              </a:rPr>
              <a:t>P(Red)=0.1</a:t>
            </a:r>
          </a:p>
        </p:txBody>
      </p:sp>
      <p:sp>
        <p:nvSpPr>
          <p:cNvPr id="29" name="TextBox 28">
            <a:extLst>
              <a:ext uri="{FF2B5EF4-FFF2-40B4-BE49-F238E27FC236}">
                <a16:creationId xmlns:a16="http://schemas.microsoft.com/office/drawing/2014/main" xmlns="" id="{D8316E36-6611-47AF-909B-407FF88AC8F0}"/>
              </a:ext>
            </a:extLst>
          </p:cNvPr>
          <p:cNvSpPr txBox="1"/>
          <p:nvPr/>
        </p:nvSpPr>
        <p:spPr>
          <a:xfrm>
            <a:off x="6356358" y="2725156"/>
            <a:ext cx="1209755" cy="369332"/>
          </a:xfrm>
          <a:prstGeom prst="rect">
            <a:avLst/>
          </a:prstGeom>
          <a:noFill/>
        </p:spPr>
        <p:txBody>
          <a:bodyPr wrap="none" rtlCol="0">
            <a:spAutoFit/>
          </a:bodyPr>
          <a:lstStyle/>
          <a:p>
            <a:r>
              <a:rPr lang="en-US" dirty="0">
                <a:solidFill>
                  <a:srgbClr val="C00000"/>
                </a:solidFill>
              </a:rPr>
              <a:t>P(Red)=0.7</a:t>
            </a:r>
          </a:p>
        </p:txBody>
      </p:sp>
      <p:sp>
        <p:nvSpPr>
          <p:cNvPr id="30" name="TextBox 29">
            <a:extLst>
              <a:ext uri="{FF2B5EF4-FFF2-40B4-BE49-F238E27FC236}">
                <a16:creationId xmlns:a16="http://schemas.microsoft.com/office/drawing/2014/main" xmlns="" id="{0D1EB513-45F1-4CC9-A073-EB365EEC7FD3}"/>
              </a:ext>
            </a:extLst>
          </p:cNvPr>
          <p:cNvSpPr txBox="1"/>
          <p:nvPr/>
        </p:nvSpPr>
        <p:spPr>
          <a:xfrm>
            <a:off x="6333949" y="1773888"/>
            <a:ext cx="1266693" cy="369332"/>
          </a:xfrm>
          <a:prstGeom prst="rect">
            <a:avLst/>
          </a:prstGeom>
          <a:noFill/>
        </p:spPr>
        <p:txBody>
          <a:bodyPr wrap="none" rtlCol="0">
            <a:spAutoFit/>
          </a:bodyPr>
          <a:lstStyle/>
          <a:p>
            <a:r>
              <a:rPr lang="en-US" dirty="0">
                <a:solidFill>
                  <a:schemeClr val="accent1">
                    <a:lumMod val="75000"/>
                  </a:schemeClr>
                </a:solidFill>
              </a:rPr>
              <a:t>P(Blue)=0.2</a:t>
            </a:r>
          </a:p>
        </p:txBody>
      </p:sp>
      <p:sp>
        <p:nvSpPr>
          <p:cNvPr id="31" name="TextBox 30">
            <a:extLst>
              <a:ext uri="{FF2B5EF4-FFF2-40B4-BE49-F238E27FC236}">
                <a16:creationId xmlns:a16="http://schemas.microsoft.com/office/drawing/2014/main" xmlns="" id="{F97CB97A-9AAA-4299-B71D-C50C13A17641}"/>
              </a:ext>
            </a:extLst>
          </p:cNvPr>
          <p:cNvSpPr txBox="1"/>
          <p:nvPr/>
        </p:nvSpPr>
        <p:spPr>
          <a:xfrm>
            <a:off x="6333949" y="2242965"/>
            <a:ext cx="1266693" cy="369332"/>
          </a:xfrm>
          <a:prstGeom prst="rect">
            <a:avLst/>
          </a:prstGeom>
          <a:noFill/>
        </p:spPr>
        <p:txBody>
          <a:bodyPr wrap="none" rtlCol="0">
            <a:spAutoFit/>
          </a:bodyPr>
          <a:lstStyle/>
          <a:p>
            <a:r>
              <a:rPr lang="en-US" dirty="0">
                <a:solidFill>
                  <a:schemeClr val="accent1">
                    <a:lumMod val="75000"/>
                  </a:schemeClr>
                </a:solidFill>
              </a:rPr>
              <a:t>P(Blue)=0.6</a:t>
            </a:r>
          </a:p>
        </p:txBody>
      </p:sp>
      <p:sp>
        <p:nvSpPr>
          <p:cNvPr id="32" name="TextBox 31">
            <a:extLst>
              <a:ext uri="{FF2B5EF4-FFF2-40B4-BE49-F238E27FC236}">
                <a16:creationId xmlns:a16="http://schemas.microsoft.com/office/drawing/2014/main" xmlns="" id="{75A51B9B-8469-433C-BEAB-327FFCFDE392}"/>
              </a:ext>
            </a:extLst>
          </p:cNvPr>
          <p:cNvSpPr txBox="1"/>
          <p:nvPr/>
        </p:nvSpPr>
        <p:spPr>
          <a:xfrm>
            <a:off x="1863970" y="3068633"/>
            <a:ext cx="983026" cy="307777"/>
          </a:xfrm>
          <a:prstGeom prst="rect">
            <a:avLst/>
          </a:prstGeom>
          <a:noFill/>
        </p:spPr>
        <p:txBody>
          <a:bodyPr wrap="none" rtlCol="0">
            <a:spAutoFit/>
          </a:bodyPr>
          <a:lstStyle/>
          <a:p>
            <a:r>
              <a:rPr lang="en-US" sz="1400" dirty="0">
                <a:solidFill>
                  <a:srgbClr val="C00000"/>
                </a:solidFill>
              </a:rPr>
              <a:t>P(Red)=0.7</a:t>
            </a:r>
          </a:p>
        </p:txBody>
      </p:sp>
      <p:sp>
        <p:nvSpPr>
          <p:cNvPr id="33" name="TextBox 32">
            <a:extLst>
              <a:ext uri="{FF2B5EF4-FFF2-40B4-BE49-F238E27FC236}">
                <a16:creationId xmlns:a16="http://schemas.microsoft.com/office/drawing/2014/main" xmlns="" id="{65814301-97C5-42C8-9F4D-D6730D05EDA8}"/>
              </a:ext>
            </a:extLst>
          </p:cNvPr>
          <p:cNvSpPr txBox="1"/>
          <p:nvPr/>
        </p:nvSpPr>
        <p:spPr>
          <a:xfrm>
            <a:off x="6356358" y="3206009"/>
            <a:ext cx="1209755" cy="369332"/>
          </a:xfrm>
          <a:prstGeom prst="rect">
            <a:avLst/>
          </a:prstGeom>
          <a:noFill/>
        </p:spPr>
        <p:txBody>
          <a:bodyPr wrap="none" rtlCol="0">
            <a:spAutoFit/>
          </a:bodyPr>
          <a:lstStyle/>
          <a:p>
            <a:r>
              <a:rPr lang="en-US" dirty="0">
                <a:solidFill>
                  <a:srgbClr val="C00000"/>
                </a:solidFill>
              </a:rPr>
              <a:t>P(Red)=0.1</a:t>
            </a:r>
          </a:p>
        </p:txBody>
      </p:sp>
      <p:sp>
        <p:nvSpPr>
          <p:cNvPr id="34" name="TextBox 33">
            <a:extLst>
              <a:ext uri="{FF2B5EF4-FFF2-40B4-BE49-F238E27FC236}">
                <a16:creationId xmlns:a16="http://schemas.microsoft.com/office/drawing/2014/main" xmlns="" id="{47EA2583-848A-480C-85F7-3CF15DECB6FA}"/>
              </a:ext>
            </a:extLst>
          </p:cNvPr>
          <p:cNvSpPr txBox="1"/>
          <p:nvPr/>
        </p:nvSpPr>
        <p:spPr>
          <a:xfrm>
            <a:off x="6251394" y="3711088"/>
            <a:ext cx="1418978" cy="369332"/>
          </a:xfrm>
          <a:prstGeom prst="rect">
            <a:avLst/>
          </a:prstGeom>
          <a:noFill/>
        </p:spPr>
        <p:txBody>
          <a:bodyPr wrap="none" rtlCol="0">
            <a:spAutoFit/>
          </a:bodyPr>
          <a:lstStyle/>
          <a:p>
            <a:r>
              <a:rPr lang="en-US" dirty="0"/>
              <a:t>P(all)=0.0084</a:t>
            </a:r>
          </a:p>
        </p:txBody>
      </p:sp>
      <p:cxnSp>
        <p:nvCxnSpPr>
          <p:cNvPr id="3" name="Straight Connector 2">
            <a:extLst>
              <a:ext uri="{FF2B5EF4-FFF2-40B4-BE49-F238E27FC236}">
                <a16:creationId xmlns:a16="http://schemas.microsoft.com/office/drawing/2014/main" xmlns="" id="{C213E77C-36F8-418D-8BC6-CAAD0081BD74}"/>
              </a:ext>
            </a:extLst>
          </p:cNvPr>
          <p:cNvCxnSpPr/>
          <p:nvPr/>
        </p:nvCxnSpPr>
        <p:spPr>
          <a:xfrm>
            <a:off x="6161564" y="3581560"/>
            <a:ext cx="1371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0A535B74-B80F-4BDF-BB65-F847E458D368}"/>
              </a:ext>
            </a:extLst>
          </p:cNvPr>
          <p:cNvSpPr txBox="1"/>
          <p:nvPr/>
        </p:nvSpPr>
        <p:spPr>
          <a:xfrm>
            <a:off x="5571457" y="2355824"/>
            <a:ext cx="396262" cy="646331"/>
          </a:xfrm>
          <a:prstGeom prst="rect">
            <a:avLst/>
          </a:prstGeom>
          <a:noFill/>
        </p:spPr>
        <p:txBody>
          <a:bodyPr wrap="none" rtlCol="0">
            <a:spAutoFit/>
          </a:bodyPr>
          <a:lstStyle/>
          <a:p>
            <a:r>
              <a:rPr lang="en-US" sz="3600" b="1" dirty="0"/>
              <a:t>x</a:t>
            </a:r>
            <a:endParaRPr lang="en-US" sz="2400" b="1" dirty="0"/>
          </a:p>
        </p:txBody>
      </p:sp>
      <p:sp>
        <p:nvSpPr>
          <p:cNvPr id="25" name="TextBox 24">
            <a:extLst>
              <a:ext uri="{FF2B5EF4-FFF2-40B4-BE49-F238E27FC236}">
                <a16:creationId xmlns:a16="http://schemas.microsoft.com/office/drawing/2014/main" xmlns="" id="{6E4CFFFE-5934-4925-AF1A-82E9421D3B9C}"/>
              </a:ext>
            </a:extLst>
          </p:cNvPr>
          <p:cNvSpPr txBox="1"/>
          <p:nvPr/>
        </p:nvSpPr>
        <p:spPr>
          <a:xfrm>
            <a:off x="432033" y="108485"/>
            <a:ext cx="3762184" cy="584775"/>
          </a:xfrm>
          <a:prstGeom prst="rect">
            <a:avLst/>
          </a:prstGeom>
          <a:noFill/>
        </p:spPr>
        <p:txBody>
          <a:bodyPr wrap="none" rtlCol="0">
            <a:spAutoFit/>
          </a:bodyPr>
          <a:lstStyle/>
          <a:p>
            <a:r>
              <a:rPr lang="en-US" sz="3200" b="1" dirty="0"/>
              <a:t>Maximum Likelihood</a:t>
            </a:r>
          </a:p>
        </p:txBody>
      </p:sp>
    </p:spTree>
    <p:extLst>
      <p:ext uri="{BB962C8B-B14F-4D97-AF65-F5344CB8AC3E}">
        <p14:creationId xmlns:p14="http://schemas.microsoft.com/office/powerpoint/2010/main" val="27459880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F471CE49-593D-4C5D-B00D-1F1A9E1FACD1}"/>
              </a:ext>
            </a:extLst>
          </p:cNvPr>
          <p:cNvSpPr/>
          <p:nvPr/>
        </p:nvSpPr>
        <p:spPr>
          <a:xfrm>
            <a:off x="7107886" y="1707227"/>
            <a:ext cx="2286000" cy="2286000"/>
          </a:xfrm>
          <a:prstGeom prst="rtTriangle">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ight Triangle 2">
            <a:extLst>
              <a:ext uri="{FF2B5EF4-FFF2-40B4-BE49-F238E27FC236}">
                <a16:creationId xmlns:a16="http://schemas.microsoft.com/office/drawing/2014/main" xmlns="" id="{96B0CA2C-908F-46E8-A326-B1FEDFCB60B0}"/>
              </a:ext>
            </a:extLst>
          </p:cNvPr>
          <p:cNvSpPr/>
          <p:nvPr/>
        </p:nvSpPr>
        <p:spPr>
          <a:xfrm rot="10800000">
            <a:off x="7102572" y="1696595"/>
            <a:ext cx="2286000" cy="2286000"/>
          </a:xfrm>
          <a:prstGeom prst="rtTriangle">
            <a:avLst/>
          </a:prstGeom>
          <a:gradFill flip="none" rotWithShape="1">
            <a:gsLst>
              <a:gs pos="0">
                <a:srgbClr val="75DBFF">
                  <a:shade val="30000"/>
                  <a:satMod val="115000"/>
                </a:srgbClr>
              </a:gs>
              <a:gs pos="50000">
                <a:srgbClr val="75DBFF">
                  <a:shade val="67500"/>
                  <a:satMod val="115000"/>
                </a:srgbClr>
              </a:gs>
              <a:gs pos="100000">
                <a:srgbClr val="75DBFF">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Flowchart: Connector 5">
            <a:extLst>
              <a:ext uri="{FF2B5EF4-FFF2-40B4-BE49-F238E27FC236}">
                <a16:creationId xmlns:a16="http://schemas.microsoft.com/office/drawing/2014/main" xmlns="" id="{763B12A1-D290-4FFC-8074-135682B3ECBD}"/>
              </a:ext>
            </a:extLst>
          </p:cNvPr>
          <p:cNvSpPr/>
          <p:nvPr/>
        </p:nvSpPr>
        <p:spPr>
          <a:xfrm rot="16910679">
            <a:off x="9015337" y="2416740"/>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Flowchart: Connector 6">
            <a:extLst>
              <a:ext uri="{FF2B5EF4-FFF2-40B4-BE49-F238E27FC236}">
                <a16:creationId xmlns:a16="http://schemas.microsoft.com/office/drawing/2014/main" xmlns="" id="{80D9C1B2-C22A-4E43-83FF-C4E2F681857A}"/>
              </a:ext>
            </a:extLst>
          </p:cNvPr>
          <p:cNvSpPr/>
          <p:nvPr/>
        </p:nvSpPr>
        <p:spPr>
          <a:xfrm rot="16910679">
            <a:off x="8184225" y="206328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Flowchart: Connector 8">
            <a:extLst>
              <a:ext uri="{FF2B5EF4-FFF2-40B4-BE49-F238E27FC236}">
                <a16:creationId xmlns:a16="http://schemas.microsoft.com/office/drawing/2014/main" xmlns="" id="{D47E1B55-F1A2-41E8-956F-849C373F75BA}"/>
              </a:ext>
            </a:extLst>
          </p:cNvPr>
          <p:cNvSpPr/>
          <p:nvPr/>
        </p:nvSpPr>
        <p:spPr>
          <a:xfrm rot="16472960">
            <a:off x="8251274" y="3215372"/>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Flowchart: Connector 9">
            <a:extLst>
              <a:ext uri="{FF2B5EF4-FFF2-40B4-BE49-F238E27FC236}">
                <a16:creationId xmlns:a16="http://schemas.microsoft.com/office/drawing/2014/main" xmlns="" id="{5268110F-A732-4CB7-B6D0-7793D3EE8448}"/>
              </a:ext>
            </a:extLst>
          </p:cNvPr>
          <p:cNvSpPr/>
          <p:nvPr/>
        </p:nvSpPr>
        <p:spPr>
          <a:xfrm rot="16472960">
            <a:off x="7420160" y="297436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TextBox 16">
            <a:extLst>
              <a:ext uri="{FF2B5EF4-FFF2-40B4-BE49-F238E27FC236}">
                <a16:creationId xmlns:a16="http://schemas.microsoft.com/office/drawing/2014/main" xmlns="" id="{915ADF6B-31B8-4D94-8629-B978B5591FFA}"/>
              </a:ext>
            </a:extLst>
          </p:cNvPr>
          <p:cNvSpPr txBox="1"/>
          <p:nvPr/>
        </p:nvSpPr>
        <p:spPr>
          <a:xfrm>
            <a:off x="8458195" y="2150285"/>
            <a:ext cx="1027845" cy="307777"/>
          </a:xfrm>
          <a:prstGeom prst="rect">
            <a:avLst/>
          </a:prstGeom>
          <a:noFill/>
        </p:spPr>
        <p:txBody>
          <a:bodyPr wrap="none" rtlCol="0">
            <a:spAutoFit/>
          </a:bodyPr>
          <a:lstStyle/>
          <a:p>
            <a:r>
              <a:rPr lang="en-US" sz="1400" dirty="0">
                <a:solidFill>
                  <a:schemeClr val="accent1">
                    <a:lumMod val="75000"/>
                  </a:schemeClr>
                </a:solidFill>
              </a:rPr>
              <a:t>P(Blue)=0.9</a:t>
            </a:r>
          </a:p>
        </p:txBody>
      </p:sp>
      <p:sp>
        <p:nvSpPr>
          <p:cNvPr id="25" name="TextBox 24">
            <a:extLst>
              <a:ext uri="{FF2B5EF4-FFF2-40B4-BE49-F238E27FC236}">
                <a16:creationId xmlns:a16="http://schemas.microsoft.com/office/drawing/2014/main" xmlns="" id="{4F31133D-5992-4D78-990D-FC16505535D6}"/>
              </a:ext>
            </a:extLst>
          </p:cNvPr>
          <p:cNvSpPr txBox="1"/>
          <p:nvPr/>
        </p:nvSpPr>
        <p:spPr>
          <a:xfrm>
            <a:off x="7661890" y="1771040"/>
            <a:ext cx="1027845" cy="307777"/>
          </a:xfrm>
          <a:prstGeom prst="rect">
            <a:avLst/>
          </a:prstGeom>
          <a:noFill/>
        </p:spPr>
        <p:txBody>
          <a:bodyPr wrap="none" rtlCol="0">
            <a:spAutoFit/>
          </a:bodyPr>
          <a:lstStyle/>
          <a:p>
            <a:r>
              <a:rPr lang="en-US" sz="1400" dirty="0">
                <a:solidFill>
                  <a:schemeClr val="accent1">
                    <a:lumMod val="75000"/>
                  </a:schemeClr>
                </a:solidFill>
              </a:rPr>
              <a:t>P(Blue)=0.7</a:t>
            </a:r>
          </a:p>
        </p:txBody>
      </p:sp>
      <p:sp>
        <p:nvSpPr>
          <p:cNvPr id="29" name="TextBox 28">
            <a:extLst>
              <a:ext uri="{FF2B5EF4-FFF2-40B4-BE49-F238E27FC236}">
                <a16:creationId xmlns:a16="http://schemas.microsoft.com/office/drawing/2014/main" xmlns="" id="{7D899EEF-5C63-4029-9A11-8C611027655B}"/>
              </a:ext>
            </a:extLst>
          </p:cNvPr>
          <p:cNvSpPr txBox="1"/>
          <p:nvPr/>
        </p:nvSpPr>
        <p:spPr>
          <a:xfrm>
            <a:off x="7846563" y="3291812"/>
            <a:ext cx="983026" cy="307777"/>
          </a:xfrm>
          <a:prstGeom prst="rect">
            <a:avLst/>
          </a:prstGeom>
          <a:noFill/>
        </p:spPr>
        <p:txBody>
          <a:bodyPr wrap="none" rtlCol="0">
            <a:spAutoFit/>
          </a:bodyPr>
          <a:lstStyle/>
          <a:p>
            <a:r>
              <a:rPr lang="en-US" sz="1400" dirty="0">
                <a:solidFill>
                  <a:srgbClr val="C00000"/>
                </a:solidFill>
              </a:rPr>
              <a:t>P(Red)=0.6</a:t>
            </a:r>
          </a:p>
        </p:txBody>
      </p:sp>
      <p:sp>
        <p:nvSpPr>
          <p:cNvPr id="30" name="TextBox 29">
            <a:extLst>
              <a:ext uri="{FF2B5EF4-FFF2-40B4-BE49-F238E27FC236}">
                <a16:creationId xmlns:a16="http://schemas.microsoft.com/office/drawing/2014/main" xmlns="" id="{38E45E07-40AD-4FA5-8454-51FB553EEEDC}"/>
              </a:ext>
            </a:extLst>
          </p:cNvPr>
          <p:cNvSpPr txBox="1"/>
          <p:nvPr/>
        </p:nvSpPr>
        <p:spPr>
          <a:xfrm>
            <a:off x="7062510" y="3038388"/>
            <a:ext cx="983026" cy="307777"/>
          </a:xfrm>
          <a:prstGeom prst="rect">
            <a:avLst/>
          </a:prstGeom>
          <a:noFill/>
        </p:spPr>
        <p:txBody>
          <a:bodyPr wrap="none" rtlCol="0">
            <a:spAutoFit/>
          </a:bodyPr>
          <a:lstStyle/>
          <a:p>
            <a:r>
              <a:rPr lang="en-US" sz="1400" dirty="0">
                <a:solidFill>
                  <a:srgbClr val="C00000"/>
                </a:solidFill>
              </a:rPr>
              <a:t>P(Red)=0.8</a:t>
            </a:r>
          </a:p>
        </p:txBody>
      </p:sp>
      <p:sp>
        <p:nvSpPr>
          <p:cNvPr id="31" name="Right Triangle 30">
            <a:extLst>
              <a:ext uri="{FF2B5EF4-FFF2-40B4-BE49-F238E27FC236}">
                <a16:creationId xmlns:a16="http://schemas.microsoft.com/office/drawing/2014/main" xmlns="" id="{FA151B51-6069-4796-9AC9-E61D333BC751}"/>
              </a:ext>
            </a:extLst>
          </p:cNvPr>
          <p:cNvSpPr/>
          <p:nvPr/>
        </p:nvSpPr>
        <p:spPr>
          <a:xfrm rot="5400000">
            <a:off x="1874879" y="1717860"/>
            <a:ext cx="2286000" cy="2286000"/>
          </a:xfrm>
          <a:prstGeom prst="rtTriangle">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ight Triangle 31">
            <a:extLst>
              <a:ext uri="{FF2B5EF4-FFF2-40B4-BE49-F238E27FC236}">
                <a16:creationId xmlns:a16="http://schemas.microsoft.com/office/drawing/2014/main" xmlns="" id="{46C85D4A-BE09-4454-82A0-F8B6DB86A2FE}"/>
              </a:ext>
            </a:extLst>
          </p:cNvPr>
          <p:cNvSpPr/>
          <p:nvPr/>
        </p:nvSpPr>
        <p:spPr>
          <a:xfrm rot="16200000">
            <a:off x="1869565" y="1707228"/>
            <a:ext cx="2286000" cy="2286000"/>
          </a:xfrm>
          <a:prstGeom prst="rtTriangle">
            <a:avLst/>
          </a:prstGeom>
          <a:gradFill flip="none" rotWithShape="1">
            <a:gsLst>
              <a:gs pos="0">
                <a:srgbClr val="75DBFF">
                  <a:shade val="30000"/>
                  <a:satMod val="115000"/>
                </a:srgbClr>
              </a:gs>
              <a:gs pos="50000">
                <a:srgbClr val="75DBFF">
                  <a:shade val="67500"/>
                  <a:satMod val="115000"/>
                </a:srgbClr>
              </a:gs>
              <a:gs pos="100000">
                <a:srgbClr val="75DBFF">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xmlns="" id="{9F7E9F24-7E63-4FDF-80BD-E0F004B0A047}"/>
              </a:ext>
            </a:extLst>
          </p:cNvPr>
          <p:cNvSpPr/>
          <p:nvPr/>
        </p:nvSpPr>
        <p:spPr>
          <a:xfrm rot="710679">
            <a:off x="3782330" y="2427373"/>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a:extLst>
              <a:ext uri="{FF2B5EF4-FFF2-40B4-BE49-F238E27FC236}">
                <a16:creationId xmlns:a16="http://schemas.microsoft.com/office/drawing/2014/main" xmlns="" id="{DDA98440-E798-4435-B474-3BB452B76033}"/>
              </a:ext>
            </a:extLst>
          </p:cNvPr>
          <p:cNvSpPr/>
          <p:nvPr/>
        </p:nvSpPr>
        <p:spPr>
          <a:xfrm rot="710679">
            <a:off x="2951218" y="2073922"/>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xmlns="" id="{E0937DE4-6C8C-466F-9AC9-510EFD8FAE5D}"/>
              </a:ext>
            </a:extLst>
          </p:cNvPr>
          <p:cNvSpPr/>
          <p:nvPr/>
        </p:nvSpPr>
        <p:spPr>
          <a:xfrm rot="272960">
            <a:off x="3018267" y="322600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xmlns="" id="{81C10586-B16A-49CC-AAD5-55D365388C20}"/>
              </a:ext>
            </a:extLst>
          </p:cNvPr>
          <p:cNvSpPr/>
          <p:nvPr/>
        </p:nvSpPr>
        <p:spPr>
          <a:xfrm rot="272960">
            <a:off x="2187153" y="2985001"/>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7C114B6F-B8E3-4432-80FC-7B82E077C338}"/>
              </a:ext>
            </a:extLst>
          </p:cNvPr>
          <p:cNvSpPr txBox="1"/>
          <p:nvPr/>
        </p:nvSpPr>
        <p:spPr>
          <a:xfrm>
            <a:off x="3088737" y="2171550"/>
            <a:ext cx="1027845" cy="307777"/>
          </a:xfrm>
          <a:prstGeom prst="rect">
            <a:avLst/>
          </a:prstGeom>
          <a:noFill/>
        </p:spPr>
        <p:txBody>
          <a:bodyPr wrap="none" rtlCol="0">
            <a:spAutoFit/>
          </a:bodyPr>
          <a:lstStyle/>
          <a:p>
            <a:r>
              <a:rPr lang="en-US" sz="1400" dirty="0">
                <a:solidFill>
                  <a:schemeClr val="accent1">
                    <a:lumMod val="75000"/>
                  </a:schemeClr>
                </a:solidFill>
              </a:rPr>
              <a:t>P(Blue)=0.6</a:t>
            </a:r>
          </a:p>
        </p:txBody>
      </p:sp>
      <p:sp>
        <p:nvSpPr>
          <p:cNvPr id="39" name="TextBox 38">
            <a:extLst>
              <a:ext uri="{FF2B5EF4-FFF2-40B4-BE49-F238E27FC236}">
                <a16:creationId xmlns:a16="http://schemas.microsoft.com/office/drawing/2014/main" xmlns="" id="{14F81098-C2D9-4881-AC28-27D81FD17DC4}"/>
              </a:ext>
            </a:extLst>
          </p:cNvPr>
          <p:cNvSpPr txBox="1"/>
          <p:nvPr/>
        </p:nvSpPr>
        <p:spPr>
          <a:xfrm>
            <a:off x="2292432" y="1792305"/>
            <a:ext cx="1027845" cy="307777"/>
          </a:xfrm>
          <a:prstGeom prst="rect">
            <a:avLst/>
          </a:prstGeom>
          <a:noFill/>
        </p:spPr>
        <p:txBody>
          <a:bodyPr wrap="none" rtlCol="0">
            <a:spAutoFit/>
          </a:bodyPr>
          <a:lstStyle/>
          <a:p>
            <a:r>
              <a:rPr lang="en-US" sz="1400" dirty="0">
                <a:solidFill>
                  <a:schemeClr val="accent1">
                    <a:lumMod val="75000"/>
                  </a:schemeClr>
                </a:solidFill>
              </a:rPr>
              <a:t>P(Blue)=0.2</a:t>
            </a:r>
          </a:p>
        </p:txBody>
      </p:sp>
      <p:sp>
        <p:nvSpPr>
          <p:cNvPr id="40" name="TextBox 39">
            <a:extLst>
              <a:ext uri="{FF2B5EF4-FFF2-40B4-BE49-F238E27FC236}">
                <a16:creationId xmlns:a16="http://schemas.microsoft.com/office/drawing/2014/main" xmlns="" id="{4154AE0D-8756-4EAA-8E46-DCCCE053C406}"/>
              </a:ext>
            </a:extLst>
          </p:cNvPr>
          <p:cNvSpPr txBox="1"/>
          <p:nvPr/>
        </p:nvSpPr>
        <p:spPr>
          <a:xfrm>
            <a:off x="2477105" y="3313077"/>
            <a:ext cx="983026" cy="307777"/>
          </a:xfrm>
          <a:prstGeom prst="rect">
            <a:avLst/>
          </a:prstGeom>
          <a:noFill/>
        </p:spPr>
        <p:txBody>
          <a:bodyPr wrap="none" rtlCol="0">
            <a:spAutoFit/>
          </a:bodyPr>
          <a:lstStyle/>
          <a:p>
            <a:r>
              <a:rPr lang="en-US" sz="1400" dirty="0">
                <a:solidFill>
                  <a:srgbClr val="C00000"/>
                </a:solidFill>
              </a:rPr>
              <a:t>P(Red)=0.1</a:t>
            </a:r>
          </a:p>
        </p:txBody>
      </p:sp>
      <p:sp>
        <p:nvSpPr>
          <p:cNvPr id="41" name="TextBox 40">
            <a:extLst>
              <a:ext uri="{FF2B5EF4-FFF2-40B4-BE49-F238E27FC236}">
                <a16:creationId xmlns:a16="http://schemas.microsoft.com/office/drawing/2014/main" xmlns="" id="{10ED51CA-F533-4C27-B0E5-B27E6A8405D3}"/>
              </a:ext>
            </a:extLst>
          </p:cNvPr>
          <p:cNvSpPr txBox="1"/>
          <p:nvPr/>
        </p:nvSpPr>
        <p:spPr>
          <a:xfrm>
            <a:off x="1863970" y="3068633"/>
            <a:ext cx="983026" cy="307777"/>
          </a:xfrm>
          <a:prstGeom prst="rect">
            <a:avLst/>
          </a:prstGeom>
          <a:noFill/>
        </p:spPr>
        <p:txBody>
          <a:bodyPr wrap="none" rtlCol="0">
            <a:spAutoFit/>
          </a:bodyPr>
          <a:lstStyle/>
          <a:p>
            <a:r>
              <a:rPr lang="en-US" sz="1400" dirty="0">
                <a:solidFill>
                  <a:srgbClr val="C00000"/>
                </a:solidFill>
              </a:rPr>
              <a:t>P(Red)=0.7</a:t>
            </a:r>
          </a:p>
        </p:txBody>
      </p:sp>
      <p:sp>
        <p:nvSpPr>
          <p:cNvPr id="5" name="TextBox 4">
            <a:extLst>
              <a:ext uri="{FF2B5EF4-FFF2-40B4-BE49-F238E27FC236}">
                <a16:creationId xmlns:a16="http://schemas.microsoft.com/office/drawing/2014/main" xmlns="" id="{E18DF98A-2496-4BC9-9389-EE7391041C39}"/>
              </a:ext>
            </a:extLst>
          </p:cNvPr>
          <p:cNvSpPr txBox="1"/>
          <p:nvPr/>
        </p:nvSpPr>
        <p:spPr>
          <a:xfrm>
            <a:off x="1615287" y="4168796"/>
            <a:ext cx="2866490" cy="369332"/>
          </a:xfrm>
          <a:prstGeom prst="rect">
            <a:avLst/>
          </a:prstGeom>
          <a:noFill/>
        </p:spPr>
        <p:txBody>
          <a:bodyPr wrap="none" rtlCol="0">
            <a:spAutoFit/>
          </a:bodyPr>
          <a:lstStyle/>
          <a:p>
            <a:pPr algn="ctr"/>
            <a:r>
              <a:rPr lang="en-US" b="1" dirty="0">
                <a:solidFill>
                  <a:schemeClr val="accent1"/>
                </a:solidFill>
              </a:rPr>
              <a:t>0.6</a:t>
            </a:r>
            <a:r>
              <a:rPr lang="en-US" b="1" dirty="0"/>
              <a:t> x </a:t>
            </a:r>
            <a:r>
              <a:rPr lang="en-US" b="1" dirty="0">
                <a:solidFill>
                  <a:schemeClr val="accent1"/>
                </a:solidFill>
              </a:rPr>
              <a:t>0.2</a:t>
            </a:r>
            <a:r>
              <a:rPr lang="en-US" b="1" dirty="0"/>
              <a:t> x </a:t>
            </a:r>
            <a:r>
              <a:rPr lang="en-US" b="1" dirty="0">
                <a:solidFill>
                  <a:srgbClr val="C00000"/>
                </a:solidFill>
              </a:rPr>
              <a:t>0.1</a:t>
            </a:r>
            <a:r>
              <a:rPr lang="en-US" b="1" dirty="0"/>
              <a:t> x </a:t>
            </a:r>
            <a:r>
              <a:rPr lang="en-US" b="1" dirty="0">
                <a:solidFill>
                  <a:srgbClr val="C00000"/>
                </a:solidFill>
              </a:rPr>
              <a:t>0.7</a:t>
            </a:r>
            <a:r>
              <a:rPr lang="en-US" b="1" dirty="0"/>
              <a:t> = 0.0084</a:t>
            </a:r>
          </a:p>
        </p:txBody>
      </p:sp>
      <p:sp>
        <p:nvSpPr>
          <p:cNvPr id="42" name="TextBox 41">
            <a:extLst>
              <a:ext uri="{FF2B5EF4-FFF2-40B4-BE49-F238E27FC236}">
                <a16:creationId xmlns:a16="http://schemas.microsoft.com/office/drawing/2014/main" xmlns="" id="{BD144001-60B5-46E3-B059-F814D242BF4A}"/>
              </a:ext>
            </a:extLst>
          </p:cNvPr>
          <p:cNvSpPr txBox="1"/>
          <p:nvPr/>
        </p:nvSpPr>
        <p:spPr>
          <a:xfrm>
            <a:off x="6812327" y="4168796"/>
            <a:ext cx="2866490" cy="369332"/>
          </a:xfrm>
          <a:prstGeom prst="rect">
            <a:avLst/>
          </a:prstGeom>
          <a:noFill/>
        </p:spPr>
        <p:txBody>
          <a:bodyPr wrap="none" rtlCol="0">
            <a:spAutoFit/>
          </a:bodyPr>
          <a:lstStyle/>
          <a:p>
            <a:r>
              <a:rPr lang="en-US" b="1" dirty="0">
                <a:solidFill>
                  <a:schemeClr val="accent1"/>
                </a:solidFill>
              </a:rPr>
              <a:t>0.7</a:t>
            </a:r>
            <a:r>
              <a:rPr lang="en-US" b="1" dirty="0"/>
              <a:t> x </a:t>
            </a:r>
            <a:r>
              <a:rPr lang="en-US" b="1" dirty="0">
                <a:solidFill>
                  <a:schemeClr val="accent1"/>
                </a:solidFill>
              </a:rPr>
              <a:t>0.9</a:t>
            </a:r>
            <a:r>
              <a:rPr lang="en-US" b="1" dirty="0"/>
              <a:t> x </a:t>
            </a:r>
            <a:r>
              <a:rPr lang="en-US" b="1" dirty="0">
                <a:solidFill>
                  <a:srgbClr val="C00000"/>
                </a:solidFill>
              </a:rPr>
              <a:t>0.8</a:t>
            </a:r>
            <a:r>
              <a:rPr lang="en-US" b="1" dirty="0"/>
              <a:t> x </a:t>
            </a:r>
            <a:r>
              <a:rPr lang="en-US" b="1" dirty="0">
                <a:solidFill>
                  <a:srgbClr val="C00000"/>
                </a:solidFill>
              </a:rPr>
              <a:t>0.6</a:t>
            </a:r>
            <a:r>
              <a:rPr lang="en-US" b="1" dirty="0"/>
              <a:t> = 0.3024</a:t>
            </a:r>
          </a:p>
        </p:txBody>
      </p:sp>
      <p:sp>
        <p:nvSpPr>
          <p:cNvPr id="43" name="TextBox 42">
            <a:extLst>
              <a:ext uri="{FF2B5EF4-FFF2-40B4-BE49-F238E27FC236}">
                <a16:creationId xmlns:a16="http://schemas.microsoft.com/office/drawing/2014/main" xmlns="" id="{A69408BE-B6F5-48B7-9AE2-66BB3B3369A8}"/>
              </a:ext>
            </a:extLst>
          </p:cNvPr>
          <p:cNvSpPr txBox="1"/>
          <p:nvPr/>
        </p:nvSpPr>
        <p:spPr>
          <a:xfrm>
            <a:off x="1386859" y="4688076"/>
            <a:ext cx="3323346" cy="369332"/>
          </a:xfrm>
          <a:prstGeom prst="rect">
            <a:avLst/>
          </a:prstGeom>
          <a:noFill/>
        </p:spPr>
        <p:txBody>
          <a:bodyPr wrap="none" rtlCol="0">
            <a:spAutoFit/>
          </a:bodyPr>
          <a:lstStyle/>
          <a:p>
            <a:pPr algn="ctr"/>
            <a:r>
              <a:rPr lang="en-US" b="1" dirty="0"/>
              <a:t>ln(</a:t>
            </a:r>
            <a:r>
              <a:rPr lang="en-US" b="1" dirty="0">
                <a:solidFill>
                  <a:schemeClr val="accent1"/>
                </a:solidFill>
              </a:rPr>
              <a:t>0.6</a:t>
            </a:r>
            <a:r>
              <a:rPr lang="en-US" b="1" dirty="0"/>
              <a:t>) + ln(</a:t>
            </a:r>
            <a:r>
              <a:rPr lang="en-US" b="1" dirty="0">
                <a:solidFill>
                  <a:schemeClr val="accent1"/>
                </a:solidFill>
              </a:rPr>
              <a:t>0.2</a:t>
            </a:r>
            <a:r>
              <a:rPr lang="en-US" b="1" dirty="0"/>
              <a:t>) + ln(</a:t>
            </a:r>
            <a:r>
              <a:rPr lang="en-US" b="1" dirty="0">
                <a:solidFill>
                  <a:srgbClr val="C00000"/>
                </a:solidFill>
              </a:rPr>
              <a:t>0.1</a:t>
            </a:r>
            <a:r>
              <a:rPr lang="en-US" b="1" dirty="0"/>
              <a:t>) + ln(</a:t>
            </a:r>
            <a:r>
              <a:rPr lang="en-US" b="1" dirty="0">
                <a:solidFill>
                  <a:srgbClr val="C00000"/>
                </a:solidFill>
              </a:rPr>
              <a:t>0.7</a:t>
            </a:r>
            <a:r>
              <a:rPr lang="en-US" b="1" dirty="0"/>
              <a:t>)</a:t>
            </a:r>
          </a:p>
        </p:txBody>
      </p:sp>
      <p:sp>
        <p:nvSpPr>
          <p:cNvPr id="44" name="TextBox 43">
            <a:extLst>
              <a:ext uri="{FF2B5EF4-FFF2-40B4-BE49-F238E27FC236}">
                <a16:creationId xmlns:a16="http://schemas.microsoft.com/office/drawing/2014/main" xmlns="" id="{DF9E5992-3F9B-4474-AA4E-59F3904AE952}"/>
              </a:ext>
            </a:extLst>
          </p:cNvPr>
          <p:cNvSpPr txBox="1"/>
          <p:nvPr/>
        </p:nvSpPr>
        <p:spPr>
          <a:xfrm>
            <a:off x="1392470" y="5573398"/>
            <a:ext cx="3312125" cy="369332"/>
          </a:xfrm>
          <a:prstGeom prst="rect">
            <a:avLst/>
          </a:prstGeom>
          <a:noFill/>
        </p:spPr>
        <p:txBody>
          <a:bodyPr wrap="none" rtlCol="0">
            <a:spAutoFit/>
          </a:bodyPr>
          <a:lstStyle/>
          <a:p>
            <a:pPr algn="ctr"/>
            <a:r>
              <a:rPr lang="en-US" b="1" dirty="0"/>
              <a:t>- ln(</a:t>
            </a:r>
            <a:r>
              <a:rPr lang="en-US" b="1" dirty="0">
                <a:solidFill>
                  <a:schemeClr val="accent1"/>
                </a:solidFill>
              </a:rPr>
              <a:t>0.6</a:t>
            </a:r>
            <a:r>
              <a:rPr lang="en-US" b="1" dirty="0"/>
              <a:t>) - ln(</a:t>
            </a:r>
            <a:r>
              <a:rPr lang="en-US" b="1" dirty="0">
                <a:solidFill>
                  <a:schemeClr val="accent1"/>
                </a:solidFill>
              </a:rPr>
              <a:t>0.2</a:t>
            </a:r>
            <a:r>
              <a:rPr lang="en-US" b="1" dirty="0"/>
              <a:t>) - ln(</a:t>
            </a:r>
            <a:r>
              <a:rPr lang="en-US" b="1" dirty="0">
                <a:solidFill>
                  <a:srgbClr val="C00000"/>
                </a:solidFill>
              </a:rPr>
              <a:t>0.1</a:t>
            </a:r>
            <a:r>
              <a:rPr lang="en-US" b="1" dirty="0"/>
              <a:t>) - ln(</a:t>
            </a:r>
            <a:r>
              <a:rPr lang="en-US" b="1" dirty="0">
                <a:solidFill>
                  <a:srgbClr val="C00000"/>
                </a:solidFill>
              </a:rPr>
              <a:t>0.7</a:t>
            </a:r>
            <a:r>
              <a:rPr lang="en-US" b="1" dirty="0"/>
              <a:t>)</a:t>
            </a:r>
          </a:p>
        </p:txBody>
      </p:sp>
      <p:sp>
        <p:nvSpPr>
          <p:cNvPr id="46" name="TextBox 45">
            <a:extLst>
              <a:ext uri="{FF2B5EF4-FFF2-40B4-BE49-F238E27FC236}">
                <a16:creationId xmlns:a16="http://schemas.microsoft.com/office/drawing/2014/main" xmlns="" id="{C8732DD7-CC5B-4A59-A940-7BD32F0AA054}"/>
              </a:ext>
            </a:extLst>
          </p:cNvPr>
          <p:cNvSpPr txBox="1"/>
          <p:nvPr/>
        </p:nvSpPr>
        <p:spPr>
          <a:xfrm>
            <a:off x="1077480" y="5164044"/>
            <a:ext cx="3942105" cy="369332"/>
          </a:xfrm>
          <a:prstGeom prst="rect">
            <a:avLst/>
          </a:prstGeom>
          <a:noFill/>
        </p:spPr>
        <p:txBody>
          <a:bodyPr wrap="none" rtlCol="0">
            <a:spAutoFit/>
          </a:bodyPr>
          <a:lstStyle/>
          <a:p>
            <a:pPr algn="ctr"/>
            <a:r>
              <a:rPr lang="en-US" b="1" dirty="0"/>
              <a:t>(</a:t>
            </a:r>
            <a:r>
              <a:rPr lang="en-US" b="1" dirty="0">
                <a:solidFill>
                  <a:schemeClr val="accent1"/>
                </a:solidFill>
              </a:rPr>
              <a:t>-0.51</a:t>
            </a:r>
            <a:r>
              <a:rPr lang="en-US" b="1" dirty="0"/>
              <a:t>) + (-</a:t>
            </a:r>
            <a:r>
              <a:rPr lang="en-US" b="1" dirty="0">
                <a:solidFill>
                  <a:schemeClr val="accent1"/>
                </a:solidFill>
              </a:rPr>
              <a:t>1.61</a:t>
            </a:r>
            <a:r>
              <a:rPr lang="en-US" b="1" dirty="0"/>
              <a:t>) + (</a:t>
            </a:r>
            <a:r>
              <a:rPr lang="en-US" b="1" dirty="0">
                <a:solidFill>
                  <a:srgbClr val="C00000"/>
                </a:solidFill>
              </a:rPr>
              <a:t>-2.3</a:t>
            </a:r>
            <a:r>
              <a:rPr lang="en-US" b="1" dirty="0"/>
              <a:t>) + (</a:t>
            </a:r>
            <a:r>
              <a:rPr lang="en-US" b="1" dirty="0">
                <a:solidFill>
                  <a:srgbClr val="C00000"/>
                </a:solidFill>
              </a:rPr>
              <a:t>-0.36</a:t>
            </a:r>
            <a:r>
              <a:rPr lang="en-US" b="1" dirty="0"/>
              <a:t>) = -4.78</a:t>
            </a:r>
          </a:p>
        </p:txBody>
      </p:sp>
      <p:sp>
        <p:nvSpPr>
          <p:cNvPr id="47" name="TextBox 46">
            <a:extLst>
              <a:ext uri="{FF2B5EF4-FFF2-40B4-BE49-F238E27FC236}">
                <a16:creationId xmlns:a16="http://schemas.microsoft.com/office/drawing/2014/main" xmlns="" id="{E9D5AA43-9499-433E-9CEE-4D3CF124ED36}"/>
              </a:ext>
            </a:extLst>
          </p:cNvPr>
          <p:cNvSpPr txBox="1"/>
          <p:nvPr/>
        </p:nvSpPr>
        <p:spPr>
          <a:xfrm>
            <a:off x="1489452" y="6049366"/>
            <a:ext cx="3118161" cy="369332"/>
          </a:xfrm>
          <a:prstGeom prst="rect">
            <a:avLst/>
          </a:prstGeom>
          <a:noFill/>
        </p:spPr>
        <p:txBody>
          <a:bodyPr wrap="none" rtlCol="0">
            <a:spAutoFit/>
          </a:bodyPr>
          <a:lstStyle/>
          <a:p>
            <a:pPr algn="ctr"/>
            <a:r>
              <a:rPr lang="en-US" b="1" dirty="0">
                <a:solidFill>
                  <a:schemeClr val="accent1"/>
                </a:solidFill>
              </a:rPr>
              <a:t>0.51</a:t>
            </a:r>
            <a:r>
              <a:rPr lang="en-US" b="1" dirty="0"/>
              <a:t> + </a:t>
            </a:r>
            <a:r>
              <a:rPr lang="en-US" b="1" dirty="0">
                <a:solidFill>
                  <a:schemeClr val="accent1"/>
                </a:solidFill>
              </a:rPr>
              <a:t>1.61</a:t>
            </a:r>
            <a:r>
              <a:rPr lang="en-US" b="1" dirty="0"/>
              <a:t> x+ </a:t>
            </a:r>
            <a:r>
              <a:rPr lang="en-US" b="1" dirty="0">
                <a:solidFill>
                  <a:srgbClr val="C00000"/>
                </a:solidFill>
              </a:rPr>
              <a:t>2.3</a:t>
            </a:r>
            <a:r>
              <a:rPr lang="en-US" b="1" dirty="0"/>
              <a:t> + </a:t>
            </a:r>
            <a:r>
              <a:rPr lang="en-US" b="1" dirty="0">
                <a:solidFill>
                  <a:srgbClr val="C00000"/>
                </a:solidFill>
              </a:rPr>
              <a:t>0.36</a:t>
            </a:r>
            <a:r>
              <a:rPr lang="en-US" b="1" dirty="0"/>
              <a:t> = 4.78</a:t>
            </a:r>
          </a:p>
        </p:txBody>
      </p:sp>
      <p:sp>
        <p:nvSpPr>
          <p:cNvPr id="48" name="TextBox 47">
            <a:extLst>
              <a:ext uri="{FF2B5EF4-FFF2-40B4-BE49-F238E27FC236}">
                <a16:creationId xmlns:a16="http://schemas.microsoft.com/office/drawing/2014/main" xmlns="" id="{1F7018CB-74FC-4C4F-9C06-7F8B8050A8DF}"/>
              </a:ext>
            </a:extLst>
          </p:cNvPr>
          <p:cNvSpPr txBox="1"/>
          <p:nvPr/>
        </p:nvSpPr>
        <p:spPr>
          <a:xfrm>
            <a:off x="6595952" y="4688076"/>
            <a:ext cx="3376244" cy="369332"/>
          </a:xfrm>
          <a:prstGeom prst="rect">
            <a:avLst/>
          </a:prstGeom>
          <a:noFill/>
        </p:spPr>
        <p:txBody>
          <a:bodyPr wrap="none" rtlCol="0">
            <a:spAutoFit/>
          </a:bodyPr>
          <a:lstStyle/>
          <a:p>
            <a:pPr algn="ctr"/>
            <a:r>
              <a:rPr lang="en-US" b="1" dirty="0"/>
              <a:t>ln(</a:t>
            </a:r>
            <a:r>
              <a:rPr lang="en-US" b="1" dirty="0">
                <a:solidFill>
                  <a:schemeClr val="accent1"/>
                </a:solidFill>
              </a:rPr>
              <a:t>0.7</a:t>
            </a:r>
            <a:r>
              <a:rPr lang="en-US" b="1" dirty="0"/>
              <a:t>) + ln(</a:t>
            </a:r>
            <a:r>
              <a:rPr lang="en-US" b="1" dirty="0">
                <a:solidFill>
                  <a:schemeClr val="accent1"/>
                </a:solidFill>
              </a:rPr>
              <a:t>0.9</a:t>
            </a:r>
            <a:r>
              <a:rPr lang="en-US" b="1" dirty="0"/>
              <a:t>) + ln(</a:t>
            </a:r>
            <a:r>
              <a:rPr lang="en-US" b="1" dirty="0">
                <a:solidFill>
                  <a:srgbClr val="C00000"/>
                </a:solidFill>
              </a:rPr>
              <a:t>0.8</a:t>
            </a:r>
            <a:r>
              <a:rPr lang="en-US" b="1" dirty="0"/>
              <a:t>) + ln(</a:t>
            </a:r>
            <a:r>
              <a:rPr lang="en-US" b="1" dirty="0">
                <a:solidFill>
                  <a:srgbClr val="C00000"/>
                </a:solidFill>
              </a:rPr>
              <a:t>0.6</a:t>
            </a:r>
            <a:r>
              <a:rPr lang="en-US" b="1" dirty="0"/>
              <a:t>)</a:t>
            </a:r>
          </a:p>
        </p:txBody>
      </p:sp>
      <p:sp>
        <p:nvSpPr>
          <p:cNvPr id="49" name="TextBox 48">
            <a:extLst>
              <a:ext uri="{FF2B5EF4-FFF2-40B4-BE49-F238E27FC236}">
                <a16:creationId xmlns:a16="http://schemas.microsoft.com/office/drawing/2014/main" xmlns="" id="{2F6500D6-6DDF-4304-A374-798B17DE037E}"/>
              </a:ext>
            </a:extLst>
          </p:cNvPr>
          <p:cNvSpPr txBox="1"/>
          <p:nvPr/>
        </p:nvSpPr>
        <p:spPr>
          <a:xfrm>
            <a:off x="6628012" y="5573398"/>
            <a:ext cx="3312124" cy="369332"/>
          </a:xfrm>
          <a:prstGeom prst="rect">
            <a:avLst/>
          </a:prstGeom>
          <a:noFill/>
        </p:spPr>
        <p:txBody>
          <a:bodyPr wrap="none" rtlCol="0">
            <a:spAutoFit/>
          </a:bodyPr>
          <a:lstStyle/>
          <a:p>
            <a:pPr algn="ctr"/>
            <a:r>
              <a:rPr lang="en-US" b="1" dirty="0"/>
              <a:t>- ln(</a:t>
            </a:r>
            <a:r>
              <a:rPr lang="en-US" b="1" dirty="0">
                <a:solidFill>
                  <a:schemeClr val="accent1"/>
                </a:solidFill>
              </a:rPr>
              <a:t>0.2</a:t>
            </a:r>
            <a:r>
              <a:rPr lang="en-US" b="1" dirty="0"/>
              <a:t>) - ln(</a:t>
            </a:r>
            <a:r>
              <a:rPr lang="en-US" b="1" dirty="0">
                <a:solidFill>
                  <a:schemeClr val="accent1"/>
                </a:solidFill>
              </a:rPr>
              <a:t>0.6</a:t>
            </a:r>
            <a:r>
              <a:rPr lang="en-US" b="1" dirty="0"/>
              <a:t>) - ln(</a:t>
            </a:r>
            <a:r>
              <a:rPr lang="en-US" b="1" dirty="0">
                <a:solidFill>
                  <a:srgbClr val="C00000"/>
                </a:solidFill>
              </a:rPr>
              <a:t>0.7</a:t>
            </a:r>
            <a:r>
              <a:rPr lang="en-US" b="1" dirty="0"/>
              <a:t>) - ln(</a:t>
            </a:r>
            <a:r>
              <a:rPr lang="en-US" b="1" dirty="0">
                <a:solidFill>
                  <a:srgbClr val="C00000"/>
                </a:solidFill>
              </a:rPr>
              <a:t>0.1</a:t>
            </a:r>
            <a:r>
              <a:rPr lang="en-US" b="1" dirty="0"/>
              <a:t>)</a:t>
            </a:r>
          </a:p>
        </p:txBody>
      </p:sp>
      <p:sp>
        <p:nvSpPr>
          <p:cNvPr id="50" name="TextBox 49">
            <a:extLst>
              <a:ext uri="{FF2B5EF4-FFF2-40B4-BE49-F238E27FC236}">
                <a16:creationId xmlns:a16="http://schemas.microsoft.com/office/drawing/2014/main" xmlns="" id="{2C8A7662-11F0-4437-8362-73CA3795ECA9}"/>
              </a:ext>
            </a:extLst>
          </p:cNvPr>
          <p:cNvSpPr txBox="1"/>
          <p:nvPr/>
        </p:nvSpPr>
        <p:spPr>
          <a:xfrm>
            <a:off x="6313023" y="5164044"/>
            <a:ext cx="3942105" cy="369332"/>
          </a:xfrm>
          <a:prstGeom prst="rect">
            <a:avLst/>
          </a:prstGeom>
          <a:noFill/>
        </p:spPr>
        <p:txBody>
          <a:bodyPr wrap="none" rtlCol="0">
            <a:spAutoFit/>
          </a:bodyPr>
          <a:lstStyle/>
          <a:p>
            <a:pPr algn="ctr"/>
            <a:r>
              <a:rPr lang="en-US" b="1" dirty="0"/>
              <a:t>(</a:t>
            </a:r>
            <a:r>
              <a:rPr lang="en-US" b="1" dirty="0">
                <a:solidFill>
                  <a:schemeClr val="accent1"/>
                </a:solidFill>
              </a:rPr>
              <a:t>-0.36</a:t>
            </a:r>
            <a:r>
              <a:rPr lang="en-US" b="1" dirty="0"/>
              <a:t>) + (-</a:t>
            </a:r>
            <a:r>
              <a:rPr lang="en-US" b="1" dirty="0">
                <a:solidFill>
                  <a:schemeClr val="accent1"/>
                </a:solidFill>
              </a:rPr>
              <a:t>0.1</a:t>
            </a:r>
            <a:r>
              <a:rPr lang="en-US" b="1" dirty="0"/>
              <a:t>) + (</a:t>
            </a:r>
            <a:r>
              <a:rPr lang="en-US" b="1" dirty="0">
                <a:solidFill>
                  <a:srgbClr val="C00000"/>
                </a:solidFill>
              </a:rPr>
              <a:t>-0.22</a:t>
            </a:r>
            <a:r>
              <a:rPr lang="en-US" b="1" dirty="0"/>
              <a:t>) + (</a:t>
            </a:r>
            <a:r>
              <a:rPr lang="en-US" b="1" dirty="0">
                <a:solidFill>
                  <a:srgbClr val="C00000"/>
                </a:solidFill>
              </a:rPr>
              <a:t>-0.51</a:t>
            </a:r>
            <a:r>
              <a:rPr lang="en-US" b="1" dirty="0"/>
              <a:t>) = -1.19</a:t>
            </a:r>
          </a:p>
        </p:txBody>
      </p:sp>
      <p:sp>
        <p:nvSpPr>
          <p:cNvPr id="51" name="TextBox 50">
            <a:extLst>
              <a:ext uri="{FF2B5EF4-FFF2-40B4-BE49-F238E27FC236}">
                <a16:creationId xmlns:a16="http://schemas.microsoft.com/office/drawing/2014/main" xmlns="" id="{80EB5876-F8C7-419F-A490-3891D7190A59}"/>
              </a:ext>
            </a:extLst>
          </p:cNvPr>
          <p:cNvSpPr txBox="1"/>
          <p:nvPr/>
        </p:nvSpPr>
        <p:spPr>
          <a:xfrm>
            <a:off x="6724996" y="6049366"/>
            <a:ext cx="3118162" cy="369332"/>
          </a:xfrm>
          <a:prstGeom prst="rect">
            <a:avLst/>
          </a:prstGeom>
          <a:noFill/>
        </p:spPr>
        <p:txBody>
          <a:bodyPr wrap="none" rtlCol="0">
            <a:spAutoFit/>
          </a:bodyPr>
          <a:lstStyle/>
          <a:p>
            <a:pPr algn="ctr"/>
            <a:r>
              <a:rPr lang="en-US" b="1" dirty="0">
                <a:solidFill>
                  <a:schemeClr val="accent1"/>
                </a:solidFill>
              </a:rPr>
              <a:t>0.36</a:t>
            </a:r>
            <a:r>
              <a:rPr lang="en-US" b="1" dirty="0"/>
              <a:t> + </a:t>
            </a:r>
            <a:r>
              <a:rPr lang="en-US" b="1" dirty="0">
                <a:solidFill>
                  <a:schemeClr val="accent1"/>
                </a:solidFill>
              </a:rPr>
              <a:t>0.1</a:t>
            </a:r>
            <a:r>
              <a:rPr lang="en-US" b="1" dirty="0"/>
              <a:t> x+ </a:t>
            </a:r>
            <a:r>
              <a:rPr lang="en-US" b="1" dirty="0">
                <a:solidFill>
                  <a:srgbClr val="C00000"/>
                </a:solidFill>
              </a:rPr>
              <a:t>0.22</a:t>
            </a:r>
            <a:r>
              <a:rPr lang="en-US" b="1" dirty="0"/>
              <a:t> + </a:t>
            </a:r>
            <a:r>
              <a:rPr lang="en-US" b="1" dirty="0">
                <a:solidFill>
                  <a:srgbClr val="C00000"/>
                </a:solidFill>
              </a:rPr>
              <a:t>0.51</a:t>
            </a:r>
            <a:r>
              <a:rPr lang="en-US" b="1" dirty="0"/>
              <a:t> = 1.19</a:t>
            </a:r>
          </a:p>
        </p:txBody>
      </p:sp>
      <p:sp>
        <p:nvSpPr>
          <p:cNvPr id="8" name="TextBox 7">
            <a:extLst>
              <a:ext uri="{FF2B5EF4-FFF2-40B4-BE49-F238E27FC236}">
                <a16:creationId xmlns:a16="http://schemas.microsoft.com/office/drawing/2014/main" xmlns="" id="{AD931E31-EFF6-4FD2-B3B5-6659F9303F1D}"/>
              </a:ext>
            </a:extLst>
          </p:cNvPr>
          <p:cNvSpPr txBox="1"/>
          <p:nvPr/>
        </p:nvSpPr>
        <p:spPr>
          <a:xfrm>
            <a:off x="4560650" y="6234032"/>
            <a:ext cx="1934247" cy="461665"/>
          </a:xfrm>
          <a:prstGeom prst="rect">
            <a:avLst/>
          </a:prstGeom>
          <a:noFill/>
        </p:spPr>
        <p:txBody>
          <a:bodyPr wrap="none" rtlCol="0">
            <a:spAutoFit/>
          </a:bodyPr>
          <a:lstStyle/>
          <a:p>
            <a:r>
              <a:rPr lang="en-US" sz="2400" b="1" dirty="0"/>
              <a:t>Cross Entropy</a:t>
            </a:r>
          </a:p>
        </p:txBody>
      </p:sp>
      <p:sp>
        <p:nvSpPr>
          <p:cNvPr id="52" name="TextBox 51">
            <a:extLst>
              <a:ext uri="{FF2B5EF4-FFF2-40B4-BE49-F238E27FC236}">
                <a16:creationId xmlns:a16="http://schemas.microsoft.com/office/drawing/2014/main" xmlns="" id="{838A442A-4BD6-4212-B98C-0356B519EF2B}"/>
              </a:ext>
            </a:extLst>
          </p:cNvPr>
          <p:cNvSpPr txBox="1"/>
          <p:nvPr/>
        </p:nvSpPr>
        <p:spPr>
          <a:xfrm>
            <a:off x="1642963" y="895229"/>
            <a:ext cx="4120872" cy="461665"/>
          </a:xfrm>
          <a:prstGeom prst="rect">
            <a:avLst/>
          </a:prstGeom>
          <a:noFill/>
        </p:spPr>
        <p:txBody>
          <a:bodyPr wrap="none" rtlCol="0">
            <a:spAutoFit/>
          </a:bodyPr>
          <a:lstStyle/>
          <a:p>
            <a:r>
              <a:rPr lang="en-US" sz="2400" b="1" dirty="0"/>
              <a:t>Goal: Maximize </a:t>
            </a:r>
            <a:r>
              <a:rPr lang="en-US" sz="2400" b="1"/>
              <a:t>the </a:t>
            </a:r>
            <a:r>
              <a:rPr lang="en-US" sz="2400" b="1" smtClean="0"/>
              <a:t>Probability</a:t>
            </a:r>
            <a:endParaRPr lang="en-US" sz="2400" b="1" dirty="0"/>
          </a:p>
        </p:txBody>
      </p:sp>
      <p:sp>
        <p:nvSpPr>
          <p:cNvPr id="37" name="TextBox 36">
            <a:extLst>
              <a:ext uri="{FF2B5EF4-FFF2-40B4-BE49-F238E27FC236}">
                <a16:creationId xmlns:a16="http://schemas.microsoft.com/office/drawing/2014/main" xmlns="" id="{6E4CFFFE-5934-4925-AF1A-82E9421D3B9C}"/>
              </a:ext>
            </a:extLst>
          </p:cNvPr>
          <p:cNvSpPr txBox="1"/>
          <p:nvPr/>
        </p:nvSpPr>
        <p:spPr>
          <a:xfrm>
            <a:off x="432033" y="108485"/>
            <a:ext cx="3762184" cy="584775"/>
          </a:xfrm>
          <a:prstGeom prst="rect">
            <a:avLst/>
          </a:prstGeom>
          <a:noFill/>
        </p:spPr>
        <p:txBody>
          <a:bodyPr wrap="none" rtlCol="0">
            <a:spAutoFit/>
          </a:bodyPr>
          <a:lstStyle/>
          <a:p>
            <a:r>
              <a:rPr lang="en-US" sz="3200" b="1" dirty="0"/>
              <a:t>Maximum Likelihood</a:t>
            </a:r>
          </a:p>
        </p:txBody>
      </p:sp>
    </p:spTree>
    <p:extLst>
      <p:ext uri="{BB962C8B-B14F-4D97-AF65-F5344CB8AC3E}">
        <p14:creationId xmlns:p14="http://schemas.microsoft.com/office/powerpoint/2010/main" val="69238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ppt_x"/>
                                          </p:val>
                                        </p:tav>
                                        <p:tav tm="100000">
                                          <p:val>
                                            <p:strVal val="#ppt_x"/>
                                          </p:val>
                                        </p:tav>
                                      </p:tavLst>
                                    </p:anim>
                                    <p:anim calcmode="lin" valueType="num">
                                      <p:cBhvr additive="base">
                                        <p:cTn id="18" dur="500" fill="hold"/>
                                        <p:tgtEl>
                                          <p:spTgt spid="4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ppt_x"/>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500" fill="hold"/>
                                        <p:tgtEl>
                                          <p:spTgt spid="49"/>
                                        </p:tgtEl>
                                        <p:attrNameLst>
                                          <p:attrName>ppt_x</p:attrName>
                                        </p:attrNameLst>
                                      </p:cBhvr>
                                      <p:tavLst>
                                        <p:tav tm="0">
                                          <p:val>
                                            <p:strVal val="#ppt_x"/>
                                          </p:val>
                                        </p:tav>
                                        <p:tav tm="100000">
                                          <p:val>
                                            <p:strVal val="#ppt_x"/>
                                          </p:val>
                                        </p:tav>
                                      </p:tavLst>
                                    </p:anim>
                                    <p:anim calcmode="lin" valueType="num">
                                      <p:cBhvr additive="base">
                                        <p:cTn id="4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ppt_x"/>
                                          </p:val>
                                        </p:tav>
                                        <p:tav tm="100000">
                                          <p:val>
                                            <p:strVal val="#ppt_x"/>
                                          </p:val>
                                        </p:tav>
                                      </p:tavLst>
                                    </p:anim>
                                    <p:anim calcmode="lin" valueType="num">
                                      <p:cBhvr additive="base">
                                        <p:cTn id="48" dur="500" fill="hold"/>
                                        <p:tgtEl>
                                          <p:spTgt spid="5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2" grpId="0"/>
      <p:bldP spid="43" grpId="0"/>
      <p:bldP spid="44" grpId="0"/>
      <p:bldP spid="46" grpId="0"/>
      <p:bldP spid="47" grpId="0"/>
      <p:bldP spid="48" grpId="0"/>
      <p:bldP spid="49" grpId="0"/>
      <p:bldP spid="50" grpId="0"/>
      <p:bldP spid="51" grpId="0"/>
      <p:bldP spid="8" grpId="0"/>
      <p:bldP spid="5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xmlns="" id="{F471CE49-593D-4C5D-B00D-1F1A9E1FACD1}"/>
              </a:ext>
            </a:extLst>
          </p:cNvPr>
          <p:cNvSpPr/>
          <p:nvPr/>
        </p:nvSpPr>
        <p:spPr>
          <a:xfrm>
            <a:off x="7107886" y="1707227"/>
            <a:ext cx="2286000" cy="2286000"/>
          </a:xfrm>
          <a:prstGeom prst="rtTriangle">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ight Triangle 2">
            <a:extLst>
              <a:ext uri="{FF2B5EF4-FFF2-40B4-BE49-F238E27FC236}">
                <a16:creationId xmlns:a16="http://schemas.microsoft.com/office/drawing/2014/main" xmlns="" id="{96B0CA2C-908F-46E8-A326-B1FEDFCB60B0}"/>
              </a:ext>
            </a:extLst>
          </p:cNvPr>
          <p:cNvSpPr/>
          <p:nvPr/>
        </p:nvSpPr>
        <p:spPr>
          <a:xfrm rot="10800000">
            <a:off x="7102572" y="1696595"/>
            <a:ext cx="2286000" cy="2286000"/>
          </a:xfrm>
          <a:prstGeom prst="rtTriangle">
            <a:avLst/>
          </a:prstGeom>
          <a:gradFill flip="none" rotWithShape="1">
            <a:gsLst>
              <a:gs pos="0">
                <a:srgbClr val="75DBFF">
                  <a:shade val="30000"/>
                  <a:satMod val="115000"/>
                </a:srgbClr>
              </a:gs>
              <a:gs pos="50000">
                <a:srgbClr val="75DBFF">
                  <a:shade val="67500"/>
                  <a:satMod val="115000"/>
                </a:srgbClr>
              </a:gs>
              <a:gs pos="100000">
                <a:srgbClr val="75DBFF">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Flowchart: Connector 5">
            <a:extLst>
              <a:ext uri="{FF2B5EF4-FFF2-40B4-BE49-F238E27FC236}">
                <a16:creationId xmlns:a16="http://schemas.microsoft.com/office/drawing/2014/main" xmlns="" id="{763B12A1-D290-4FFC-8074-135682B3ECBD}"/>
              </a:ext>
            </a:extLst>
          </p:cNvPr>
          <p:cNvSpPr/>
          <p:nvPr/>
        </p:nvSpPr>
        <p:spPr>
          <a:xfrm rot="16910679">
            <a:off x="9015337" y="2416740"/>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Flowchart: Connector 6">
            <a:extLst>
              <a:ext uri="{FF2B5EF4-FFF2-40B4-BE49-F238E27FC236}">
                <a16:creationId xmlns:a16="http://schemas.microsoft.com/office/drawing/2014/main" xmlns="" id="{80D9C1B2-C22A-4E43-83FF-C4E2F681857A}"/>
              </a:ext>
            </a:extLst>
          </p:cNvPr>
          <p:cNvSpPr/>
          <p:nvPr/>
        </p:nvSpPr>
        <p:spPr>
          <a:xfrm rot="16910679">
            <a:off x="8184225" y="2063289"/>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Flowchart: Connector 8">
            <a:extLst>
              <a:ext uri="{FF2B5EF4-FFF2-40B4-BE49-F238E27FC236}">
                <a16:creationId xmlns:a16="http://schemas.microsoft.com/office/drawing/2014/main" xmlns="" id="{D47E1B55-F1A2-41E8-956F-849C373F75BA}"/>
              </a:ext>
            </a:extLst>
          </p:cNvPr>
          <p:cNvSpPr/>
          <p:nvPr/>
        </p:nvSpPr>
        <p:spPr>
          <a:xfrm rot="16472960">
            <a:off x="8251274" y="3215372"/>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Flowchart: Connector 9">
            <a:extLst>
              <a:ext uri="{FF2B5EF4-FFF2-40B4-BE49-F238E27FC236}">
                <a16:creationId xmlns:a16="http://schemas.microsoft.com/office/drawing/2014/main" xmlns="" id="{5268110F-A732-4CB7-B6D0-7793D3EE8448}"/>
              </a:ext>
            </a:extLst>
          </p:cNvPr>
          <p:cNvSpPr/>
          <p:nvPr/>
        </p:nvSpPr>
        <p:spPr>
          <a:xfrm rot="16472960">
            <a:off x="7420160" y="2974368"/>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TextBox 16">
            <a:extLst>
              <a:ext uri="{FF2B5EF4-FFF2-40B4-BE49-F238E27FC236}">
                <a16:creationId xmlns:a16="http://schemas.microsoft.com/office/drawing/2014/main" xmlns="" id="{915ADF6B-31B8-4D94-8629-B978B5591FFA}"/>
              </a:ext>
            </a:extLst>
          </p:cNvPr>
          <p:cNvSpPr txBox="1"/>
          <p:nvPr/>
        </p:nvSpPr>
        <p:spPr>
          <a:xfrm>
            <a:off x="8827845" y="2124373"/>
            <a:ext cx="412292" cy="307777"/>
          </a:xfrm>
          <a:prstGeom prst="rect">
            <a:avLst/>
          </a:prstGeom>
          <a:noFill/>
        </p:spPr>
        <p:txBody>
          <a:bodyPr wrap="none" rtlCol="0">
            <a:spAutoFit/>
          </a:bodyPr>
          <a:lstStyle/>
          <a:p>
            <a:r>
              <a:rPr lang="en-US" sz="1400" b="1" dirty="0">
                <a:solidFill>
                  <a:schemeClr val="accent1">
                    <a:lumMod val="75000"/>
                  </a:schemeClr>
                </a:solidFill>
              </a:rPr>
              <a:t>0.1</a:t>
            </a:r>
          </a:p>
        </p:txBody>
      </p:sp>
      <p:sp>
        <p:nvSpPr>
          <p:cNvPr id="25" name="TextBox 24">
            <a:extLst>
              <a:ext uri="{FF2B5EF4-FFF2-40B4-BE49-F238E27FC236}">
                <a16:creationId xmlns:a16="http://schemas.microsoft.com/office/drawing/2014/main" xmlns="" id="{4F31133D-5992-4D78-990D-FC16505535D6}"/>
              </a:ext>
            </a:extLst>
          </p:cNvPr>
          <p:cNvSpPr txBox="1"/>
          <p:nvPr/>
        </p:nvSpPr>
        <p:spPr>
          <a:xfrm>
            <a:off x="7952108" y="1774278"/>
            <a:ext cx="503664" cy="307777"/>
          </a:xfrm>
          <a:prstGeom prst="rect">
            <a:avLst/>
          </a:prstGeom>
          <a:noFill/>
        </p:spPr>
        <p:txBody>
          <a:bodyPr wrap="none" rtlCol="0">
            <a:spAutoFit/>
          </a:bodyPr>
          <a:lstStyle/>
          <a:p>
            <a:r>
              <a:rPr lang="en-US" sz="1400" b="1" dirty="0">
                <a:solidFill>
                  <a:schemeClr val="accent1">
                    <a:lumMod val="75000"/>
                  </a:schemeClr>
                </a:solidFill>
              </a:rPr>
              <a:t>0.36</a:t>
            </a:r>
          </a:p>
        </p:txBody>
      </p:sp>
      <p:sp>
        <p:nvSpPr>
          <p:cNvPr id="29" name="TextBox 28">
            <a:extLst>
              <a:ext uri="{FF2B5EF4-FFF2-40B4-BE49-F238E27FC236}">
                <a16:creationId xmlns:a16="http://schemas.microsoft.com/office/drawing/2014/main" xmlns="" id="{7D899EEF-5C63-4029-9A11-8C611027655B}"/>
              </a:ext>
            </a:extLst>
          </p:cNvPr>
          <p:cNvSpPr txBox="1"/>
          <p:nvPr/>
        </p:nvSpPr>
        <p:spPr>
          <a:xfrm>
            <a:off x="8042788" y="3292974"/>
            <a:ext cx="503664" cy="307777"/>
          </a:xfrm>
          <a:prstGeom prst="rect">
            <a:avLst/>
          </a:prstGeom>
          <a:noFill/>
        </p:spPr>
        <p:txBody>
          <a:bodyPr wrap="none" rtlCol="0">
            <a:spAutoFit/>
          </a:bodyPr>
          <a:lstStyle/>
          <a:p>
            <a:r>
              <a:rPr lang="en-US" sz="1400" b="1" dirty="0">
                <a:solidFill>
                  <a:srgbClr val="C00000"/>
                </a:solidFill>
              </a:rPr>
              <a:t>0.51</a:t>
            </a:r>
          </a:p>
        </p:txBody>
      </p:sp>
      <p:sp>
        <p:nvSpPr>
          <p:cNvPr id="30" name="TextBox 29">
            <a:extLst>
              <a:ext uri="{FF2B5EF4-FFF2-40B4-BE49-F238E27FC236}">
                <a16:creationId xmlns:a16="http://schemas.microsoft.com/office/drawing/2014/main" xmlns="" id="{38E45E07-40AD-4FA5-8454-51FB553EEEDC}"/>
              </a:ext>
            </a:extLst>
          </p:cNvPr>
          <p:cNvSpPr txBox="1"/>
          <p:nvPr/>
        </p:nvSpPr>
        <p:spPr>
          <a:xfrm>
            <a:off x="7200669" y="3039460"/>
            <a:ext cx="503664" cy="307777"/>
          </a:xfrm>
          <a:prstGeom prst="rect">
            <a:avLst/>
          </a:prstGeom>
          <a:noFill/>
        </p:spPr>
        <p:txBody>
          <a:bodyPr wrap="none" rtlCol="0">
            <a:spAutoFit/>
          </a:bodyPr>
          <a:lstStyle/>
          <a:p>
            <a:r>
              <a:rPr lang="en-US" sz="1400" b="1" dirty="0">
                <a:solidFill>
                  <a:srgbClr val="C00000"/>
                </a:solidFill>
              </a:rPr>
              <a:t>0.22</a:t>
            </a:r>
          </a:p>
        </p:txBody>
      </p:sp>
      <p:sp>
        <p:nvSpPr>
          <p:cNvPr id="31" name="Right Triangle 30">
            <a:extLst>
              <a:ext uri="{FF2B5EF4-FFF2-40B4-BE49-F238E27FC236}">
                <a16:creationId xmlns:a16="http://schemas.microsoft.com/office/drawing/2014/main" xmlns="" id="{FA151B51-6069-4796-9AC9-E61D333BC751}"/>
              </a:ext>
            </a:extLst>
          </p:cNvPr>
          <p:cNvSpPr/>
          <p:nvPr/>
        </p:nvSpPr>
        <p:spPr>
          <a:xfrm rot="5400000">
            <a:off x="1874879" y="1717860"/>
            <a:ext cx="2286000" cy="2286000"/>
          </a:xfrm>
          <a:prstGeom prst="rtTriangle">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ight Triangle 31">
            <a:extLst>
              <a:ext uri="{FF2B5EF4-FFF2-40B4-BE49-F238E27FC236}">
                <a16:creationId xmlns:a16="http://schemas.microsoft.com/office/drawing/2014/main" xmlns="" id="{46C85D4A-BE09-4454-82A0-F8B6DB86A2FE}"/>
              </a:ext>
            </a:extLst>
          </p:cNvPr>
          <p:cNvSpPr/>
          <p:nvPr/>
        </p:nvSpPr>
        <p:spPr>
          <a:xfrm rot="16200000">
            <a:off x="1869565" y="1707228"/>
            <a:ext cx="2286000" cy="2286000"/>
          </a:xfrm>
          <a:prstGeom prst="rtTriangle">
            <a:avLst/>
          </a:prstGeom>
          <a:gradFill flip="none" rotWithShape="1">
            <a:gsLst>
              <a:gs pos="0">
                <a:srgbClr val="75DBFF">
                  <a:shade val="30000"/>
                  <a:satMod val="115000"/>
                </a:srgbClr>
              </a:gs>
              <a:gs pos="50000">
                <a:srgbClr val="75DBFF">
                  <a:shade val="67500"/>
                  <a:satMod val="115000"/>
                </a:srgbClr>
              </a:gs>
              <a:gs pos="100000">
                <a:srgbClr val="75DBFF">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xmlns="" id="{9F7E9F24-7E63-4FDF-80BD-E0F004B0A047}"/>
              </a:ext>
            </a:extLst>
          </p:cNvPr>
          <p:cNvSpPr/>
          <p:nvPr/>
        </p:nvSpPr>
        <p:spPr>
          <a:xfrm rot="710679">
            <a:off x="3782330" y="2427373"/>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a:extLst>
              <a:ext uri="{FF2B5EF4-FFF2-40B4-BE49-F238E27FC236}">
                <a16:creationId xmlns:a16="http://schemas.microsoft.com/office/drawing/2014/main" xmlns="" id="{DDA98440-E798-4435-B474-3BB452B76033}"/>
              </a:ext>
            </a:extLst>
          </p:cNvPr>
          <p:cNvSpPr/>
          <p:nvPr/>
        </p:nvSpPr>
        <p:spPr>
          <a:xfrm rot="710679">
            <a:off x="2951218" y="2073922"/>
            <a:ext cx="91440" cy="91440"/>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xmlns="" id="{E0937DE4-6C8C-466F-9AC9-510EFD8FAE5D}"/>
              </a:ext>
            </a:extLst>
          </p:cNvPr>
          <p:cNvSpPr/>
          <p:nvPr/>
        </p:nvSpPr>
        <p:spPr>
          <a:xfrm rot="272960">
            <a:off x="3018267" y="322600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xmlns="" id="{81C10586-B16A-49CC-AAD5-55D365388C20}"/>
              </a:ext>
            </a:extLst>
          </p:cNvPr>
          <p:cNvSpPr/>
          <p:nvPr/>
        </p:nvSpPr>
        <p:spPr>
          <a:xfrm rot="272960">
            <a:off x="2187153" y="2985001"/>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7C114B6F-B8E3-4432-80FC-7B82E077C338}"/>
              </a:ext>
            </a:extLst>
          </p:cNvPr>
          <p:cNvSpPr txBox="1"/>
          <p:nvPr/>
        </p:nvSpPr>
        <p:spPr>
          <a:xfrm>
            <a:off x="3630349" y="2154683"/>
            <a:ext cx="503664" cy="307777"/>
          </a:xfrm>
          <a:prstGeom prst="rect">
            <a:avLst/>
          </a:prstGeom>
          <a:noFill/>
        </p:spPr>
        <p:txBody>
          <a:bodyPr wrap="none" rtlCol="0">
            <a:spAutoFit/>
          </a:bodyPr>
          <a:lstStyle/>
          <a:p>
            <a:r>
              <a:rPr lang="en-US" sz="1400" b="1" dirty="0">
                <a:solidFill>
                  <a:schemeClr val="accent1">
                    <a:lumMod val="75000"/>
                  </a:schemeClr>
                </a:solidFill>
              </a:rPr>
              <a:t>0.51</a:t>
            </a:r>
          </a:p>
        </p:txBody>
      </p:sp>
      <p:sp>
        <p:nvSpPr>
          <p:cNvPr id="39" name="TextBox 38">
            <a:extLst>
              <a:ext uri="{FF2B5EF4-FFF2-40B4-BE49-F238E27FC236}">
                <a16:creationId xmlns:a16="http://schemas.microsoft.com/office/drawing/2014/main" xmlns="" id="{14F81098-C2D9-4881-AC28-27D81FD17DC4}"/>
              </a:ext>
            </a:extLst>
          </p:cNvPr>
          <p:cNvSpPr txBox="1"/>
          <p:nvPr/>
        </p:nvSpPr>
        <p:spPr>
          <a:xfrm>
            <a:off x="2760732" y="1760829"/>
            <a:ext cx="503664" cy="307777"/>
          </a:xfrm>
          <a:prstGeom prst="rect">
            <a:avLst/>
          </a:prstGeom>
          <a:noFill/>
        </p:spPr>
        <p:txBody>
          <a:bodyPr wrap="none" rtlCol="0">
            <a:spAutoFit/>
          </a:bodyPr>
          <a:lstStyle/>
          <a:p>
            <a:r>
              <a:rPr lang="en-US" sz="1400" b="1" dirty="0">
                <a:solidFill>
                  <a:schemeClr val="accent1">
                    <a:lumMod val="75000"/>
                  </a:schemeClr>
                </a:solidFill>
              </a:rPr>
              <a:t>1.61</a:t>
            </a:r>
          </a:p>
        </p:txBody>
      </p:sp>
      <p:sp>
        <p:nvSpPr>
          <p:cNvPr id="40" name="TextBox 39">
            <a:extLst>
              <a:ext uri="{FF2B5EF4-FFF2-40B4-BE49-F238E27FC236}">
                <a16:creationId xmlns:a16="http://schemas.microsoft.com/office/drawing/2014/main" xmlns="" id="{4154AE0D-8756-4EAA-8E46-DCCCE053C406}"/>
              </a:ext>
            </a:extLst>
          </p:cNvPr>
          <p:cNvSpPr txBox="1"/>
          <p:nvPr/>
        </p:nvSpPr>
        <p:spPr>
          <a:xfrm>
            <a:off x="2857984" y="3268802"/>
            <a:ext cx="412292" cy="307777"/>
          </a:xfrm>
          <a:prstGeom prst="rect">
            <a:avLst/>
          </a:prstGeom>
          <a:noFill/>
        </p:spPr>
        <p:txBody>
          <a:bodyPr wrap="none" rtlCol="0">
            <a:spAutoFit/>
          </a:bodyPr>
          <a:lstStyle/>
          <a:p>
            <a:r>
              <a:rPr lang="en-US" sz="1400" b="1" dirty="0">
                <a:solidFill>
                  <a:srgbClr val="C00000"/>
                </a:solidFill>
              </a:rPr>
              <a:t>2.3</a:t>
            </a:r>
          </a:p>
        </p:txBody>
      </p:sp>
      <p:sp>
        <p:nvSpPr>
          <p:cNvPr id="41" name="TextBox 40">
            <a:extLst>
              <a:ext uri="{FF2B5EF4-FFF2-40B4-BE49-F238E27FC236}">
                <a16:creationId xmlns:a16="http://schemas.microsoft.com/office/drawing/2014/main" xmlns="" id="{10ED51CA-F533-4C27-B0E5-B27E6A8405D3}"/>
              </a:ext>
            </a:extLst>
          </p:cNvPr>
          <p:cNvSpPr txBox="1"/>
          <p:nvPr/>
        </p:nvSpPr>
        <p:spPr>
          <a:xfrm>
            <a:off x="1995835" y="3040186"/>
            <a:ext cx="503664" cy="307777"/>
          </a:xfrm>
          <a:prstGeom prst="rect">
            <a:avLst/>
          </a:prstGeom>
          <a:noFill/>
        </p:spPr>
        <p:txBody>
          <a:bodyPr wrap="none" rtlCol="0">
            <a:spAutoFit/>
          </a:bodyPr>
          <a:lstStyle/>
          <a:p>
            <a:r>
              <a:rPr lang="en-US" sz="1400" b="1" dirty="0">
                <a:solidFill>
                  <a:srgbClr val="C00000"/>
                </a:solidFill>
              </a:rPr>
              <a:t>0.36</a:t>
            </a:r>
          </a:p>
        </p:txBody>
      </p:sp>
      <p:sp>
        <p:nvSpPr>
          <p:cNvPr id="5" name="TextBox 4">
            <a:extLst>
              <a:ext uri="{FF2B5EF4-FFF2-40B4-BE49-F238E27FC236}">
                <a16:creationId xmlns:a16="http://schemas.microsoft.com/office/drawing/2014/main" xmlns="" id="{E18DF98A-2496-4BC9-9389-EE7391041C39}"/>
              </a:ext>
            </a:extLst>
          </p:cNvPr>
          <p:cNvSpPr txBox="1"/>
          <p:nvPr/>
        </p:nvSpPr>
        <p:spPr>
          <a:xfrm>
            <a:off x="1615287" y="4168796"/>
            <a:ext cx="2866490" cy="369332"/>
          </a:xfrm>
          <a:prstGeom prst="rect">
            <a:avLst/>
          </a:prstGeom>
          <a:noFill/>
        </p:spPr>
        <p:txBody>
          <a:bodyPr wrap="none" rtlCol="0">
            <a:spAutoFit/>
          </a:bodyPr>
          <a:lstStyle/>
          <a:p>
            <a:pPr algn="ctr"/>
            <a:r>
              <a:rPr lang="en-US" b="1" dirty="0">
                <a:solidFill>
                  <a:schemeClr val="accent1"/>
                </a:solidFill>
              </a:rPr>
              <a:t>0.6</a:t>
            </a:r>
            <a:r>
              <a:rPr lang="en-US" b="1" dirty="0"/>
              <a:t> x </a:t>
            </a:r>
            <a:r>
              <a:rPr lang="en-US" b="1" dirty="0">
                <a:solidFill>
                  <a:schemeClr val="accent1"/>
                </a:solidFill>
              </a:rPr>
              <a:t>0.2</a:t>
            </a:r>
            <a:r>
              <a:rPr lang="en-US" b="1" dirty="0"/>
              <a:t> x </a:t>
            </a:r>
            <a:r>
              <a:rPr lang="en-US" b="1" dirty="0">
                <a:solidFill>
                  <a:srgbClr val="C00000"/>
                </a:solidFill>
              </a:rPr>
              <a:t>0.1</a:t>
            </a:r>
            <a:r>
              <a:rPr lang="en-US" b="1" dirty="0"/>
              <a:t> x </a:t>
            </a:r>
            <a:r>
              <a:rPr lang="en-US" b="1" dirty="0">
                <a:solidFill>
                  <a:srgbClr val="C00000"/>
                </a:solidFill>
              </a:rPr>
              <a:t>0.7</a:t>
            </a:r>
            <a:r>
              <a:rPr lang="en-US" b="1" dirty="0"/>
              <a:t> = 0.0084</a:t>
            </a:r>
          </a:p>
        </p:txBody>
      </p:sp>
      <p:sp>
        <p:nvSpPr>
          <p:cNvPr id="42" name="TextBox 41">
            <a:extLst>
              <a:ext uri="{FF2B5EF4-FFF2-40B4-BE49-F238E27FC236}">
                <a16:creationId xmlns:a16="http://schemas.microsoft.com/office/drawing/2014/main" xmlns="" id="{BD144001-60B5-46E3-B059-F814D242BF4A}"/>
              </a:ext>
            </a:extLst>
          </p:cNvPr>
          <p:cNvSpPr txBox="1"/>
          <p:nvPr/>
        </p:nvSpPr>
        <p:spPr>
          <a:xfrm>
            <a:off x="6812327" y="4168796"/>
            <a:ext cx="2866490" cy="369332"/>
          </a:xfrm>
          <a:prstGeom prst="rect">
            <a:avLst/>
          </a:prstGeom>
          <a:noFill/>
        </p:spPr>
        <p:txBody>
          <a:bodyPr wrap="none" rtlCol="0">
            <a:spAutoFit/>
          </a:bodyPr>
          <a:lstStyle/>
          <a:p>
            <a:r>
              <a:rPr lang="en-US" b="1" dirty="0">
                <a:solidFill>
                  <a:schemeClr val="accent1"/>
                </a:solidFill>
              </a:rPr>
              <a:t>0.7</a:t>
            </a:r>
            <a:r>
              <a:rPr lang="en-US" b="1" dirty="0"/>
              <a:t> x </a:t>
            </a:r>
            <a:r>
              <a:rPr lang="en-US" b="1" dirty="0">
                <a:solidFill>
                  <a:schemeClr val="accent1"/>
                </a:solidFill>
              </a:rPr>
              <a:t>0.9</a:t>
            </a:r>
            <a:r>
              <a:rPr lang="en-US" b="1" dirty="0"/>
              <a:t> x </a:t>
            </a:r>
            <a:r>
              <a:rPr lang="en-US" b="1" dirty="0">
                <a:solidFill>
                  <a:srgbClr val="C00000"/>
                </a:solidFill>
              </a:rPr>
              <a:t>0.8</a:t>
            </a:r>
            <a:r>
              <a:rPr lang="en-US" b="1" dirty="0"/>
              <a:t> x </a:t>
            </a:r>
            <a:r>
              <a:rPr lang="en-US" b="1" dirty="0">
                <a:solidFill>
                  <a:srgbClr val="C00000"/>
                </a:solidFill>
              </a:rPr>
              <a:t>0.6</a:t>
            </a:r>
            <a:r>
              <a:rPr lang="en-US" b="1" dirty="0"/>
              <a:t> = 0.3024</a:t>
            </a:r>
          </a:p>
        </p:txBody>
      </p:sp>
      <p:sp>
        <p:nvSpPr>
          <p:cNvPr id="43" name="TextBox 42">
            <a:extLst>
              <a:ext uri="{FF2B5EF4-FFF2-40B4-BE49-F238E27FC236}">
                <a16:creationId xmlns:a16="http://schemas.microsoft.com/office/drawing/2014/main" xmlns="" id="{A69408BE-B6F5-48B7-9AE2-66BB3B3369A8}"/>
              </a:ext>
            </a:extLst>
          </p:cNvPr>
          <p:cNvSpPr txBox="1"/>
          <p:nvPr/>
        </p:nvSpPr>
        <p:spPr>
          <a:xfrm>
            <a:off x="1386859" y="4688076"/>
            <a:ext cx="3323346" cy="369332"/>
          </a:xfrm>
          <a:prstGeom prst="rect">
            <a:avLst/>
          </a:prstGeom>
          <a:noFill/>
        </p:spPr>
        <p:txBody>
          <a:bodyPr wrap="none" rtlCol="0">
            <a:spAutoFit/>
          </a:bodyPr>
          <a:lstStyle/>
          <a:p>
            <a:pPr algn="ctr"/>
            <a:r>
              <a:rPr lang="en-US" b="1" dirty="0"/>
              <a:t>ln(</a:t>
            </a:r>
            <a:r>
              <a:rPr lang="en-US" b="1" dirty="0">
                <a:solidFill>
                  <a:schemeClr val="accent1"/>
                </a:solidFill>
              </a:rPr>
              <a:t>0.6</a:t>
            </a:r>
            <a:r>
              <a:rPr lang="en-US" b="1" dirty="0"/>
              <a:t>) + ln(</a:t>
            </a:r>
            <a:r>
              <a:rPr lang="en-US" b="1" dirty="0">
                <a:solidFill>
                  <a:schemeClr val="accent1"/>
                </a:solidFill>
              </a:rPr>
              <a:t>0.2</a:t>
            </a:r>
            <a:r>
              <a:rPr lang="en-US" b="1" dirty="0"/>
              <a:t>) + ln(</a:t>
            </a:r>
            <a:r>
              <a:rPr lang="en-US" b="1" dirty="0">
                <a:solidFill>
                  <a:srgbClr val="C00000"/>
                </a:solidFill>
              </a:rPr>
              <a:t>0.1</a:t>
            </a:r>
            <a:r>
              <a:rPr lang="en-US" b="1" dirty="0"/>
              <a:t>) + ln(</a:t>
            </a:r>
            <a:r>
              <a:rPr lang="en-US" b="1" dirty="0">
                <a:solidFill>
                  <a:srgbClr val="C00000"/>
                </a:solidFill>
              </a:rPr>
              <a:t>0.7</a:t>
            </a:r>
            <a:r>
              <a:rPr lang="en-US" b="1" dirty="0"/>
              <a:t>)</a:t>
            </a:r>
          </a:p>
        </p:txBody>
      </p:sp>
      <p:sp>
        <p:nvSpPr>
          <p:cNvPr id="44" name="TextBox 43">
            <a:extLst>
              <a:ext uri="{FF2B5EF4-FFF2-40B4-BE49-F238E27FC236}">
                <a16:creationId xmlns:a16="http://schemas.microsoft.com/office/drawing/2014/main" xmlns="" id="{DF9E5992-3F9B-4474-AA4E-59F3904AE952}"/>
              </a:ext>
            </a:extLst>
          </p:cNvPr>
          <p:cNvSpPr txBox="1"/>
          <p:nvPr/>
        </p:nvSpPr>
        <p:spPr>
          <a:xfrm>
            <a:off x="1392470" y="5573398"/>
            <a:ext cx="3312125" cy="369332"/>
          </a:xfrm>
          <a:prstGeom prst="rect">
            <a:avLst/>
          </a:prstGeom>
          <a:noFill/>
        </p:spPr>
        <p:txBody>
          <a:bodyPr wrap="none" rtlCol="0">
            <a:spAutoFit/>
          </a:bodyPr>
          <a:lstStyle/>
          <a:p>
            <a:pPr algn="ctr"/>
            <a:r>
              <a:rPr lang="en-US" b="1" dirty="0"/>
              <a:t>- ln(</a:t>
            </a:r>
            <a:r>
              <a:rPr lang="en-US" b="1" dirty="0">
                <a:solidFill>
                  <a:schemeClr val="accent1"/>
                </a:solidFill>
              </a:rPr>
              <a:t>0.6</a:t>
            </a:r>
            <a:r>
              <a:rPr lang="en-US" b="1" dirty="0"/>
              <a:t>) - ln(</a:t>
            </a:r>
            <a:r>
              <a:rPr lang="en-US" b="1" dirty="0">
                <a:solidFill>
                  <a:schemeClr val="accent1"/>
                </a:solidFill>
              </a:rPr>
              <a:t>0.2</a:t>
            </a:r>
            <a:r>
              <a:rPr lang="en-US" b="1" dirty="0"/>
              <a:t>) - ln(</a:t>
            </a:r>
            <a:r>
              <a:rPr lang="en-US" b="1" dirty="0">
                <a:solidFill>
                  <a:srgbClr val="C00000"/>
                </a:solidFill>
              </a:rPr>
              <a:t>0.1</a:t>
            </a:r>
            <a:r>
              <a:rPr lang="en-US" b="1" dirty="0"/>
              <a:t>) - ln(</a:t>
            </a:r>
            <a:r>
              <a:rPr lang="en-US" b="1" dirty="0">
                <a:solidFill>
                  <a:srgbClr val="C00000"/>
                </a:solidFill>
              </a:rPr>
              <a:t>0.7</a:t>
            </a:r>
            <a:r>
              <a:rPr lang="en-US" b="1" dirty="0"/>
              <a:t>)</a:t>
            </a:r>
          </a:p>
        </p:txBody>
      </p:sp>
      <p:sp>
        <p:nvSpPr>
          <p:cNvPr id="46" name="TextBox 45">
            <a:extLst>
              <a:ext uri="{FF2B5EF4-FFF2-40B4-BE49-F238E27FC236}">
                <a16:creationId xmlns:a16="http://schemas.microsoft.com/office/drawing/2014/main" xmlns="" id="{C8732DD7-CC5B-4A59-A940-7BD32F0AA054}"/>
              </a:ext>
            </a:extLst>
          </p:cNvPr>
          <p:cNvSpPr txBox="1"/>
          <p:nvPr/>
        </p:nvSpPr>
        <p:spPr>
          <a:xfrm>
            <a:off x="1077480" y="5164044"/>
            <a:ext cx="3942105" cy="369332"/>
          </a:xfrm>
          <a:prstGeom prst="rect">
            <a:avLst/>
          </a:prstGeom>
          <a:noFill/>
        </p:spPr>
        <p:txBody>
          <a:bodyPr wrap="none" rtlCol="0">
            <a:spAutoFit/>
          </a:bodyPr>
          <a:lstStyle/>
          <a:p>
            <a:pPr algn="ctr"/>
            <a:r>
              <a:rPr lang="en-US" b="1" dirty="0"/>
              <a:t>(</a:t>
            </a:r>
            <a:r>
              <a:rPr lang="en-US" b="1" dirty="0">
                <a:solidFill>
                  <a:schemeClr val="accent1"/>
                </a:solidFill>
              </a:rPr>
              <a:t>-0.51</a:t>
            </a:r>
            <a:r>
              <a:rPr lang="en-US" b="1" dirty="0"/>
              <a:t>) + (-</a:t>
            </a:r>
            <a:r>
              <a:rPr lang="en-US" b="1" dirty="0">
                <a:solidFill>
                  <a:schemeClr val="accent1"/>
                </a:solidFill>
              </a:rPr>
              <a:t>1.61</a:t>
            </a:r>
            <a:r>
              <a:rPr lang="en-US" b="1" dirty="0"/>
              <a:t>) + (</a:t>
            </a:r>
            <a:r>
              <a:rPr lang="en-US" b="1" dirty="0">
                <a:solidFill>
                  <a:srgbClr val="C00000"/>
                </a:solidFill>
              </a:rPr>
              <a:t>-2.3</a:t>
            </a:r>
            <a:r>
              <a:rPr lang="en-US" b="1" dirty="0"/>
              <a:t>) + (</a:t>
            </a:r>
            <a:r>
              <a:rPr lang="en-US" b="1" dirty="0">
                <a:solidFill>
                  <a:srgbClr val="C00000"/>
                </a:solidFill>
              </a:rPr>
              <a:t>-0.36</a:t>
            </a:r>
            <a:r>
              <a:rPr lang="en-US" b="1" dirty="0"/>
              <a:t>) = -4.78</a:t>
            </a:r>
          </a:p>
        </p:txBody>
      </p:sp>
      <p:sp>
        <p:nvSpPr>
          <p:cNvPr id="47" name="TextBox 46">
            <a:extLst>
              <a:ext uri="{FF2B5EF4-FFF2-40B4-BE49-F238E27FC236}">
                <a16:creationId xmlns:a16="http://schemas.microsoft.com/office/drawing/2014/main" xmlns="" id="{E9D5AA43-9499-433E-9CEE-4D3CF124ED36}"/>
              </a:ext>
            </a:extLst>
          </p:cNvPr>
          <p:cNvSpPr txBox="1"/>
          <p:nvPr/>
        </p:nvSpPr>
        <p:spPr>
          <a:xfrm>
            <a:off x="1489452" y="6049366"/>
            <a:ext cx="3118161" cy="369332"/>
          </a:xfrm>
          <a:prstGeom prst="rect">
            <a:avLst/>
          </a:prstGeom>
          <a:noFill/>
        </p:spPr>
        <p:txBody>
          <a:bodyPr wrap="none" rtlCol="0">
            <a:spAutoFit/>
          </a:bodyPr>
          <a:lstStyle/>
          <a:p>
            <a:pPr algn="ctr"/>
            <a:r>
              <a:rPr lang="en-US" b="1" dirty="0">
                <a:solidFill>
                  <a:schemeClr val="accent1"/>
                </a:solidFill>
              </a:rPr>
              <a:t>0.51</a:t>
            </a:r>
            <a:r>
              <a:rPr lang="en-US" b="1" dirty="0"/>
              <a:t> + </a:t>
            </a:r>
            <a:r>
              <a:rPr lang="en-US" b="1" dirty="0">
                <a:solidFill>
                  <a:schemeClr val="accent1"/>
                </a:solidFill>
              </a:rPr>
              <a:t>1.61</a:t>
            </a:r>
            <a:r>
              <a:rPr lang="en-US" b="1" dirty="0"/>
              <a:t> x+ </a:t>
            </a:r>
            <a:r>
              <a:rPr lang="en-US" b="1" dirty="0">
                <a:solidFill>
                  <a:srgbClr val="C00000"/>
                </a:solidFill>
              </a:rPr>
              <a:t>2.3</a:t>
            </a:r>
            <a:r>
              <a:rPr lang="en-US" b="1" dirty="0"/>
              <a:t> + </a:t>
            </a:r>
            <a:r>
              <a:rPr lang="en-US" b="1" dirty="0">
                <a:solidFill>
                  <a:srgbClr val="C00000"/>
                </a:solidFill>
              </a:rPr>
              <a:t>0.36</a:t>
            </a:r>
            <a:r>
              <a:rPr lang="en-US" b="1" dirty="0"/>
              <a:t> = 4.78</a:t>
            </a:r>
          </a:p>
        </p:txBody>
      </p:sp>
      <p:sp>
        <p:nvSpPr>
          <p:cNvPr id="48" name="TextBox 47">
            <a:extLst>
              <a:ext uri="{FF2B5EF4-FFF2-40B4-BE49-F238E27FC236}">
                <a16:creationId xmlns:a16="http://schemas.microsoft.com/office/drawing/2014/main" xmlns="" id="{1F7018CB-74FC-4C4F-9C06-7F8B8050A8DF}"/>
              </a:ext>
            </a:extLst>
          </p:cNvPr>
          <p:cNvSpPr txBox="1"/>
          <p:nvPr/>
        </p:nvSpPr>
        <p:spPr>
          <a:xfrm>
            <a:off x="6595952" y="4688076"/>
            <a:ext cx="3376244" cy="369332"/>
          </a:xfrm>
          <a:prstGeom prst="rect">
            <a:avLst/>
          </a:prstGeom>
          <a:noFill/>
        </p:spPr>
        <p:txBody>
          <a:bodyPr wrap="none" rtlCol="0">
            <a:spAutoFit/>
          </a:bodyPr>
          <a:lstStyle/>
          <a:p>
            <a:pPr algn="ctr"/>
            <a:r>
              <a:rPr lang="en-US" b="1" dirty="0"/>
              <a:t>ln(</a:t>
            </a:r>
            <a:r>
              <a:rPr lang="en-US" b="1" dirty="0">
                <a:solidFill>
                  <a:schemeClr val="accent1"/>
                </a:solidFill>
              </a:rPr>
              <a:t>0.7</a:t>
            </a:r>
            <a:r>
              <a:rPr lang="en-US" b="1" dirty="0"/>
              <a:t>) + ln(</a:t>
            </a:r>
            <a:r>
              <a:rPr lang="en-US" b="1" dirty="0">
                <a:solidFill>
                  <a:schemeClr val="accent1"/>
                </a:solidFill>
              </a:rPr>
              <a:t>0.9</a:t>
            </a:r>
            <a:r>
              <a:rPr lang="en-US" b="1" dirty="0"/>
              <a:t>) + ln(</a:t>
            </a:r>
            <a:r>
              <a:rPr lang="en-US" b="1" dirty="0">
                <a:solidFill>
                  <a:srgbClr val="C00000"/>
                </a:solidFill>
              </a:rPr>
              <a:t>0.8</a:t>
            </a:r>
            <a:r>
              <a:rPr lang="en-US" b="1" dirty="0"/>
              <a:t>) + ln(</a:t>
            </a:r>
            <a:r>
              <a:rPr lang="en-US" b="1" dirty="0">
                <a:solidFill>
                  <a:srgbClr val="C00000"/>
                </a:solidFill>
              </a:rPr>
              <a:t>0.6</a:t>
            </a:r>
            <a:r>
              <a:rPr lang="en-US" b="1" dirty="0"/>
              <a:t>)</a:t>
            </a:r>
          </a:p>
        </p:txBody>
      </p:sp>
      <p:sp>
        <p:nvSpPr>
          <p:cNvPr id="49" name="TextBox 48">
            <a:extLst>
              <a:ext uri="{FF2B5EF4-FFF2-40B4-BE49-F238E27FC236}">
                <a16:creationId xmlns:a16="http://schemas.microsoft.com/office/drawing/2014/main" xmlns="" id="{2F6500D6-6DDF-4304-A374-798B17DE037E}"/>
              </a:ext>
            </a:extLst>
          </p:cNvPr>
          <p:cNvSpPr txBox="1"/>
          <p:nvPr/>
        </p:nvSpPr>
        <p:spPr>
          <a:xfrm>
            <a:off x="6628012" y="5573398"/>
            <a:ext cx="3312124" cy="369332"/>
          </a:xfrm>
          <a:prstGeom prst="rect">
            <a:avLst/>
          </a:prstGeom>
          <a:noFill/>
        </p:spPr>
        <p:txBody>
          <a:bodyPr wrap="none" rtlCol="0">
            <a:spAutoFit/>
          </a:bodyPr>
          <a:lstStyle/>
          <a:p>
            <a:pPr algn="ctr"/>
            <a:r>
              <a:rPr lang="en-US" b="1" dirty="0"/>
              <a:t>- ln(</a:t>
            </a:r>
            <a:r>
              <a:rPr lang="en-US" b="1" dirty="0">
                <a:solidFill>
                  <a:schemeClr val="accent1"/>
                </a:solidFill>
              </a:rPr>
              <a:t>0.2</a:t>
            </a:r>
            <a:r>
              <a:rPr lang="en-US" b="1" dirty="0"/>
              <a:t>) - ln(</a:t>
            </a:r>
            <a:r>
              <a:rPr lang="en-US" b="1" dirty="0">
                <a:solidFill>
                  <a:schemeClr val="accent1"/>
                </a:solidFill>
              </a:rPr>
              <a:t>0.6</a:t>
            </a:r>
            <a:r>
              <a:rPr lang="en-US" b="1" dirty="0"/>
              <a:t>) - ln(</a:t>
            </a:r>
            <a:r>
              <a:rPr lang="en-US" b="1" dirty="0">
                <a:solidFill>
                  <a:srgbClr val="C00000"/>
                </a:solidFill>
              </a:rPr>
              <a:t>0.7</a:t>
            </a:r>
            <a:r>
              <a:rPr lang="en-US" b="1" dirty="0"/>
              <a:t>) - ln(</a:t>
            </a:r>
            <a:r>
              <a:rPr lang="en-US" b="1" dirty="0">
                <a:solidFill>
                  <a:srgbClr val="C00000"/>
                </a:solidFill>
              </a:rPr>
              <a:t>0.1</a:t>
            </a:r>
            <a:r>
              <a:rPr lang="en-US" b="1" dirty="0"/>
              <a:t>)</a:t>
            </a:r>
          </a:p>
        </p:txBody>
      </p:sp>
      <p:sp>
        <p:nvSpPr>
          <p:cNvPr id="50" name="TextBox 49">
            <a:extLst>
              <a:ext uri="{FF2B5EF4-FFF2-40B4-BE49-F238E27FC236}">
                <a16:creationId xmlns:a16="http://schemas.microsoft.com/office/drawing/2014/main" xmlns="" id="{2C8A7662-11F0-4437-8362-73CA3795ECA9}"/>
              </a:ext>
            </a:extLst>
          </p:cNvPr>
          <p:cNvSpPr txBox="1"/>
          <p:nvPr/>
        </p:nvSpPr>
        <p:spPr>
          <a:xfrm>
            <a:off x="6313023" y="5164044"/>
            <a:ext cx="3942105" cy="369332"/>
          </a:xfrm>
          <a:prstGeom prst="rect">
            <a:avLst/>
          </a:prstGeom>
          <a:noFill/>
        </p:spPr>
        <p:txBody>
          <a:bodyPr wrap="none" rtlCol="0">
            <a:spAutoFit/>
          </a:bodyPr>
          <a:lstStyle/>
          <a:p>
            <a:pPr algn="ctr"/>
            <a:r>
              <a:rPr lang="en-US" b="1" dirty="0"/>
              <a:t>(</a:t>
            </a:r>
            <a:r>
              <a:rPr lang="en-US" b="1" dirty="0">
                <a:solidFill>
                  <a:schemeClr val="accent1"/>
                </a:solidFill>
              </a:rPr>
              <a:t>-0.36</a:t>
            </a:r>
            <a:r>
              <a:rPr lang="en-US" b="1" dirty="0"/>
              <a:t>) + (-</a:t>
            </a:r>
            <a:r>
              <a:rPr lang="en-US" b="1" dirty="0">
                <a:solidFill>
                  <a:schemeClr val="accent1"/>
                </a:solidFill>
              </a:rPr>
              <a:t>0.1</a:t>
            </a:r>
            <a:r>
              <a:rPr lang="en-US" b="1" dirty="0"/>
              <a:t>) + (</a:t>
            </a:r>
            <a:r>
              <a:rPr lang="en-US" b="1" dirty="0">
                <a:solidFill>
                  <a:srgbClr val="C00000"/>
                </a:solidFill>
              </a:rPr>
              <a:t>-0.22</a:t>
            </a:r>
            <a:r>
              <a:rPr lang="en-US" b="1" dirty="0"/>
              <a:t>) + (</a:t>
            </a:r>
            <a:r>
              <a:rPr lang="en-US" b="1" dirty="0">
                <a:solidFill>
                  <a:srgbClr val="C00000"/>
                </a:solidFill>
              </a:rPr>
              <a:t>-0.51</a:t>
            </a:r>
            <a:r>
              <a:rPr lang="en-US" b="1" dirty="0"/>
              <a:t>) = -1.19</a:t>
            </a:r>
          </a:p>
        </p:txBody>
      </p:sp>
      <p:sp>
        <p:nvSpPr>
          <p:cNvPr id="51" name="TextBox 50">
            <a:extLst>
              <a:ext uri="{FF2B5EF4-FFF2-40B4-BE49-F238E27FC236}">
                <a16:creationId xmlns:a16="http://schemas.microsoft.com/office/drawing/2014/main" xmlns="" id="{80EB5876-F8C7-419F-A490-3891D7190A59}"/>
              </a:ext>
            </a:extLst>
          </p:cNvPr>
          <p:cNvSpPr txBox="1"/>
          <p:nvPr/>
        </p:nvSpPr>
        <p:spPr>
          <a:xfrm>
            <a:off x="6724996" y="6049366"/>
            <a:ext cx="3118162" cy="369332"/>
          </a:xfrm>
          <a:prstGeom prst="rect">
            <a:avLst/>
          </a:prstGeom>
          <a:noFill/>
        </p:spPr>
        <p:txBody>
          <a:bodyPr wrap="none" rtlCol="0">
            <a:spAutoFit/>
          </a:bodyPr>
          <a:lstStyle/>
          <a:p>
            <a:pPr algn="ctr"/>
            <a:r>
              <a:rPr lang="en-US" b="1" dirty="0">
                <a:solidFill>
                  <a:schemeClr val="accent1"/>
                </a:solidFill>
              </a:rPr>
              <a:t>0.36</a:t>
            </a:r>
            <a:r>
              <a:rPr lang="en-US" b="1" dirty="0"/>
              <a:t> + </a:t>
            </a:r>
            <a:r>
              <a:rPr lang="en-US" b="1" dirty="0">
                <a:solidFill>
                  <a:schemeClr val="accent1"/>
                </a:solidFill>
              </a:rPr>
              <a:t>0.1</a:t>
            </a:r>
            <a:r>
              <a:rPr lang="en-US" b="1" dirty="0"/>
              <a:t> x+ </a:t>
            </a:r>
            <a:r>
              <a:rPr lang="en-US" b="1" dirty="0">
                <a:solidFill>
                  <a:srgbClr val="C00000"/>
                </a:solidFill>
              </a:rPr>
              <a:t>0.22</a:t>
            </a:r>
            <a:r>
              <a:rPr lang="en-US" b="1" dirty="0"/>
              <a:t> + </a:t>
            </a:r>
            <a:r>
              <a:rPr lang="en-US" b="1" dirty="0">
                <a:solidFill>
                  <a:srgbClr val="C00000"/>
                </a:solidFill>
              </a:rPr>
              <a:t>0.51</a:t>
            </a:r>
            <a:r>
              <a:rPr lang="en-US" b="1" dirty="0"/>
              <a:t> = 1.19</a:t>
            </a:r>
          </a:p>
        </p:txBody>
      </p:sp>
      <p:sp>
        <p:nvSpPr>
          <p:cNvPr id="37" name="TextBox 36">
            <a:extLst>
              <a:ext uri="{FF2B5EF4-FFF2-40B4-BE49-F238E27FC236}">
                <a16:creationId xmlns:a16="http://schemas.microsoft.com/office/drawing/2014/main" xmlns="" id="{6E4CFFFE-5934-4925-AF1A-82E9421D3B9C}"/>
              </a:ext>
            </a:extLst>
          </p:cNvPr>
          <p:cNvSpPr txBox="1"/>
          <p:nvPr/>
        </p:nvSpPr>
        <p:spPr>
          <a:xfrm>
            <a:off x="432033" y="108485"/>
            <a:ext cx="3762184" cy="584775"/>
          </a:xfrm>
          <a:prstGeom prst="rect">
            <a:avLst/>
          </a:prstGeom>
          <a:noFill/>
        </p:spPr>
        <p:txBody>
          <a:bodyPr wrap="none" rtlCol="0">
            <a:spAutoFit/>
          </a:bodyPr>
          <a:lstStyle/>
          <a:p>
            <a:r>
              <a:rPr lang="en-US" sz="3200" b="1" dirty="0"/>
              <a:t>Maximum Likelihood</a:t>
            </a:r>
          </a:p>
        </p:txBody>
      </p:sp>
      <p:sp>
        <p:nvSpPr>
          <p:cNvPr id="45" name="TextBox 44">
            <a:extLst>
              <a:ext uri="{FF2B5EF4-FFF2-40B4-BE49-F238E27FC236}">
                <a16:creationId xmlns:a16="http://schemas.microsoft.com/office/drawing/2014/main" xmlns="" id="{838A442A-4BD6-4212-B98C-0356B519EF2B}"/>
              </a:ext>
            </a:extLst>
          </p:cNvPr>
          <p:cNvSpPr txBox="1"/>
          <p:nvPr/>
        </p:nvSpPr>
        <p:spPr>
          <a:xfrm>
            <a:off x="1642963" y="895229"/>
            <a:ext cx="8035854" cy="461665"/>
          </a:xfrm>
          <a:prstGeom prst="rect">
            <a:avLst/>
          </a:prstGeom>
          <a:noFill/>
        </p:spPr>
        <p:txBody>
          <a:bodyPr wrap="none" rtlCol="0">
            <a:spAutoFit/>
          </a:bodyPr>
          <a:lstStyle/>
          <a:p>
            <a:r>
              <a:rPr lang="en-US" sz="2400" b="1" dirty="0"/>
              <a:t>Goal: Maximize the </a:t>
            </a:r>
            <a:r>
              <a:rPr lang="en-US" sz="2400" b="1" dirty="0" smtClean="0"/>
              <a:t>Probability </a:t>
            </a:r>
            <a:r>
              <a:rPr lang="en-US" sz="2400" b="1" smtClean="0"/>
              <a:t>by </a:t>
            </a:r>
            <a:r>
              <a:rPr lang="en-US" sz="2400" b="1"/>
              <a:t>m</a:t>
            </a:r>
            <a:r>
              <a:rPr lang="en-US" sz="2400" b="1" smtClean="0"/>
              <a:t>inimize </a:t>
            </a:r>
            <a:r>
              <a:rPr lang="en-US" sz="2400" b="1" dirty="0"/>
              <a:t>the cross </a:t>
            </a:r>
            <a:r>
              <a:rPr lang="en-US" sz="2400" b="1" dirty="0" smtClean="0"/>
              <a:t>entropy</a:t>
            </a:r>
            <a:endParaRPr lang="en-US" sz="2400" b="1" dirty="0"/>
          </a:p>
        </p:txBody>
      </p:sp>
    </p:spTree>
    <p:extLst>
      <p:ext uri="{BB962C8B-B14F-4D97-AF65-F5344CB8AC3E}">
        <p14:creationId xmlns:p14="http://schemas.microsoft.com/office/powerpoint/2010/main" val="5484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age43image38183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658308"/>
            <a:ext cx="8786815" cy="46537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3DACA516-40F9-46F2-B238-514E24F037C7}"/>
              </a:ext>
            </a:extLst>
          </p:cNvPr>
          <p:cNvSpPr txBox="1"/>
          <p:nvPr/>
        </p:nvSpPr>
        <p:spPr>
          <a:xfrm>
            <a:off x="3407110" y="1073533"/>
            <a:ext cx="4442755" cy="584775"/>
          </a:xfrm>
          <a:prstGeom prst="rect">
            <a:avLst/>
          </a:prstGeom>
          <a:noFill/>
        </p:spPr>
        <p:txBody>
          <a:bodyPr wrap="none" rtlCol="0">
            <a:spAutoFit/>
          </a:bodyPr>
          <a:lstStyle/>
          <a:p>
            <a:r>
              <a:rPr lang="en-US" sz="3200" b="1" dirty="0" smtClean="0"/>
              <a:t>What are we optimizing?</a:t>
            </a:r>
            <a:endParaRPr lang="en-US" sz="3200" b="1" dirty="0"/>
          </a:p>
        </p:txBody>
      </p:sp>
      <p:sp>
        <p:nvSpPr>
          <p:cNvPr id="5" name="Rectangle 4"/>
          <p:cNvSpPr/>
          <p:nvPr/>
        </p:nvSpPr>
        <p:spPr>
          <a:xfrm>
            <a:off x="500063" y="228332"/>
            <a:ext cx="6386512" cy="584775"/>
          </a:xfrm>
          <a:prstGeom prst="rect">
            <a:avLst/>
          </a:prstGeom>
        </p:spPr>
        <p:txBody>
          <a:bodyPr wrap="square">
            <a:spAutoFit/>
          </a:bodyPr>
          <a:lstStyle/>
          <a:p>
            <a:r>
              <a:rPr lang="en-US" sz="3200" b="1" dirty="0"/>
              <a:t>Gradient </a:t>
            </a:r>
            <a:r>
              <a:rPr lang="en-US" sz="3200" b="1" dirty="0" smtClean="0"/>
              <a:t>Decent</a:t>
            </a:r>
            <a:endParaRPr lang="en-US" sz="3200" b="1" dirty="0"/>
          </a:p>
        </p:txBody>
      </p:sp>
    </p:spTree>
    <p:extLst>
      <p:ext uri="{BB962C8B-B14F-4D97-AF65-F5344CB8AC3E}">
        <p14:creationId xmlns:p14="http://schemas.microsoft.com/office/powerpoint/2010/main" val="472973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492922C-76B9-4E20-A6BA-5C3C251CA033}"/>
              </a:ext>
            </a:extLst>
          </p:cNvPr>
          <p:cNvSpPr txBox="1"/>
          <p:nvPr/>
        </p:nvSpPr>
        <p:spPr>
          <a:xfrm>
            <a:off x="392323" y="82662"/>
            <a:ext cx="6130204" cy="584775"/>
          </a:xfrm>
          <a:prstGeom prst="rect">
            <a:avLst/>
          </a:prstGeom>
          <a:noFill/>
        </p:spPr>
        <p:txBody>
          <a:bodyPr wrap="none" rtlCol="0">
            <a:spAutoFit/>
          </a:bodyPr>
          <a:lstStyle/>
          <a:p>
            <a:r>
              <a:rPr lang="en-US" sz="3200" b="1" dirty="0" smtClean="0"/>
              <a:t>Gradient Descent </a:t>
            </a:r>
            <a:r>
              <a:rPr lang="mr-IN" sz="3200" b="1" dirty="0" smtClean="0"/>
              <a:t>–</a:t>
            </a:r>
            <a:r>
              <a:rPr lang="en-US" sz="3200" b="1" dirty="0" smtClean="0"/>
              <a:t> Basic Functions</a:t>
            </a:r>
            <a:endParaRPr lang="en-US" sz="3200" b="1" dirty="0"/>
          </a:p>
        </p:txBody>
      </p:sp>
      <mc:AlternateContent xmlns:mc="http://schemas.openxmlformats.org/markup-compatibility/2006" xmlns:a14="http://schemas.microsoft.com/office/drawing/2010/main">
        <mc:Choice Requires="a14">
          <p:sp>
            <p:nvSpPr>
              <p:cNvPr id="3" name="TextBox 2"/>
              <p:cNvSpPr txBox="1"/>
              <p:nvPr/>
            </p:nvSpPr>
            <p:spPr>
              <a:xfrm>
                <a:off x="714375" y="1167499"/>
                <a:ext cx="11301413" cy="4094069"/>
              </a:xfrm>
              <a:prstGeom prst="rect">
                <a:avLst/>
              </a:prstGeom>
              <a:noFill/>
            </p:spPr>
            <p:txBody>
              <a:bodyPr wrap="square" rtlCol="0">
                <a:spAutoFit/>
              </a:bodyPr>
              <a:lstStyle/>
              <a:p>
                <a:pPr marL="285750" indent="-285750">
                  <a:lnSpc>
                    <a:spcPct val="200000"/>
                  </a:lnSpc>
                  <a:buFont typeface="Arial" charset="0"/>
                  <a:buChar char="•"/>
                </a:pPr>
                <a:r>
                  <a:rPr lang="en-US" sz="2400" dirty="0" smtClean="0">
                    <a:ea typeface="Cambria Math" charset="0"/>
                    <a:cs typeface="Cambria Math" charset="0"/>
                  </a:rPr>
                  <a:t>Sigmoid Function		 	</a:t>
                </a:r>
                <a14:m>
                  <m:oMath xmlns:m="http://schemas.openxmlformats.org/officeDocument/2006/math">
                    <m:r>
                      <a:rPr lang="en-US" sz="2400" i="1" smtClean="0">
                        <a:latin typeface="Cambria Math" charset="0"/>
                        <a:ea typeface="Cambria Math" charset="0"/>
                        <a:cs typeface="Cambria Math" charset="0"/>
                      </a:rPr>
                      <m:t>𝜎</m:t>
                    </m:r>
                    <m:d>
                      <m:dPr>
                        <m:ctrlPr>
                          <a:rPr lang="en-US" sz="2400" b="0" i="1" smtClean="0">
                            <a:latin typeface="Cambria Math" charset="0"/>
                            <a:ea typeface="Cambria Math" charset="0"/>
                            <a:cs typeface="Cambria Math" charset="0"/>
                          </a:rPr>
                        </m:ctrlPr>
                      </m:dPr>
                      <m:e>
                        <m:r>
                          <a:rPr lang="en-US" sz="2400" b="0" i="1" smtClean="0">
                            <a:latin typeface="Cambria Math" charset="0"/>
                            <a:ea typeface="Cambria Math" charset="0"/>
                            <a:cs typeface="Cambria Math" charset="0"/>
                          </a:rPr>
                          <m:t>𝑥</m:t>
                        </m:r>
                      </m:e>
                    </m:d>
                    <m:r>
                      <a:rPr lang="en-US" sz="2400" b="0" i="1" smtClean="0">
                        <a:latin typeface="Cambria Math" charset="0"/>
                        <a:ea typeface="Cambria Math" charset="0"/>
                        <a:cs typeface="Cambria Math" charset="0"/>
                      </a:rPr>
                      <m:t>=</m:t>
                    </m:r>
                    <m:f>
                      <m:fPr>
                        <m:ctrlPr>
                          <a:rPr lang="mr-IN" sz="2400" b="0" i="1" smtClean="0">
                            <a:latin typeface="Cambria Math" charset="0"/>
                            <a:ea typeface="Cambria Math" charset="0"/>
                            <a:cs typeface="Cambria Math" charset="0"/>
                          </a:rPr>
                        </m:ctrlPr>
                      </m:fPr>
                      <m:num>
                        <m:r>
                          <a:rPr lang="en-US" sz="2400" b="0" i="1" smtClean="0">
                            <a:latin typeface="Cambria Math" charset="0"/>
                            <a:ea typeface="Cambria Math" charset="0"/>
                            <a:cs typeface="Cambria Math" charset="0"/>
                          </a:rPr>
                          <m:t>1</m:t>
                        </m:r>
                      </m:num>
                      <m:den>
                        <m:r>
                          <a:rPr lang="en-US" sz="2400" b="0" i="1" smtClean="0">
                            <a:latin typeface="Cambria Math" charset="0"/>
                            <a:ea typeface="Cambria Math" charset="0"/>
                            <a:cs typeface="Cambria Math" charset="0"/>
                          </a:rPr>
                          <m:t>1+ </m:t>
                        </m:r>
                        <m:sSup>
                          <m:sSupPr>
                            <m:ctrlPr>
                              <a:rPr lang="en-US" sz="2400" b="0" i="1" smtClean="0">
                                <a:latin typeface="Cambria Math" charset="0"/>
                                <a:ea typeface="Cambria Math" charset="0"/>
                                <a:cs typeface="Cambria Math" charset="0"/>
                              </a:rPr>
                            </m:ctrlPr>
                          </m:sSupPr>
                          <m:e>
                            <m:r>
                              <a:rPr lang="en-US" sz="2400" b="0" i="1" smtClean="0">
                                <a:latin typeface="Cambria Math" charset="0"/>
                                <a:ea typeface="Cambria Math" charset="0"/>
                                <a:cs typeface="Cambria Math" charset="0"/>
                              </a:rPr>
                              <m:t>𝑒</m:t>
                            </m:r>
                          </m:e>
                          <m:sup>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𝑥</m:t>
                            </m:r>
                          </m:sup>
                        </m:sSup>
                      </m:den>
                    </m:f>
                    <m:r>
                      <a:rPr lang="en-US" sz="2400" b="0" i="1" smtClean="0">
                        <a:latin typeface="Cambria Math" charset="0"/>
                        <a:ea typeface="Cambria Math" charset="0"/>
                        <a:cs typeface="Cambria Math" charset="0"/>
                      </a:rPr>
                      <m:t> </m:t>
                    </m:r>
                  </m:oMath>
                </a14:m>
                <a:endParaRPr lang="en-US" sz="2400" dirty="0" smtClean="0"/>
              </a:p>
              <a:p>
                <a:pPr marL="285750" indent="-285750">
                  <a:lnSpc>
                    <a:spcPct val="200000"/>
                  </a:lnSpc>
                  <a:buFont typeface="Arial" charset="0"/>
                  <a:buChar char="•"/>
                </a:pPr>
                <a:r>
                  <a:rPr lang="en-US" sz="2400" dirty="0" smtClean="0"/>
                  <a:t>Predict Function 		 	</a:t>
                </a:r>
                <a14:m>
                  <m:oMath xmlns:m="http://schemas.openxmlformats.org/officeDocument/2006/math">
                    <m:acc>
                      <m:accPr>
                        <m:chr m:val="́"/>
                        <m:ctrlPr>
                          <a:rPr lang="en-US" sz="2400" i="1" smtClean="0">
                            <a:latin typeface="Cambria Math" charset="0"/>
                          </a:rPr>
                        </m:ctrlPr>
                      </m:accPr>
                      <m:e>
                        <m:r>
                          <a:rPr lang="en-US" sz="2400" b="0" i="1" smtClean="0">
                            <a:latin typeface="Cambria Math" charset="0"/>
                          </a:rPr>
                          <m:t>𝑦</m:t>
                        </m:r>
                      </m:e>
                    </m:acc>
                    <m:r>
                      <a:rPr lang="en-US" sz="2400" b="0" i="1" smtClean="0">
                        <a:latin typeface="Cambria Math" charset="0"/>
                      </a:rPr>
                      <m:t>= </m:t>
                    </m:r>
                    <m:r>
                      <a:rPr lang="en-US" sz="2400" b="0" i="1" smtClean="0">
                        <a:latin typeface="Cambria Math" charset="0"/>
                        <a:ea typeface="Cambria Math" charset="0"/>
                        <a:cs typeface="Cambria Math" charset="0"/>
                      </a:rPr>
                      <m:t>𝜎</m:t>
                    </m:r>
                    <m:d>
                      <m:dPr>
                        <m:ctrlPr>
                          <a:rPr lang="en-US" sz="2400" b="0" i="1" smtClean="0">
                            <a:latin typeface="Cambria Math" charset="0"/>
                            <a:ea typeface="Cambria Math" charset="0"/>
                            <a:cs typeface="Cambria Math" charset="0"/>
                          </a:rPr>
                        </m:ctrlPr>
                      </m:dPr>
                      <m:e>
                        <m:sSub>
                          <m:sSubPr>
                            <m:ctrlPr>
                              <a:rPr lang="en-US" sz="2400" b="0" i="1" smtClean="0">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𝑤</m:t>
                            </m:r>
                          </m:e>
                          <m:sub>
                            <m:r>
                              <a:rPr lang="en-US" sz="2400" b="0" i="1" smtClean="0">
                                <a:latin typeface="Cambria Math" charset="0"/>
                                <a:ea typeface="Cambria Math" charset="0"/>
                                <a:cs typeface="Cambria Math" charset="0"/>
                              </a:rPr>
                              <m:t>1</m:t>
                            </m:r>
                          </m:sub>
                        </m:sSub>
                        <m:sSub>
                          <m:sSubPr>
                            <m:ctrlPr>
                              <a:rPr lang="en-US" sz="2400" i="1">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𝑥</m:t>
                            </m:r>
                          </m:e>
                          <m:sub>
                            <m:r>
                              <a:rPr lang="en-US" sz="2400" b="0" i="1" smtClean="0">
                                <a:latin typeface="Cambria Math" charset="0"/>
                                <a:ea typeface="Cambria Math" charset="0"/>
                                <a:cs typeface="Cambria Math" charset="0"/>
                              </a:rPr>
                              <m:t>1</m:t>
                            </m:r>
                          </m:sub>
                        </m:sSub>
                        <m:r>
                          <a:rPr lang="en-US" sz="2400" b="0" i="1" smtClean="0">
                            <a:latin typeface="Cambria Math" charset="0"/>
                            <a:ea typeface="Cambria Math" charset="0"/>
                            <a:cs typeface="Cambria Math" charset="0"/>
                          </a:rPr>
                          <m:t>+</m:t>
                        </m:r>
                        <m:sSub>
                          <m:sSubPr>
                            <m:ctrlPr>
                              <a:rPr lang="en-US" sz="2400" i="1">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𝑤</m:t>
                            </m:r>
                          </m:e>
                          <m:sub>
                            <m:r>
                              <a:rPr lang="en-US" sz="2400" b="0" i="1" smtClean="0">
                                <a:latin typeface="Cambria Math" charset="0"/>
                                <a:ea typeface="Cambria Math" charset="0"/>
                                <a:cs typeface="Cambria Math" charset="0"/>
                              </a:rPr>
                              <m:t>2</m:t>
                            </m:r>
                          </m:sub>
                        </m:sSub>
                        <m:sSub>
                          <m:sSubPr>
                            <m:ctrlPr>
                              <a:rPr lang="en-US" sz="2400" i="1">
                                <a:latin typeface="Cambria Math" charset="0"/>
                                <a:ea typeface="Cambria Math" charset="0"/>
                                <a:cs typeface="Cambria Math" charset="0"/>
                              </a:rPr>
                            </m:ctrlPr>
                          </m:sSubPr>
                          <m:e>
                            <m:r>
                              <a:rPr lang="en-US" sz="2400" b="0" i="1" smtClean="0">
                                <a:latin typeface="Cambria Math" charset="0"/>
                                <a:ea typeface="Cambria Math" charset="0"/>
                                <a:cs typeface="Cambria Math" charset="0"/>
                              </a:rPr>
                              <m:t>𝑥</m:t>
                            </m:r>
                          </m:e>
                          <m:sub>
                            <m:r>
                              <a:rPr lang="en-US" sz="2400" b="0" i="1" smtClean="0">
                                <a:latin typeface="Cambria Math" charset="0"/>
                                <a:ea typeface="Cambria Math" charset="0"/>
                                <a:cs typeface="Cambria Math" charset="0"/>
                              </a:rPr>
                              <m:t>2</m:t>
                            </m:r>
                          </m:sub>
                        </m:sSub>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𝑏</m:t>
                        </m:r>
                      </m:e>
                    </m:d>
                  </m:oMath>
                </a14:m>
                <a:endParaRPr lang="en-US" sz="2400" b="0" dirty="0" smtClean="0">
                  <a:ea typeface="Cambria Math" charset="0"/>
                  <a:cs typeface="Cambria Math" charset="0"/>
                </a:endParaRPr>
              </a:p>
              <a:p>
                <a:pPr marL="285750" indent="-285750">
                  <a:lnSpc>
                    <a:spcPct val="200000"/>
                  </a:lnSpc>
                  <a:buFont typeface="Arial" charset="0"/>
                  <a:buChar char="•"/>
                </a:pPr>
                <a:r>
                  <a:rPr lang="en-US" sz="2400" dirty="0" smtClean="0"/>
                  <a:t>Error Function (Cross Entropy) 	</a:t>
                </a:r>
                <a14:m>
                  <m:oMath xmlns:m="http://schemas.openxmlformats.org/officeDocument/2006/math">
                    <m:r>
                      <a:rPr lang="en-US" sz="2400" b="0" i="1" smtClean="0">
                        <a:latin typeface="Cambria Math" charset="0"/>
                      </a:rPr>
                      <m:t>𝐸𝑟𝑟𝑜𝑟</m:t>
                    </m:r>
                    <m:r>
                      <a:rPr lang="en-US" sz="2400" b="0" i="1" smtClean="0">
                        <a:latin typeface="Cambria Math" charset="0"/>
                      </a:rPr>
                      <m:t>(</m:t>
                    </m:r>
                    <m:r>
                      <a:rPr lang="en-US" sz="2400" b="0" i="1" smtClean="0">
                        <a:latin typeface="Cambria Math" charset="0"/>
                      </a:rPr>
                      <m:t>𝑦</m:t>
                    </m:r>
                    <m:r>
                      <a:rPr lang="en-US" sz="2400" b="0" i="1" smtClean="0">
                        <a:latin typeface="Cambria Math" charset="0"/>
                      </a:rPr>
                      <m:t>,</m:t>
                    </m:r>
                    <m:acc>
                      <m:accPr>
                        <m:chr m:val="́"/>
                        <m:ctrlPr>
                          <a:rPr lang="en-US" sz="2400" i="1">
                            <a:latin typeface="Cambria Math" charset="0"/>
                          </a:rPr>
                        </m:ctrlPr>
                      </m:accPr>
                      <m:e>
                        <m:r>
                          <a:rPr lang="en-US" sz="2400" i="1">
                            <a:latin typeface="Cambria Math" charset="0"/>
                          </a:rPr>
                          <m:t>𝑦</m:t>
                        </m:r>
                      </m:e>
                    </m:acc>
                  </m:oMath>
                </a14:m>
                <a:r>
                  <a:rPr lang="en-US" sz="2400" dirty="0" smtClean="0"/>
                  <a:t>) = -y log(</a:t>
                </a:r>
                <a14:m>
                  <m:oMath xmlns:m="http://schemas.openxmlformats.org/officeDocument/2006/math">
                    <m:acc>
                      <m:accPr>
                        <m:chr m:val="́"/>
                        <m:ctrlPr>
                          <a:rPr lang="en-US" sz="2400" i="1">
                            <a:latin typeface="Cambria Math" charset="0"/>
                          </a:rPr>
                        </m:ctrlPr>
                      </m:accPr>
                      <m:e>
                        <m:r>
                          <a:rPr lang="en-US" sz="2400" i="1">
                            <a:latin typeface="Cambria Math" charset="0"/>
                          </a:rPr>
                          <m:t>𝑦</m:t>
                        </m:r>
                      </m:e>
                    </m:acc>
                  </m:oMath>
                </a14:m>
                <a:r>
                  <a:rPr lang="en-US" sz="2400" dirty="0" smtClean="0"/>
                  <a:t>) </a:t>
                </a:r>
                <a:r>
                  <a:rPr lang="mr-IN" sz="2400" dirty="0" smtClean="0"/>
                  <a:t>–</a:t>
                </a:r>
                <a:r>
                  <a:rPr lang="en-US" sz="2400" dirty="0" smtClean="0"/>
                  <a:t> (1-y) log(1-</a:t>
                </a:r>
                <a14:m>
                  <m:oMath xmlns:m="http://schemas.openxmlformats.org/officeDocument/2006/math">
                    <m:acc>
                      <m:accPr>
                        <m:chr m:val="́"/>
                        <m:ctrlPr>
                          <a:rPr lang="en-US" sz="2400" i="1">
                            <a:latin typeface="Cambria Math" charset="0"/>
                          </a:rPr>
                        </m:ctrlPr>
                      </m:accPr>
                      <m:e>
                        <m:r>
                          <a:rPr lang="en-US" sz="2400" i="1">
                            <a:latin typeface="Cambria Math" charset="0"/>
                          </a:rPr>
                          <m:t>𝑦</m:t>
                        </m:r>
                      </m:e>
                    </m:acc>
                  </m:oMath>
                </a14:m>
                <a:r>
                  <a:rPr lang="en-US" sz="2400" dirty="0" smtClean="0"/>
                  <a:t>)</a:t>
                </a:r>
              </a:p>
              <a:p>
                <a:pPr marL="285750" indent="-285750">
                  <a:lnSpc>
                    <a:spcPct val="200000"/>
                  </a:lnSpc>
                  <a:buFont typeface="Arial" charset="0"/>
                  <a:buChar char="•"/>
                </a:pPr>
                <a:r>
                  <a:rPr lang="en-US" sz="2400" dirty="0" smtClean="0"/>
                  <a:t>Update Weights Function		</a:t>
                </a:r>
                <a14:m>
                  <m:oMath xmlns:m="http://schemas.openxmlformats.org/officeDocument/2006/math">
                    <m:r>
                      <a:rPr lang="en-US" sz="2400" b="0" i="1" smtClean="0">
                        <a:latin typeface="Cambria Math" charset="0"/>
                      </a:rPr>
                      <m:t>𝑏</m:t>
                    </m:r>
                    <m:r>
                      <a:rPr lang="en-US" sz="2400" b="0" i="1" smtClean="0">
                        <a:latin typeface="Cambria Math" charset="0"/>
                      </a:rPr>
                      <m:t> ←</m:t>
                    </m:r>
                    <m:r>
                      <a:rPr lang="en-US" sz="2400" b="0" i="1" smtClean="0">
                        <a:latin typeface="Cambria Math" charset="0"/>
                        <a:ea typeface="Cambria Math" charset="0"/>
                        <a:cs typeface="Cambria Math" charset="0"/>
                      </a:rPr>
                      <m:t>𝑏</m:t>
                    </m:r>
                    <m:r>
                      <a:rPr lang="en-US" sz="2400" b="0" i="1"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𝛼</m:t>
                    </m:r>
                    <m:r>
                      <a:rPr lang="en-US" sz="2400" b="0" i="1" smtClean="0">
                        <a:latin typeface="Cambria Math" charset="0"/>
                        <a:ea typeface="Cambria Math" charset="0"/>
                        <a:cs typeface="Cambria Math" charset="0"/>
                      </a:rPr>
                      <m:t> . (</m:t>
                    </m:r>
                    <m:r>
                      <a:rPr lang="en-US" sz="2400" b="0" i="1" smtClean="0">
                        <a:latin typeface="Cambria Math" charset="0"/>
                        <a:ea typeface="Cambria Math" charset="0"/>
                        <a:cs typeface="Cambria Math" charset="0"/>
                      </a:rPr>
                      <m:t>𝑦</m:t>
                    </m:r>
                    <m:r>
                      <a:rPr lang="en-US" sz="2400" b="0" i="1" smtClean="0">
                        <a:latin typeface="Cambria Math" charset="0"/>
                        <a:ea typeface="Cambria Math" charset="0"/>
                        <a:cs typeface="Cambria Math" charset="0"/>
                      </a:rPr>
                      <m:t>−</m:t>
                    </m:r>
                    <m:acc>
                      <m:accPr>
                        <m:chr m:val="́"/>
                        <m:ctrlPr>
                          <a:rPr lang="en-US" sz="2400" i="1">
                            <a:latin typeface="Cambria Math" charset="0"/>
                          </a:rPr>
                        </m:ctrlPr>
                      </m:accPr>
                      <m:e>
                        <m:r>
                          <a:rPr lang="en-US" sz="2400" i="1">
                            <a:latin typeface="Cambria Math" charset="0"/>
                          </a:rPr>
                          <m:t>𝑦</m:t>
                        </m:r>
                      </m:e>
                    </m:acc>
                  </m:oMath>
                </a14:m>
                <a:r>
                  <a:rPr lang="en-US" sz="2400" dirty="0" smtClean="0"/>
                  <a:t>)</a:t>
                </a:r>
                <a:endParaRPr lang="en-US" sz="2400" dirty="0"/>
              </a:p>
              <a:p>
                <a:pPr>
                  <a:lnSpc>
                    <a:spcPct val="200000"/>
                  </a:lnSpc>
                </a:pPr>
                <a:r>
                  <a:rPr lang="en-US" sz="2400" dirty="0"/>
                  <a:t>	</a:t>
                </a:r>
                <a:r>
                  <a:rPr lang="en-US" sz="2400" dirty="0" smtClean="0"/>
                  <a:t>				</a:t>
                </a:r>
                <a:r>
                  <a:rPr lang="en-US" sz="2400" dirty="0">
                    <a:ea typeface="Cambria Math" charset="0"/>
                    <a:cs typeface="Cambria Math" charset="0"/>
                  </a:rPr>
                  <a:t> </a:t>
                </a:r>
                <a14:m>
                  <m:oMath xmlns:m="http://schemas.openxmlformats.org/officeDocument/2006/math">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𝑤</m:t>
                        </m:r>
                      </m:e>
                      <m:sub>
                        <m:r>
                          <a:rPr lang="en-US" sz="2400" i="1">
                            <a:latin typeface="Cambria Math" charset="0"/>
                            <a:ea typeface="Cambria Math" charset="0"/>
                            <a:cs typeface="Cambria Math" charset="0"/>
                          </a:rPr>
                          <m:t>𝑖</m:t>
                        </m:r>
                      </m:sub>
                    </m:sSub>
                    <m:r>
                      <a:rPr lang="en-US" sz="2400" i="1">
                        <a:latin typeface="Cambria Math" charset="0"/>
                      </a:rPr>
                      <m:t> ←</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𝑤</m:t>
                        </m:r>
                      </m:e>
                      <m:sub>
                        <m:r>
                          <a:rPr lang="en-US" sz="2400" i="1">
                            <a:latin typeface="Cambria Math" charset="0"/>
                            <a:ea typeface="Cambria Math" charset="0"/>
                            <a:cs typeface="Cambria Math" charset="0"/>
                          </a:rPr>
                          <m:t>𝑖</m:t>
                        </m:r>
                      </m:sub>
                    </m:sSub>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𝛼</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𝑥</m:t>
                        </m:r>
                      </m:e>
                      <m:sub>
                        <m:r>
                          <a:rPr lang="en-US" sz="2400" i="1">
                            <a:latin typeface="Cambria Math" charset="0"/>
                            <a:ea typeface="Cambria Math" charset="0"/>
                            <a:cs typeface="Cambria Math" charset="0"/>
                          </a:rPr>
                          <m:t>𝑖</m:t>
                        </m:r>
                      </m:sub>
                    </m:sSub>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𝑦</m:t>
                    </m:r>
                    <m:r>
                      <a:rPr lang="en-US" sz="2400" i="1">
                        <a:latin typeface="Cambria Math" charset="0"/>
                        <a:ea typeface="Cambria Math" charset="0"/>
                        <a:cs typeface="Cambria Math" charset="0"/>
                      </a:rPr>
                      <m:t>−</m:t>
                    </m:r>
                    <m:acc>
                      <m:accPr>
                        <m:chr m:val="́"/>
                        <m:ctrlPr>
                          <a:rPr lang="en-US" sz="2400" i="1">
                            <a:latin typeface="Cambria Math" charset="0"/>
                          </a:rPr>
                        </m:ctrlPr>
                      </m:accPr>
                      <m:e>
                        <m:r>
                          <a:rPr lang="en-US" sz="2400" i="1">
                            <a:latin typeface="Cambria Math" charset="0"/>
                          </a:rPr>
                          <m:t>𝑦</m:t>
                        </m:r>
                      </m:e>
                    </m:acc>
                    <m:r>
                      <m:rPr>
                        <m:nor/>
                      </m:rPr>
                      <a:rPr lang="en-US" sz="2400" dirty="0"/>
                      <m:t>)</m:t>
                    </m:r>
                  </m:oMath>
                </a14:m>
                <a:endParaRPr lang="en-US" sz="24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714375" y="1167499"/>
                <a:ext cx="11301413" cy="4094069"/>
              </a:xfrm>
              <a:prstGeom prst="rect">
                <a:avLst/>
              </a:prstGeom>
              <a:blipFill rotWithShape="0">
                <a:blip r:embed="rId2"/>
                <a:stretch>
                  <a:fillRect l="-701" b="-11475"/>
                </a:stretch>
              </a:blipFill>
            </p:spPr>
            <p:txBody>
              <a:bodyPr/>
              <a:lstStyle/>
              <a:p>
                <a:r>
                  <a:rPr lang="en-US">
                    <a:noFill/>
                  </a:rPr>
                  <a:t> </a:t>
                </a:r>
              </a:p>
            </p:txBody>
          </p:sp>
        </mc:Fallback>
      </mc:AlternateContent>
    </p:spTree>
    <p:extLst>
      <p:ext uri="{BB962C8B-B14F-4D97-AF65-F5344CB8AC3E}">
        <p14:creationId xmlns:p14="http://schemas.microsoft.com/office/powerpoint/2010/main" val="184277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4" name="TextBox 3"/>
          <p:cNvSpPr txBox="1"/>
          <p:nvPr/>
        </p:nvSpPr>
        <p:spPr>
          <a:xfrm>
            <a:off x="2286663" y="1644542"/>
            <a:ext cx="6636818" cy="1569660"/>
          </a:xfrm>
          <a:prstGeom prst="rect">
            <a:avLst/>
          </a:prstGeom>
          <a:noFill/>
        </p:spPr>
        <p:txBody>
          <a:bodyPr wrap="none" rtlCol="0">
            <a:spAutoFit/>
          </a:bodyPr>
          <a:lstStyle/>
          <a:p>
            <a:pPr marL="285750" indent="-285750" algn="ctr">
              <a:lnSpc>
                <a:spcPct val="200000"/>
              </a:lnSpc>
              <a:buFont typeface="Arial" charset="0"/>
              <a:buChar char="•"/>
            </a:pPr>
            <a:r>
              <a:rPr lang="en-US" sz="2400" b="1" dirty="0" err="1"/>
              <a:t>g</a:t>
            </a:r>
            <a:r>
              <a:rPr lang="en-US" sz="2400" b="1" dirty="0" err="1" smtClean="0"/>
              <a:t>radient_descent.py</a:t>
            </a:r>
            <a:endParaRPr lang="en-US" sz="2400" b="1" dirty="0" smtClean="0"/>
          </a:p>
          <a:p>
            <a:pPr marL="285750" indent="-285750" algn="ctr">
              <a:lnSpc>
                <a:spcPct val="200000"/>
              </a:lnSpc>
              <a:buFont typeface="Arial" charset="0"/>
              <a:buChar char="•"/>
            </a:pPr>
            <a:r>
              <a:rPr lang="en-US" sz="2400" dirty="0" smtClean="0"/>
              <a:t>How gradient descent different from perceptron?</a:t>
            </a:r>
          </a:p>
        </p:txBody>
      </p:sp>
    </p:spTree>
    <p:extLst>
      <p:ext uri="{BB962C8B-B14F-4D97-AF65-F5344CB8AC3E}">
        <p14:creationId xmlns:p14="http://schemas.microsoft.com/office/powerpoint/2010/main" val="86684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4" name="TextBox 3"/>
          <p:cNvSpPr txBox="1"/>
          <p:nvPr/>
        </p:nvSpPr>
        <p:spPr>
          <a:xfrm>
            <a:off x="3004354" y="1644542"/>
            <a:ext cx="7242432" cy="1569660"/>
          </a:xfrm>
          <a:prstGeom prst="rect">
            <a:avLst/>
          </a:prstGeom>
          <a:noFill/>
        </p:spPr>
        <p:txBody>
          <a:bodyPr wrap="none" rtlCol="0">
            <a:spAutoFit/>
          </a:bodyPr>
          <a:lstStyle/>
          <a:p>
            <a:pPr marL="285750" indent="-285750" algn="ctr">
              <a:lnSpc>
                <a:spcPct val="200000"/>
              </a:lnSpc>
              <a:buFont typeface="Arial" charset="0"/>
              <a:buChar char="•"/>
            </a:pPr>
            <a:r>
              <a:rPr lang="en-US" sz="2400" b="1" dirty="0" err="1" smtClean="0"/>
              <a:t>perceptron_keras_scikit_learn.py</a:t>
            </a:r>
            <a:endParaRPr lang="en-US" sz="2400" b="1" dirty="0" smtClean="0"/>
          </a:p>
          <a:p>
            <a:pPr marL="285750" indent="-285750" algn="ctr">
              <a:lnSpc>
                <a:spcPct val="200000"/>
              </a:lnSpc>
              <a:buFont typeface="Arial" charset="0"/>
              <a:buChar char="•"/>
            </a:pPr>
            <a:r>
              <a:rPr lang="en-US" sz="2400" dirty="0" smtClean="0"/>
              <a:t>How can we evaluate the model with cross validation?</a:t>
            </a:r>
          </a:p>
        </p:txBody>
      </p:sp>
    </p:spTree>
    <p:extLst>
      <p:ext uri="{BB962C8B-B14F-4D97-AF65-F5344CB8AC3E}">
        <p14:creationId xmlns:p14="http://schemas.microsoft.com/office/powerpoint/2010/main" val="192262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DACA516-40F9-46F2-B238-514E24F037C7}"/>
              </a:ext>
            </a:extLst>
          </p:cNvPr>
          <p:cNvSpPr txBox="1"/>
          <p:nvPr/>
        </p:nvSpPr>
        <p:spPr>
          <a:xfrm>
            <a:off x="432033" y="108485"/>
            <a:ext cx="5551456" cy="584775"/>
          </a:xfrm>
          <a:prstGeom prst="rect">
            <a:avLst/>
          </a:prstGeom>
          <a:noFill/>
        </p:spPr>
        <p:txBody>
          <a:bodyPr wrap="none" rtlCol="0">
            <a:spAutoFit/>
          </a:bodyPr>
          <a:lstStyle/>
          <a:p>
            <a:r>
              <a:rPr lang="en-US" sz="3200" b="1" dirty="0" smtClean="0"/>
              <a:t>Perceptron vs Gradient Descent</a:t>
            </a:r>
            <a:endParaRPr lang="en-US" sz="3200" b="1" dirty="0"/>
          </a:p>
        </p:txBody>
      </p:sp>
      <mc:AlternateContent xmlns:mc="http://schemas.openxmlformats.org/markup-compatibility/2006" xmlns:a14="http://schemas.microsoft.com/office/drawing/2010/main">
        <mc:Choice Requires="a14">
          <p:sp>
            <p:nvSpPr>
              <p:cNvPr id="3" name="TextBox 2"/>
              <p:cNvSpPr txBox="1"/>
              <p:nvPr/>
            </p:nvSpPr>
            <p:spPr>
              <a:xfrm>
                <a:off x="46265" y="742946"/>
                <a:ext cx="5765769" cy="3416320"/>
              </a:xfrm>
              <a:prstGeom prst="rect">
                <a:avLst/>
              </a:prstGeom>
              <a:noFill/>
            </p:spPr>
            <p:txBody>
              <a:bodyPr wrap="square" rtlCol="0">
                <a:spAutoFit/>
              </a:bodyPr>
              <a:lstStyle/>
              <a:p>
                <a:pPr>
                  <a:lnSpc>
                    <a:spcPct val="150000"/>
                  </a:lnSpc>
                </a:pPr>
                <a:r>
                  <a:rPr lang="en-US" sz="2400" b="1" dirty="0" smtClean="0"/>
                  <a:t>Perceptron</a:t>
                </a:r>
              </a:p>
              <a:p>
                <a:pPr marL="342900" indent="-342900">
                  <a:lnSpc>
                    <a:spcPct val="150000"/>
                  </a:lnSpc>
                  <a:buFont typeface="Arial" charset="0"/>
                  <a:buChar char="•"/>
                </a:pPr>
                <a:r>
                  <a:rPr lang="en-US" sz="2400" dirty="0" smtClean="0"/>
                  <a:t>Use step activation function</a:t>
                </a:r>
              </a:p>
              <a:p>
                <a:pPr marL="342900" indent="-342900">
                  <a:lnSpc>
                    <a:spcPct val="150000"/>
                  </a:lnSpc>
                  <a:buFont typeface="Arial" charset="0"/>
                  <a:buChar char="•"/>
                </a:pPr>
                <a14:m>
                  <m:oMath xmlns:m="http://schemas.openxmlformats.org/officeDocument/2006/math">
                    <m:acc>
                      <m:accPr>
                        <m:chr m:val="́"/>
                        <m:ctrlPr>
                          <a:rPr lang="en-US" sz="2400" i="1">
                            <a:latin typeface="Cambria Math" charset="0"/>
                          </a:rPr>
                        </m:ctrlPr>
                      </m:accPr>
                      <m:e>
                        <m:r>
                          <a:rPr lang="en-US" sz="2400" i="1">
                            <a:latin typeface="Cambria Math" charset="0"/>
                          </a:rPr>
                          <m:t>𝑦</m:t>
                        </m:r>
                      </m:e>
                    </m:acc>
                  </m:oMath>
                </a14:m>
                <a:r>
                  <a:rPr lang="en-US" sz="2400" dirty="0" smtClean="0"/>
                  <a:t> value is only 0 or 1</a:t>
                </a:r>
              </a:p>
              <a:p>
                <a:pPr marL="342900" indent="-342900">
                  <a:lnSpc>
                    <a:spcPct val="150000"/>
                  </a:lnSpc>
                  <a:buFont typeface="Arial" charset="0"/>
                  <a:buChar char="•"/>
                </a:pPr>
                <a:r>
                  <a:rPr lang="en-US" sz="2400" dirty="0" smtClean="0"/>
                  <a:t>If </a:t>
                </a:r>
                <a14:m>
                  <m:oMath xmlns:m="http://schemas.openxmlformats.org/officeDocument/2006/math">
                    <m:sSub>
                      <m:sSubPr>
                        <m:ctrlPr>
                          <a:rPr lang="en-US" sz="2400" i="1" dirty="0" smtClean="0">
                            <a:latin typeface="Cambria Math" charset="0"/>
                          </a:rPr>
                        </m:ctrlPr>
                      </m:sSubPr>
                      <m:e>
                        <m:r>
                          <a:rPr lang="en-US" sz="2400" b="0" i="1" dirty="0" smtClean="0">
                            <a:latin typeface="Cambria Math" charset="0"/>
                          </a:rPr>
                          <m:t>𝑥</m:t>
                        </m:r>
                      </m:e>
                      <m:sub>
                        <m:r>
                          <a:rPr lang="en-US" sz="2400" b="0" i="1" dirty="0" smtClean="0">
                            <a:latin typeface="Cambria Math" charset="0"/>
                          </a:rPr>
                          <m:t>𝑖</m:t>
                        </m:r>
                      </m:sub>
                    </m:sSub>
                  </m:oMath>
                </a14:m>
                <a:r>
                  <a:rPr lang="en-US" sz="2400" dirty="0" smtClean="0"/>
                  <a:t> is misclassified then only change its weight </a:t>
                </a:r>
                <a14:m>
                  <m:oMath xmlns:m="http://schemas.openxmlformats.org/officeDocument/2006/math">
                    <m:sSub>
                      <m:sSubPr>
                        <m:ctrlPr>
                          <a:rPr lang="en-US" sz="2400" i="1" dirty="0">
                            <a:latin typeface="Cambria Math" charset="0"/>
                          </a:rPr>
                        </m:ctrlPr>
                      </m:sSubPr>
                      <m:e>
                        <m:r>
                          <a:rPr lang="en-US" sz="2400" b="0" i="1" dirty="0" smtClean="0">
                            <a:latin typeface="Cambria Math" charset="0"/>
                          </a:rPr>
                          <m:t>𝑤</m:t>
                        </m:r>
                      </m:e>
                      <m:sub>
                        <m:r>
                          <a:rPr lang="en-US" sz="2400" i="1" dirty="0">
                            <a:latin typeface="Cambria Math" charset="0"/>
                          </a:rPr>
                          <m:t>𝑖</m:t>
                        </m:r>
                      </m:sub>
                    </m:sSub>
                  </m:oMath>
                </a14:m>
                <a:endParaRPr lang="en-US" sz="2400" dirty="0" smtClean="0"/>
              </a:p>
              <a:p>
                <a:pPr marL="342900" indent="-342900">
                  <a:lnSpc>
                    <a:spcPct val="150000"/>
                  </a:lnSpc>
                  <a:buFont typeface="Arial" charset="0"/>
                  <a:buChar char="•"/>
                </a:pPr>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46265" y="742946"/>
                <a:ext cx="5765769" cy="3416320"/>
              </a:xfrm>
              <a:prstGeom prst="rect">
                <a:avLst/>
              </a:prstGeom>
              <a:blipFill rotWithShape="0">
                <a:blip r:embed="rId2"/>
                <a:stretch>
                  <a:fillRect l="-16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399455" y="742946"/>
                <a:ext cx="5765769" cy="3416320"/>
              </a:xfrm>
              <a:prstGeom prst="rect">
                <a:avLst/>
              </a:prstGeom>
              <a:noFill/>
            </p:spPr>
            <p:txBody>
              <a:bodyPr wrap="square" rtlCol="0">
                <a:spAutoFit/>
              </a:bodyPr>
              <a:lstStyle/>
              <a:p>
                <a:pPr>
                  <a:lnSpc>
                    <a:spcPct val="150000"/>
                  </a:lnSpc>
                </a:pPr>
                <a:r>
                  <a:rPr lang="en-US" sz="2400" b="1" dirty="0" smtClean="0"/>
                  <a:t>Gradient Descent</a:t>
                </a:r>
              </a:p>
              <a:p>
                <a:pPr marL="342900" indent="-342900">
                  <a:lnSpc>
                    <a:spcPct val="150000"/>
                  </a:lnSpc>
                  <a:buFont typeface="Arial" charset="0"/>
                  <a:buChar char="•"/>
                </a:pPr>
                <a:r>
                  <a:rPr lang="en-US" sz="2400" dirty="0" smtClean="0"/>
                  <a:t>Use sigmoid activation function</a:t>
                </a:r>
              </a:p>
              <a:p>
                <a:pPr marL="342900" indent="-342900">
                  <a:lnSpc>
                    <a:spcPct val="150000"/>
                  </a:lnSpc>
                  <a:buFont typeface="Arial" charset="0"/>
                  <a:buChar char="•"/>
                </a:pPr>
                <a14:m>
                  <m:oMath xmlns:m="http://schemas.openxmlformats.org/officeDocument/2006/math">
                    <m:acc>
                      <m:accPr>
                        <m:chr m:val="́"/>
                        <m:ctrlPr>
                          <a:rPr lang="en-US" sz="2400" i="1">
                            <a:latin typeface="Cambria Math" charset="0"/>
                          </a:rPr>
                        </m:ctrlPr>
                      </m:accPr>
                      <m:e>
                        <m:r>
                          <a:rPr lang="en-US" sz="2400" i="1">
                            <a:latin typeface="Cambria Math" charset="0"/>
                          </a:rPr>
                          <m:t>𝑦</m:t>
                        </m:r>
                      </m:e>
                    </m:acc>
                  </m:oMath>
                </a14:m>
                <a:r>
                  <a:rPr lang="en-US" sz="2400" dirty="0" smtClean="0"/>
                  <a:t> can be any value between 0 and 1</a:t>
                </a:r>
              </a:p>
              <a:p>
                <a:pPr marL="342900" indent="-342900">
                  <a:lnSpc>
                    <a:spcPct val="150000"/>
                  </a:lnSpc>
                  <a:buFont typeface="Arial" charset="0"/>
                  <a:buChar char="•"/>
                </a:pPr>
                <a:r>
                  <a:rPr lang="en-US" sz="2400" dirty="0" smtClean="0"/>
                  <a:t>Change all weights as </a:t>
                </a:r>
                <a14:m>
                  <m:oMath xmlns:m="http://schemas.openxmlformats.org/officeDocument/2006/math">
                    <m:r>
                      <a:rPr lang="en-US" sz="2400" i="1">
                        <a:latin typeface="Cambria Math" charset="0"/>
                      </a:rPr>
                      <m:t>𝑏</m:t>
                    </m:r>
                    <m:r>
                      <a:rPr lang="en-US" sz="2400" i="1">
                        <a:latin typeface="Cambria Math" charset="0"/>
                      </a:rPr>
                      <m:t> ←</m:t>
                    </m:r>
                    <m:r>
                      <a:rPr lang="en-US" sz="2400" i="1">
                        <a:latin typeface="Cambria Math" charset="0"/>
                        <a:ea typeface="Cambria Math" charset="0"/>
                        <a:cs typeface="Cambria Math" charset="0"/>
                      </a:rPr>
                      <m:t>𝑏</m:t>
                    </m:r>
                    <m:r>
                      <a:rPr lang="en-US" sz="2400" i="1">
                        <a:latin typeface="Cambria Math" charset="0"/>
                        <a:ea typeface="Cambria Math" charset="0"/>
                        <a:cs typeface="Cambria Math" charset="0"/>
                      </a:rPr>
                      <m:t>+ </m:t>
                    </m:r>
                    <m:r>
                      <a:rPr lang="en-US" sz="2400" i="1">
                        <a:latin typeface="Cambria Math" charset="0"/>
                        <a:ea typeface="Cambria Math" charset="0"/>
                        <a:cs typeface="Cambria Math" charset="0"/>
                      </a:rPr>
                      <m:t>𝛼</m:t>
                    </m:r>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𝑦</m:t>
                    </m:r>
                    <m:r>
                      <a:rPr lang="en-US" sz="2400" i="1">
                        <a:latin typeface="Cambria Math" charset="0"/>
                        <a:ea typeface="Cambria Math" charset="0"/>
                        <a:cs typeface="Cambria Math" charset="0"/>
                      </a:rPr>
                      <m:t>−</m:t>
                    </m:r>
                    <m:acc>
                      <m:accPr>
                        <m:chr m:val="́"/>
                        <m:ctrlPr>
                          <a:rPr lang="en-US" sz="2400" i="1">
                            <a:latin typeface="Cambria Math" charset="0"/>
                          </a:rPr>
                        </m:ctrlPr>
                      </m:accPr>
                      <m:e>
                        <m:r>
                          <a:rPr lang="en-US" sz="2400" i="1">
                            <a:latin typeface="Cambria Math" charset="0"/>
                          </a:rPr>
                          <m:t>𝑦</m:t>
                        </m:r>
                      </m:e>
                    </m:acc>
                  </m:oMath>
                </a14:m>
                <a:r>
                  <a:rPr lang="en-US" sz="2400" dirty="0"/>
                  <a:t>)</a:t>
                </a:r>
              </a:p>
              <a:p>
                <a:pPr marL="342900" indent="-342900">
                  <a:lnSpc>
                    <a:spcPct val="150000"/>
                  </a:lnSpc>
                  <a:buFont typeface="Arial" charset="0"/>
                  <a:buChar char="•"/>
                </a:pPr>
                <a:endParaRPr lang="en-US" sz="2400" dirty="0" smtClean="0"/>
              </a:p>
              <a:p>
                <a:pPr marL="342900" indent="-342900">
                  <a:lnSpc>
                    <a:spcPct val="150000"/>
                  </a:lnSpc>
                  <a:buFont typeface="Arial" charset="0"/>
                  <a:buChar char="•"/>
                </a:pP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6399455" y="742946"/>
                <a:ext cx="5765769" cy="3416320"/>
              </a:xfrm>
              <a:prstGeom prst="rect">
                <a:avLst/>
              </a:prstGeom>
              <a:blipFill rotWithShape="0">
                <a:blip r:embed="rId3"/>
                <a:stretch>
                  <a:fillRect l="-1691"/>
                </a:stretch>
              </a:blipFill>
            </p:spPr>
            <p:txBody>
              <a:bodyPr/>
              <a:lstStyle/>
              <a:p>
                <a:r>
                  <a:rPr lang="en-US">
                    <a:noFill/>
                  </a:rPr>
                  <a:t> </a:t>
                </a:r>
              </a:p>
            </p:txBody>
          </p:sp>
        </mc:Fallback>
      </mc:AlternateContent>
      <p:sp>
        <p:nvSpPr>
          <p:cNvPr id="6" name="Right Triangle 5">
            <a:extLst>
              <a:ext uri="{FF2B5EF4-FFF2-40B4-BE49-F238E27FC236}">
                <a16:creationId xmlns:a16="http://schemas.microsoft.com/office/drawing/2014/main" xmlns="" id="{3371D97D-85D5-4078-8666-F4694A2F2304}"/>
              </a:ext>
            </a:extLst>
          </p:cNvPr>
          <p:cNvSpPr/>
          <p:nvPr/>
        </p:nvSpPr>
        <p:spPr>
          <a:xfrm rot="5400000">
            <a:off x="1811934" y="3558616"/>
            <a:ext cx="2286000" cy="2286000"/>
          </a:xfrm>
          <a:prstGeom prst="rtTriangle">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xmlns="" id="{0DF833F2-00E2-4324-84EE-68C5F4D5375F}"/>
              </a:ext>
            </a:extLst>
          </p:cNvPr>
          <p:cNvSpPr/>
          <p:nvPr/>
        </p:nvSpPr>
        <p:spPr>
          <a:xfrm rot="16200000">
            <a:off x="1811933" y="3558616"/>
            <a:ext cx="2286000" cy="2286000"/>
          </a:xfrm>
          <a:prstGeom prst="rtTriangle">
            <a:avLst/>
          </a:prstGeom>
          <a:gradFill flip="none" rotWithShape="1">
            <a:gsLst>
              <a:gs pos="0">
                <a:srgbClr val="75DBFF">
                  <a:shade val="30000"/>
                  <a:satMod val="115000"/>
                </a:srgbClr>
              </a:gs>
              <a:gs pos="50000">
                <a:srgbClr val="75DBFF">
                  <a:shade val="67500"/>
                  <a:satMod val="115000"/>
                </a:srgbClr>
              </a:gs>
              <a:gs pos="100000">
                <a:srgbClr val="75DBFF">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21">
            <a:extLst>
              <a:ext uri="{FF2B5EF4-FFF2-40B4-BE49-F238E27FC236}">
                <a16:creationId xmlns:a16="http://schemas.microsoft.com/office/drawing/2014/main" xmlns="" id="{BAD2C419-8CC8-4787-9E0D-21BB5D29AE28}"/>
              </a:ext>
            </a:extLst>
          </p:cNvPr>
          <p:cNvSpPr/>
          <p:nvPr/>
        </p:nvSpPr>
        <p:spPr>
          <a:xfrm rot="272960">
            <a:off x="2046225" y="4866730"/>
            <a:ext cx="91440" cy="91440"/>
          </a:xfrm>
          <a:prstGeom prst="flowChartConnector">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 name="Right Triangle 11">
            <a:extLst>
              <a:ext uri="{FF2B5EF4-FFF2-40B4-BE49-F238E27FC236}">
                <a16:creationId xmlns:a16="http://schemas.microsoft.com/office/drawing/2014/main" xmlns="" id="{3371D97D-85D5-4078-8666-F4694A2F2304}"/>
              </a:ext>
            </a:extLst>
          </p:cNvPr>
          <p:cNvSpPr/>
          <p:nvPr/>
        </p:nvSpPr>
        <p:spPr>
          <a:xfrm rot="5400000">
            <a:off x="8332347" y="3547984"/>
            <a:ext cx="2286000" cy="2286000"/>
          </a:xfrm>
          <a:prstGeom prst="rtTriangle">
            <a:avLst/>
          </a:prstGeom>
          <a:gradFill flip="none" rotWithShape="1">
            <a:gsLst>
              <a:gs pos="0">
                <a:srgbClr val="FFCCCC">
                  <a:shade val="30000"/>
                  <a:satMod val="115000"/>
                </a:srgbClr>
              </a:gs>
              <a:gs pos="50000">
                <a:srgbClr val="FFCCCC">
                  <a:shade val="67500"/>
                  <a:satMod val="115000"/>
                </a:srgbClr>
              </a:gs>
              <a:gs pos="100000">
                <a:srgbClr val="FFCCCC">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xmlns="" id="{0DF833F2-00E2-4324-84EE-68C5F4D5375F}"/>
              </a:ext>
            </a:extLst>
          </p:cNvPr>
          <p:cNvSpPr/>
          <p:nvPr/>
        </p:nvSpPr>
        <p:spPr>
          <a:xfrm rot="16200000">
            <a:off x="8327033" y="3537352"/>
            <a:ext cx="2286000" cy="2286000"/>
          </a:xfrm>
          <a:prstGeom prst="rtTriangle">
            <a:avLst/>
          </a:prstGeom>
          <a:gradFill flip="none" rotWithShape="1">
            <a:gsLst>
              <a:gs pos="0">
                <a:srgbClr val="75DBFF">
                  <a:shade val="30000"/>
                  <a:satMod val="115000"/>
                </a:srgbClr>
              </a:gs>
              <a:gs pos="50000">
                <a:srgbClr val="75DBFF">
                  <a:shade val="67500"/>
                  <a:satMod val="115000"/>
                </a:srgbClr>
              </a:gs>
              <a:gs pos="100000">
                <a:srgbClr val="75DBFF">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22">
            <a:extLst>
              <a:ext uri="{FF2B5EF4-FFF2-40B4-BE49-F238E27FC236}">
                <a16:creationId xmlns:a16="http://schemas.microsoft.com/office/drawing/2014/main" xmlns="" id="{93668BEA-FF1A-4199-B6EE-9FC682C1A925}"/>
              </a:ext>
            </a:extLst>
          </p:cNvPr>
          <p:cNvSpPr/>
          <p:nvPr/>
        </p:nvSpPr>
        <p:spPr>
          <a:xfrm rot="272960">
            <a:off x="8644621" y="4815125"/>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peech Bubble: Rectangle with Corners Rounded 113">
            <a:extLst>
              <a:ext uri="{FF2B5EF4-FFF2-40B4-BE49-F238E27FC236}">
                <a16:creationId xmlns:a16="http://schemas.microsoft.com/office/drawing/2014/main" xmlns="" id="{355708C9-1A1C-43C6-B959-AAC92C87DD76}"/>
              </a:ext>
            </a:extLst>
          </p:cNvPr>
          <p:cNvSpPr/>
          <p:nvPr/>
        </p:nvSpPr>
        <p:spPr>
          <a:xfrm>
            <a:off x="1848932" y="4016275"/>
            <a:ext cx="1080006" cy="626147"/>
          </a:xfrm>
          <a:prstGeom prst="wedgeRoundRectCallout">
            <a:avLst>
              <a:gd name="adj1" fmla="val -24896"/>
              <a:gd name="adj2" fmla="val 77253"/>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c</a:t>
            </a:r>
            <a:r>
              <a:rPr lang="en-US" smtClean="0"/>
              <a:t>ome closer!</a:t>
            </a:r>
            <a:endParaRPr lang="en-US" dirty="0"/>
          </a:p>
        </p:txBody>
      </p:sp>
      <p:sp>
        <p:nvSpPr>
          <p:cNvPr id="20" name="Speech Bubble: Rectangle with Corners Rounded 113">
            <a:extLst>
              <a:ext uri="{FF2B5EF4-FFF2-40B4-BE49-F238E27FC236}">
                <a16:creationId xmlns:a16="http://schemas.microsoft.com/office/drawing/2014/main" xmlns="" id="{355708C9-1A1C-43C6-B959-AAC92C87DD76}"/>
              </a:ext>
            </a:extLst>
          </p:cNvPr>
          <p:cNvSpPr/>
          <p:nvPr/>
        </p:nvSpPr>
        <p:spPr>
          <a:xfrm>
            <a:off x="8321719" y="3898337"/>
            <a:ext cx="1208044" cy="626147"/>
          </a:xfrm>
          <a:prstGeom prst="wedgeRoundRectCallout">
            <a:avLst>
              <a:gd name="adj1" fmla="val -20226"/>
              <a:gd name="adj2" fmla="val 88662"/>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Go farther away!</a:t>
            </a:r>
            <a:endParaRPr lang="en-US" dirty="0"/>
          </a:p>
        </p:txBody>
      </p:sp>
      <p:sp>
        <p:nvSpPr>
          <p:cNvPr id="21" name="TextBox 20"/>
          <p:cNvSpPr txBox="1"/>
          <p:nvPr/>
        </p:nvSpPr>
        <p:spPr>
          <a:xfrm>
            <a:off x="1848932" y="5989681"/>
            <a:ext cx="2132059" cy="369332"/>
          </a:xfrm>
          <a:prstGeom prst="rect">
            <a:avLst/>
          </a:prstGeom>
          <a:noFill/>
        </p:spPr>
        <p:txBody>
          <a:bodyPr wrap="none" rtlCol="0">
            <a:spAutoFit/>
          </a:bodyPr>
          <a:lstStyle/>
          <a:p>
            <a:r>
              <a:rPr lang="en-US" b="1" dirty="0" smtClean="0"/>
              <a:t>Incorrectly classified</a:t>
            </a:r>
            <a:endParaRPr lang="en-US" b="1" dirty="0"/>
          </a:p>
        </p:txBody>
      </p:sp>
      <p:sp>
        <p:nvSpPr>
          <p:cNvPr id="22" name="TextBox 21"/>
          <p:cNvSpPr txBox="1"/>
          <p:nvPr/>
        </p:nvSpPr>
        <p:spPr>
          <a:xfrm>
            <a:off x="8546667" y="5989681"/>
            <a:ext cx="1974258" cy="369332"/>
          </a:xfrm>
          <a:prstGeom prst="rect">
            <a:avLst/>
          </a:prstGeom>
          <a:noFill/>
        </p:spPr>
        <p:txBody>
          <a:bodyPr wrap="none" rtlCol="0">
            <a:spAutoFit/>
          </a:bodyPr>
          <a:lstStyle/>
          <a:p>
            <a:r>
              <a:rPr lang="en-US" b="1" dirty="0" smtClean="0"/>
              <a:t>Correctly classified</a:t>
            </a:r>
            <a:endParaRPr lang="en-US" b="1" dirty="0"/>
          </a:p>
        </p:txBody>
      </p:sp>
      <p:sp>
        <p:nvSpPr>
          <p:cNvPr id="15" name="Speech Bubble: Rectangle with Corners Rounded 113">
            <a:extLst>
              <a:ext uri="{FF2B5EF4-FFF2-40B4-BE49-F238E27FC236}">
                <a16:creationId xmlns:a16="http://schemas.microsoft.com/office/drawing/2014/main" xmlns="" id="{355708C9-1A1C-43C6-B959-AAC92C87DD76}"/>
              </a:ext>
            </a:extLst>
          </p:cNvPr>
          <p:cNvSpPr/>
          <p:nvPr/>
        </p:nvSpPr>
        <p:spPr>
          <a:xfrm>
            <a:off x="9470033" y="4961653"/>
            <a:ext cx="1080006" cy="626147"/>
          </a:xfrm>
          <a:prstGeom prst="wedgeRoundRectCallout">
            <a:avLst>
              <a:gd name="adj1" fmla="val 13468"/>
              <a:gd name="adj2" fmla="val -96165"/>
              <a:gd name="adj3" fmla="val 1666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a:t>
            </a:r>
            <a:r>
              <a:rPr lang="en-US" dirty="0" smtClean="0"/>
              <a:t>ome closer!</a:t>
            </a:r>
            <a:endParaRPr lang="en-US" dirty="0"/>
          </a:p>
        </p:txBody>
      </p:sp>
      <p:sp>
        <p:nvSpPr>
          <p:cNvPr id="16" name="Flowchart: Connector 22">
            <a:extLst>
              <a:ext uri="{FF2B5EF4-FFF2-40B4-BE49-F238E27FC236}">
                <a16:creationId xmlns:a16="http://schemas.microsoft.com/office/drawing/2014/main" xmlns="" id="{93668BEA-FF1A-4199-B6EE-9FC682C1A925}"/>
              </a:ext>
            </a:extLst>
          </p:cNvPr>
          <p:cNvSpPr/>
          <p:nvPr/>
        </p:nvSpPr>
        <p:spPr>
          <a:xfrm rot="272960">
            <a:off x="10068617" y="4567466"/>
            <a:ext cx="91440" cy="9144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3412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age41image17834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92" y="1400176"/>
            <a:ext cx="11091477" cy="50149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3DACA516-40F9-46F2-B238-514E24F037C7}"/>
              </a:ext>
            </a:extLst>
          </p:cNvPr>
          <p:cNvSpPr txBox="1"/>
          <p:nvPr/>
        </p:nvSpPr>
        <p:spPr>
          <a:xfrm>
            <a:off x="432033" y="108485"/>
            <a:ext cx="4641848" cy="584775"/>
          </a:xfrm>
          <a:prstGeom prst="rect">
            <a:avLst/>
          </a:prstGeom>
          <a:noFill/>
        </p:spPr>
        <p:txBody>
          <a:bodyPr wrap="none" rtlCol="0">
            <a:spAutoFit/>
          </a:bodyPr>
          <a:lstStyle/>
          <a:p>
            <a:r>
              <a:rPr lang="en-US" sz="3200" b="1" dirty="0" smtClean="0"/>
              <a:t>Two Layers of Perceptron</a:t>
            </a:r>
            <a:endParaRPr lang="en-US" sz="3200" b="1" dirty="0"/>
          </a:p>
        </p:txBody>
      </p:sp>
    </p:spTree>
    <p:extLst>
      <p:ext uri="{BB962C8B-B14F-4D97-AF65-F5344CB8AC3E}">
        <p14:creationId xmlns:p14="http://schemas.microsoft.com/office/powerpoint/2010/main" val="1424149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609600" y="274639"/>
            <a:ext cx="10972800" cy="872800"/>
          </a:xfrm>
          <a:prstGeom prst="rect">
            <a:avLst/>
          </a:prstGeom>
          <a:noFill/>
          <a:ln>
            <a:noFill/>
          </a:ln>
        </p:spPr>
        <p:txBody>
          <a:bodyPr spcFirstLastPara="1" vert="horz" wrap="square" lIns="0" tIns="60933" rIns="121900" bIns="60933" rtlCol="0" anchor="b" anchorCtr="0">
            <a:noAutofit/>
          </a:bodyPr>
          <a:lstStyle/>
          <a:p>
            <a:pPr>
              <a:buClr>
                <a:srgbClr val="34495E"/>
              </a:buClr>
            </a:pPr>
            <a:r>
              <a:rPr lang="en">
                <a:solidFill>
                  <a:srgbClr val="34495E"/>
                </a:solidFill>
              </a:rPr>
              <a:t>Instructors</a:t>
            </a:r>
            <a:endParaRPr>
              <a:solidFill>
                <a:srgbClr val="34495E"/>
              </a:solidFill>
            </a:endParaRPr>
          </a:p>
        </p:txBody>
      </p:sp>
      <p:sp>
        <p:nvSpPr>
          <p:cNvPr id="284" name="Shape 284"/>
          <p:cNvSpPr txBox="1"/>
          <p:nvPr/>
        </p:nvSpPr>
        <p:spPr>
          <a:xfrm>
            <a:off x="865267" y="1972700"/>
            <a:ext cx="5553600" cy="1234000"/>
          </a:xfrm>
          <a:prstGeom prst="rect">
            <a:avLst/>
          </a:prstGeom>
          <a:noFill/>
          <a:ln>
            <a:noFill/>
          </a:ln>
        </p:spPr>
        <p:txBody>
          <a:bodyPr spcFirstLastPara="1" wrap="square" lIns="121900" tIns="121900" rIns="121900" bIns="121900" anchor="t" anchorCtr="0">
            <a:noAutofit/>
          </a:bodyPr>
          <a:lstStyle/>
          <a:p>
            <a:r>
              <a:rPr lang="en" sz="2400"/>
              <a:t>Humayun Irshad</a:t>
            </a:r>
            <a:endParaRPr sz="2400"/>
          </a:p>
          <a:p>
            <a:r>
              <a:rPr lang="en" sz="2400"/>
              <a:t>Lead Scientist</a:t>
            </a:r>
            <a:endParaRPr sz="2400"/>
          </a:p>
          <a:p>
            <a:r>
              <a:rPr lang="en" sz="2400"/>
              <a:t>Machine Learning &amp; Computer Vision</a:t>
            </a:r>
            <a:endParaRPr sz="2400"/>
          </a:p>
          <a:p>
            <a:r>
              <a:rPr lang="en" sz="2400"/>
              <a:t>CrowdFlower</a:t>
            </a:r>
            <a:endParaRPr sz="2400"/>
          </a:p>
          <a:p>
            <a:r>
              <a:rPr lang="en" sz="2400"/>
              <a:t>Postdoc, Harvard University</a:t>
            </a:r>
            <a:endParaRPr sz="2400"/>
          </a:p>
        </p:txBody>
      </p:sp>
      <p:sp>
        <p:nvSpPr>
          <p:cNvPr id="285" name="Shape 285"/>
          <p:cNvSpPr txBox="1"/>
          <p:nvPr/>
        </p:nvSpPr>
        <p:spPr>
          <a:xfrm>
            <a:off x="6418867" y="2224033"/>
            <a:ext cx="5079200" cy="576800"/>
          </a:xfrm>
          <a:prstGeom prst="rect">
            <a:avLst/>
          </a:prstGeom>
          <a:noFill/>
          <a:ln>
            <a:noFill/>
          </a:ln>
        </p:spPr>
        <p:txBody>
          <a:bodyPr spcFirstLastPara="1" wrap="square" lIns="121900" tIns="121900" rIns="121900" bIns="121900" anchor="t" anchorCtr="0">
            <a:noAutofit/>
          </a:bodyPr>
          <a:lstStyle/>
          <a:p>
            <a:r>
              <a:rPr lang="en" sz="2400"/>
              <a:t>Qazaleh Mirsharif</a:t>
            </a:r>
            <a:endParaRPr sz="2400"/>
          </a:p>
          <a:p>
            <a:r>
              <a:rPr lang="en" sz="2400"/>
              <a:t>Machine Learning Scientist, CrowdFlower</a:t>
            </a:r>
            <a:endParaRPr sz="2400"/>
          </a:p>
          <a:p>
            <a:r>
              <a:rPr lang="en" sz="2400"/>
              <a:t>PhD, University of Houston</a:t>
            </a:r>
            <a:endParaRPr sz="2400"/>
          </a:p>
        </p:txBody>
      </p:sp>
      <p:pic>
        <p:nvPicPr>
          <p:cNvPr id="286" name="Shape 286"/>
          <p:cNvPicPr preferRelativeResize="0"/>
          <p:nvPr/>
        </p:nvPicPr>
        <p:blipFill>
          <a:blip r:embed="rId3">
            <a:alphaModFix/>
          </a:blip>
          <a:stretch>
            <a:fillRect/>
          </a:stretch>
        </p:blipFill>
        <p:spPr>
          <a:xfrm>
            <a:off x="1372934" y="4013730"/>
            <a:ext cx="2344500" cy="2413700"/>
          </a:xfrm>
          <a:prstGeom prst="rect">
            <a:avLst/>
          </a:prstGeom>
          <a:noFill/>
          <a:ln>
            <a:noFill/>
          </a:ln>
        </p:spPr>
      </p:pic>
      <p:pic>
        <p:nvPicPr>
          <p:cNvPr id="287" name="Shape 287"/>
          <p:cNvPicPr preferRelativeResize="0"/>
          <p:nvPr/>
        </p:nvPicPr>
        <p:blipFill>
          <a:blip r:embed="rId3">
            <a:alphaModFix/>
          </a:blip>
          <a:stretch>
            <a:fillRect/>
          </a:stretch>
        </p:blipFill>
        <p:spPr>
          <a:xfrm>
            <a:off x="6766101" y="4043992"/>
            <a:ext cx="2119652" cy="2497733"/>
          </a:xfrm>
          <a:prstGeom prst="rect">
            <a:avLst/>
          </a:prstGeom>
          <a:noFill/>
          <a:ln>
            <a:noFill/>
          </a:ln>
        </p:spPr>
      </p:pic>
    </p:spTree>
    <p:extLst>
      <p:ext uri="{BB962C8B-B14F-4D97-AF65-F5344CB8AC3E}">
        <p14:creationId xmlns:p14="http://schemas.microsoft.com/office/powerpoint/2010/main" val="6747647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DACA516-40F9-46F2-B238-514E24F037C7}"/>
              </a:ext>
            </a:extLst>
          </p:cNvPr>
          <p:cNvSpPr txBox="1"/>
          <p:nvPr/>
        </p:nvSpPr>
        <p:spPr>
          <a:xfrm>
            <a:off x="432033" y="108485"/>
            <a:ext cx="2517420" cy="584775"/>
          </a:xfrm>
          <a:prstGeom prst="rect">
            <a:avLst/>
          </a:prstGeom>
          <a:noFill/>
        </p:spPr>
        <p:txBody>
          <a:bodyPr wrap="none" rtlCol="0">
            <a:spAutoFit/>
          </a:bodyPr>
          <a:lstStyle/>
          <a:p>
            <a:r>
              <a:rPr lang="en-US" sz="3200" b="1" dirty="0"/>
              <a:t>Cross Entropy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AA5951C-69E4-4F66-ABCC-5F35DDE01D96}"/>
                  </a:ext>
                </a:extLst>
              </p:cNvPr>
              <p:cNvSpPr txBox="1"/>
              <p:nvPr/>
            </p:nvSpPr>
            <p:spPr>
              <a:xfrm>
                <a:off x="632637" y="1531088"/>
                <a:ext cx="8443273" cy="1386405"/>
              </a:xfrm>
              <a:prstGeom prst="rect">
                <a:avLst/>
              </a:prstGeom>
              <a:noFill/>
            </p:spPr>
            <p:txBody>
              <a:bodyPr wrap="none" rtlCol="0">
                <a:spAutoFit/>
              </a:bodyPr>
              <a:lstStyle/>
              <a:p>
                <a:r>
                  <a:rPr lang="en-US" sz="2800" b="1" dirty="0" smtClean="0"/>
                  <a:t>Binary Classification</a:t>
                </a:r>
              </a:p>
              <a:p>
                <a:pPr marL="457200" indent="-457200">
                  <a:buFont typeface="Arial" charset="0"/>
                  <a:buChar char="•"/>
                </a:pPr>
                <a:r>
                  <a:rPr lang="en-US" sz="2800" dirty="0"/>
                  <a:t>Cross-Entropy = </a:t>
                </a:r>
                <a14:m>
                  <m:oMath xmlns:m="http://schemas.openxmlformats.org/officeDocument/2006/math">
                    <m:r>
                      <a:rPr lang="en-US" sz="2800" b="0" i="1" smtClean="0">
                        <a:latin typeface="Cambria Math" panose="02040503050406030204" pitchFamily="18" charset="0"/>
                      </a:rPr>
                      <m:t>−</m:t>
                    </m:r>
                    <m:nary>
                      <m:naryPr>
                        <m:chr m:val="∑"/>
                        <m:ctrlPr>
                          <a:rPr lang="en-US" sz="2800" b="0" i="1" smtClean="0">
                            <a:latin typeface="Cambria Math"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𝑚</m:t>
                        </m:r>
                      </m:sup>
                      <m:e>
                        <m:sSub>
                          <m:sSubPr>
                            <m:ctrlPr>
                              <a:rPr lang="en-US" sz="2800" b="0" i="1" smtClean="0">
                                <a:latin typeface="Cambria Math"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func>
                          <m:funcPr>
                            <m:ctrlPr>
                              <a:rPr lang="en-US" sz="2800" b="0" i="1" smtClean="0">
                                <a:latin typeface="Cambria Math" charset="0"/>
                              </a:rPr>
                            </m:ctrlPr>
                          </m:funcPr>
                          <m:fName>
                            <m:r>
                              <m:rPr>
                                <m:sty m:val="p"/>
                              </m:rPr>
                              <a:rPr lang="en-US" sz="2800" b="0" i="0" smtClean="0">
                                <a:latin typeface="Cambria Math" panose="02040503050406030204" pitchFamily="18" charset="0"/>
                              </a:rPr>
                              <m:t>ln</m:t>
                            </m:r>
                          </m:fName>
                          <m:e>
                            <m:sSub>
                              <m:sSubPr>
                                <m:ctrlPr>
                                  <a:rPr lang="en-US" sz="2800" b="0" i="1" smtClean="0">
                                    <a:latin typeface="Cambria Math"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+(1−</m:t>
                            </m:r>
                            <m:sSub>
                              <m:sSubPr>
                                <m:ctrlPr>
                                  <a:rPr lang="en-US" sz="2800" b="0" i="1" smtClean="0">
                                    <a:latin typeface="Cambria Math"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func>
                              <m:funcPr>
                                <m:ctrlPr>
                                  <a:rPr lang="en-US" sz="2800" b="0" i="1" smtClean="0">
                                    <a:latin typeface="Cambria Math" charset="0"/>
                                  </a:rPr>
                                </m:ctrlPr>
                              </m:funcPr>
                              <m:fName>
                                <m:r>
                                  <m:rPr>
                                    <m:sty m:val="p"/>
                                  </m:rPr>
                                  <a:rPr lang="en-US" sz="2800" b="0" i="0" smtClean="0">
                                    <a:latin typeface="Cambria Math" panose="02040503050406030204" pitchFamily="18" charset="0"/>
                                  </a:rPr>
                                  <m:t>ln</m:t>
                                </m:r>
                              </m:fName>
                              <m:e>
                                <m:r>
                                  <a:rPr lang="en-US" sz="2800" b="0" i="1" smtClean="0">
                                    <a:latin typeface="Cambria Math" panose="02040503050406030204" pitchFamily="18" charset="0"/>
                                  </a:rPr>
                                  <m:t>(1−</m:t>
                                </m:r>
                                <m:sSub>
                                  <m:sSubPr>
                                    <m:ctrlPr>
                                      <a:rPr lang="en-US" sz="2800" b="0" i="1" smtClean="0">
                                        <a:latin typeface="Cambria Math"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e>
                            </m:func>
                          </m:e>
                        </m:func>
                      </m:e>
                    </m:nary>
                  </m:oMath>
                </a14:m>
                <a:endParaRPr lang="en-US" sz="2800" dirty="0" smtClean="0"/>
              </a:p>
              <a:p>
                <a:pPr marL="457200" indent="-457200">
                  <a:buFont typeface="Arial" charset="0"/>
                  <a:buChar char="•"/>
                </a:pPr>
                <a:r>
                  <a:rPr lang="en-US" sz="2800" dirty="0" err="1" smtClean="0"/>
                  <a:t>Keras</a:t>
                </a:r>
                <a:r>
                  <a:rPr lang="en-US" sz="2800" dirty="0" smtClean="0"/>
                  <a:t> has “</a:t>
                </a:r>
                <a:r>
                  <a:rPr lang="en-US" sz="2800" b="1" dirty="0" err="1" smtClean="0">
                    <a:solidFill>
                      <a:srgbClr val="0070C0"/>
                    </a:solidFill>
                  </a:rPr>
                  <a:t>binary_crossentropy</a:t>
                </a:r>
                <a:r>
                  <a:rPr lang="en-US" sz="2800" b="1" dirty="0" smtClean="0"/>
                  <a:t>”</a:t>
                </a:r>
                <a:r>
                  <a:rPr lang="en-US" sz="2800" dirty="0" smtClean="0"/>
                  <a:t> function</a:t>
                </a:r>
                <a:endParaRPr lang="en-US" sz="2800" dirty="0"/>
              </a:p>
            </p:txBody>
          </p:sp>
        </mc:Choice>
        <mc:Fallback xmlns="">
          <p:sp>
            <p:nvSpPr>
              <p:cNvPr id="4" name="TextBox 3">
                <a:extLst>
                  <a:ext uri="{FF2B5EF4-FFF2-40B4-BE49-F238E27FC236}">
                    <a16:creationId xmlns:a16="http://schemas.microsoft.com/office/drawing/2014/main" xmlns:a14="http://schemas.microsoft.com/office/drawing/2010/main" xmlns="" id="{DAA5951C-69E4-4F66-ABCC-5F35DDE01D96}"/>
                  </a:ext>
                </a:extLst>
              </p:cNvPr>
              <p:cNvSpPr txBox="1">
                <a:spLocks noRot="1" noChangeAspect="1" noMove="1" noResize="1" noEditPoints="1" noAdjustHandles="1" noChangeArrowheads="1" noChangeShapeType="1" noTextEdit="1"/>
              </p:cNvSpPr>
              <p:nvPr/>
            </p:nvSpPr>
            <p:spPr>
              <a:xfrm>
                <a:off x="632637" y="1531088"/>
                <a:ext cx="8443273" cy="1386405"/>
              </a:xfrm>
              <a:prstGeom prst="rect">
                <a:avLst/>
              </a:prstGeom>
              <a:blipFill rotWithShape="0">
                <a:blip r:embed="rId2"/>
                <a:stretch>
                  <a:fillRect l="-1516" t="-3947" b="-11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E177F32D-7E89-44DB-923D-D4F7BA0717D0}"/>
                  </a:ext>
                </a:extLst>
              </p:cNvPr>
              <p:cNvSpPr txBox="1"/>
              <p:nvPr/>
            </p:nvSpPr>
            <p:spPr>
              <a:xfrm>
                <a:off x="632637" y="3429000"/>
                <a:ext cx="7412863" cy="1435201"/>
              </a:xfrm>
              <a:prstGeom prst="rect">
                <a:avLst/>
              </a:prstGeom>
              <a:noFill/>
            </p:spPr>
            <p:txBody>
              <a:bodyPr wrap="none" rtlCol="0">
                <a:spAutoFit/>
              </a:bodyPr>
              <a:lstStyle/>
              <a:p>
                <a:r>
                  <a:rPr lang="en-US" sz="2800" b="1" dirty="0" smtClean="0"/>
                  <a:t>Multiclass Classification</a:t>
                </a:r>
              </a:p>
              <a:p>
                <a:pPr marL="457200" indent="-457200">
                  <a:buFont typeface="Arial" charset="0"/>
                  <a:buChar char="•"/>
                </a:pPr>
                <a:r>
                  <a:rPr lang="en-US" sz="2800" dirty="0"/>
                  <a:t>Cross-Entropy = </a:t>
                </a:r>
                <a14:m>
                  <m:oMath xmlns:m="http://schemas.openxmlformats.org/officeDocument/2006/math">
                    <m:r>
                      <a:rPr lang="en-US" sz="2800" b="0" i="1" smtClean="0">
                        <a:latin typeface="Cambria Math" panose="02040503050406030204" pitchFamily="18" charset="0"/>
                      </a:rPr>
                      <m:t>−</m:t>
                    </m:r>
                    <m:nary>
                      <m:naryPr>
                        <m:chr m:val="∑"/>
                        <m:ctrlPr>
                          <a:rPr lang="en-US" sz="2800" b="0" i="1" smtClean="0">
                            <a:latin typeface="Cambria Math"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nary>
                          <m:naryPr>
                            <m:chr m:val="∑"/>
                            <m:ctrlPr>
                              <a:rPr lang="en-US" sz="2800" b="0" i="1" smtClean="0">
                                <a:latin typeface="Cambria Math" charset="0"/>
                              </a:rPr>
                            </m:ctrlPr>
                          </m:naryPr>
                          <m:sub>
                            <m: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𝑚</m:t>
                            </m:r>
                          </m:sup>
                          <m:e>
                            <m:sSub>
                              <m:sSubPr>
                                <m:ctrlPr>
                                  <a:rPr lang="en-US" sz="2800" b="0" i="1" smtClean="0">
                                    <a:latin typeface="Cambria Math"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𝑖𝑗</m:t>
                                </m:r>
                              </m:sub>
                            </m:sSub>
                            <m:r>
                              <a:rPr lang="en-US" sz="2800" b="0" i="1" smtClean="0">
                                <a:latin typeface="Cambria Math" panose="02040503050406030204" pitchFamily="18" charset="0"/>
                              </a:rPr>
                              <m:t> </m:t>
                            </m:r>
                            <m:func>
                              <m:funcPr>
                                <m:ctrlPr>
                                  <a:rPr lang="en-US" sz="2800" b="0" i="1" smtClean="0">
                                    <a:latin typeface="Cambria Math" charset="0"/>
                                  </a:rPr>
                                </m:ctrlPr>
                              </m:funcPr>
                              <m:fName>
                                <m:r>
                                  <m:rPr>
                                    <m:sty m:val="p"/>
                                  </m:rPr>
                                  <a:rPr lang="en-US" sz="2800" b="0" i="0" smtClean="0">
                                    <a:latin typeface="Cambria Math" panose="02040503050406030204" pitchFamily="18" charset="0"/>
                                  </a:rPr>
                                  <m:t>ln</m:t>
                                </m:r>
                              </m:fName>
                              <m:e>
                                <m:sSub>
                                  <m:sSubPr>
                                    <m:ctrlPr>
                                      <a:rPr lang="en-US" sz="2800" b="0" i="1" smtClean="0">
                                        <a:latin typeface="Cambria Math"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𝑖𝑗</m:t>
                                    </m:r>
                                  </m:sub>
                                </m:sSub>
                              </m:e>
                            </m:func>
                          </m:e>
                        </m:nary>
                      </m:e>
                    </m:nary>
                  </m:oMath>
                </a14:m>
                <a:endParaRPr lang="en-US" sz="2800" dirty="0" smtClean="0"/>
              </a:p>
              <a:p>
                <a:pPr marL="457200" indent="-457200">
                  <a:buFont typeface="Arial" charset="0"/>
                  <a:buChar char="•"/>
                </a:pPr>
                <a:r>
                  <a:rPr lang="en-US" sz="2800" dirty="0" err="1" smtClean="0"/>
                  <a:t>Keras</a:t>
                </a:r>
                <a:r>
                  <a:rPr lang="en-US" sz="2800" dirty="0" smtClean="0"/>
                  <a:t> has “</a:t>
                </a:r>
                <a:r>
                  <a:rPr lang="en-US" sz="2800" b="1" dirty="0" err="1" smtClean="0">
                    <a:solidFill>
                      <a:srgbClr val="0070C0"/>
                    </a:solidFill>
                  </a:rPr>
                  <a:t>categorial_crossentropy</a:t>
                </a:r>
                <a:r>
                  <a:rPr lang="en-US" sz="2800" b="1" dirty="0" smtClean="0"/>
                  <a:t>” function.</a:t>
                </a:r>
                <a:endParaRPr lang="en-US" sz="2800" b="1" dirty="0"/>
              </a:p>
            </p:txBody>
          </p:sp>
        </mc:Choice>
        <mc:Fallback xmlns="">
          <p:sp>
            <p:nvSpPr>
              <p:cNvPr id="5" name="TextBox 4">
                <a:extLst>
                  <a:ext uri="{FF2B5EF4-FFF2-40B4-BE49-F238E27FC236}">
                    <a16:creationId xmlns:a16="http://schemas.microsoft.com/office/drawing/2014/main" xmlns:a14="http://schemas.microsoft.com/office/drawing/2010/main" xmlns="" id="{E177F32D-7E89-44DB-923D-D4F7BA0717D0}"/>
                  </a:ext>
                </a:extLst>
              </p:cNvPr>
              <p:cNvSpPr txBox="1">
                <a:spLocks noRot="1" noChangeAspect="1" noMove="1" noResize="1" noEditPoints="1" noAdjustHandles="1" noChangeArrowheads="1" noChangeShapeType="1" noTextEdit="1"/>
              </p:cNvSpPr>
              <p:nvPr/>
            </p:nvSpPr>
            <p:spPr>
              <a:xfrm>
                <a:off x="632637" y="3429000"/>
                <a:ext cx="7412863" cy="1435201"/>
              </a:xfrm>
              <a:prstGeom prst="rect">
                <a:avLst/>
              </a:prstGeom>
              <a:blipFill rotWithShape="0">
                <a:blip r:embed="rId3"/>
                <a:stretch>
                  <a:fillRect l="-1727" t="-4255" r="-411" b="-11064"/>
                </a:stretch>
              </a:blipFill>
            </p:spPr>
            <p:txBody>
              <a:bodyPr/>
              <a:lstStyle/>
              <a:p>
                <a:r>
                  <a:rPr lang="en-US">
                    <a:noFill/>
                  </a:rPr>
                  <a:t> </a:t>
                </a:r>
              </a:p>
            </p:txBody>
          </p:sp>
        </mc:Fallback>
      </mc:AlternateContent>
    </p:spTree>
    <p:extLst>
      <p:ext uri="{BB962C8B-B14F-4D97-AF65-F5344CB8AC3E}">
        <p14:creationId xmlns:p14="http://schemas.microsoft.com/office/powerpoint/2010/main" val="56680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4" name="TextBox 3"/>
          <p:cNvSpPr txBox="1"/>
          <p:nvPr/>
        </p:nvSpPr>
        <p:spPr>
          <a:xfrm>
            <a:off x="1815105" y="830154"/>
            <a:ext cx="7551363" cy="6740307"/>
          </a:xfrm>
          <a:prstGeom prst="rect">
            <a:avLst/>
          </a:prstGeom>
          <a:noFill/>
        </p:spPr>
        <p:txBody>
          <a:bodyPr wrap="none" rtlCol="0">
            <a:spAutoFit/>
          </a:bodyPr>
          <a:lstStyle/>
          <a:p>
            <a:pPr marL="285750" indent="-285750" algn="ctr">
              <a:lnSpc>
                <a:spcPct val="200000"/>
              </a:lnSpc>
              <a:buFont typeface="Arial" charset="0"/>
              <a:buChar char="•"/>
            </a:pPr>
            <a:r>
              <a:rPr lang="en-US" sz="2400" b="1" dirty="0" smtClean="0"/>
              <a:t>gradient_descent_2.py</a:t>
            </a:r>
          </a:p>
          <a:p>
            <a:pPr marL="285750" indent="-285750" algn="ctr">
              <a:lnSpc>
                <a:spcPct val="200000"/>
              </a:lnSpc>
              <a:buFont typeface="Arial" charset="0"/>
              <a:buChar char="•"/>
            </a:pPr>
            <a:r>
              <a:rPr lang="en-US" sz="2400" dirty="0" smtClean="0"/>
              <a:t>What is the data type of </a:t>
            </a:r>
            <a:r>
              <a:rPr lang="en-US" sz="2400" dirty="0" err="1" smtClean="0"/>
              <a:t>X_train</a:t>
            </a:r>
            <a:r>
              <a:rPr lang="en-US" sz="2400" dirty="0" smtClean="0"/>
              <a:t>?</a:t>
            </a:r>
          </a:p>
          <a:p>
            <a:pPr marL="285750" indent="-285750" algn="ctr">
              <a:lnSpc>
                <a:spcPct val="200000"/>
              </a:lnSpc>
              <a:buFont typeface="Arial" charset="0"/>
              <a:buChar char="•"/>
            </a:pPr>
            <a:r>
              <a:rPr lang="en-US" sz="2400" dirty="0" smtClean="0"/>
              <a:t>What does </a:t>
            </a:r>
            <a:r>
              <a:rPr lang="en-US" sz="2400" b="1" dirty="0" smtClean="0">
                <a:solidFill>
                  <a:schemeClr val="accent1"/>
                </a:solidFill>
              </a:rPr>
              <a:t>Flatten</a:t>
            </a:r>
            <a:r>
              <a:rPr lang="en-US" sz="2400" dirty="0" smtClean="0">
                <a:solidFill>
                  <a:schemeClr val="accent1"/>
                </a:solidFill>
              </a:rPr>
              <a:t> </a:t>
            </a:r>
            <a:r>
              <a:rPr lang="en-US" sz="2400" dirty="0" smtClean="0"/>
              <a:t>do?</a:t>
            </a:r>
          </a:p>
          <a:p>
            <a:pPr marL="285750" indent="-285750" algn="ctr">
              <a:lnSpc>
                <a:spcPct val="200000"/>
              </a:lnSpc>
              <a:buFont typeface="Arial" charset="0"/>
              <a:buChar char="•"/>
            </a:pPr>
            <a:r>
              <a:rPr lang="en-US" sz="2400" dirty="0" smtClean="0"/>
              <a:t>What does activation=“</a:t>
            </a:r>
            <a:r>
              <a:rPr lang="en-US" sz="2400" b="1" dirty="0" err="1" smtClean="0">
                <a:solidFill>
                  <a:schemeClr val="accent1"/>
                </a:solidFill>
              </a:rPr>
              <a:t>softmax</a:t>
            </a:r>
            <a:r>
              <a:rPr lang="en-US" sz="2400" dirty="0" smtClean="0"/>
              <a:t>” do?</a:t>
            </a:r>
          </a:p>
          <a:p>
            <a:pPr marL="285750" indent="-285750" algn="ctr">
              <a:lnSpc>
                <a:spcPct val="200000"/>
              </a:lnSpc>
              <a:buFont typeface="Arial" charset="0"/>
              <a:buChar char="•"/>
            </a:pPr>
            <a:r>
              <a:rPr lang="en-US" sz="2400" dirty="0" smtClean="0"/>
              <a:t>Why use a loss function=“</a:t>
            </a:r>
            <a:r>
              <a:rPr lang="en-US" sz="2400" b="1" dirty="0" err="1" smtClean="0">
                <a:solidFill>
                  <a:schemeClr val="accent1"/>
                </a:solidFill>
              </a:rPr>
              <a:t>category_crossentropy</a:t>
            </a:r>
            <a:r>
              <a:rPr lang="en-US" sz="2400" dirty="0" smtClean="0"/>
              <a:t>” at all?</a:t>
            </a:r>
          </a:p>
          <a:p>
            <a:pPr marL="285750" indent="-285750" algn="ctr">
              <a:lnSpc>
                <a:spcPct val="200000"/>
              </a:lnSpc>
              <a:buFont typeface="Arial" charset="0"/>
              <a:buChar char="•"/>
            </a:pPr>
            <a:r>
              <a:rPr lang="en-US" sz="2400" dirty="0"/>
              <a:t>What does optimizer=“</a:t>
            </a:r>
            <a:r>
              <a:rPr lang="en-US" sz="2400" b="1" dirty="0" err="1">
                <a:solidFill>
                  <a:schemeClr val="accent1"/>
                </a:solidFill>
              </a:rPr>
              <a:t>adam</a:t>
            </a:r>
            <a:r>
              <a:rPr lang="en-US" sz="2400" dirty="0"/>
              <a:t>” do</a:t>
            </a:r>
            <a:r>
              <a:rPr lang="en-US" sz="2400" dirty="0" smtClean="0"/>
              <a:t>?</a:t>
            </a:r>
          </a:p>
          <a:p>
            <a:pPr marL="285750" indent="-285750" algn="ctr">
              <a:lnSpc>
                <a:spcPct val="200000"/>
              </a:lnSpc>
              <a:buFont typeface="Arial" charset="0"/>
              <a:buChar char="•"/>
            </a:pPr>
            <a:r>
              <a:rPr lang="en-US" sz="2400" dirty="0" smtClean="0"/>
              <a:t>How can we get model performance (metrics)?</a:t>
            </a:r>
          </a:p>
          <a:p>
            <a:pPr marL="285750" indent="-285750" algn="ctr">
              <a:lnSpc>
                <a:spcPct val="200000"/>
              </a:lnSpc>
              <a:buFont typeface="Arial" charset="0"/>
              <a:buChar char="•"/>
            </a:pPr>
            <a:r>
              <a:rPr lang="en-US" sz="2400" dirty="0" smtClean="0"/>
              <a:t>How can we save best model (</a:t>
            </a:r>
            <a:r>
              <a:rPr lang="en-US" sz="2400" b="1" dirty="0" err="1" smtClean="0">
                <a:solidFill>
                  <a:schemeClr val="accent1"/>
                </a:solidFill>
              </a:rPr>
              <a:t>ModelCheckPoint</a:t>
            </a:r>
            <a:r>
              <a:rPr lang="en-US" sz="2400" dirty="0" smtClean="0"/>
              <a:t>)?</a:t>
            </a:r>
            <a:endParaRPr lang="en-US" sz="2400" dirty="0"/>
          </a:p>
          <a:p>
            <a:pPr marL="285750" indent="-285750" algn="ctr">
              <a:lnSpc>
                <a:spcPct val="200000"/>
              </a:lnSpc>
              <a:buFont typeface="Arial" charset="0"/>
              <a:buChar char="•"/>
            </a:pPr>
            <a:endParaRPr lang="en-US" sz="2400" dirty="0" smtClean="0"/>
          </a:p>
        </p:txBody>
      </p:sp>
    </p:spTree>
    <p:extLst>
      <p:ext uri="{BB962C8B-B14F-4D97-AF65-F5344CB8AC3E}">
        <p14:creationId xmlns:p14="http://schemas.microsoft.com/office/powerpoint/2010/main" val="171862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4" name="TextBox 3"/>
          <p:cNvSpPr txBox="1"/>
          <p:nvPr/>
        </p:nvSpPr>
        <p:spPr>
          <a:xfrm>
            <a:off x="3409111" y="1644542"/>
            <a:ext cx="4391908" cy="1569660"/>
          </a:xfrm>
          <a:prstGeom prst="rect">
            <a:avLst/>
          </a:prstGeom>
          <a:noFill/>
        </p:spPr>
        <p:txBody>
          <a:bodyPr wrap="none" rtlCol="0">
            <a:spAutoFit/>
          </a:bodyPr>
          <a:lstStyle/>
          <a:p>
            <a:pPr marL="285750" indent="-285750" algn="ctr">
              <a:lnSpc>
                <a:spcPct val="200000"/>
              </a:lnSpc>
              <a:buFont typeface="Arial" charset="0"/>
              <a:buChar char="•"/>
            </a:pPr>
            <a:r>
              <a:rPr lang="en-US" sz="2400" b="1" dirty="0" err="1"/>
              <a:t>g</a:t>
            </a:r>
            <a:r>
              <a:rPr lang="en-US" sz="2400" b="1" dirty="0" err="1" smtClean="0"/>
              <a:t>radient_descent_load.py</a:t>
            </a:r>
            <a:endParaRPr lang="en-US" sz="2400" b="1" dirty="0" smtClean="0"/>
          </a:p>
          <a:p>
            <a:pPr marL="285750" indent="-285750" algn="ctr">
              <a:lnSpc>
                <a:spcPct val="200000"/>
              </a:lnSpc>
              <a:buFont typeface="Arial" charset="0"/>
              <a:buChar char="•"/>
            </a:pPr>
            <a:r>
              <a:rPr lang="en-US" sz="2400" dirty="0" smtClean="0"/>
              <a:t>How can we load saved model?</a:t>
            </a:r>
          </a:p>
        </p:txBody>
      </p:sp>
    </p:spTree>
    <p:extLst>
      <p:ext uri="{BB962C8B-B14F-4D97-AF65-F5344CB8AC3E}">
        <p14:creationId xmlns:p14="http://schemas.microsoft.com/office/powerpoint/2010/main" val="1280617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4" name="TextBox 3"/>
          <p:cNvSpPr txBox="1"/>
          <p:nvPr/>
        </p:nvSpPr>
        <p:spPr>
          <a:xfrm>
            <a:off x="4284204" y="1644542"/>
            <a:ext cx="4682757" cy="2308324"/>
          </a:xfrm>
          <a:prstGeom prst="rect">
            <a:avLst/>
          </a:prstGeom>
          <a:noFill/>
        </p:spPr>
        <p:txBody>
          <a:bodyPr wrap="none" rtlCol="0">
            <a:spAutoFit/>
          </a:bodyPr>
          <a:lstStyle/>
          <a:p>
            <a:pPr marL="285750" indent="-285750" algn="ctr">
              <a:lnSpc>
                <a:spcPct val="200000"/>
              </a:lnSpc>
              <a:buFont typeface="Arial" charset="0"/>
              <a:buChar char="•"/>
            </a:pPr>
            <a:r>
              <a:rPr lang="en-US" sz="2400" b="1" dirty="0" err="1" smtClean="0"/>
              <a:t>model_saving.py</a:t>
            </a:r>
            <a:r>
              <a:rPr lang="en-US" sz="2400" b="1" dirty="0" smtClean="0"/>
              <a:t> </a:t>
            </a:r>
          </a:p>
          <a:p>
            <a:pPr marL="285750" indent="-285750" algn="ctr">
              <a:lnSpc>
                <a:spcPct val="200000"/>
              </a:lnSpc>
              <a:buFont typeface="Arial" charset="0"/>
              <a:buChar char="•"/>
            </a:pPr>
            <a:r>
              <a:rPr lang="en-US" sz="2400" dirty="0" smtClean="0"/>
              <a:t>How to save a model as </a:t>
            </a:r>
            <a:r>
              <a:rPr lang="en-US" sz="2400" dirty="0" err="1" smtClean="0"/>
              <a:t>json</a:t>
            </a:r>
            <a:r>
              <a:rPr lang="en-US" sz="2400" dirty="0" smtClean="0"/>
              <a:t> file?</a:t>
            </a:r>
          </a:p>
          <a:p>
            <a:pPr marL="285750" indent="-285750" algn="ctr">
              <a:lnSpc>
                <a:spcPct val="200000"/>
              </a:lnSpc>
              <a:buFont typeface="Arial" charset="0"/>
              <a:buChar char="•"/>
            </a:pPr>
            <a:r>
              <a:rPr lang="en-US" sz="2400" dirty="0" smtClean="0"/>
              <a:t>How to save a model as </a:t>
            </a:r>
            <a:r>
              <a:rPr lang="en-US" sz="2400" dirty="0" err="1" smtClean="0"/>
              <a:t>yaml</a:t>
            </a:r>
            <a:r>
              <a:rPr lang="en-US" sz="2400" dirty="0" smtClean="0"/>
              <a:t> file?</a:t>
            </a:r>
          </a:p>
        </p:txBody>
      </p:sp>
    </p:spTree>
    <p:extLst>
      <p:ext uri="{BB962C8B-B14F-4D97-AF65-F5344CB8AC3E}">
        <p14:creationId xmlns:p14="http://schemas.microsoft.com/office/powerpoint/2010/main" val="163962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4" name="TextBox 3"/>
          <p:cNvSpPr txBox="1"/>
          <p:nvPr/>
        </p:nvSpPr>
        <p:spPr>
          <a:xfrm>
            <a:off x="2930410" y="1644542"/>
            <a:ext cx="6120843" cy="1569660"/>
          </a:xfrm>
          <a:prstGeom prst="rect">
            <a:avLst/>
          </a:prstGeom>
          <a:noFill/>
        </p:spPr>
        <p:txBody>
          <a:bodyPr wrap="none" rtlCol="0">
            <a:spAutoFit/>
          </a:bodyPr>
          <a:lstStyle/>
          <a:p>
            <a:pPr marL="285750" indent="-285750" algn="ctr">
              <a:lnSpc>
                <a:spcPct val="200000"/>
              </a:lnSpc>
              <a:buFont typeface="Arial" charset="0"/>
              <a:buChar char="•"/>
            </a:pPr>
            <a:r>
              <a:rPr lang="en-US" sz="2400" b="1" dirty="0" err="1"/>
              <a:t>g</a:t>
            </a:r>
            <a:r>
              <a:rPr lang="en-US" sz="2400" b="1" dirty="0" err="1" smtClean="0"/>
              <a:t>radient_descent_predict.py</a:t>
            </a:r>
            <a:endParaRPr lang="en-US" sz="2400" b="1" dirty="0" smtClean="0"/>
          </a:p>
          <a:p>
            <a:pPr marL="285750" indent="-285750" algn="ctr">
              <a:lnSpc>
                <a:spcPct val="200000"/>
              </a:lnSpc>
              <a:buFont typeface="Arial" charset="0"/>
              <a:buChar char="•"/>
            </a:pPr>
            <a:r>
              <a:rPr lang="en-US" sz="2400" dirty="0" smtClean="0"/>
              <a:t>How can we make inference on unseen data?</a:t>
            </a:r>
          </a:p>
        </p:txBody>
      </p:sp>
    </p:spTree>
    <p:extLst>
      <p:ext uri="{BB962C8B-B14F-4D97-AF65-F5344CB8AC3E}">
        <p14:creationId xmlns:p14="http://schemas.microsoft.com/office/powerpoint/2010/main" val="124973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 Layers Networks</a:t>
            </a:r>
            <a:endParaRPr lang="en-US" dirty="0"/>
          </a:p>
        </p:txBody>
      </p:sp>
    </p:spTree>
    <p:extLst>
      <p:ext uri="{BB962C8B-B14F-4D97-AF65-F5344CB8AC3E}">
        <p14:creationId xmlns:p14="http://schemas.microsoft.com/office/powerpoint/2010/main" val="15044455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81C85A-8710-4FB9-A8E8-979AA3E84E82}"/>
              </a:ext>
            </a:extLst>
          </p:cNvPr>
          <p:cNvSpPr txBox="1"/>
          <p:nvPr/>
        </p:nvSpPr>
        <p:spPr>
          <a:xfrm>
            <a:off x="432033" y="108485"/>
            <a:ext cx="3660105" cy="584775"/>
          </a:xfrm>
          <a:prstGeom prst="rect">
            <a:avLst/>
          </a:prstGeom>
          <a:noFill/>
        </p:spPr>
        <p:txBody>
          <a:bodyPr wrap="none" rtlCol="0">
            <a:spAutoFit/>
          </a:bodyPr>
          <a:lstStyle/>
          <a:p>
            <a:r>
              <a:rPr lang="en-US" sz="3200" b="1" dirty="0" smtClean="0"/>
              <a:t>Activation </a:t>
            </a:r>
            <a:r>
              <a:rPr lang="en-US" sz="3200" b="1" dirty="0"/>
              <a:t>Functions</a:t>
            </a:r>
          </a:p>
        </p:txBody>
      </p:sp>
      <p:pic>
        <p:nvPicPr>
          <p:cNvPr id="1025" name="Picture 1" descr="age94image17890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042991"/>
            <a:ext cx="266700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age33image17870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7211" y="202680"/>
            <a:ext cx="3651642"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age35image17590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7211" y="4529133"/>
            <a:ext cx="36576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ge36image1783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7211" y="2380194"/>
            <a:ext cx="3667327"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flipH="1">
            <a:off x="7043734" y="871532"/>
            <a:ext cx="1143000" cy="461665"/>
          </a:xfrm>
          <a:prstGeom prst="rect">
            <a:avLst/>
          </a:prstGeom>
          <a:noFill/>
        </p:spPr>
        <p:txBody>
          <a:bodyPr wrap="square" rtlCol="0">
            <a:spAutoFit/>
          </a:bodyPr>
          <a:lstStyle/>
          <a:p>
            <a:r>
              <a:rPr lang="en-US" sz="2400" b="1" dirty="0" err="1" smtClean="0"/>
              <a:t>Tanh</a:t>
            </a:r>
            <a:endParaRPr lang="en-US" sz="2400" b="1" dirty="0"/>
          </a:p>
        </p:txBody>
      </p:sp>
      <p:sp>
        <p:nvSpPr>
          <p:cNvPr id="10" name="TextBox 9"/>
          <p:cNvSpPr txBox="1"/>
          <p:nvPr/>
        </p:nvSpPr>
        <p:spPr>
          <a:xfrm flipH="1">
            <a:off x="7043734" y="2967747"/>
            <a:ext cx="1143000" cy="461665"/>
          </a:xfrm>
          <a:prstGeom prst="rect">
            <a:avLst/>
          </a:prstGeom>
          <a:noFill/>
        </p:spPr>
        <p:txBody>
          <a:bodyPr wrap="square" rtlCol="0">
            <a:spAutoFit/>
          </a:bodyPr>
          <a:lstStyle/>
          <a:p>
            <a:r>
              <a:rPr lang="en-US" sz="2400" b="1" dirty="0" err="1" smtClean="0"/>
              <a:t>ReLU</a:t>
            </a:r>
            <a:endParaRPr lang="en-US" sz="2400" b="1" dirty="0"/>
          </a:p>
        </p:txBody>
      </p:sp>
      <p:sp>
        <p:nvSpPr>
          <p:cNvPr id="11" name="TextBox 10"/>
          <p:cNvSpPr txBox="1"/>
          <p:nvPr/>
        </p:nvSpPr>
        <p:spPr>
          <a:xfrm flipH="1">
            <a:off x="7043734" y="5206837"/>
            <a:ext cx="1143000" cy="461665"/>
          </a:xfrm>
          <a:prstGeom prst="rect">
            <a:avLst/>
          </a:prstGeom>
          <a:noFill/>
        </p:spPr>
        <p:txBody>
          <a:bodyPr wrap="square" rtlCol="0">
            <a:spAutoFit/>
          </a:bodyPr>
          <a:lstStyle/>
          <a:p>
            <a:r>
              <a:rPr lang="en-US" sz="2400" b="1" dirty="0" smtClean="0"/>
              <a:t>Linear</a:t>
            </a:r>
            <a:endParaRPr lang="en-US" sz="2400" b="1" dirty="0"/>
          </a:p>
        </p:txBody>
      </p:sp>
      <p:sp>
        <p:nvSpPr>
          <p:cNvPr id="12" name="TextBox 11"/>
          <p:cNvSpPr txBox="1"/>
          <p:nvPr/>
        </p:nvSpPr>
        <p:spPr>
          <a:xfrm flipH="1">
            <a:off x="1606151" y="1549300"/>
            <a:ext cx="1616389" cy="461665"/>
          </a:xfrm>
          <a:prstGeom prst="rect">
            <a:avLst/>
          </a:prstGeom>
          <a:noFill/>
        </p:spPr>
        <p:txBody>
          <a:bodyPr wrap="square" rtlCol="0">
            <a:spAutoFit/>
          </a:bodyPr>
          <a:lstStyle/>
          <a:p>
            <a:r>
              <a:rPr lang="en-US" sz="2400" b="1" dirty="0" smtClean="0"/>
              <a:t>Sigmoid</a:t>
            </a:r>
            <a:endParaRPr lang="en-US" sz="2400" b="1" dirty="0"/>
          </a:p>
        </p:txBody>
      </p:sp>
      <p:pic>
        <p:nvPicPr>
          <p:cNvPr id="1031" name="Picture 7" descr="age37image1800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527" y="3498621"/>
            <a:ext cx="2716193" cy="1828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flipH="1">
            <a:off x="1337513" y="3978161"/>
            <a:ext cx="1885026" cy="461665"/>
          </a:xfrm>
          <a:prstGeom prst="rect">
            <a:avLst/>
          </a:prstGeom>
          <a:noFill/>
        </p:spPr>
        <p:txBody>
          <a:bodyPr wrap="square" rtlCol="0">
            <a:spAutoFit/>
          </a:bodyPr>
          <a:lstStyle/>
          <a:p>
            <a:r>
              <a:rPr lang="en-US" sz="2400" b="1" dirty="0" smtClean="0"/>
              <a:t>Leaky </a:t>
            </a:r>
            <a:r>
              <a:rPr lang="en-US" sz="2400" b="1" dirty="0" err="1" smtClean="0"/>
              <a:t>ReLU</a:t>
            </a:r>
            <a:endParaRPr lang="en-US" sz="2400" b="1" dirty="0"/>
          </a:p>
        </p:txBody>
      </p:sp>
    </p:spTree>
    <p:extLst>
      <p:ext uri="{BB962C8B-B14F-4D97-AF65-F5344CB8AC3E}">
        <p14:creationId xmlns:p14="http://schemas.microsoft.com/office/powerpoint/2010/main" val="6896560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DACA516-40F9-46F2-B238-514E24F037C7}"/>
              </a:ext>
            </a:extLst>
          </p:cNvPr>
          <p:cNvSpPr txBox="1"/>
          <p:nvPr/>
        </p:nvSpPr>
        <p:spPr>
          <a:xfrm>
            <a:off x="432033" y="108485"/>
            <a:ext cx="2739853" cy="584775"/>
          </a:xfrm>
          <a:prstGeom prst="rect">
            <a:avLst/>
          </a:prstGeom>
          <a:noFill/>
        </p:spPr>
        <p:txBody>
          <a:bodyPr wrap="none" rtlCol="0">
            <a:spAutoFit/>
          </a:bodyPr>
          <a:lstStyle/>
          <a:p>
            <a:r>
              <a:rPr lang="en-US" sz="3200" b="1" dirty="0" smtClean="0"/>
              <a:t>Loss Functions </a:t>
            </a:r>
            <a:endParaRPr lang="en-US" sz="3200" b="1" dirty="0"/>
          </a:p>
        </p:txBody>
      </p:sp>
      <p:sp>
        <p:nvSpPr>
          <p:cNvPr id="2" name="TextBox 1"/>
          <p:cNvSpPr txBox="1"/>
          <p:nvPr/>
        </p:nvSpPr>
        <p:spPr>
          <a:xfrm>
            <a:off x="914400" y="928688"/>
            <a:ext cx="5636736" cy="4467057"/>
          </a:xfrm>
          <a:prstGeom prst="rect">
            <a:avLst/>
          </a:prstGeom>
          <a:noFill/>
        </p:spPr>
        <p:txBody>
          <a:bodyPr wrap="none" rtlCol="0">
            <a:spAutoFit/>
          </a:bodyPr>
          <a:lstStyle/>
          <a:p>
            <a:pPr marL="342900" indent="-342900">
              <a:lnSpc>
                <a:spcPct val="150000"/>
              </a:lnSpc>
              <a:buFont typeface="Arial" charset="0"/>
              <a:buChar char="•"/>
            </a:pPr>
            <a:r>
              <a:rPr lang="en-US" sz="2400" dirty="0" smtClean="0"/>
              <a:t>Binary Cross Entropy</a:t>
            </a:r>
          </a:p>
          <a:p>
            <a:pPr marL="342900" indent="-342900">
              <a:lnSpc>
                <a:spcPct val="150000"/>
              </a:lnSpc>
              <a:buFont typeface="Arial" charset="0"/>
              <a:buChar char="•"/>
            </a:pPr>
            <a:r>
              <a:rPr lang="en-US" sz="2400" dirty="0" smtClean="0"/>
              <a:t>Categorical Cross Entropy</a:t>
            </a:r>
          </a:p>
          <a:p>
            <a:pPr marL="342900" indent="-342900">
              <a:lnSpc>
                <a:spcPct val="150000"/>
              </a:lnSpc>
              <a:buFont typeface="Arial" charset="0"/>
              <a:buChar char="•"/>
            </a:pPr>
            <a:r>
              <a:rPr lang="en-US" sz="2400" dirty="0" smtClean="0"/>
              <a:t>Sparse Categorical Cross Entropy</a:t>
            </a:r>
          </a:p>
          <a:p>
            <a:pPr marL="342900" indent="-342900">
              <a:lnSpc>
                <a:spcPct val="150000"/>
              </a:lnSpc>
              <a:buFont typeface="Arial" charset="0"/>
              <a:buChar char="•"/>
            </a:pPr>
            <a:r>
              <a:rPr lang="en-US" sz="2400" dirty="0" smtClean="0"/>
              <a:t>Mean Squared Error </a:t>
            </a:r>
            <a:r>
              <a:rPr lang="mr-IN" sz="2400" dirty="0" smtClean="0"/>
              <a:t>–</a:t>
            </a:r>
            <a:r>
              <a:rPr lang="en-US" sz="2400" dirty="0" smtClean="0"/>
              <a:t> MSE</a:t>
            </a:r>
          </a:p>
          <a:p>
            <a:pPr marL="342900" indent="-342900">
              <a:lnSpc>
                <a:spcPct val="150000"/>
              </a:lnSpc>
              <a:buFont typeface="Arial" charset="0"/>
              <a:buChar char="•"/>
            </a:pPr>
            <a:r>
              <a:rPr lang="en-US" sz="2400" dirty="0" smtClean="0"/>
              <a:t>Mean Absolute Error </a:t>
            </a:r>
            <a:r>
              <a:rPr lang="mr-IN" sz="2400" dirty="0" smtClean="0"/>
              <a:t>–</a:t>
            </a:r>
            <a:r>
              <a:rPr lang="en-US" sz="2400" dirty="0" smtClean="0"/>
              <a:t> MAE</a:t>
            </a:r>
          </a:p>
          <a:p>
            <a:pPr marL="342900" indent="-342900">
              <a:lnSpc>
                <a:spcPct val="150000"/>
              </a:lnSpc>
              <a:buFont typeface="Arial" charset="0"/>
              <a:buChar char="•"/>
            </a:pPr>
            <a:r>
              <a:rPr lang="en-US" sz="2400" dirty="0" smtClean="0"/>
              <a:t>Mean Absolute Percentage Error </a:t>
            </a:r>
            <a:r>
              <a:rPr lang="mr-IN" sz="2400" dirty="0" smtClean="0"/>
              <a:t>–</a:t>
            </a:r>
            <a:r>
              <a:rPr lang="en-US" sz="2400" dirty="0" smtClean="0"/>
              <a:t> MAPE</a:t>
            </a:r>
          </a:p>
          <a:p>
            <a:pPr marL="342900" indent="-342900">
              <a:lnSpc>
                <a:spcPct val="150000"/>
              </a:lnSpc>
              <a:buFont typeface="Arial" charset="0"/>
              <a:buChar char="•"/>
            </a:pPr>
            <a:r>
              <a:rPr lang="en-US" sz="2400" dirty="0" smtClean="0"/>
              <a:t>Mean Squared Logarithmic Error </a:t>
            </a:r>
            <a:r>
              <a:rPr lang="mr-IN" sz="2400" dirty="0" smtClean="0"/>
              <a:t>–</a:t>
            </a:r>
            <a:r>
              <a:rPr lang="en-US" sz="2400" dirty="0" smtClean="0"/>
              <a:t> MSLE</a:t>
            </a:r>
          </a:p>
          <a:p>
            <a:pPr marL="342900" indent="-342900">
              <a:lnSpc>
                <a:spcPct val="150000"/>
              </a:lnSpc>
              <a:buFont typeface="Arial" charset="0"/>
              <a:buChar char="•"/>
            </a:pPr>
            <a:endParaRPr lang="en-US" sz="2400" dirty="0"/>
          </a:p>
        </p:txBody>
      </p:sp>
    </p:spTree>
    <p:extLst>
      <p:ext uri="{BB962C8B-B14F-4D97-AF65-F5344CB8AC3E}">
        <p14:creationId xmlns:p14="http://schemas.microsoft.com/office/powerpoint/2010/main" val="17325209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DACA516-40F9-46F2-B238-514E24F037C7}"/>
              </a:ext>
            </a:extLst>
          </p:cNvPr>
          <p:cNvSpPr txBox="1"/>
          <p:nvPr/>
        </p:nvSpPr>
        <p:spPr>
          <a:xfrm>
            <a:off x="432033" y="108485"/>
            <a:ext cx="4140621" cy="584775"/>
          </a:xfrm>
          <a:prstGeom prst="rect">
            <a:avLst/>
          </a:prstGeom>
          <a:noFill/>
        </p:spPr>
        <p:txBody>
          <a:bodyPr wrap="none" rtlCol="0">
            <a:spAutoFit/>
          </a:bodyPr>
          <a:lstStyle/>
          <a:p>
            <a:r>
              <a:rPr lang="en-US" sz="3200" b="1" dirty="0" smtClean="0"/>
              <a:t>Optimization Functions</a:t>
            </a:r>
            <a:endParaRPr lang="en-US" sz="3200" b="1" dirty="0"/>
          </a:p>
        </p:txBody>
      </p:sp>
      <p:sp>
        <p:nvSpPr>
          <p:cNvPr id="2" name="TextBox 1"/>
          <p:cNvSpPr txBox="1"/>
          <p:nvPr/>
        </p:nvSpPr>
        <p:spPr>
          <a:xfrm>
            <a:off x="971551" y="693260"/>
            <a:ext cx="6122382" cy="6186309"/>
          </a:xfrm>
          <a:prstGeom prst="rect">
            <a:avLst/>
          </a:prstGeom>
          <a:noFill/>
        </p:spPr>
        <p:txBody>
          <a:bodyPr wrap="none" rtlCol="0">
            <a:spAutoFit/>
          </a:bodyPr>
          <a:lstStyle/>
          <a:p>
            <a:pPr marL="285750" indent="-285750">
              <a:lnSpc>
                <a:spcPct val="150000"/>
              </a:lnSpc>
              <a:buFont typeface="Arial" charset="0"/>
              <a:buChar char="•"/>
            </a:pPr>
            <a:r>
              <a:rPr lang="en-US" sz="2400" dirty="0" smtClean="0"/>
              <a:t>SGD </a:t>
            </a:r>
            <a:r>
              <a:rPr lang="mr-IN" sz="2400" dirty="0" smtClean="0"/>
              <a:t>–</a:t>
            </a:r>
            <a:r>
              <a:rPr lang="en-US" sz="2400" dirty="0" smtClean="0"/>
              <a:t> Stochastic Gradient Descent optimizer</a:t>
            </a:r>
          </a:p>
          <a:p>
            <a:pPr marL="742950" lvl="1" indent="-285750">
              <a:lnSpc>
                <a:spcPct val="150000"/>
              </a:lnSpc>
              <a:buFont typeface="Arial" charset="0"/>
              <a:buChar char="•"/>
            </a:pPr>
            <a:r>
              <a:rPr lang="en-US" dirty="0" smtClean="0"/>
              <a:t>Learning rate</a:t>
            </a:r>
          </a:p>
          <a:p>
            <a:pPr marL="742950" lvl="1" indent="-285750">
              <a:lnSpc>
                <a:spcPct val="150000"/>
              </a:lnSpc>
              <a:buFont typeface="Arial" charset="0"/>
              <a:buChar char="•"/>
            </a:pPr>
            <a:r>
              <a:rPr lang="en-US" dirty="0" smtClean="0"/>
              <a:t>Momentum</a:t>
            </a:r>
          </a:p>
          <a:p>
            <a:pPr marL="742950" lvl="1" indent="-285750">
              <a:lnSpc>
                <a:spcPct val="150000"/>
              </a:lnSpc>
              <a:buFont typeface="Arial" charset="0"/>
              <a:buChar char="•"/>
            </a:pPr>
            <a:r>
              <a:rPr lang="en-US" dirty="0" smtClean="0"/>
              <a:t>Decay</a:t>
            </a:r>
          </a:p>
          <a:p>
            <a:pPr marL="742950" lvl="1" indent="-285750">
              <a:lnSpc>
                <a:spcPct val="150000"/>
              </a:lnSpc>
              <a:buFont typeface="Arial" charset="0"/>
              <a:buChar char="•"/>
            </a:pPr>
            <a:r>
              <a:rPr lang="en-US" dirty="0" err="1" smtClean="0"/>
              <a:t>Nesterov</a:t>
            </a:r>
            <a:r>
              <a:rPr lang="en-US" dirty="0" smtClean="0"/>
              <a:t> momentum</a:t>
            </a:r>
          </a:p>
          <a:p>
            <a:pPr marL="285750" indent="-285750">
              <a:lnSpc>
                <a:spcPct val="150000"/>
              </a:lnSpc>
              <a:buFont typeface="Arial" charset="0"/>
              <a:buChar char="•"/>
            </a:pPr>
            <a:r>
              <a:rPr lang="en-US" sz="2400" dirty="0" err="1" smtClean="0"/>
              <a:t>RMSProp</a:t>
            </a:r>
            <a:r>
              <a:rPr lang="en-US" sz="2400" dirty="0" smtClean="0"/>
              <a:t> </a:t>
            </a:r>
            <a:endParaRPr lang="en-US" sz="2400" dirty="0"/>
          </a:p>
          <a:p>
            <a:pPr marL="285750" indent="-285750">
              <a:lnSpc>
                <a:spcPct val="150000"/>
              </a:lnSpc>
              <a:buFont typeface="Arial" charset="0"/>
              <a:buChar char="•"/>
            </a:pPr>
            <a:r>
              <a:rPr lang="en-US" sz="2400" dirty="0" err="1" smtClean="0"/>
              <a:t>Adagrad</a:t>
            </a:r>
            <a:r>
              <a:rPr lang="en-US" sz="2400" dirty="0" smtClean="0"/>
              <a:t> </a:t>
            </a:r>
          </a:p>
          <a:p>
            <a:pPr marL="285750" indent="-285750">
              <a:lnSpc>
                <a:spcPct val="150000"/>
              </a:lnSpc>
              <a:buFont typeface="Arial" charset="0"/>
              <a:buChar char="•"/>
            </a:pPr>
            <a:r>
              <a:rPr lang="en-US" sz="2400" dirty="0" err="1" smtClean="0"/>
              <a:t>Adadelta</a:t>
            </a:r>
            <a:endParaRPr lang="en-US" sz="2400" dirty="0" smtClean="0"/>
          </a:p>
          <a:p>
            <a:pPr marL="285750" indent="-285750">
              <a:lnSpc>
                <a:spcPct val="150000"/>
              </a:lnSpc>
              <a:buFont typeface="Arial" charset="0"/>
              <a:buChar char="•"/>
            </a:pPr>
            <a:r>
              <a:rPr lang="en-US" sz="2400" dirty="0" smtClean="0"/>
              <a:t>Adam</a:t>
            </a:r>
          </a:p>
          <a:p>
            <a:pPr marL="285750" indent="-285750">
              <a:lnSpc>
                <a:spcPct val="150000"/>
              </a:lnSpc>
              <a:buFont typeface="Arial" charset="0"/>
              <a:buChar char="•"/>
            </a:pPr>
            <a:r>
              <a:rPr lang="en-US" sz="2400" dirty="0" err="1" smtClean="0"/>
              <a:t>Adamax</a:t>
            </a:r>
            <a:endParaRPr lang="en-US" sz="2400" dirty="0" smtClean="0"/>
          </a:p>
          <a:p>
            <a:pPr marL="285750" indent="-285750">
              <a:lnSpc>
                <a:spcPct val="150000"/>
              </a:lnSpc>
              <a:buFont typeface="Arial" charset="0"/>
              <a:buChar char="•"/>
            </a:pPr>
            <a:r>
              <a:rPr lang="en-US" sz="2400" dirty="0" err="1" smtClean="0"/>
              <a:t>Nadam</a:t>
            </a:r>
            <a:endParaRPr lang="en-US" sz="2400" dirty="0" smtClean="0"/>
          </a:p>
          <a:p>
            <a:pPr marL="285750" indent="-285750">
              <a:lnSpc>
                <a:spcPct val="150000"/>
              </a:lnSpc>
              <a:buFont typeface="Arial" charset="0"/>
              <a:buChar char="•"/>
            </a:pPr>
            <a:r>
              <a:rPr lang="en-US" sz="2400" dirty="0" err="1" smtClean="0"/>
              <a:t>TFOptimize</a:t>
            </a:r>
            <a:endParaRPr lang="en-US" sz="2400" dirty="0" smtClean="0"/>
          </a:p>
        </p:txBody>
      </p:sp>
    </p:spTree>
    <p:extLst>
      <p:ext uri="{BB962C8B-B14F-4D97-AF65-F5344CB8AC3E}">
        <p14:creationId xmlns:p14="http://schemas.microsoft.com/office/powerpoint/2010/main" val="13689370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DACA516-40F9-46F2-B238-514E24F037C7}"/>
              </a:ext>
            </a:extLst>
          </p:cNvPr>
          <p:cNvSpPr txBox="1"/>
          <p:nvPr/>
        </p:nvSpPr>
        <p:spPr>
          <a:xfrm>
            <a:off x="432033" y="108485"/>
            <a:ext cx="1472647" cy="584775"/>
          </a:xfrm>
          <a:prstGeom prst="rect">
            <a:avLst/>
          </a:prstGeom>
          <a:noFill/>
        </p:spPr>
        <p:txBody>
          <a:bodyPr wrap="none" rtlCol="0">
            <a:spAutoFit/>
          </a:bodyPr>
          <a:lstStyle/>
          <a:p>
            <a:r>
              <a:rPr lang="en-US" sz="3200" b="1" dirty="0" smtClean="0"/>
              <a:t>Metrics</a:t>
            </a:r>
            <a:endParaRPr lang="en-US" sz="3200" b="1" dirty="0"/>
          </a:p>
        </p:txBody>
      </p:sp>
      <p:sp>
        <p:nvSpPr>
          <p:cNvPr id="2" name="TextBox 1"/>
          <p:cNvSpPr txBox="1"/>
          <p:nvPr/>
        </p:nvSpPr>
        <p:spPr>
          <a:xfrm>
            <a:off x="1228725" y="1157288"/>
            <a:ext cx="3956917" cy="1143070"/>
          </a:xfrm>
          <a:prstGeom prst="rect">
            <a:avLst/>
          </a:prstGeom>
          <a:noFill/>
        </p:spPr>
        <p:txBody>
          <a:bodyPr wrap="none" rtlCol="0">
            <a:spAutoFit/>
          </a:bodyPr>
          <a:lstStyle/>
          <a:p>
            <a:pPr marL="285750" indent="-285750">
              <a:lnSpc>
                <a:spcPct val="150000"/>
              </a:lnSpc>
              <a:buFont typeface="Arial" charset="0"/>
              <a:buChar char="•"/>
            </a:pPr>
            <a:r>
              <a:rPr lang="en-US" sz="2400" dirty="0" smtClean="0"/>
              <a:t>Accuracy</a:t>
            </a:r>
          </a:p>
          <a:p>
            <a:pPr marL="285750" indent="-285750">
              <a:lnSpc>
                <a:spcPct val="150000"/>
              </a:lnSpc>
              <a:buFont typeface="Arial" charset="0"/>
              <a:buChar char="•"/>
            </a:pPr>
            <a:r>
              <a:rPr lang="en-US" sz="2400" dirty="0" smtClean="0"/>
              <a:t>MAE </a:t>
            </a:r>
            <a:r>
              <a:rPr lang="mr-IN" sz="2400" dirty="0" smtClean="0"/>
              <a:t>–</a:t>
            </a:r>
            <a:r>
              <a:rPr lang="en-US" sz="2400" dirty="0" smtClean="0"/>
              <a:t> Mean Absolute Error</a:t>
            </a:r>
          </a:p>
        </p:txBody>
      </p:sp>
    </p:spTree>
    <p:extLst>
      <p:ext uri="{BB962C8B-B14F-4D97-AF65-F5344CB8AC3E}">
        <p14:creationId xmlns:p14="http://schemas.microsoft.com/office/powerpoint/2010/main" val="749156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p:nvPr/>
        </p:nvSpPr>
        <p:spPr>
          <a:xfrm>
            <a:off x="881300" y="2400300"/>
            <a:ext cx="10158800" cy="1794800"/>
          </a:xfrm>
          <a:prstGeom prst="rect">
            <a:avLst/>
          </a:prstGeom>
          <a:noFill/>
          <a:ln>
            <a:noFill/>
          </a:ln>
        </p:spPr>
        <p:txBody>
          <a:bodyPr spcFirstLastPara="1" wrap="square" lIns="121900" tIns="121900" rIns="121900" bIns="121900" anchor="t" anchorCtr="0">
            <a:noAutofit/>
          </a:bodyPr>
          <a:lstStyle/>
          <a:p>
            <a:r>
              <a:rPr lang="en" sz="4000">
                <a:solidFill>
                  <a:srgbClr val="FFFFFF"/>
                </a:solidFill>
              </a:rPr>
              <a:t>What do we mean by “machine learning</a:t>
            </a:r>
            <a:r>
              <a:rPr lang="en" sz="4800">
                <a:solidFill>
                  <a:srgbClr val="FFFFFF"/>
                </a:solidFill>
              </a:rPr>
              <a:t>”</a:t>
            </a:r>
            <a:r>
              <a:rPr lang="en" sz="4000">
                <a:solidFill>
                  <a:srgbClr val="FFFFFF"/>
                </a:solidFill>
              </a:rPr>
              <a:t>?</a:t>
            </a:r>
            <a:endParaRPr sz="4000">
              <a:solidFill>
                <a:srgbClr val="FFFFFF"/>
              </a:solidFill>
            </a:endParaRPr>
          </a:p>
        </p:txBody>
      </p:sp>
    </p:spTree>
    <p:extLst>
      <p:ext uri="{BB962C8B-B14F-4D97-AF65-F5344CB8AC3E}">
        <p14:creationId xmlns:p14="http://schemas.microsoft.com/office/powerpoint/2010/main" val="16875847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4" name="TextBox 3"/>
          <p:cNvSpPr txBox="1"/>
          <p:nvPr/>
        </p:nvSpPr>
        <p:spPr>
          <a:xfrm>
            <a:off x="3304726" y="1387367"/>
            <a:ext cx="6258059" cy="3046988"/>
          </a:xfrm>
          <a:prstGeom prst="rect">
            <a:avLst/>
          </a:prstGeom>
          <a:noFill/>
        </p:spPr>
        <p:txBody>
          <a:bodyPr wrap="none" rtlCol="0">
            <a:spAutoFit/>
          </a:bodyPr>
          <a:lstStyle/>
          <a:p>
            <a:pPr marL="285750" indent="-285750" algn="ctr">
              <a:lnSpc>
                <a:spcPct val="200000"/>
              </a:lnSpc>
              <a:buFont typeface="Arial" charset="0"/>
              <a:buChar char="•"/>
            </a:pPr>
            <a:r>
              <a:rPr lang="en-US" sz="2400" b="1" dirty="0" err="1"/>
              <a:t>g</a:t>
            </a:r>
            <a:r>
              <a:rPr lang="en-US" sz="2400" b="1" dirty="0" err="1" smtClean="0"/>
              <a:t>radient_descent_multilayers.py</a:t>
            </a:r>
            <a:endParaRPr lang="en-US" sz="2400" b="1" dirty="0" smtClean="0"/>
          </a:p>
          <a:p>
            <a:pPr marL="285750" indent="-285750" algn="ctr">
              <a:lnSpc>
                <a:spcPct val="200000"/>
              </a:lnSpc>
              <a:buFont typeface="Arial" charset="0"/>
              <a:buChar char="•"/>
            </a:pPr>
            <a:r>
              <a:rPr lang="en-US" sz="2400" dirty="0" smtClean="0"/>
              <a:t>How did this change run-time and accuracy?</a:t>
            </a:r>
          </a:p>
          <a:p>
            <a:pPr marL="285750" indent="-285750" algn="ctr">
              <a:lnSpc>
                <a:spcPct val="200000"/>
              </a:lnSpc>
              <a:buFont typeface="Arial" charset="0"/>
              <a:buChar char="•"/>
            </a:pPr>
            <a:r>
              <a:rPr lang="en-US" sz="2400" dirty="0"/>
              <a:t>Why do we use activation=“</a:t>
            </a:r>
            <a:r>
              <a:rPr lang="en-US" sz="2400" b="1" dirty="0" err="1">
                <a:solidFill>
                  <a:schemeClr val="accent1"/>
                </a:solidFill>
              </a:rPr>
              <a:t>relu</a:t>
            </a:r>
            <a:r>
              <a:rPr lang="en-US" sz="2400" dirty="0"/>
              <a:t>” in one layer</a:t>
            </a:r>
            <a:r>
              <a:rPr lang="en-US" sz="2400" dirty="0" smtClean="0"/>
              <a:t>?</a:t>
            </a:r>
          </a:p>
          <a:p>
            <a:pPr marL="285750" indent="-285750" algn="ctr">
              <a:lnSpc>
                <a:spcPct val="200000"/>
              </a:lnSpc>
              <a:buFont typeface="Arial" charset="0"/>
              <a:buChar char="•"/>
            </a:pPr>
            <a:r>
              <a:rPr lang="en-US" sz="2400" dirty="0" smtClean="0"/>
              <a:t>How could we make a deeper model?</a:t>
            </a:r>
          </a:p>
        </p:txBody>
      </p:sp>
    </p:spTree>
    <p:extLst>
      <p:ext uri="{BB962C8B-B14F-4D97-AF65-F5344CB8AC3E}">
        <p14:creationId xmlns:p14="http://schemas.microsoft.com/office/powerpoint/2010/main" val="187500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descr="age56image1791296"/>
          <p:cNvPicPr>
            <a:picLocks noChangeAspect="1" noChangeArrowheads="1"/>
          </p:cNvPicPr>
          <p:nvPr/>
        </p:nvPicPr>
        <p:blipFill rotWithShape="1">
          <a:blip r:embed="rId2">
            <a:extLst>
              <a:ext uri="{28A0092B-C50C-407E-A947-70E740481C1C}">
                <a14:useLocalDpi xmlns:a14="http://schemas.microsoft.com/office/drawing/2010/main" val="0"/>
              </a:ext>
            </a:extLst>
          </a:blip>
          <a:srcRect t="1266"/>
          <a:stretch/>
        </p:blipFill>
        <p:spPr bwMode="auto">
          <a:xfrm>
            <a:off x="1171574" y="1343025"/>
            <a:ext cx="10604975" cy="4457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3DACA516-40F9-46F2-B238-514E24F037C7}"/>
              </a:ext>
            </a:extLst>
          </p:cNvPr>
          <p:cNvSpPr txBox="1"/>
          <p:nvPr/>
        </p:nvSpPr>
        <p:spPr>
          <a:xfrm>
            <a:off x="432033" y="108485"/>
            <a:ext cx="1608004" cy="584775"/>
          </a:xfrm>
          <a:prstGeom prst="rect">
            <a:avLst/>
          </a:prstGeom>
          <a:noFill/>
        </p:spPr>
        <p:txBody>
          <a:bodyPr wrap="none" rtlCol="0">
            <a:spAutoFit/>
          </a:bodyPr>
          <a:lstStyle/>
          <a:p>
            <a:r>
              <a:rPr lang="en-US" sz="3200" b="1" dirty="0" smtClean="0"/>
              <a:t>Dropout</a:t>
            </a:r>
            <a:endParaRPr lang="en-US" sz="3200" b="1" dirty="0"/>
          </a:p>
        </p:txBody>
      </p:sp>
    </p:spTree>
    <p:extLst>
      <p:ext uri="{BB962C8B-B14F-4D97-AF65-F5344CB8AC3E}">
        <p14:creationId xmlns:p14="http://schemas.microsoft.com/office/powerpoint/2010/main" val="10695874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4" name="TextBox 3"/>
          <p:cNvSpPr txBox="1"/>
          <p:nvPr/>
        </p:nvSpPr>
        <p:spPr>
          <a:xfrm>
            <a:off x="2363839" y="1644542"/>
            <a:ext cx="8523487" cy="2308324"/>
          </a:xfrm>
          <a:prstGeom prst="rect">
            <a:avLst/>
          </a:prstGeom>
          <a:noFill/>
        </p:spPr>
        <p:txBody>
          <a:bodyPr wrap="none" rtlCol="0">
            <a:spAutoFit/>
          </a:bodyPr>
          <a:lstStyle/>
          <a:p>
            <a:pPr marL="285750" indent="-285750" algn="ctr">
              <a:lnSpc>
                <a:spcPct val="200000"/>
              </a:lnSpc>
              <a:buFont typeface="Arial" charset="0"/>
              <a:buChar char="•"/>
            </a:pPr>
            <a:r>
              <a:rPr lang="en-US" sz="2400" b="1" dirty="0" err="1"/>
              <a:t>g</a:t>
            </a:r>
            <a:r>
              <a:rPr lang="en-US" sz="2400" b="1" dirty="0" err="1" smtClean="0"/>
              <a:t>radient_descent_dropout.py</a:t>
            </a:r>
            <a:endParaRPr lang="en-US" sz="2400" b="1" dirty="0" smtClean="0"/>
          </a:p>
          <a:p>
            <a:pPr marL="285750" indent="-285750" algn="ctr">
              <a:lnSpc>
                <a:spcPct val="200000"/>
              </a:lnSpc>
              <a:buFont typeface="Arial" charset="0"/>
              <a:buChar char="•"/>
            </a:pPr>
            <a:r>
              <a:rPr lang="en-US" sz="2400" dirty="0" smtClean="0"/>
              <a:t>How does this change training accuracy and validation accuracy?</a:t>
            </a:r>
          </a:p>
          <a:p>
            <a:pPr marL="285750" indent="-285750" algn="ctr">
              <a:lnSpc>
                <a:spcPct val="200000"/>
              </a:lnSpc>
              <a:buFont typeface="Arial" charset="0"/>
              <a:buChar char="•"/>
            </a:pPr>
            <a:r>
              <a:rPr lang="en-US" sz="2400" dirty="0" smtClean="0"/>
              <a:t>When would we consider using dropout</a:t>
            </a:r>
          </a:p>
        </p:txBody>
      </p:sp>
    </p:spTree>
    <p:extLst>
      <p:ext uri="{BB962C8B-B14F-4D97-AF65-F5344CB8AC3E}">
        <p14:creationId xmlns:p14="http://schemas.microsoft.com/office/powerpoint/2010/main" val="176599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Convolutional Neural Net CNN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98813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descr="age61image5090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2" y="0"/>
            <a:ext cx="9753600" cy="7315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1B702F05-0330-4A6F-879A-8881DBE7AB24}"/>
              </a:ext>
            </a:extLst>
          </p:cNvPr>
          <p:cNvSpPr txBox="1"/>
          <p:nvPr/>
        </p:nvSpPr>
        <p:spPr>
          <a:xfrm>
            <a:off x="441996" y="245379"/>
            <a:ext cx="2254271" cy="584775"/>
          </a:xfrm>
          <a:prstGeom prst="rect">
            <a:avLst/>
          </a:prstGeom>
          <a:noFill/>
        </p:spPr>
        <p:txBody>
          <a:bodyPr wrap="none" rtlCol="0">
            <a:spAutoFit/>
          </a:bodyPr>
          <a:lstStyle/>
          <a:p>
            <a:r>
              <a:rPr lang="en-US" sz="3200" b="1" dirty="0" smtClean="0"/>
              <a:t>Convolution</a:t>
            </a:r>
            <a:endParaRPr lang="en-US" sz="3200" b="1" dirty="0"/>
          </a:p>
        </p:txBody>
      </p:sp>
    </p:spTree>
    <p:extLst>
      <p:ext uri="{BB962C8B-B14F-4D97-AF65-F5344CB8AC3E}">
        <p14:creationId xmlns:p14="http://schemas.microsoft.com/office/powerpoint/2010/main" val="14787916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descr="age63image1825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80" y="1304926"/>
            <a:ext cx="11617396" cy="46529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1B702F05-0330-4A6F-879A-8881DBE7AB24}"/>
              </a:ext>
            </a:extLst>
          </p:cNvPr>
          <p:cNvSpPr txBox="1"/>
          <p:nvPr/>
        </p:nvSpPr>
        <p:spPr>
          <a:xfrm>
            <a:off x="441996" y="245379"/>
            <a:ext cx="2417778" cy="584775"/>
          </a:xfrm>
          <a:prstGeom prst="rect">
            <a:avLst/>
          </a:prstGeom>
          <a:noFill/>
        </p:spPr>
        <p:txBody>
          <a:bodyPr wrap="none" rtlCol="0">
            <a:spAutoFit/>
          </a:bodyPr>
          <a:lstStyle/>
          <a:p>
            <a:r>
              <a:rPr lang="en-US" sz="3200" b="1" dirty="0" smtClean="0"/>
              <a:t>Convolutions</a:t>
            </a:r>
            <a:endParaRPr lang="en-US" sz="3200" b="1" dirty="0"/>
          </a:p>
        </p:txBody>
      </p:sp>
    </p:spTree>
    <p:extLst>
      <p:ext uri="{BB962C8B-B14F-4D97-AF65-F5344CB8AC3E}">
        <p14:creationId xmlns:p14="http://schemas.microsoft.com/office/powerpoint/2010/main" val="9973395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4" name="TextBox 3"/>
          <p:cNvSpPr txBox="1"/>
          <p:nvPr/>
        </p:nvSpPr>
        <p:spPr>
          <a:xfrm>
            <a:off x="3054162" y="1644542"/>
            <a:ext cx="7142853" cy="3046988"/>
          </a:xfrm>
          <a:prstGeom prst="rect">
            <a:avLst/>
          </a:prstGeom>
          <a:noFill/>
        </p:spPr>
        <p:txBody>
          <a:bodyPr wrap="none" rtlCol="0">
            <a:spAutoFit/>
          </a:bodyPr>
          <a:lstStyle/>
          <a:p>
            <a:pPr marL="285750" indent="-285750" algn="ctr">
              <a:lnSpc>
                <a:spcPct val="200000"/>
              </a:lnSpc>
              <a:buFont typeface="Arial" charset="0"/>
              <a:buChar char="•"/>
            </a:pPr>
            <a:r>
              <a:rPr lang="en-US" sz="2400" b="1" dirty="0"/>
              <a:t>c</a:t>
            </a:r>
            <a:r>
              <a:rPr lang="en-US" sz="2400" b="1" dirty="0" smtClean="0"/>
              <a:t>onvolution-</a:t>
            </a:r>
            <a:r>
              <a:rPr lang="en-US" sz="2400" b="1" dirty="0" err="1" smtClean="0"/>
              <a:t>demo.py</a:t>
            </a:r>
            <a:endParaRPr lang="en-US" sz="2400" b="1" dirty="0" smtClean="0"/>
          </a:p>
          <a:p>
            <a:pPr marL="285750" indent="-285750" algn="ctr">
              <a:lnSpc>
                <a:spcPct val="200000"/>
              </a:lnSpc>
              <a:buFont typeface="Arial" charset="0"/>
              <a:buChar char="•"/>
            </a:pPr>
            <a:r>
              <a:rPr lang="en-US" sz="2400" dirty="0" smtClean="0"/>
              <a:t>What happens if all the numbers are zeros?</a:t>
            </a:r>
          </a:p>
          <a:p>
            <a:pPr marL="285750" indent="-285750" algn="ctr">
              <a:lnSpc>
                <a:spcPct val="200000"/>
              </a:lnSpc>
              <a:buFont typeface="Arial" charset="0"/>
              <a:buChar char="•"/>
            </a:pPr>
            <a:r>
              <a:rPr lang="en-US" sz="2400" dirty="0" smtClean="0"/>
              <a:t>What happens if the numbers are large?</a:t>
            </a:r>
          </a:p>
          <a:p>
            <a:pPr marL="285750" indent="-285750" algn="ctr">
              <a:lnSpc>
                <a:spcPct val="200000"/>
              </a:lnSpc>
              <a:buFont typeface="Arial" charset="0"/>
              <a:buChar char="•"/>
            </a:pPr>
            <a:r>
              <a:rPr lang="en-US" sz="2400" dirty="0" smtClean="0"/>
              <a:t>What convolution would leave the image unaffected?</a:t>
            </a:r>
          </a:p>
        </p:txBody>
      </p:sp>
    </p:spTree>
    <p:extLst>
      <p:ext uri="{BB962C8B-B14F-4D97-AF65-F5344CB8AC3E}">
        <p14:creationId xmlns:p14="http://schemas.microsoft.com/office/powerpoint/2010/main" val="186472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8276"/>
            <a:ext cx="4047744" cy="36576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221" y="1438276"/>
            <a:ext cx="4045160" cy="36576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245" y="1438276"/>
            <a:ext cx="4045160" cy="3657600"/>
          </a:xfrm>
          <a:prstGeom prst="rect">
            <a:avLst/>
          </a:prstGeom>
        </p:spPr>
      </p:pic>
      <p:sp>
        <p:nvSpPr>
          <p:cNvPr id="5" name="TextBox 4"/>
          <p:cNvSpPr txBox="1"/>
          <p:nvPr/>
        </p:nvSpPr>
        <p:spPr>
          <a:xfrm>
            <a:off x="5157788" y="5200650"/>
            <a:ext cx="1662315" cy="369332"/>
          </a:xfrm>
          <a:prstGeom prst="rect">
            <a:avLst/>
          </a:prstGeom>
          <a:noFill/>
        </p:spPr>
        <p:txBody>
          <a:bodyPr wrap="none" rtlCol="0">
            <a:spAutoFit/>
          </a:bodyPr>
          <a:lstStyle/>
          <a:p>
            <a:r>
              <a:rPr lang="en-US" smtClean="0"/>
              <a:t>Horizontal edge</a:t>
            </a:r>
            <a:endParaRPr lang="en-US"/>
          </a:p>
        </p:txBody>
      </p:sp>
      <p:sp>
        <p:nvSpPr>
          <p:cNvPr id="6" name="TextBox 5"/>
          <p:cNvSpPr txBox="1"/>
          <p:nvPr/>
        </p:nvSpPr>
        <p:spPr>
          <a:xfrm>
            <a:off x="9365667" y="5199578"/>
            <a:ext cx="1402372" cy="369332"/>
          </a:xfrm>
          <a:prstGeom prst="rect">
            <a:avLst/>
          </a:prstGeom>
          <a:noFill/>
        </p:spPr>
        <p:txBody>
          <a:bodyPr wrap="none" rtlCol="0">
            <a:spAutoFit/>
          </a:bodyPr>
          <a:lstStyle/>
          <a:p>
            <a:r>
              <a:rPr lang="en-US" dirty="0" smtClean="0"/>
              <a:t>Vertical edge</a:t>
            </a:r>
            <a:endParaRPr lang="en-US" dirty="0"/>
          </a:p>
        </p:txBody>
      </p:sp>
      <p:sp>
        <p:nvSpPr>
          <p:cNvPr id="7" name="TextBox 6">
            <a:extLst>
              <a:ext uri="{FF2B5EF4-FFF2-40B4-BE49-F238E27FC236}">
                <a16:creationId xmlns:a16="http://schemas.microsoft.com/office/drawing/2014/main" xmlns="" id="{1B702F05-0330-4A6F-879A-8881DBE7AB24}"/>
              </a:ext>
            </a:extLst>
          </p:cNvPr>
          <p:cNvSpPr txBox="1"/>
          <p:nvPr/>
        </p:nvSpPr>
        <p:spPr>
          <a:xfrm>
            <a:off x="441996" y="245379"/>
            <a:ext cx="2417778" cy="584775"/>
          </a:xfrm>
          <a:prstGeom prst="rect">
            <a:avLst/>
          </a:prstGeom>
          <a:noFill/>
        </p:spPr>
        <p:txBody>
          <a:bodyPr wrap="none" rtlCol="0">
            <a:spAutoFit/>
          </a:bodyPr>
          <a:lstStyle/>
          <a:p>
            <a:r>
              <a:rPr lang="en-US" sz="3200" b="1" dirty="0" smtClean="0"/>
              <a:t>Convolutions</a:t>
            </a:r>
            <a:endParaRPr lang="en-US" sz="3200" b="1" dirty="0"/>
          </a:p>
        </p:txBody>
      </p:sp>
    </p:spTree>
    <p:extLst>
      <p:ext uri="{BB962C8B-B14F-4D97-AF65-F5344CB8AC3E}">
        <p14:creationId xmlns:p14="http://schemas.microsoft.com/office/powerpoint/2010/main" val="6216146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descr="age60image1769568"/>
          <p:cNvPicPr>
            <a:picLocks noChangeAspect="1" noChangeArrowheads="1"/>
          </p:cNvPicPr>
          <p:nvPr/>
        </p:nvPicPr>
        <p:blipFill rotWithShape="1">
          <a:blip r:embed="rId2">
            <a:extLst>
              <a:ext uri="{28A0092B-C50C-407E-A947-70E740481C1C}">
                <a14:useLocalDpi xmlns:a14="http://schemas.microsoft.com/office/drawing/2010/main" val="0"/>
              </a:ext>
            </a:extLst>
          </a:blip>
          <a:srcRect t="34109" b="5654"/>
          <a:stretch/>
        </p:blipFill>
        <p:spPr bwMode="auto">
          <a:xfrm>
            <a:off x="441996" y="1928812"/>
            <a:ext cx="11452953" cy="3914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96267" y="6488668"/>
            <a:ext cx="6127127" cy="369332"/>
          </a:xfrm>
          <a:prstGeom prst="rect">
            <a:avLst/>
          </a:prstGeom>
        </p:spPr>
        <p:txBody>
          <a:bodyPr wrap="none">
            <a:spAutoFit/>
          </a:bodyPr>
          <a:lstStyle/>
          <a:p>
            <a:r>
              <a:rPr lang="en-US" dirty="0"/>
              <a:t>https://</a:t>
            </a:r>
            <a:r>
              <a:rPr lang="en-US" dirty="0" err="1"/>
              <a:t>ujwlkarn.files.wordpress.com</a:t>
            </a:r>
            <a:r>
              <a:rPr lang="en-US" dirty="0"/>
              <a:t>/2016/08/</a:t>
            </a:r>
            <a:r>
              <a:rPr lang="en-US" dirty="0" err="1"/>
              <a:t>giphy.gif?w</a:t>
            </a:r>
            <a:r>
              <a:rPr lang="en-US" dirty="0"/>
              <a:t>=748</a:t>
            </a:r>
          </a:p>
        </p:txBody>
      </p:sp>
      <p:sp>
        <p:nvSpPr>
          <p:cNvPr id="4" name="TextBox 3">
            <a:extLst>
              <a:ext uri="{FF2B5EF4-FFF2-40B4-BE49-F238E27FC236}">
                <a16:creationId xmlns:a16="http://schemas.microsoft.com/office/drawing/2014/main" xmlns="" id="{1B702F05-0330-4A6F-879A-8881DBE7AB24}"/>
              </a:ext>
            </a:extLst>
          </p:cNvPr>
          <p:cNvSpPr txBox="1"/>
          <p:nvPr/>
        </p:nvSpPr>
        <p:spPr>
          <a:xfrm>
            <a:off x="441996" y="245379"/>
            <a:ext cx="2417778" cy="584775"/>
          </a:xfrm>
          <a:prstGeom prst="rect">
            <a:avLst/>
          </a:prstGeom>
          <a:noFill/>
        </p:spPr>
        <p:txBody>
          <a:bodyPr wrap="none" rtlCol="0">
            <a:spAutoFit/>
          </a:bodyPr>
          <a:lstStyle/>
          <a:p>
            <a:r>
              <a:rPr lang="en-US" sz="3200" b="1" dirty="0" smtClean="0"/>
              <a:t>Convolutions</a:t>
            </a:r>
            <a:endParaRPr lang="en-US" sz="3200" b="1" dirty="0"/>
          </a:p>
        </p:txBody>
      </p:sp>
    </p:spTree>
    <p:extLst>
      <p:ext uri="{BB962C8B-B14F-4D97-AF65-F5344CB8AC3E}">
        <p14:creationId xmlns:p14="http://schemas.microsoft.com/office/powerpoint/2010/main" val="11756831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9330" b="19180"/>
          <a:stretch/>
        </p:blipFill>
        <p:spPr>
          <a:xfrm>
            <a:off x="690562" y="2214563"/>
            <a:ext cx="11025189" cy="4257675"/>
          </a:xfrm>
          <a:prstGeom prst="rect">
            <a:avLst/>
          </a:prstGeom>
        </p:spPr>
      </p:pic>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3589572" cy="584775"/>
          </a:xfrm>
          <a:prstGeom prst="rect">
            <a:avLst/>
          </a:prstGeom>
          <a:noFill/>
        </p:spPr>
        <p:txBody>
          <a:bodyPr wrap="none" rtlCol="0">
            <a:spAutoFit/>
          </a:bodyPr>
          <a:lstStyle/>
          <a:p>
            <a:r>
              <a:rPr lang="en-US" sz="3200" b="1" dirty="0" smtClean="0"/>
              <a:t>Activation Function </a:t>
            </a:r>
            <a:endParaRPr lang="en-US" sz="3200" b="1" dirty="0"/>
          </a:p>
        </p:txBody>
      </p:sp>
      <p:sp>
        <p:nvSpPr>
          <p:cNvPr id="4" name="TextBox 3"/>
          <p:cNvSpPr txBox="1"/>
          <p:nvPr/>
        </p:nvSpPr>
        <p:spPr>
          <a:xfrm>
            <a:off x="1071563" y="1557338"/>
            <a:ext cx="2201757" cy="461665"/>
          </a:xfrm>
          <a:prstGeom prst="rect">
            <a:avLst/>
          </a:prstGeom>
          <a:noFill/>
        </p:spPr>
        <p:txBody>
          <a:bodyPr wrap="none" rtlCol="0">
            <a:spAutoFit/>
          </a:bodyPr>
          <a:lstStyle/>
          <a:p>
            <a:r>
              <a:rPr lang="en-US" sz="2400" b="1" dirty="0" err="1" smtClean="0"/>
              <a:t>ReLU</a:t>
            </a:r>
            <a:r>
              <a:rPr lang="en-US" sz="2400" b="1" dirty="0" smtClean="0"/>
              <a:t> Activation</a:t>
            </a:r>
            <a:endParaRPr lang="en-US" sz="2400" b="1" dirty="0"/>
          </a:p>
        </p:txBody>
      </p:sp>
    </p:spTree>
    <p:extLst>
      <p:ext uri="{BB962C8B-B14F-4D97-AF65-F5344CB8AC3E}">
        <p14:creationId xmlns:p14="http://schemas.microsoft.com/office/powerpoint/2010/main" val="1841417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p:nvPr/>
        </p:nvSpPr>
        <p:spPr>
          <a:xfrm>
            <a:off x="739733" y="1366833"/>
            <a:ext cx="10972800" cy="4592400"/>
          </a:xfrm>
          <a:prstGeom prst="rect">
            <a:avLst/>
          </a:prstGeom>
          <a:noFill/>
          <a:ln w="9525" cap="flat" cmpd="sng">
            <a:solidFill>
              <a:srgbClr val="000000"/>
            </a:solidFill>
            <a:prstDash val="solid"/>
            <a:round/>
            <a:headEnd type="none" w="med" len="med"/>
            <a:tailEnd type="none" w="med" len="med"/>
          </a:ln>
        </p:spPr>
        <p:txBody>
          <a:bodyPr spcFirstLastPara="1" wrap="square" lIns="121900" tIns="121900" rIns="121900" bIns="121900" anchor="t" anchorCtr="0">
            <a:noAutofit/>
          </a:bodyPr>
          <a:lstStyle/>
          <a:p>
            <a:r>
              <a:rPr lang="en" sz="2400" b="1"/>
              <a:t>Machine learning</a:t>
            </a:r>
            <a:r>
              <a:rPr lang="en" sz="2400"/>
              <a:t> is often referred to an application of AI that provides machines, the ability to automatically learn from data and make decision!</a:t>
            </a:r>
            <a:endParaRPr sz="2400"/>
          </a:p>
          <a:p>
            <a:endParaRPr sz="2400"/>
          </a:p>
          <a:p>
            <a:endParaRPr sz="2400"/>
          </a:p>
          <a:p>
            <a:r>
              <a:rPr lang="en" sz="2400" b="1"/>
              <a:t>The primary goal</a:t>
            </a:r>
            <a:r>
              <a:rPr lang="en" sz="2400"/>
              <a:t> is to give machines access to data (text, images and etc) and let them learn the patterns in the examples we provide and make future decisions with minimal human intervention while be able to improve through experience  </a:t>
            </a:r>
            <a:endParaRPr sz="2400"/>
          </a:p>
          <a:p>
            <a:pPr>
              <a:lnSpc>
                <a:spcPct val="150000"/>
              </a:lnSpc>
            </a:pPr>
            <a:endParaRPr sz="2400"/>
          </a:p>
          <a:p>
            <a:pPr>
              <a:lnSpc>
                <a:spcPct val="150000"/>
              </a:lnSpc>
            </a:pPr>
            <a:endParaRPr sz="2400"/>
          </a:p>
        </p:txBody>
      </p:sp>
    </p:spTree>
    <p:extLst>
      <p:ext uri="{BB962C8B-B14F-4D97-AF65-F5344CB8AC3E}">
        <p14:creationId xmlns:p14="http://schemas.microsoft.com/office/powerpoint/2010/main" val="181524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Effect transition="in" filter="fade">
                                      <p:cBhvr>
                                        <p:cTn id="7" dur="1000"/>
                                        <p:tgtEl>
                                          <p:spTgt spid="2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
                                            <p:txEl>
                                              <p:pRg st="3" end="3"/>
                                            </p:txEl>
                                          </p:spTgt>
                                        </p:tgtEl>
                                        <p:attrNameLst>
                                          <p:attrName>style.visibility</p:attrName>
                                        </p:attrNameLst>
                                      </p:cBhvr>
                                      <p:to>
                                        <p:strVal val="visible"/>
                                      </p:to>
                                    </p:set>
                                    <p:animEffect transition="in" filter="fade">
                                      <p:cBhvr>
                                        <p:cTn id="12" dur="1000"/>
                                        <p:tgtEl>
                                          <p:spTgt spid="2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2293577" cy="584775"/>
          </a:xfrm>
          <a:prstGeom prst="rect">
            <a:avLst/>
          </a:prstGeom>
          <a:noFill/>
        </p:spPr>
        <p:txBody>
          <a:bodyPr wrap="none" rtlCol="0">
            <a:spAutoFit/>
          </a:bodyPr>
          <a:lstStyle/>
          <a:p>
            <a:r>
              <a:rPr lang="en-US" sz="3200" b="1" dirty="0" smtClean="0"/>
              <a:t>Max Pooling</a:t>
            </a:r>
            <a:endParaRPr lang="en-US" sz="3200" b="1" dirty="0"/>
          </a:p>
        </p:txBody>
      </p:sp>
      <p:pic>
        <p:nvPicPr>
          <p:cNvPr id="19457" name="Picture 1" descr="age65image17590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1557337"/>
            <a:ext cx="54864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87607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3" name="TextBox 2"/>
          <p:cNvSpPr txBox="1"/>
          <p:nvPr/>
        </p:nvSpPr>
        <p:spPr>
          <a:xfrm>
            <a:off x="4827820" y="1644542"/>
            <a:ext cx="3595536" cy="1569660"/>
          </a:xfrm>
          <a:prstGeom prst="rect">
            <a:avLst/>
          </a:prstGeom>
          <a:noFill/>
        </p:spPr>
        <p:txBody>
          <a:bodyPr wrap="none" rtlCol="0">
            <a:spAutoFit/>
          </a:bodyPr>
          <a:lstStyle/>
          <a:p>
            <a:pPr marL="285750" indent="-285750" algn="ctr">
              <a:lnSpc>
                <a:spcPct val="200000"/>
              </a:lnSpc>
              <a:buFont typeface="Arial" charset="0"/>
              <a:buChar char="•"/>
            </a:pPr>
            <a:r>
              <a:rPr lang="en-US" sz="2400" b="1" dirty="0" err="1"/>
              <a:t>m</a:t>
            </a:r>
            <a:r>
              <a:rPr lang="en-US" sz="2400" b="1" dirty="0" err="1" smtClean="0"/>
              <a:t>axpool_demo.py</a:t>
            </a:r>
            <a:endParaRPr lang="en-US" sz="2400" b="1" dirty="0" smtClean="0"/>
          </a:p>
          <a:p>
            <a:pPr marL="285750" indent="-285750" algn="ctr">
              <a:lnSpc>
                <a:spcPct val="200000"/>
              </a:lnSpc>
              <a:buFont typeface="Arial" charset="0"/>
              <a:buChar char="•"/>
            </a:pPr>
            <a:r>
              <a:rPr lang="en-US" sz="2400" dirty="0" smtClean="0"/>
              <a:t>What is happening here?</a:t>
            </a:r>
          </a:p>
        </p:txBody>
      </p:sp>
    </p:spTree>
    <p:extLst>
      <p:ext uri="{BB962C8B-B14F-4D97-AF65-F5344CB8AC3E}">
        <p14:creationId xmlns:p14="http://schemas.microsoft.com/office/powerpoint/2010/main" val="79562371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2293577" cy="584775"/>
          </a:xfrm>
          <a:prstGeom prst="rect">
            <a:avLst/>
          </a:prstGeom>
          <a:noFill/>
        </p:spPr>
        <p:txBody>
          <a:bodyPr wrap="none" rtlCol="0">
            <a:spAutoFit/>
          </a:bodyPr>
          <a:lstStyle/>
          <a:p>
            <a:r>
              <a:rPr lang="en-US" sz="3200" b="1" dirty="0" smtClean="0"/>
              <a:t>Max Pooling</a:t>
            </a:r>
            <a:endParaRPr lang="en-US"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325" y="1481138"/>
            <a:ext cx="4216400" cy="38100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0037" y="3005138"/>
            <a:ext cx="850900" cy="762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693" y="2751138"/>
            <a:ext cx="1409700" cy="1270000"/>
          </a:xfrm>
          <a:prstGeom prst="rect">
            <a:avLst/>
          </a:prstGeom>
        </p:spPr>
      </p:pic>
      <p:sp>
        <p:nvSpPr>
          <p:cNvPr id="6" name="TextBox 5"/>
          <p:cNvSpPr txBox="1"/>
          <p:nvPr/>
        </p:nvSpPr>
        <p:spPr>
          <a:xfrm>
            <a:off x="7958138" y="4021138"/>
            <a:ext cx="757238" cy="369332"/>
          </a:xfrm>
          <a:prstGeom prst="rect">
            <a:avLst/>
          </a:prstGeom>
          <a:noFill/>
        </p:spPr>
        <p:txBody>
          <a:bodyPr wrap="square" rtlCol="0">
            <a:spAutoFit/>
          </a:bodyPr>
          <a:lstStyle/>
          <a:p>
            <a:r>
              <a:rPr lang="en-US" dirty="0" smtClean="0"/>
              <a:t>3 x 3</a:t>
            </a:r>
            <a:endParaRPr lang="en-US" dirty="0"/>
          </a:p>
        </p:txBody>
      </p:sp>
      <p:sp>
        <p:nvSpPr>
          <p:cNvPr id="7" name="TextBox 6"/>
          <p:cNvSpPr txBox="1"/>
          <p:nvPr/>
        </p:nvSpPr>
        <p:spPr>
          <a:xfrm>
            <a:off x="10553699" y="3699947"/>
            <a:ext cx="757238" cy="369332"/>
          </a:xfrm>
          <a:prstGeom prst="rect">
            <a:avLst/>
          </a:prstGeom>
          <a:noFill/>
        </p:spPr>
        <p:txBody>
          <a:bodyPr wrap="square" rtlCol="0">
            <a:spAutoFit/>
          </a:bodyPr>
          <a:lstStyle/>
          <a:p>
            <a:r>
              <a:rPr lang="en-US" dirty="0"/>
              <a:t>5</a:t>
            </a:r>
            <a:r>
              <a:rPr lang="en-US" dirty="0" smtClean="0"/>
              <a:t> x 5</a:t>
            </a:r>
            <a:endParaRPr lang="en-US" dirty="0"/>
          </a:p>
        </p:txBody>
      </p:sp>
    </p:spTree>
    <p:extLst>
      <p:ext uri="{BB962C8B-B14F-4D97-AF65-F5344CB8AC3E}">
        <p14:creationId xmlns:p14="http://schemas.microsoft.com/office/powerpoint/2010/main" val="18290049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descr="age66image18190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40" y="1357313"/>
            <a:ext cx="11573027" cy="5114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1B702F05-0330-4A6F-879A-8881DBE7AB24}"/>
              </a:ext>
            </a:extLst>
          </p:cNvPr>
          <p:cNvSpPr txBox="1"/>
          <p:nvPr/>
        </p:nvSpPr>
        <p:spPr>
          <a:xfrm>
            <a:off x="441996" y="245379"/>
            <a:ext cx="2293577" cy="584775"/>
          </a:xfrm>
          <a:prstGeom prst="rect">
            <a:avLst/>
          </a:prstGeom>
          <a:noFill/>
        </p:spPr>
        <p:txBody>
          <a:bodyPr wrap="none" rtlCol="0">
            <a:spAutoFit/>
          </a:bodyPr>
          <a:lstStyle/>
          <a:p>
            <a:r>
              <a:rPr lang="en-US" sz="3200" b="1" dirty="0" smtClean="0"/>
              <a:t>Max Pooling</a:t>
            </a:r>
            <a:endParaRPr lang="en-US" sz="3200" b="1" dirty="0"/>
          </a:p>
        </p:txBody>
      </p:sp>
    </p:spTree>
    <p:extLst>
      <p:ext uri="{BB962C8B-B14F-4D97-AF65-F5344CB8AC3E}">
        <p14:creationId xmlns:p14="http://schemas.microsoft.com/office/powerpoint/2010/main" val="13154721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descr="age126image2956160"/>
          <p:cNvPicPr>
            <a:picLocks noChangeAspect="1" noChangeArrowheads="1"/>
          </p:cNvPicPr>
          <p:nvPr/>
        </p:nvPicPr>
        <p:blipFill rotWithShape="1">
          <a:blip r:embed="rId2">
            <a:extLst>
              <a:ext uri="{28A0092B-C50C-407E-A947-70E740481C1C}">
                <a14:useLocalDpi xmlns:a14="http://schemas.microsoft.com/office/drawing/2010/main" val="0"/>
              </a:ext>
            </a:extLst>
          </a:blip>
          <a:srcRect t="26088" b="29468"/>
          <a:stretch/>
        </p:blipFill>
        <p:spPr bwMode="auto">
          <a:xfrm>
            <a:off x="-14290" y="1585913"/>
            <a:ext cx="12230103"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1B702F05-0330-4A6F-879A-8881DBE7AB24}"/>
              </a:ext>
            </a:extLst>
          </p:cNvPr>
          <p:cNvSpPr txBox="1"/>
          <p:nvPr/>
        </p:nvSpPr>
        <p:spPr>
          <a:xfrm>
            <a:off x="441996" y="245379"/>
            <a:ext cx="3144643" cy="584775"/>
          </a:xfrm>
          <a:prstGeom prst="rect">
            <a:avLst/>
          </a:prstGeom>
          <a:noFill/>
        </p:spPr>
        <p:txBody>
          <a:bodyPr wrap="none" rtlCol="0">
            <a:spAutoFit/>
          </a:bodyPr>
          <a:lstStyle/>
          <a:p>
            <a:r>
              <a:rPr lang="en-US" sz="3200" b="1" dirty="0" smtClean="0"/>
              <a:t>CNN Architecture</a:t>
            </a:r>
            <a:endParaRPr lang="en-US" sz="3200" b="1" dirty="0"/>
          </a:p>
        </p:txBody>
      </p:sp>
    </p:spTree>
    <p:extLst>
      <p:ext uri="{BB962C8B-B14F-4D97-AF65-F5344CB8AC3E}">
        <p14:creationId xmlns:p14="http://schemas.microsoft.com/office/powerpoint/2010/main" val="7987288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3" name="TextBox 2"/>
          <p:cNvSpPr txBox="1"/>
          <p:nvPr/>
        </p:nvSpPr>
        <p:spPr>
          <a:xfrm>
            <a:off x="2774991" y="1644542"/>
            <a:ext cx="7701211" cy="3046988"/>
          </a:xfrm>
          <a:prstGeom prst="rect">
            <a:avLst/>
          </a:prstGeom>
          <a:noFill/>
        </p:spPr>
        <p:txBody>
          <a:bodyPr wrap="none" rtlCol="0">
            <a:spAutoFit/>
          </a:bodyPr>
          <a:lstStyle/>
          <a:p>
            <a:pPr marL="285750" indent="-285750" algn="ctr">
              <a:lnSpc>
                <a:spcPct val="200000"/>
              </a:lnSpc>
              <a:buFont typeface="Arial" charset="0"/>
              <a:buChar char="•"/>
            </a:pPr>
            <a:r>
              <a:rPr lang="en-US" sz="2400" b="1" dirty="0" err="1"/>
              <a:t>c</a:t>
            </a:r>
            <a:r>
              <a:rPr lang="en-US" sz="2400" b="1" dirty="0" err="1" smtClean="0"/>
              <a:t>nn.py</a:t>
            </a:r>
            <a:endParaRPr lang="en-US" sz="2400" b="1" dirty="0" smtClean="0"/>
          </a:p>
          <a:p>
            <a:pPr marL="285750" indent="-285750" algn="ctr">
              <a:lnSpc>
                <a:spcPct val="200000"/>
              </a:lnSpc>
              <a:buFont typeface="Arial" charset="0"/>
              <a:buChar char="•"/>
            </a:pPr>
            <a:r>
              <a:rPr lang="en-US" sz="2400" dirty="0" smtClean="0"/>
              <a:t>What is happening here?</a:t>
            </a:r>
          </a:p>
          <a:p>
            <a:pPr marL="285750" indent="-285750" algn="ctr">
              <a:lnSpc>
                <a:spcPct val="200000"/>
              </a:lnSpc>
              <a:buFont typeface="Arial" charset="0"/>
              <a:buChar char="•"/>
            </a:pPr>
            <a:r>
              <a:rPr lang="en-US" sz="2400" dirty="0" smtClean="0"/>
              <a:t>Why am I reshaping the input data?</a:t>
            </a:r>
          </a:p>
          <a:p>
            <a:pPr marL="285750" indent="-285750" algn="ctr">
              <a:lnSpc>
                <a:spcPct val="200000"/>
              </a:lnSpc>
              <a:buFont typeface="Arial" charset="0"/>
              <a:buChar char="•"/>
            </a:pPr>
            <a:r>
              <a:rPr lang="en-US" sz="2400" dirty="0" smtClean="0"/>
              <a:t>How could I add more convolutional and pooling layers?</a:t>
            </a:r>
          </a:p>
        </p:txBody>
      </p:sp>
    </p:spTree>
    <p:extLst>
      <p:ext uri="{BB962C8B-B14F-4D97-AF65-F5344CB8AC3E}">
        <p14:creationId xmlns:p14="http://schemas.microsoft.com/office/powerpoint/2010/main" val="4361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descr="age135image3008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3" y="0"/>
            <a:ext cx="12903199" cy="7258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4309193" cy="584775"/>
          </a:xfrm>
          <a:prstGeom prst="rect">
            <a:avLst/>
          </a:prstGeom>
          <a:noFill/>
        </p:spPr>
        <p:txBody>
          <a:bodyPr wrap="none" rtlCol="0">
            <a:spAutoFit/>
          </a:bodyPr>
          <a:lstStyle/>
          <a:p>
            <a:r>
              <a:rPr lang="en-US" sz="3200" b="1" dirty="0" err="1" smtClean="0"/>
              <a:t>LeNet</a:t>
            </a:r>
            <a:r>
              <a:rPr lang="en-US" sz="3200" b="1" dirty="0" smtClean="0"/>
              <a:t> Architecture 1994</a:t>
            </a:r>
            <a:endParaRPr lang="en-US" sz="3200" b="1" dirty="0"/>
          </a:p>
        </p:txBody>
      </p:sp>
    </p:spTree>
    <p:extLst>
      <p:ext uri="{BB962C8B-B14F-4D97-AF65-F5344CB8AC3E}">
        <p14:creationId xmlns:p14="http://schemas.microsoft.com/office/powerpoint/2010/main" val="18045388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944489" cy="584775"/>
          </a:xfrm>
          <a:prstGeom prst="rect">
            <a:avLst/>
          </a:prstGeom>
          <a:noFill/>
        </p:spPr>
        <p:txBody>
          <a:bodyPr wrap="none" rtlCol="0">
            <a:spAutoFit/>
          </a:bodyPr>
          <a:lstStyle/>
          <a:p>
            <a:r>
              <a:rPr lang="en-US" sz="3200" b="1" dirty="0" smtClean="0"/>
              <a:t>CNN</a:t>
            </a:r>
            <a:endParaRPr lang="en-US" sz="3200" b="1" dirty="0"/>
          </a:p>
        </p:txBody>
      </p:sp>
      <p:pic>
        <p:nvPicPr>
          <p:cNvPr id="21505" name="Picture 1" descr="age68image18018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99" y="965175"/>
            <a:ext cx="10201275" cy="564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5413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3" name="TextBox 2"/>
          <p:cNvSpPr txBox="1"/>
          <p:nvPr/>
        </p:nvSpPr>
        <p:spPr>
          <a:xfrm>
            <a:off x="5819222" y="1644542"/>
            <a:ext cx="1612749" cy="727571"/>
          </a:xfrm>
          <a:prstGeom prst="rect">
            <a:avLst/>
          </a:prstGeom>
          <a:noFill/>
        </p:spPr>
        <p:txBody>
          <a:bodyPr wrap="none" rtlCol="0">
            <a:spAutoFit/>
          </a:bodyPr>
          <a:lstStyle/>
          <a:p>
            <a:pPr marL="285750" indent="-285750" algn="ctr">
              <a:lnSpc>
                <a:spcPct val="200000"/>
              </a:lnSpc>
              <a:buFont typeface="Arial" charset="0"/>
              <a:buChar char="•"/>
            </a:pPr>
            <a:r>
              <a:rPr lang="en-US" sz="2400" b="1" dirty="0" err="1" smtClean="0"/>
              <a:t>LeNet.py</a:t>
            </a:r>
            <a:endParaRPr lang="en-US" sz="2400" b="1" dirty="0" smtClean="0"/>
          </a:p>
        </p:txBody>
      </p:sp>
    </p:spTree>
    <p:extLst>
      <p:ext uri="{BB962C8B-B14F-4D97-AF65-F5344CB8AC3E}">
        <p14:creationId xmlns:p14="http://schemas.microsoft.com/office/powerpoint/2010/main" val="7746087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age143image5002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28587"/>
            <a:ext cx="11963401" cy="672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28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p:nvPr/>
        </p:nvSpPr>
        <p:spPr>
          <a:xfrm>
            <a:off x="4299500" y="1480600"/>
            <a:ext cx="3164000" cy="8328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sp>
        <p:nvSpPr>
          <p:cNvPr id="303" name="Shape 303"/>
          <p:cNvSpPr/>
          <p:nvPr/>
        </p:nvSpPr>
        <p:spPr>
          <a:xfrm>
            <a:off x="8246033" y="3740367"/>
            <a:ext cx="3164000" cy="8328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sp>
        <p:nvSpPr>
          <p:cNvPr id="304" name="Shape 304"/>
          <p:cNvSpPr/>
          <p:nvPr/>
        </p:nvSpPr>
        <p:spPr>
          <a:xfrm>
            <a:off x="4690767" y="3740367"/>
            <a:ext cx="3164000" cy="8328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sp>
        <p:nvSpPr>
          <p:cNvPr id="305" name="Shape 305"/>
          <p:cNvSpPr/>
          <p:nvPr/>
        </p:nvSpPr>
        <p:spPr>
          <a:xfrm>
            <a:off x="1135500" y="3740367"/>
            <a:ext cx="3164000" cy="832800"/>
          </a:xfrm>
          <a:prstGeom prst="rect">
            <a:avLst/>
          </a:prstGeom>
          <a:solidFill>
            <a:srgbClr val="4A86E8"/>
          </a:solidFill>
          <a:ln w="9525" cap="flat" cmpd="sng">
            <a:solidFill>
              <a:srgbClr val="4A86E8"/>
            </a:solidFill>
            <a:prstDash val="solid"/>
            <a:round/>
            <a:headEnd type="none" w="med" len="med"/>
            <a:tailEnd type="none" w="med" len="med"/>
          </a:ln>
        </p:spPr>
        <p:txBody>
          <a:bodyPr spcFirstLastPara="1" wrap="square" lIns="121900" tIns="121900" rIns="121900" bIns="121900" anchor="ctr" anchorCtr="0">
            <a:noAutofit/>
          </a:bodyPr>
          <a:lstStyle/>
          <a:p>
            <a:endParaRPr sz="2400"/>
          </a:p>
        </p:txBody>
      </p:sp>
      <p:cxnSp>
        <p:nvCxnSpPr>
          <p:cNvPr id="306" name="Shape 306"/>
          <p:cNvCxnSpPr>
            <a:stCxn id="302" idx="2"/>
            <a:endCxn id="305" idx="0"/>
          </p:cNvCxnSpPr>
          <p:nvPr/>
        </p:nvCxnSpPr>
        <p:spPr>
          <a:xfrm flipH="1">
            <a:off x="2717500" y="2313400"/>
            <a:ext cx="3164000" cy="1426800"/>
          </a:xfrm>
          <a:prstGeom prst="straightConnector1">
            <a:avLst/>
          </a:prstGeom>
          <a:noFill/>
          <a:ln w="9525" cap="flat" cmpd="sng">
            <a:solidFill>
              <a:schemeClr val="dk2"/>
            </a:solidFill>
            <a:prstDash val="solid"/>
            <a:round/>
            <a:headEnd type="none" w="lg" len="lg"/>
            <a:tailEnd type="triangle" w="lg" len="lg"/>
          </a:ln>
        </p:spPr>
      </p:cxnSp>
      <p:cxnSp>
        <p:nvCxnSpPr>
          <p:cNvPr id="307" name="Shape 307"/>
          <p:cNvCxnSpPr>
            <a:stCxn id="302" idx="2"/>
            <a:endCxn id="304" idx="0"/>
          </p:cNvCxnSpPr>
          <p:nvPr/>
        </p:nvCxnSpPr>
        <p:spPr>
          <a:xfrm>
            <a:off x="5881500" y="2313400"/>
            <a:ext cx="391200" cy="1426800"/>
          </a:xfrm>
          <a:prstGeom prst="straightConnector1">
            <a:avLst/>
          </a:prstGeom>
          <a:noFill/>
          <a:ln w="9525" cap="flat" cmpd="sng">
            <a:solidFill>
              <a:schemeClr val="dk2"/>
            </a:solidFill>
            <a:prstDash val="solid"/>
            <a:round/>
            <a:headEnd type="none" w="lg" len="lg"/>
            <a:tailEnd type="triangle" w="lg" len="lg"/>
          </a:ln>
        </p:spPr>
      </p:cxnSp>
      <p:cxnSp>
        <p:nvCxnSpPr>
          <p:cNvPr id="308" name="Shape 308"/>
          <p:cNvCxnSpPr>
            <a:stCxn id="302" idx="2"/>
            <a:endCxn id="303" idx="0"/>
          </p:cNvCxnSpPr>
          <p:nvPr/>
        </p:nvCxnSpPr>
        <p:spPr>
          <a:xfrm>
            <a:off x="5881500" y="2313400"/>
            <a:ext cx="3946400" cy="1426800"/>
          </a:xfrm>
          <a:prstGeom prst="straightConnector1">
            <a:avLst/>
          </a:prstGeom>
          <a:noFill/>
          <a:ln w="9525" cap="flat" cmpd="sng">
            <a:solidFill>
              <a:schemeClr val="dk2"/>
            </a:solidFill>
            <a:prstDash val="solid"/>
            <a:round/>
            <a:headEnd type="none" w="lg" len="lg"/>
            <a:tailEnd type="triangle" w="lg" len="lg"/>
          </a:ln>
        </p:spPr>
      </p:cxnSp>
      <p:sp>
        <p:nvSpPr>
          <p:cNvPr id="309" name="Shape 309"/>
          <p:cNvSpPr txBox="1"/>
          <p:nvPr/>
        </p:nvSpPr>
        <p:spPr>
          <a:xfrm>
            <a:off x="4690767" y="1670000"/>
            <a:ext cx="2624433" cy="454000"/>
          </a:xfrm>
          <a:prstGeom prst="rect">
            <a:avLst/>
          </a:prstGeom>
          <a:noFill/>
          <a:ln>
            <a:noFill/>
          </a:ln>
        </p:spPr>
        <p:txBody>
          <a:bodyPr spcFirstLastPara="1" wrap="square" lIns="121900" tIns="121900" rIns="121900" bIns="121900" anchor="t" anchorCtr="0">
            <a:noAutofit/>
          </a:bodyPr>
          <a:lstStyle/>
          <a:p>
            <a:r>
              <a:rPr lang="en" sz="2400">
                <a:solidFill>
                  <a:srgbClr val="FFFFFF"/>
                </a:solidFill>
              </a:rPr>
              <a:t>ML Algorithms</a:t>
            </a:r>
            <a:endParaRPr sz="2400" dirty="0">
              <a:solidFill>
                <a:srgbClr val="FFFFFF"/>
              </a:solidFill>
            </a:endParaRPr>
          </a:p>
        </p:txBody>
      </p:sp>
      <p:sp>
        <p:nvSpPr>
          <p:cNvPr id="310" name="Shape 310"/>
          <p:cNvSpPr txBox="1"/>
          <p:nvPr/>
        </p:nvSpPr>
        <p:spPr>
          <a:xfrm>
            <a:off x="1286833" y="3887700"/>
            <a:ext cx="2770400" cy="560000"/>
          </a:xfrm>
          <a:prstGeom prst="rect">
            <a:avLst/>
          </a:prstGeom>
          <a:noFill/>
          <a:ln>
            <a:noFill/>
          </a:ln>
        </p:spPr>
        <p:txBody>
          <a:bodyPr spcFirstLastPara="1" wrap="square" lIns="121900" tIns="121900" rIns="121900" bIns="121900" anchor="t" anchorCtr="0">
            <a:noAutofit/>
          </a:bodyPr>
          <a:lstStyle/>
          <a:p>
            <a:r>
              <a:rPr lang="en" sz="2400">
                <a:solidFill>
                  <a:srgbClr val="FFFFFF"/>
                </a:solidFill>
              </a:rPr>
              <a:t>Supervised learning</a:t>
            </a:r>
            <a:endParaRPr sz="2400">
              <a:solidFill>
                <a:srgbClr val="FFFFFF"/>
              </a:solidFill>
            </a:endParaRPr>
          </a:p>
        </p:txBody>
      </p:sp>
      <p:sp>
        <p:nvSpPr>
          <p:cNvPr id="311" name="Shape 311"/>
          <p:cNvSpPr txBox="1"/>
          <p:nvPr/>
        </p:nvSpPr>
        <p:spPr>
          <a:xfrm>
            <a:off x="4690766" y="3887700"/>
            <a:ext cx="3164001" cy="454000"/>
          </a:xfrm>
          <a:prstGeom prst="rect">
            <a:avLst/>
          </a:prstGeom>
          <a:noFill/>
          <a:ln>
            <a:noFill/>
          </a:ln>
        </p:spPr>
        <p:txBody>
          <a:bodyPr spcFirstLastPara="1" wrap="square" lIns="121900" tIns="121900" rIns="121900" bIns="121900" anchor="t" anchorCtr="0">
            <a:noAutofit/>
          </a:bodyPr>
          <a:lstStyle/>
          <a:p>
            <a:r>
              <a:rPr lang="en" sz="2400">
                <a:solidFill>
                  <a:srgbClr val="FFFFFF"/>
                </a:solidFill>
              </a:rPr>
              <a:t>Unsupervised learning</a:t>
            </a:r>
            <a:endParaRPr sz="2400" dirty="0">
              <a:solidFill>
                <a:srgbClr val="FFFFFF"/>
              </a:solidFill>
            </a:endParaRPr>
          </a:p>
        </p:txBody>
      </p:sp>
      <p:sp>
        <p:nvSpPr>
          <p:cNvPr id="312" name="Shape 312"/>
          <p:cNvSpPr txBox="1"/>
          <p:nvPr/>
        </p:nvSpPr>
        <p:spPr>
          <a:xfrm>
            <a:off x="8315633" y="3805900"/>
            <a:ext cx="3270234" cy="723600"/>
          </a:xfrm>
          <a:prstGeom prst="rect">
            <a:avLst/>
          </a:prstGeom>
          <a:noFill/>
          <a:ln>
            <a:noFill/>
          </a:ln>
        </p:spPr>
        <p:txBody>
          <a:bodyPr spcFirstLastPara="1" wrap="square" lIns="121900" tIns="121900" rIns="121900" bIns="121900" anchor="t" anchorCtr="0">
            <a:noAutofit/>
          </a:bodyPr>
          <a:lstStyle/>
          <a:p>
            <a:r>
              <a:rPr lang="en" sz="2400">
                <a:solidFill>
                  <a:srgbClr val="FFFFFF"/>
                </a:solidFill>
              </a:rPr>
              <a:t>Reinforcement learning</a:t>
            </a:r>
            <a:endParaRPr sz="2400" dirty="0">
              <a:solidFill>
                <a:srgbClr val="FFFFFF"/>
              </a:solidFill>
            </a:endParaRPr>
          </a:p>
        </p:txBody>
      </p:sp>
      <p:sp>
        <p:nvSpPr>
          <p:cNvPr id="313" name="Shape 313"/>
          <p:cNvSpPr txBox="1"/>
          <p:nvPr/>
        </p:nvSpPr>
        <p:spPr>
          <a:xfrm>
            <a:off x="1124667" y="4735500"/>
            <a:ext cx="10461200" cy="1596000"/>
          </a:xfrm>
          <a:prstGeom prst="rect">
            <a:avLst/>
          </a:prstGeom>
          <a:noFill/>
          <a:ln>
            <a:noFill/>
          </a:ln>
        </p:spPr>
        <p:txBody>
          <a:bodyPr spcFirstLastPara="1" wrap="square" lIns="121900" tIns="121900" rIns="121900" bIns="121900" anchor="ctr" anchorCtr="0">
            <a:noAutofit/>
          </a:bodyPr>
          <a:lstStyle/>
          <a:p>
            <a:pPr>
              <a:lnSpc>
                <a:spcPct val="150000"/>
              </a:lnSpc>
              <a:spcBef>
                <a:spcPts val="373"/>
              </a:spcBef>
            </a:pPr>
            <a:r>
              <a:rPr lang="en" sz="2400" b="1">
                <a:solidFill>
                  <a:schemeClr val="dk1"/>
                </a:solidFill>
                <a:latin typeface="Lato"/>
                <a:ea typeface="Lato"/>
                <a:cs typeface="Lato"/>
                <a:sym typeface="Lato"/>
              </a:rPr>
              <a:t>Some use another category called “semi-supervised learning” which falls in between supervised and unsupervised categories</a:t>
            </a:r>
            <a:endParaRPr sz="2400" b="1">
              <a:solidFill>
                <a:schemeClr val="dk1"/>
              </a:solidFill>
              <a:latin typeface="Lato"/>
              <a:ea typeface="Lato"/>
              <a:cs typeface="Lato"/>
              <a:sym typeface="Lato"/>
            </a:endParaRPr>
          </a:p>
        </p:txBody>
      </p:sp>
    </p:spTree>
    <p:extLst>
      <p:ext uri="{BB962C8B-B14F-4D97-AF65-F5344CB8AC3E}">
        <p14:creationId xmlns:p14="http://schemas.microsoft.com/office/powerpoint/2010/main" val="1161825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B702F05-0330-4A6F-879A-8881DBE7AB24}"/>
              </a:ext>
            </a:extLst>
          </p:cNvPr>
          <p:cNvSpPr txBox="1"/>
          <p:nvPr/>
        </p:nvSpPr>
        <p:spPr>
          <a:xfrm>
            <a:off x="441996" y="245379"/>
            <a:ext cx="2003112" cy="584775"/>
          </a:xfrm>
          <a:prstGeom prst="rect">
            <a:avLst/>
          </a:prstGeom>
          <a:noFill/>
        </p:spPr>
        <p:txBody>
          <a:bodyPr wrap="none" rtlCol="0">
            <a:spAutoFit/>
          </a:bodyPr>
          <a:lstStyle/>
          <a:p>
            <a:r>
              <a:rPr lang="en-US" sz="3200" b="1" dirty="0" smtClean="0"/>
              <a:t>Takeaways</a:t>
            </a:r>
            <a:endParaRPr lang="en-US" sz="3200" b="1" dirty="0"/>
          </a:p>
        </p:txBody>
      </p:sp>
      <p:sp>
        <p:nvSpPr>
          <p:cNvPr id="4" name="TextBox 3"/>
          <p:cNvSpPr txBox="1"/>
          <p:nvPr/>
        </p:nvSpPr>
        <p:spPr>
          <a:xfrm>
            <a:off x="1813596" y="2200275"/>
            <a:ext cx="6582443" cy="1572866"/>
          </a:xfrm>
          <a:prstGeom prst="rect">
            <a:avLst/>
          </a:prstGeom>
          <a:noFill/>
        </p:spPr>
        <p:txBody>
          <a:bodyPr wrap="none" rtlCol="0">
            <a:spAutoFit/>
          </a:bodyPr>
          <a:lstStyle/>
          <a:p>
            <a:pPr marL="285750" indent="-285750">
              <a:lnSpc>
                <a:spcPct val="150000"/>
              </a:lnSpc>
              <a:buFont typeface="Arial" charset="0"/>
              <a:buChar char="•"/>
            </a:pPr>
            <a:r>
              <a:rPr lang="en-US" sz="2400" dirty="0" smtClean="0"/>
              <a:t>What is the difference between MLPs and CNNs?</a:t>
            </a:r>
          </a:p>
          <a:p>
            <a:pPr marL="285750" indent="-285750">
              <a:lnSpc>
                <a:spcPct val="150000"/>
              </a:lnSpc>
              <a:buFont typeface="Arial" charset="0"/>
              <a:buChar char="•"/>
            </a:pPr>
            <a:r>
              <a:rPr lang="en-US" sz="2400" dirty="0" smtClean="0"/>
              <a:t>When might one or the other be more useful?</a:t>
            </a:r>
          </a:p>
          <a:p>
            <a:pPr>
              <a:lnSpc>
                <a:spcPct val="150000"/>
              </a:lnSpc>
            </a:pPr>
            <a:endParaRPr lang="en-US" dirty="0"/>
          </a:p>
        </p:txBody>
      </p:sp>
    </p:spTree>
    <p:extLst>
      <p:ext uri="{BB962C8B-B14F-4D97-AF65-F5344CB8AC3E}">
        <p14:creationId xmlns:p14="http://schemas.microsoft.com/office/powerpoint/2010/main" val="17350839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4068999" cy="584775"/>
          </a:xfrm>
          <a:prstGeom prst="rect">
            <a:avLst/>
          </a:prstGeom>
          <a:noFill/>
        </p:spPr>
        <p:txBody>
          <a:bodyPr wrap="none" rtlCol="0">
            <a:spAutoFit/>
          </a:bodyPr>
          <a:lstStyle/>
          <a:p>
            <a:r>
              <a:rPr lang="en-US" sz="3200" b="1" dirty="0" smtClean="0"/>
              <a:t>VGG Architecture 2014</a:t>
            </a:r>
            <a:endParaRPr lang="en-US" sz="3200" b="1" dirty="0"/>
          </a:p>
        </p:txBody>
      </p:sp>
      <p:pic>
        <p:nvPicPr>
          <p:cNvPr id="30721" name="Picture 1" descr="age137image17706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70" y="801807"/>
            <a:ext cx="10357530" cy="608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2109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3" name="TextBox 2"/>
          <p:cNvSpPr txBox="1"/>
          <p:nvPr/>
        </p:nvSpPr>
        <p:spPr>
          <a:xfrm>
            <a:off x="3479448" y="1644542"/>
            <a:ext cx="6292299" cy="2204899"/>
          </a:xfrm>
          <a:prstGeom prst="rect">
            <a:avLst/>
          </a:prstGeom>
          <a:noFill/>
        </p:spPr>
        <p:txBody>
          <a:bodyPr wrap="none" rtlCol="0">
            <a:spAutoFit/>
          </a:bodyPr>
          <a:lstStyle/>
          <a:p>
            <a:pPr marL="285750" indent="-285750" algn="ctr">
              <a:lnSpc>
                <a:spcPct val="200000"/>
              </a:lnSpc>
              <a:buFont typeface="Arial" charset="0"/>
              <a:buChar char="•"/>
            </a:pPr>
            <a:r>
              <a:rPr lang="en-US" sz="2400" b="1" dirty="0" err="1" smtClean="0"/>
              <a:t>vgg_inspect.py</a:t>
            </a:r>
            <a:endParaRPr lang="en-US" sz="2400" b="1" dirty="0" smtClean="0"/>
          </a:p>
          <a:p>
            <a:pPr marL="285750" indent="-285750" algn="ctr">
              <a:lnSpc>
                <a:spcPct val="200000"/>
              </a:lnSpc>
              <a:buFont typeface="Arial" charset="0"/>
              <a:buChar char="•"/>
            </a:pPr>
            <a:r>
              <a:rPr lang="en-US" sz="2400" b="1" dirty="0"/>
              <a:t>How many parameters does this model have?</a:t>
            </a:r>
          </a:p>
          <a:p>
            <a:pPr marL="285750" indent="-285750" algn="ctr">
              <a:lnSpc>
                <a:spcPct val="200000"/>
              </a:lnSpc>
              <a:buFont typeface="Arial" charset="0"/>
              <a:buChar char="•"/>
            </a:pPr>
            <a:r>
              <a:rPr lang="en-US" sz="2400" b="1" dirty="0"/>
              <a:t>Why doesn’t it </a:t>
            </a:r>
            <a:r>
              <a:rPr lang="en-US" sz="2400" b="1" dirty="0" err="1"/>
              <a:t>overfit</a:t>
            </a:r>
            <a:r>
              <a:rPr lang="en-US" sz="2400" b="1" dirty="0"/>
              <a:t> the training data</a:t>
            </a:r>
            <a:r>
              <a:rPr lang="en-US" sz="2400" b="1" dirty="0" smtClean="0"/>
              <a:t>?</a:t>
            </a:r>
            <a:endParaRPr lang="en-US" sz="2400" b="1" dirty="0"/>
          </a:p>
        </p:txBody>
      </p:sp>
    </p:spTree>
    <p:extLst>
      <p:ext uri="{BB962C8B-B14F-4D97-AF65-F5344CB8AC3E}">
        <p14:creationId xmlns:p14="http://schemas.microsoft.com/office/powerpoint/2010/main" val="177362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3" name="TextBox 2"/>
          <p:cNvSpPr txBox="1"/>
          <p:nvPr/>
        </p:nvSpPr>
        <p:spPr>
          <a:xfrm>
            <a:off x="5095564" y="1644542"/>
            <a:ext cx="3060069" cy="727571"/>
          </a:xfrm>
          <a:prstGeom prst="rect">
            <a:avLst/>
          </a:prstGeom>
          <a:noFill/>
        </p:spPr>
        <p:txBody>
          <a:bodyPr wrap="none" rtlCol="0">
            <a:spAutoFit/>
          </a:bodyPr>
          <a:lstStyle/>
          <a:p>
            <a:pPr marL="285750" indent="-285750" algn="ctr">
              <a:lnSpc>
                <a:spcPct val="200000"/>
              </a:lnSpc>
              <a:buFont typeface="Arial" charset="0"/>
              <a:buChar char="•"/>
            </a:pPr>
            <a:r>
              <a:rPr lang="en-US" sz="2400" b="1" dirty="0" smtClean="0"/>
              <a:t>resnet50_inspect.py</a:t>
            </a:r>
          </a:p>
        </p:txBody>
      </p:sp>
    </p:spTree>
    <p:extLst>
      <p:ext uri="{BB962C8B-B14F-4D97-AF65-F5344CB8AC3E}">
        <p14:creationId xmlns:p14="http://schemas.microsoft.com/office/powerpoint/2010/main" val="10226719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702F05-0330-4A6F-879A-8881DBE7AB24}"/>
              </a:ext>
            </a:extLst>
          </p:cNvPr>
          <p:cNvSpPr txBox="1"/>
          <p:nvPr/>
        </p:nvSpPr>
        <p:spPr>
          <a:xfrm>
            <a:off x="441996" y="245379"/>
            <a:ext cx="1813317" cy="584775"/>
          </a:xfrm>
          <a:prstGeom prst="rect">
            <a:avLst/>
          </a:prstGeom>
          <a:noFill/>
        </p:spPr>
        <p:txBody>
          <a:bodyPr wrap="none" rtlCol="0">
            <a:spAutoFit/>
          </a:bodyPr>
          <a:lstStyle/>
          <a:p>
            <a:r>
              <a:rPr lang="en-US" sz="3200" b="1" dirty="0" smtClean="0"/>
              <a:t>Run Code</a:t>
            </a:r>
            <a:endParaRPr lang="en-US" sz="3200" b="1" dirty="0"/>
          </a:p>
        </p:txBody>
      </p:sp>
      <p:sp>
        <p:nvSpPr>
          <p:cNvPr id="3" name="TextBox 2"/>
          <p:cNvSpPr txBox="1"/>
          <p:nvPr/>
        </p:nvSpPr>
        <p:spPr>
          <a:xfrm>
            <a:off x="5055721" y="1644542"/>
            <a:ext cx="3139770" cy="727571"/>
          </a:xfrm>
          <a:prstGeom prst="rect">
            <a:avLst/>
          </a:prstGeom>
          <a:noFill/>
        </p:spPr>
        <p:txBody>
          <a:bodyPr wrap="none" rtlCol="0">
            <a:spAutoFit/>
          </a:bodyPr>
          <a:lstStyle/>
          <a:p>
            <a:pPr marL="285750" indent="-285750" algn="ctr">
              <a:lnSpc>
                <a:spcPct val="200000"/>
              </a:lnSpc>
              <a:buFont typeface="Arial" charset="0"/>
              <a:buChar char="•"/>
            </a:pPr>
            <a:r>
              <a:rPr lang="en-US" sz="2400" b="1" dirty="0" err="1" smtClean="0"/>
              <a:t>inception_inspect.py</a:t>
            </a:r>
            <a:endParaRPr lang="en-US" sz="2400" b="1" dirty="0" smtClean="0"/>
          </a:p>
        </p:txBody>
      </p:sp>
    </p:spTree>
    <p:extLst>
      <p:ext uri="{BB962C8B-B14F-4D97-AF65-F5344CB8AC3E}">
        <p14:creationId xmlns:p14="http://schemas.microsoft.com/office/powerpoint/2010/main" val="20540629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age144image29289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8937"/>
            <a:ext cx="12087225" cy="67990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1B702F05-0330-4A6F-879A-8881DBE7AB24}"/>
              </a:ext>
            </a:extLst>
          </p:cNvPr>
          <p:cNvSpPr txBox="1"/>
          <p:nvPr/>
        </p:nvSpPr>
        <p:spPr>
          <a:xfrm>
            <a:off x="441996" y="245379"/>
            <a:ext cx="5227265" cy="584775"/>
          </a:xfrm>
          <a:prstGeom prst="rect">
            <a:avLst/>
          </a:prstGeom>
          <a:noFill/>
        </p:spPr>
        <p:txBody>
          <a:bodyPr wrap="none" rtlCol="0">
            <a:spAutoFit/>
          </a:bodyPr>
          <a:lstStyle/>
          <a:p>
            <a:r>
              <a:rPr lang="en-US" sz="3200" b="1" dirty="0" smtClean="0"/>
              <a:t>Overview of Neural Networks</a:t>
            </a:r>
            <a:endParaRPr lang="en-US" sz="3200" b="1" dirty="0"/>
          </a:p>
        </p:txBody>
      </p:sp>
    </p:spTree>
    <p:extLst>
      <p:ext uri="{BB962C8B-B14F-4D97-AF65-F5344CB8AC3E}">
        <p14:creationId xmlns:p14="http://schemas.microsoft.com/office/powerpoint/2010/main" val="16239712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B702F05-0330-4A6F-879A-8881DBE7AB24}"/>
              </a:ext>
            </a:extLst>
          </p:cNvPr>
          <p:cNvSpPr txBox="1"/>
          <p:nvPr/>
        </p:nvSpPr>
        <p:spPr>
          <a:xfrm>
            <a:off x="441996" y="245379"/>
            <a:ext cx="5694764" cy="584775"/>
          </a:xfrm>
          <a:prstGeom prst="rect">
            <a:avLst/>
          </a:prstGeom>
          <a:noFill/>
        </p:spPr>
        <p:txBody>
          <a:bodyPr wrap="none" rtlCol="0">
            <a:spAutoFit/>
          </a:bodyPr>
          <a:lstStyle/>
          <a:p>
            <a:r>
              <a:rPr lang="en-US" sz="3200" b="1" dirty="0" smtClean="0"/>
              <a:t>Project- Dog Breed Classification</a:t>
            </a:r>
            <a:endParaRPr lang="en-US" sz="3200" b="1" dirty="0"/>
          </a:p>
        </p:txBody>
      </p:sp>
      <p:sp>
        <p:nvSpPr>
          <p:cNvPr id="4" name="TextBox 3"/>
          <p:cNvSpPr txBox="1"/>
          <p:nvPr/>
        </p:nvSpPr>
        <p:spPr>
          <a:xfrm>
            <a:off x="441996" y="1143000"/>
            <a:ext cx="11059442" cy="1569660"/>
          </a:xfrm>
          <a:prstGeom prst="rect">
            <a:avLst/>
          </a:prstGeom>
          <a:noFill/>
        </p:spPr>
        <p:txBody>
          <a:bodyPr wrap="square" rtlCol="0">
            <a:spAutoFit/>
          </a:bodyPr>
          <a:lstStyle/>
          <a:p>
            <a:r>
              <a:rPr lang="en-US" sz="2400" dirty="0"/>
              <a:t>Given an image of a dog, </a:t>
            </a:r>
            <a:r>
              <a:rPr lang="en-US" sz="2400" dirty="0" smtClean="0"/>
              <a:t>the algorithm </a:t>
            </a:r>
            <a:r>
              <a:rPr lang="en-US" sz="2400" dirty="0"/>
              <a:t>will identify an estimate of the canine’s breed. If supplied an image of a human, the code will identify the resembling dog breed.</a:t>
            </a:r>
          </a:p>
          <a:p>
            <a:r>
              <a:rPr lang="en-US" sz="2400" dirty="0"/>
              <a:t/>
            </a:r>
            <a:br>
              <a:rPr lang="en-US" sz="2400" dirty="0"/>
            </a:br>
            <a:endParaRPr lang="en-US" sz="2400" dirty="0"/>
          </a:p>
        </p:txBody>
      </p:sp>
      <p:pic>
        <p:nvPicPr>
          <p:cNvPr id="5" name="Picture 4"/>
          <p:cNvPicPr>
            <a:picLocks noChangeAspect="1"/>
          </p:cNvPicPr>
          <p:nvPr/>
        </p:nvPicPr>
        <p:blipFill>
          <a:blip r:embed="rId2"/>
          <a:stretch>
            <a:fillRect/>
          </a:stretch>
        </p:blipFill>
        <p:spPr>
          <a:xfrm>
            <a:off x="3557588" y="2053706"/>
            <a:ext cx="3871912" cy="4690643"/>
          </a:xfrm>
          <a:prstGeom prst="rect">
            <a:avLst/>
          </a:prstGeom>
        </p:spPr>
      </p:pic>
    </p:spTree>
    <p:extLst>
      <p:ext uri="{BB962C8B-B14F-4D97-AF65-F5344CB8AC3E}">
        <p14:creationId xmlns:p14="http://schemas.microsoft.com/office/powerpoint/2010/main" val="2067177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1185863"/>
            <a:ext cx="8738995" cy="5262979"/>
          </a:xfrm>
          <a:prstGeom prst="rect">
            <a:avLst/>
          </a:prstGeom>
          <a:noFill/>
        </p:spPr>
        <p:txBody>
          <a:bodyPr wrap="none" rtlCol="0">
            <a:spAutoFit/>
          </a:bodyPr>
          <a:lstStyle/>
          <a:p>
            <a:pPr>
              <a:lnSpc>
                <a:spcPct val="150000"/>
              </a:lnSpc>
            </a:pPr>
            <a:r>
              <a:rPr lang="en-US" sz="2400" u="sng" dirty="0">
                <a:hlinkClick r:id="rId2"/>
              </a:rPr>
              <a:t>Step 0</a:t>
            </a:r>
            <a:r>
              <a:rPr lang="en-US" sz="2400" dirty="0"/>
              <a:t>: Import Datasets</a:t>
            </a:r>
          </a:p>
          <a:p>
            <a:pPr>
              <a:lnSpc>
                <a:spcPct val="150000"/>
              </a:lnSpc>
            </a:pPr>
            <a:r>
              <a:rPr lang="en-US" sz="2400" u="sng" dirty="0">
                <a:hlinkClick r:id="rId3"/>
              </a:rPr>
              <a:t>Step 1</a:t>
            </a:r>
            <a:r>
              <a:rPr lang="en-US" sz="2400" dirty="0"/>
              <a:t>: Detect Humans</a:t>
            </a:r>
          </a:p>
          <a:p>
            <a:pPr>
              <a:lnSpc>
                <a:spcPct val="150000"/>
              </a:lnSpc>
            </a:pPr>
            <a:r>
              <a:rPr lang="en-US" sz="2400" u="sng" dirty="0">
                <a:hlinkClick r:id="rId4"/>
              </a:rPr>
              <a:t>Step 2</a:t>
            </a:r>
            <a:r>
              <a:rPr lang="en-US" sz="2400" dirty="0"/>
              <a:t>: Detect Dogs</a:t>
            </a:r>
          </a:p>
          <a:p>
            <a:pPr>
              <a:lnSpc>
                <a:spcPct val="150000"/>
              </a:lnSpc>
            </a:pPr>
            <a:r>
              <a:rPr lang="en-US" sz="2400" u="sng" dirty="0">
                <a:hlinkClick r:id="rId5"/>
              </a:rPr>
              <a:t>Step 3</a:t>
            </a:r>
            <a:r>
              <a:rPr lang="en-US" sz="2400" dirty="0"/>
              <a:t>: Create a CNN to Classify Dog Breeds (from Scratch)</a:t>
            </a:r>
          </a:p>
          <a:p>
            <a:pPr>
              <a:lnSpc>
                <a:spcPct val="150000"/>
              </a:lnSpc>
            </a:pPr>
            <a:r>
              <a:rPr lang="en-US" sz="2400" u="sng" dirty="0">
                <a:hlinkClick r:id="rId6"/>
              </a:rPr>
              <a:t>Step 4</a:t>
            </a:r>
            <a:r>
              <a:rPr lang="en-US" sz="2400" dirty="0"/>
              <a:t>: Use a CNN to Classify Dog Breeds (using Transfer Learning)</a:t>
            </a:r>
          </a:p>
          <a:p>
            <a:pPr>
              <a:lnSpc>
                <a:spcPct val="150000"/>
              </a:lnSpc>
            </a:pPr>
            <a:r>
              <a:rPr lang="en-US" sz="2400" u="sng" dirty="0">
                <a:hlinkClick r:id="rId7"/>
              </a:rPr>
              <a:t>Step 5</a:t>
            </a:r>
            <a:r>
              <a:rPr lang="en-US" sz="2400" dirty="0"/>
              <a:t>: Create a CNN to Classify Dog Breeds (using Transfer Learning)</a:t>
            </a:r>
          </a:p>
          <a:p>
            <a:pPr>
              <a:lnSpc>
                <a:spcPct val="150000"/>
              </a:lnSpc>
            </a:pPr>
            <a:r>
              <a:rPr lang="en-US" sz="2400" u="sng" dirty="0">
                <a:hlinkClick r:id="rId8"/>
              </a:rPr>
              <a:t>Step 6</a:t>
            </a:r>
            <a:r>
              <a:rPr lang="en-US" sz="2400" dirty="0"/>
              <a:t>: Write your Algorithm</a:t>
            </a:r>
          </a:p>
          <a:p>
            <a:pPr>
              <a:lnSpc>
                <a:spcPct val="150000"/>
              </a:lnSpc>
            </a:pPr>
            <a:r>
              <a:rPr lang="en-US" sz="2400" u="sng" dirty="0">
                <a:hlinkClick r:id="rId9"/>
              </a:rPr>
              <a:t>Step 7</a:t>
            </a:r>
            <a:r>
              <a:rPr lang="en-US" sz="2400" dirty="0"/>
              <a:t>: Test Your Algorithm</a:t>
            </a:r>
          </a:p>
          <a:p>
            <a:r>
              <a:rPr lang="en-US" sz="2400" dirty="0"/>
              <a:t/>
            </a:r>
            <a:br>
              <a:rPr lang="en-US" sz="2400" dirty="0"/>
            </a:br>
            <a:endParaRPr lang="en-US" sz="2400" dirty="0"/>
          </a:p>
        </p:txBody>
      </p:sp>
      <p:sp>
        <p:nvSpPr>
          <p:cNvPr id="3" name="TextBox 2">
            <a:extLst>
              <a:ext uri="{FF2B5EF4-FFF2-40B4-BE49-F238E27FC236}">
                <a16:creationId xmlns:a16="http://schemas.microsoft.com/office/drawing/2014/main" xmlns="" id="{1B702F05-0330-4A6F-879A-8881DBE7AB24}"/>
              </a:ext>
            </a:extLst>
          </p:cNvPr>
          <p:cNvSpPr txBox="1"/>
          <p:nvPr/>
        </p:nvSpPr>
        <p:spPr>
          <a:xfrm>
            <a:off x="441996" y="245379"/>
            <a:ext cx="5694764" cy="584775"/>
          </a:xfrm>
          <a:prstGeom prst="rect">
            <a:avLst/>
          </a:prstGeom>
          <a:noFill/>
        </p:spPr>
        <p:txBody>
          <a:bodyPr wrap="none" rtlCol="0">
            <a:spAutoFit/>
          </a:bodyPr>
          <a:lstStyle/>
          <a:p>
            <a:r>
              <a:rPr lang="en-US" sz="3200" b="1" dirty="0" smtClean="0"/>
              <a:t>Project- Dog Breed Classification</a:t>
            </a:r>
            <a:endParaRPr lang="en-US" sz="3200" b="1" dirty="0"/>
          </a:p>
        </p:txBody>
      </p:sp>
    </p:spTree>
    <p:extLst>
      <p:ext uri="{BB962C8B-B14F-4D97-AF65-F5344CB8AC3E}">
        <p14:creationId xmlns:p14="http://schemas.microsoft.com/office/powerpoint/2010/main" val="170966097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28788"/>
            <a:ext cx="11607921" cy="1107996"/>
          </a:xfrm>
          <a:prstGeom prst="rect">
            <a:avLst/>
          </a:prstGeom>
          <a:noFill/>
        </p:spPr>
        <p:txBody>
          <a:bodyPr wrap="none" rtlCol="0">
            <a:spAutoFit/>
          </a:bodyPr>
          <a:lstStyle/>
          <a:p>
            <a:pPr marL="342900" indent="-342900">
              <a:buFont typeface="Arial" charset="0"/>
              <a:buChar char="•"/>
            </a:pPr>
            <a:r>
              <a:rPr lang="en-US" sz="2200" dirty="0" err="1" smtClean="0"/>
              <a:t>Git</a:t>
            </a:r>
            <a:r>
              <a:rPr lang="en-US" sz="2200" dirty="0"/>
              <a:t> clone </a:t>
            </a:r>
            <a:r>
              <a:rPr lang="en-US" sz="2200" dirty="0">
                <a:hlinkClick r:id="rId2"/>
              </a:rPr>
              <a:t>https://</a:t>
            </a:r>
            <a:r>
              <a:rPr lang="en-US" sz="2200" dirty="0" smtClean="0">
                <a:hlinkClick r:id="rId2"/>
              </a:rPr>
              <a:t>github.com/humayun/udacity_nanodegree/tree/master/p2_dog_project</a:t>
            </a:r>
            <a:endParaRPr lang="en-US" sz="2200" dirty="0" smtClean="0"/>
          </a:p>
          <a:p>
            <a:pPr marL="342900" indent="-342900">
              <a:buFont typeface="Arial" charset="0"/>
              <a:buChar char="•"/>
            </a:pPr>
            <a:r>
              <a:rPr lang="en-US" sz="2200" dirty="0">
                <a:hlinkClick r:id="rId3"/>
              </a:rPr>
              <a:t>https://</a:t>
            </a:r>
            <a:r>
              <a:rPr lang="en-US" sz="2200" dirty="0" smtClean="0">
                <a:hlinkClick r:id="rId3"/>
              </a:rPr>
              <a:t>github.com/humayun/udacity_nanodegree/blob/master/p2_dog_project/dog_app.ipynb</a:t>
            </a:r>
            <a:endParaRPr lang="en-US" sz="2200" dirty="0" smtClean="0"/>
          </a:p>
          <a:p>
            <a:pPr marL="342900" indent="-342900">
              <a:buFont typeface="Arial" charset="0"/>
              <a:buChar char="•"/>
            </a:pPr>
            <a:endParaRPr lang="en-US" sz="2200" dirty="0"/>
          </a:p>
        </p:txBody>
      </p:sp>
      <p:sp>
        <p:nvSpPr>
          <p:cNvPr id="3" name="TextBox 2">
            <a:extLst>
              <a:ext uri="{FF2B5EF4-FFF2-40B4-BE49-F238E27FC236}">
                <a16:creationId xmlns:a16="http://schemas.microsoft.com/office/drawing/2014/main" xmlns="" id="{1B702F05-0330-4A6F-879A-8881DBE7AB24}"/>
              </a:ext>
            </a:extLst>
          </p:cNvPr>
          <p:cNvSpPr txBox="1"/>
          <p:nvPr/>
        </p:nvSpPr>
        <p:spPr>
          <a:xfrm>
            <a:off x="441996" y="245379"/>
            <a:ext cx="5694764" cy="584775"/>
          </a:xfrm>
          <a:prstGeom prst="rect">
            <a:avLst/>
          </a:prstGeom>
          <a:noFill/>
        </p:spPr>
        <p:txBody>
          <a:bodyPr wrap="none" rtlCol="0">
            <a:spAutoFit/>
          </a:bodyPr>
          <a:lstStyle/>
          <a:p>
            <a:r>
              <a:rPr lang="en-US" sz="3200" b="1" dirty="0" smtClean="0"/>
              <a:t>Project- Dog Breed Classification</a:t>
            </a:r>
            <a:endParaRPr lang="en-US" sz="3200" b="1" dirty="0"/>
          </a:p>
        </p:txBody>
      </p:sp>
    </p:spTree>
    <p:extLst>
      <p:ext uri="{BB962C8B-B14F-4D97-AF65-F5344CB8AC3E}">
        <p14:creationId xmlns:p14="http://schemas.microsoft.com/office/powerpoint/2010/main" val="657449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4834</TotalTime>
  <Words>2878</Words>
  <Application>Microsoft Macintosh PowerPoint</Application>
  <PresentationFormat>Widescreen</PresentationFormat>
  <Paragraphs>701</Paragraphs>
  <Slides>98</Slides>
  <Notes>31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98</vt:i4>
      </vt:variant>
    </vt:vector>
  </HeadingPairs>
  <TitlesOfParts>
    <vt:vector size="107" baseType="lpstr">
      <vt:lpstr>Calibri</vt:lpstr>
      <vt:lpstr>Calibri Light</vt:lpstr>
      <vt:lpstr>Cambria Math</vt:lpstr>
      <vt:lpstr>Lato</vt:lpstr>
      <vt:lpstr>Mangal</vt:lpstr>
      <vt:lpstr>Noto Sans Symbols</vt:lpstr>
      <vt:lpstr>Roboto Mono</vt:lpstr>
      <vt:lpstr>Arial</vt:lpstr>
      <vt:lpstr>Office Theme</vt:lpstr>
      <vt:lpstr>Intro to AI, Machine learning and Deep Learning (using scikit-learn, tensorflow and keras) </vt:lpstr>
      <vt:lpstr>What we want to achieve</vt:lpstr>
      <vt:lpstr>Agenda</vt:lpstr>
      <vt:lpstr>Prerequisites: what we need before we start!</vt:lpstr>
      <vt:lpstr>PowerPoint Presentation</vt:lpstr>
      <vt:lpstr>Instructors</vt:lpstr>
      <vt:lpstr>PowerPoint Presentation</vt:lpstr>
      <vt:lpstr>PowerPoint Presentation</vt:lpstr>
      <vt:lpstr>PowerPoint Presentation</vt:lpstr>
      <vt:lpstr>Supervised learning</vt:lpstr>
      <vt:lpstr>Supervised learning</vt:lpstr>
      <vt:lpstr>What does regression do?</vt:lpstr>
      <vt:lpstr>Classification</vt:lpstr>
      <vt:lpstr>PowerPoint Presentation</vt:lpstr>
      <vt:lpstr>What are the patterns?</vt:lpstr>
      <vt:lpstr>Example: Parking sign detection (Q)</vt:lpstr>
      <vt:lpstr>PowerPoint Presentation</vt:lpstr>
      <vt:lpstr>Unsupervised learning</vt:lpstr>
      <vt:lpstr>Unsupervised learning</vt:lpstr>
      <vt:lpstr>Reinforcement learning</vt:lpstr>
      <vt:lpstr>Time to practice!</vt:lpstr>
      <vt:lpstr>Load-mnist.py</vt:lpstr>
      <vt:lpstr>Splitting Data</vt:lpstr>
      <vt:lpstr>classifire_svm.py</vt:lpstr>
      <vt:lpstr>regression.py</vt:lpstr>
      <vt:lpstr>Logistic regression</vt:lpstr>
      <vt:lpstr>Model Evaluation</vt:lpstr>
      <vt:lpstr>Model evaluation</vt:lpstr>
      <vt:lpstr>Cross_validation</vt:lpstr>
      <vt:lpstr>Feature_extraction.py</vt:lpstr>
      <vt:lpstr>Load_twits.py </vt:lpstr>
      <vt:lpstr>Perceptron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 Layers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Convolutional Neural Net CNN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Humayun Irshad</dc:creator>
  <cp:lastModifiedBy>Humayun Irshad</cp:lastModifiedBy>
  <cp:revision>113</cp:revision>
  <dcterms:created xsi:type="dcterms:W3CDTF">2018-01-21T07:27:44Z</dcterms:created>
  <dcterms:modified xsi:type="dcterms:W3CDTF">2018-01-25T08:12:30Z</dcterms:modified>
</cp:coreProperties>
</file>