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4" r:id="rId2"/>
    <p:sldId id="325" r:id="rId3"/>
    <p:sldId id="343" r:id="rId4"/>
    <p:sldId id="330" r:id="rId5"/>
    <p:sldId id="344" r:id="rId6"/>
    <p:sldId id="334" r:id="rId7"/>
    <p:sldId id="335" r:id="rId8"/>
    <p:sldId id="336" r:id="rId9"/>
    <p:sldId id="337" r:id="rId10"/>
    <p:sldId id="345" r:id="rId11"/>
    <p:sldId id="302" r:id="rId12"/>
    <p:sldId id="341" r:id="rId13"/>
    <p:sldId id="318" r:id="rId14"/>
    <p:sldId id="320" r:id="rId15"/>
    <p:sldId id="308" r:id="rId16"/>
    <p:sldId id="328" r:id="rId17"/>
    <p:sldId id="327" r:id="rId18"/>
    <p:sldId id="346" r:id="rId19"/>
    <p:sldId id="340" r:id="rId20"/>
    <p:sldId id="342" r:id="rId21"/>
    <p:sldId id="312" r:id="rId22"/>
    <p:sldId id="31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3479E5-C063-6540-B6BC-B13C53353630}">
          <p14:sldIdLst>
            <p14:sldId id="324"/>
            <p14:sldId id="325"/>
            <p14:sldId id="343"/>
            <p14:sldId id="330"/>
            <p14:sldId id="344"/>
            <p14:sldId id="334"/>
            <p14:sldId id="335"/>
            <p14:sldId id="336"/>
            <p14:sldId id="337"/>
            <p14:sldId id="345"/>
            <p14:sldId id="302"/>
            <p14:sldId id="341"/>
            <p14:sldId id="318"/>
            <p14:sldId id="320"/>
            <p14:sldId id="308"/>
            <p14:sldId id="328"/>
            <p14:sldId id="327"/>
            <p14:sldId id="346"/>
            <p14:sldId id="340"/>
            <p14:sldId id="342"/>
            <p14:sldId id="312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C87"/>
    <a:srgbClr val="811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2620" autoAdjust="0"/>
  </p:normalViewPr>
  <p:slideViewPr>
    <p:cSldViewPr snapToGrid="0" snapToObjects="1">
      <p:cViewPr varScale="1">
        <p:scale>
          <a:sx n="108" d="100"/>
          <a:sy n="108" d="100"/>
        </p:scale>
        <p:origin x="-1688" y="-256"/>
      </p:cViewPr>
      <p:guideLst>
        <p:guide orient="horz" pos="4149"/>
        <p:guide pos="542"/>
      </p:guideLst>
    </p:cSldViewPr>
  </p:slideViewPr>
  <p:outlineViewPr>
    <p:cViewPr>
      <p:scale>
        <a:sx n="33" d="100"/>
        <a:sy n="33" d="100"/>
      </p:scale>
      <p:origin x="0" y="3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6562-8AC6-C243-B9EB-B742102B7414}" type="datetime1">
              <a:rPr lang="en-US" smtClean="0"/>
              <a:t>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E916-1AB0-1546-87C0-F88D62EF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E369-3DE9-9B45-A953-34D7CAE17A63}" type="datetime1">
              <a:rPr lang="en-US" smtClean="0"/>
              <a:t>5/10/13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BB896-388B-C44B-938B-474CEE7F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4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Typically includes compilation of historical data from a variety of different sources along with geospatial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Much of the data involves long-term, on-going monitoring of sea otters, harbor seals, elephant seals, abalone, algae, sea stars, barnacles and </a:t>
            </a:r>
            <a:br>
              <a:rPr lang="en-US" sz="1200" dirty="0" smtClean="0"/>
            </a:br>
            <a:r>
              <a:rPr lang="en-US" sz="1200" dirty="0" smtClean="0"/>
              <a:t>weather data at the refuge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Podcast started by Mike Osborne, a grad student in Earth Sciences, consisting of interviews about planetary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Char char="ü"/>
            </a:pPr>
            <a:r>
              <a:rPr lang="en-US" dirty="0" smtClean="0"/>
              <a:t>For access to web interface for making deposits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For consultation on best approaches for your data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For instruction on using the deposit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of the most popular pages</a:t>
            </a:r>
            <a:r>
              <a:rPr lang="en-US" baseline="0" dirty="0" smtClean="0"/>
              <a:t> on this site are the DMPTool page and the page that lists subject specific repositories. Screen shots of those follow.</a:t>
            </a:r>
          </a:p>
          <a:p>
            <a:pPr lvl="1"/>
            <a:r>
              <a:rPr lang="en-US" baseline="0" dirty="0" smtClean="0"/>
              <a:t>Most visited: 	home page</a:t>
            </a:r>
          </a:p>
          <a:p>
            <a:pPr lvl="1"/>
            <a:r>
              <a:rPr lang="en-US" baseline="0" dirty="0" smtClean="0"/>
              <a:t>Second: 	DMP Tool</a:t>
            </a:r>
          </a:p>
          <a:p>
            <a:pPr lvl="1"/>
            <a:r>
              <a:rPr lang="en-US" baseline="0" dirty="0" smtClean="0"/>
              <a:t>Third:		Subject-Specific Data 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85 institutions</a:t>
            </a:r>
            <a:r>
              <a:rPr lang="en-US" baseline="0" dirty="0" smtClean="0"/>
              <a:t> with single sign-on</a:t>
            </a:r>
          </a:p>
          <a:p>
            <a:r>
              <a:rPr lang="en-US" baseline="0" dirty="0" smtClean="0"/>
              <a:t>As of February 11, Stanford usage stats:</a:t>
            </a:r>
          </a:p>
          <a:p>
            <a:r>
              <a:rPr lang="en-US" baseline="0" dirty="0" smtClean="0"/>
              <a:t>119 users</a:t>
            </a:r>
          </a:p>
          <a:p>
            <a:r>
              <a:rPr lang="en-US" baseline="0" dirty="0" smtClean="0"/>
              <a:t>47 have created plans</a:t>
            </a:r>
          </a:p>
          <a:p>
            <a:r>
              <a:rPr lang="en-US" dirty="0" smtClean="0"/>
              <a:t>Most</a:t>
            </a:r>
            <a:r>
              <a:rPr lang="en-US" baseline="0" dirty="0" smtClean="0"/>
              <a:t> users added when we were giving workshops in the fall and in response to an email about it that went out from the Dean of Research’s office.</a:t>
            </a:r>
          </a:p>
          <a:p>
            <a:r>
              <a:rPr lang="en-US" baseline="0" dirty="0" smtClean="0"/>
              <a:t>This screen shot shows an example where we have contextualized Help text, Suggested Answer text, and links to Stanford sites with additional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9169400" cy="323850"/>
            <a:chOff x="-12700" y="-323850"/>
            <a:chExt cx="9169400" cy="32385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0"/>
            <a:stretch>
              <a:fillRect/>
            </a:stretch>
          </p:blipFill>
          <p:spPr bwMode="auto">
            <a:xfrm>
              <a:off x="-12700" y="-323850"/>
              <a:ext cx="91694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100" y="-298450"/>
              <a:ext cx="3358522" cy="27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23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group/spatialhistory/jlag/rioslave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amyhodge@stanfor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PURLs @ Stanford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Amy Hodge, Science Data Librarian</a:t>
            </a:r>
          </a:p>
          <a:p>
            <a:r>
              <a:rPr lang="en-US" dirty="0" smtClean="0"/>
              <a:t>Engineering Executive Committee Meeting</a:t>
            </a:r>
          </a:p>
          <a:p>
            <a:r>
              <a:rPr lang="en-US" dirty="0" smtClean="0"/>
              <a:t>May 22,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rgbClr val="0D0D0D"/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918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Publication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3" y="1498603"/>
            <a:ext cx="8268867" cy="3716866"/>
          </a:xfrm>
        </p:spPr>
        <p:txBody>
          <a:bodyPr>
            <a:normAutofit/>
          </a:bodyPr>
          <a:lstStyle/>
          <a:p>
            <a:r>
              <a:rPr lang="en-US" dirty="0" smtClean="0"/>
              <a:t>PNAS </a:t>
            </a:r>
            <a:r>
              <a:rPr lang="en-US" dirty="0"/>
              <a:t>p</a:t>
            </a:r>
            <a:r>
              <a:rPr lang="en-US" dirty="0" smtClean="0"/>
              <a:t>aper was in press</a:t>
            </a:r>
          </a:p>
          <a:p>
            <a:r>
              <a:rPr lang="en-US" dirty="0"/>
              <a:t>R</a:t>
            </a:r>
            <a:r>
              <a:rPr lang="en-US" dirty="0" smtClean="0"/>
              <a:t>equired to publish data, but journal did not provide a place for this</a:t>
            </a:r>
          </a:p>
          <a:p>
            <a:r>
              <a:rPr lang="en-US" dirty="0" smtClean="0"/>
              <a:t>PURL required </a:t>
            </a:r>
            <a:br>
              <a:rPr lang="en-US" dirty="0" smtClean="0"/>
            </a:br>
            <a:r>
              <a:rPr lang="en-US" dirty="0" smtClean="0"/>
              <a:t>prior to data </a:t>
            </a:r>
            <a:br>
              <a:rPr lang="en-US" dirty="0" smtClean="0"/>
            </a:br>
            <a:r>
              <a:rPr lang="en-US" dirty="0" smtClean="0"/>
              <a:t>publication for </a:t>
            </a:r>
            <a:br>
              <a:rPr lang="en-US" dirty="0" smtClean="0"/>
            </a:br>
            <a:r>
              <a:rPr lang="en-US" dirty="0" smtClean="0"/>
              <a:t>the galley proof</a:t>
            </a:r>
            <a:endParaRPr lang="en-US" dirty="0"/>
          </a:p>
        </p:txBody>
      </p:sp>
      <p:pic>
        <p:nvPicPr>
          <p:cNvPr id="6" name="Content Placeholder 4" descr="Screen Shot 2013-04-26 at 3.19.49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" b="-256"/>
          <a:stretch/>
        </p:blipFill>
        <p:spPr>
          <a:xfrm>
            <a:off x="3108818" y="2551545"/>
            <a:ext cx="5430982" cy="4052455"/>
          </a:xfrm>
        </p:spPr>
      </p:pic>
      <p:pic>
        <p:nvPicPr>
          <p:cNvPr id="4" name="Picture 3" descr="Screen Shot 2013-05-03 at 1.5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66586"/>
            <a:ext cx="2438400" cy="16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PURL for </a:t>
            </a:r>
            <a:r>
              <a:rPr lang="en-US" dirty="0"/>
              <a:t>Restoring Data Access</a:t>
            </a:r>
          </a:p>
        </p:txBody>
      </p:sp>
      <p:pic>
        <p:nvPicPr>
          <p:cNvPr id="4" name="Content Placeholder 3" descr="Screen Shot 2013-04-26 at 3.34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9" r="-14159"/>
          <a:stretch>
            <a:fillRect/>
          </a:stretch>
        </p:blipFill>
        <p:spPr/>
      </p:pic>
      <p:pic>
        <p:nvPicPr>
          <p:cNvPr id="5" name="Picture 4" descr="Screen Shot 2013-04-26 at 3.30.0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07"/>
          <a:stretch/>
        </p:blipFill>
        <p:spPr>
          <a:xfrm>
            <a:off x="457200" y="1566161"/>
            <a:ext cx="6187073" cy="166076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7200" y="5080425"/>
            <a:ext cx="3389661" cy="1323439"/>
            <a:chOff x="-4839939" y="6039837"/>
            <a:chExt cx="3389661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-4839939" y="6039837"/>
              <a:ext cx="3389661" cy="1323439"/>
            </a:xfrm>
            <a:prstGeom prst="rect">
              <a:avLst/>
            </a:prstGeom>
            <a:noFill/>
            <a:ln w="28575" cmpd="sng">
              <a:solidFill>
                <a:srgbClr val="274C8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dirty="0" smtClean="0"/>
                <a:t>www.stanford.edu</a:t>
              </a:r>
              <a:r>
                <a:rPr lang="pl-PL" sz="1600" dirty="0"/>
                <a:t>/~mpinsky/salmon</a:t>
              </a:r>
              <a:r>
                <a:rPr lang="pl-PL" sz="1600" dirty="0" smtClean="0"/>
                <a:t>/</a:t>
              </a:r>
            </a:p>
            <a:p>
              <a:pPr algn="ctr"/>
              <a:endParaRPr lang="pl-PL" sz="1600" dirty="0" smtClean="0"/>
            </a:p>
            <a:p>
              <a:pPr algn="ctr"/>
              <a:endParaRPr lang="pl-PL" sz="1600" dirty="0" smtClean="0"/>
            </a:p>
            <a:p>
              <a:pPr algn="ctr"/>
              <a:endParaRPr lang="pl-PL" sz="1600" dirty="0"/>
            </a:p>
            <a:p>
              <a:pPr algn="ctr"/>
              <a:r>
                <a:rPr lang="pl-PL" sz="1600" dirty="0" err="1" smtClean="0"/>
                <a:t>purl.stanford.edu</a:t>
              </a:r>
              <a:r>
                <a:rPr lang="pl-PL" sz="1600" dirty="0"/>
                <a:t>/zc193vn8689 </a:t>
              </a:r>
              <a:endParaRPr lang="en-US" sz="16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-3373709" y="6500079"/>
              <a:ext cx="443869" cy="493159"/>
            </a:xfrm>
            <a:prstGeom prst="downArrow">
              <a:avLst/>
            </a:prstGeom>
            <a:solidFill>
              <a:srgbClr val="274C87"/>
            </a:solidFill>
            <a:ln w="28575" cmpd="sng">
              <a:solidFill>
                <a:srgbClr val="274C8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4C8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34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Discoverability</a:t>
            </a:r>
            <a:endParaRPr lang="en-US" dirty="0"/>
          </a:p>
        </p:txBody>
      </p:sp>
      <p:pic>
        <p:nvPicPr>
          <p:cNvPr id="6" name="Content Placeholder 3" descr="Screen Shot 2013-04-26 at 3.3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" b="5226"/>
          <a:stretch>
            <a:fillRect/>
          </a:stretch>
        </p:blipFill>
        <p:spPr/>
      </p:pic>
      <p:pic>
        <p:nvPicPr>
          <p:cNvPr id="4" name="Picture 3" descr="Screen Shot 2013-05-03 at 1.53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73"/>
          <a:stretch/>
        </p:blipFill>
        <p:spPr>
          <a:xfrm>
            <a:off x="5301084" y="4175320"/>
            <a:ext cx="3842916" cy="2481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6978" y="6073786"/>
            <a:ext cx="3793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Folding@home</a:t>
            </a:r>
          </a:p>
        </p:txBody>
      </p:sp>
    </p:spTree>
    <p:extLst>
      <p:ext uri="{BB962C8B-B14F-4D97-AF65-F5344CB8AC3E}">
        <p14:creationId xmlns:p14="http://schemas.microsoft.com/office/powerpoint/2010/main" val="322331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Original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891"/>
            <a:ext cx="8229600" cy="11315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Spatial History Project online visualizations </a:t>
            </a:r>
          </a:p>
          <a:p>
            <a:pPr marL="0" indent="0" algn="ctr">
              <a:buNone/>
            </a:pPr>
            <a:r>
              <a:rPr lang="en-US" sz="2200" dirty="0"/>
              <a:t>	</a:t>
            </a:r>
            <a:r>
              <a:rPr lang="pt-BR" sz="2200" dirty="0" smtClean="0">
                <a:hlinkClick r:id="rId3"/>
              </a:rPr>
              <a:t>Slave Markets in Rio de Janeiro</a:t>
            </a:r>
            <a:endParaRPr lang="en-US" sz="2200" dirty="0" smtClean="0"/>
          </a:p>
        </p:txBody>
      </p:sp>
      <p:pic>
        <p:nvPicPr>
          <p:cNvPr id="5" name="Content Placeholder 3" descr="Screen Shot 2013-04-26 at 3.57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03" r="-6603"/>
          <a:stretch>
            <a:fillRect/>
          </a:stretch>
        </p:blipFill>
        <p:spPr>
          <a:xfrm>
            <a:off x="829357" y="2696186"/>
            <a:ext cx="7529020" cy="40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3492"/>
            <a:ext cx="8229600" cy="1327911"/>
          </a:xfrm>
        </p:spPr>
        <p:txBody>
          <a:bodyPr>
            <a:noAutofit/>
          </a:bodyPr>
          <a:lstStyle/>
          <a:p>
            <a:r>
              <a:rPr lang="en-US" sz="4000" dirty="0" smtClean="0"/>
              <a:t>PURL for Data Sharing</a:t>
            </a:r>
            <a:endParaRPr lang="en-GB" sz="40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02067" y="3770755"/>
            <a:ext cx="5984733" cy="2872664"/>
            <a:chOff x="457200" y="2377537"/>
            <a:chExt cx="7998897" cy="383946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377537"/>
              <a:ext cx="7998897" cy="3578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730839" y="5956379"/>
              <a:ext cx="3725258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9pPr>
            </a:lstStyle>
            <a:p>
              <a:pPr algn="r"/>
              <a:r>
                <a:rPr lang="en-GB" sz="1000" dirty="0">
                  <a:latin typeface="Arial" charset="0"/>
                </a:rPr>
                <a:t>Cueva J G et al. J. Neurosci. 2007;27:14089-14098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57200" y="5961411"/>
              <a:ext cx="2161725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85725" indent="-85725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9pPr>
            </a:lstStyle>
            <a:p>
              <a:r>
                <a:rPr lang="en-GB" sz="1000" dirty="0">
                  <a:latin typeface="Arial" charset="0"/>
                </a:rPr>
                <a:t>©2007 by Society for Neuroscience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1" y="1623414"/>
            <a:ext cx="1983699" cy="2300101"/>
            <a:chOff x="457200" y="1545798"/>
            <a:chExt cx="1983699" cy="2300101"/>
          </a:xfrm>
        </p:grpSpPr>
        <p:pic>
          <p:nvPicPr>
            <p:cNvPr id="11" name="Picture 10" descr="Celegan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1545798"/>
              <a:ext cx="1983698" cy="199255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7200" y="3549377"/>
              <a:ext cx="1983699" cy="2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Jürgen Berger &amp; Ralph Sommer, </a:t>
              </a:r>
            </a:p>
            <a:p>
              <a:r>
                <a:rPr lang="en-US" sz="700" dirty="0" smtClean="0"/>
                <a:t>Max Planck Institute for Developmental Biology</a:t>
              </a:r>
              <a:endParaRPr lang="en-US" sz="700" dirty="0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2702066" y="1693333"/>
            <a:ext cx="5984733" cy="192263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Micrographs are information-rich, storage-intensive, and hard for people to access</a:t>
            </a:r>
          </a:p>
          <a:p>
            <a:r>
              <a:rPr lang="en-US" dirty="0" smtClean="0"/>
              <a:t>They are done publishing &gt; more questions could be asked of these images by others</a:t>
            </a:r>
          </a:p>
          <a:p>
            <a:r>
              <a:rPr lang="en-US" dirty="0" smtClean="0"/>
              <a:t>Colleagues in India are interested in access</a:t>
            </a:r>
          </a:p>
        </p:txBody>
      </p:sp>
    </p:spTree>
    <p:extLst>
      <p:ext uri="{BB962C8B-B14F-4D97-AF65-F5344CB8AC3E}">
        <p14:creationId xmlns:p14="http://schemas.microsoft.com/office/powerpoint/2010/main" val="344214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Preservation</a:t>
            </a:r>
            <a:endParaRPr lang="en-US" dirty="0"/>
          </a:p>
        </p:txBody>
      </p:sp>
      <p:pic>
        <p:nvPicPr>
          <p:cNvPr id="4" name="Content Placeholder 3" descr="Screen Shot 2013-05-03 at 12.22.4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b="4749"/>
          <a:stretch>
            <a:fillRect/>
          </a:stretch>
        </p:blipFill>
        <p:spPr/>
      </p:pic>
      <p:pic>
        <p:nvPicPr>
          <p:cNvPr id="5" name="Picture 4" descr="pisas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82" y="3790773"/>
            <a:ext cx="2438636" cy="18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Student Science</a:t>
            </a:r>
            <a:endParaRPr lang="en-US" dirty="0"/>
          </a:p>
        </p:txBody>
      </p:sp>
      <p:pic>
        <p:nvPicPr>
          <p:cNvPr id="4" name="Picture 3" descr="Screen Shot 2013-05-03 at 2.1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30" y="1638353"/>
            <a:ext cx="7034538" cy="2819185"/>
          </a:xfrm>
          <a:prstGeom prst="rect">
            <a:avLst/>
          </a:prstGeom>
        </p:spPr>
      </p:pic>
      <p:pic>
        <p:nvPicPr>
          <p:cNvPr id="5" name="Content Placeholder 3" descr="Screen Shot 2013-05-03 at 12.24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03" r="-7403"/>
          <a:stretch>
            <a:fillRect/>
          </a:stretch>
        </p:blipFill>
        <p:spPr>
          <a:xfrm>
            <a:off x="0" y="3420901"/>
            <a:ext cx="5731906" cy="30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6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918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Data PURL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9399"/>
            <a:ext cx="8229600" cy="29197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Email </a:t>
            </a:r>
            <a:r>
              <a:rPr lang="en-US" sz="3600" dirty="0" smtClean="0">
                <a:hlinkClick r:id="rId3"/>
              </a:rPr>
              <a:t>amyhodge@stanford.edu</a:t>
            </a:r>
            <a:r>
              <a:rPr lang="en-US" sz="36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Go to </a:t>
            </a:r>
            <a:r>
              <a:rPr lang="en-US" sz="3600" dirty="0" err="1" smtClean="0"/>
              <a:t>sdr.stanford.edu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Upload files &amp; describe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PUBLISH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400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382960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amyhodge@stanford.edu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Web Site</a:t>
            </a:r>
            <a:endParaRPr lang="en-US" dirty="0"/>
          </a:p>
        </p:txBody>
      </p:sp>
      <p:pic>
        <p:nvPicPr>
          <p:cNvPr id="4" name="Content Placeholder 3" descr="Screen Shot 2013-04-26 at 2.18.1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6" b="56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64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04-26 at 2.21.5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54" r="-6854"/>
          <a:stretch>
            <a:fillRect/>
          </a:stretch>
        </p:blipFill>
        <p:spPr>
          <a:xfrm>
            <a:off x="457200" y="691442"/>
            <a:ext cx="8229600" cy="5688719"/>
          </a:xfrm>
        </p:spPr>
      </p:pic>
    </p:spTree>
    <p:extLst>
      <p:ext uri="{BB962C8B-B14F-4D97-AF65-F5344CB8AC3E}">
        <p14:creationId xmlns:p14="http://schemas.microsoft.com/office/powerpoint/2010/main" val="26505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104004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865" y="323448"/>
            <a:ext cx="3211689" cy="52936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P</a:t>
            </a:r>
            <a:r>
              <a:rPr lang="en-US" sz="6000" dirty="0" smtClean="0"/>
              <a:t>ersistent</a:t>
            </a:r>
          </a:p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U</a:t>
            </a:r>
            <a:r>
              <a:rPr lang="en-US" sz="6000" dirty="0" smtClean="0"/>
              <a:t>niform</a:t>
            </a:r>
          </a:p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R</a:t>
            </a:r>
            <a:r>
              <a:rPr lang="en-US" sz="6000" dirty="0" smtClean="0"/>
              <a:t>esource</a:t>
            </a:r>
          </a:p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L</a:t>
            </a:r>
            <a:r>
              <a:rPr lang="en-US" sz="6000" dirty="0" smtClean="0"/>
              <a:t>ocator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/>
              <a:t>....for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8555" y="323448"/>
            <a:ext cx="4298243" cy="54056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Describe your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Click to download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Link to papers &amp; resources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S</a:t>
            </a:r>
            <a:r>
              <a:rPr lang="en-US" sz="3200" dirty="0"/>
              <a:t>ay how you would like your data </a:t>
            </a:r>
            <a:r>
              <a:rPr lang="en-US" sz="3200" dirty="0" smtClean="0"/>
              <a:t>cited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Assign a license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Decide who can see 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Choose an embargo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04999" y="5823946"/>
            <a:ext cx="5376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4C87"/>
                </a:solidFill>
              </a:rPr>
              <a:t>Stanford Digital </a:t>
            </a:r>
            <a:r>
              <a:rPr lang="en-US" sz="3200" b="1" dirty="0" smtClean="0">
                <a:solidFill>
                  <a:srgbClr val="274C87"/>
                </a:solidFill>
              </a:rPr>
              <a:t>Repository</a:t>
            </a:r>
            <a:endParaRPr lang="en-US" sz="3200" b="1" dirty="0">
              <a:solidFill>
                <a:srgbClr val="274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4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918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52500"/>
            <a:ext cx="3008313" cy="4683125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Light-weight approach to </a:t>
            </a:r>
            <a:br>
              <a:rPr lang="en-US" sz="3800" dirty="0" smtClean="0"/>
            </a:br>
            <a:r>
              <a:rPr lang="en-US" sz="3800" dirty="0" smtClean="0">
                <a:solidFill>
                  <a:srgbClr val="811A20"/>
                </a:solidFill>
              </a:rPr>
              <a:t>NSF requirements </a:t>
            </a:r>
            <a:r>
              <a:rPr lang="en-US" sz="3800" dirty="0" smtClean="0"/>
              <a:t>for</a:t>
            </a:r>
            <a:br>
              <a:rPr lang="en-US" sz="3800" dirty="0" smtClean="0"/>
            </a:br>
            <a:r>
              <a:rPr lang="en-US" sz="3800" dirty="0" smtClean="0">
                <a:solidFill>
                  <a:srgbClr val="274C87"/>
                </a:solidFill>
              </a:rPr>
              <a:t>data sharing and preservation</a:t>
            </a:r>
            <a:endParaRPr lang="en-US" sz="3800" dirty="0">
              <a:solidFill>
                <a:srgbClr val="274C87"/>
              </a:solidFill>
            </a:endParaRPr>
          </a:p>
        </p:txBody>
      </p:sp>
      <p:pic>
        <p:nvPicPr>
          <p:cNvPr id="7" name="Content Placeholder 6" descr="NSFlogo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2" b="-7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374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340"/>
            <a:ext cx="3008313" cy="284646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811A20"/>
                </a:solidFill>
              </a:rPr>
              <a:t>Add value </a:t>
            </a:r>
            <a:r>
              <a:rPr lang="en-US" sz="3600" dirty="0" smtClean="0"/>
              <a:t>to your article with a </a:t>
            </a:r>
            <a:r>
              <a:rPr lang="en-US" sz="3600" dirty="0" smtClean="0">
                <a:solidFill>
                  <a:srgbClr val="274C87"/>
                </a:solidFill>
              </a:rPr>
              <a:t>persistent link </a:t>
            </a:r>
            <a:r>
              <a:rPr lang="en-US" sz="3600" dirty="0" smtClean="0"/>
              <a:t>to your data</a:t>
            </a:r>
            <a:endParaRPr lang="en-US" sz="3600" dirty="0"/>
          </a:p>
        </p:txBody>
      </p:sp>
      <p:pic>
        <p:nvPicPr>
          <p:cNvPr id="7" name="Content Placeholder 6" descr="Screen Shot 2013-05-03 at 2.50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84" r="-8384"/>
          <a:stretch>
            <a:fillRect/>
          </a:stretch>
        </p:blipFill>
        <p:spPr/>
      </p:pic>
      <p:pic>
        <p:nvPicPr>
          <p:cNvPr id="8" name="Picture 7" descr="Screen Shot 2013-05-03 at 2.5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8564"/>
            <a:ext cx="7924800" cy="605367"/>
          </a:xfrm>
          <a:prstGeom prst="rect">
            <a:avLst/>
          </a:prstGeom>
          <a:ln w="76200" cmpd="sng">
            <a:solidFill>
              <a:srgbClr val="811A20"/>
            </a:solidFill>
          </a:ln>
        </p:spPr>
      </p:pic>
    </p:spTree>
    <p:extLst>
      <p:ext uri="{BB962C8B-B14F-4D97-AF65-F5344CB8AC3E}">
        <p14:creationId xmlns:p14="http://schemas.microsoft.com/office/powerpoint/2010/main" val="229226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“Products” for NSF Proposals</a:t>
            </a:r>
            <a:endParaRPr lang="en-US" dirty="0"/>
          </a:p>
        </p:txBody>
      </p:sp>
      <p:pic>
        <p:nvPicPr>
          <p:cNvPr id="5" name="Content Placeholder 4" descr="Screen Shot 2013-05-03 at 3.07.12 P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5" r="-876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“Chapter </a:t>
            </a:r>
            <a:r>
              <a:rPr lang="en-US" b="1" dirty="0"/>
              <a:t>II.C.2.f(</a:t>
            </a:r>
            <a:r>
              <a:rPr lang="en-US" b="1" dirty="0" err="1"/>
              <a:t>i</a:t>
            </a:r>
            <a:r>
              <a:rPr lang="en-US" b="1" dirty="0"/>
              <a:t>)(c), Biographical Sketch(</a:t>
            </a:r>
            <a:r>
              <a:rPr lang="en-US" b="1" dirty="0" err="1"/>
              <a:t>es</a:t>
            </a:r>
            <a:r>
              <a:rPr lang="en-US" b="1" dirty="0"/>
              <a:t>)</a:t>
            </a:r>
            <a:r>
              <a:rPr lang="en-US" dirty="0"/>
              <a:t>, has been revised to rename the “Publications” section to “Products” and amend terminology and instructions accordingly. This change makes clear that products may include, but are not limited to, publications, </a:t>
            </a:r>
            <a:r>
              <a:rPr lang="en-US" b="1" dirty="0">
                <a:solidFill>
                  <a:srgbClr val="811A20"/>
                </a:solidFill>
              </a:rPr>
              <a:t>data sets</a:t>
            </a:r>
            <a:r>
              <a:rPr lang="en-US" dirty="0"/>
              <a:t>, software, patents, and copyrights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1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Your Citation Rate</a:t>
            </a:r>
            <a:endParaRPr lang="en-US" dirty="0"/>
          </a:p>
        </p:txBody>
      </p:sp>
      <p:pic>
        <p:nvPicPr>
          <p:cNvPr id="4" name="Content Placeholder 3" descr="Screen Shot 2013-05-03 at 3.20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34" b="-107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798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12193</TotalTime>
  <Words>513</Words>
  <Application>Microsoft Macintosh PowerPoint</Application>
  <PresentationFormat>On-screen Show (4:3)</PresentationFormat>
  <Paragraphs>99</Paragraphs>
  <Slides>22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PURLs @ Stanford</vt:lpstr>
      <vt:lpstr>PowerPoint Presentation</vt:lpstr>
      <vt:lpstr>PowerPoint Presentation</vt:lpstr>
      <vt:lpstr>PowerPoint Presentation</vt:lpstr>
      <vt:lpstr>PowerPoint Presentation</vt:lpstr>
      <vt:lpstr>Light-weight approach to  NSF requirements for data sharing and preservation</vt:lpstr>
      <vt:lpstr>Add value to your article with a persistent link to your data</vt:lpstr>
      <vt:lpstr>“Products” for NSF Proposals</vt:lpstr>
      <vt:lpstr>Increase Your Citation Rate</vt:lpstr>
      <vt:lpstr>PowerPoint Presentation</vt:lpstr>
      <vt:lpstr>PURL for Publication Support</vt:lpstr>
      <vt:lpstr>PURL for Restoring Data Access</vt:lpstr>
      <vt:lpstr>PURL for Discoverability</vt:lpstr>
      <vt:lpstr>PURL for Original Publication</vt:lpstr>
      <vt:lpstr>PURL for Data Sharing</vt:lpstr>
      <vt:lpstr>PURL for Preservation</vt:lpstr>
      <vt:lpstr>PURL for Student Science</vt:lpstr>
      <vt:lpstr>PowerPoint Presentation</vt:lpstr>
      <vt:lpstr>How to Get a Data PURL</vt:lpstr>
      <vt:lpstr>amyhodge@stanford.edu</vt:lpstr>
      <vt:lpstr>Data Services Web Site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Hodge</dc:creator>
  <cp:lastModifiedBy>Amy Hodge</cp:lastModifiedBy>
  <cp:revision>144</cp:revision>
  <dcterms:created xsi:type="dcterms:W3CDTF">2012-10-29T22:21:42Z</dcterms:created>
  <dcterms:modified xsi:type="dcterms:W3CDTF">2013-05-10T17:36:57Z</dcterms:modified>
</cp:coreProperties>
</file>