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68" autoAdjust="0"/>
    <p:restoredTop sz="94676" autoAdjust="0"/>
  </p:normalViewPr>
  <p:slideViewPr>
    <p:cSldViewPr snapToGrid="0" snapToObjects="1" showGuides="1">
      <p:cViewPr>
        <p:scale>
          <a:sx n="52" d="100"/>
          <a:sy n="52" d="100"/>
        </p:scale>
        <p:origin x="1192" y="184"/>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7/19/20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7/19/20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55746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127915"/>
            <a:ext cx="31998968"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47755"/>
            <a:ext cx="31998968"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1"/>
            <a:ext cx="31998968"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6598284-F28D-A64F-83EE-A86CA6EC938B}"/>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A8CE8E3-AE08-7141-8144-8FB830A2D4B4}"/>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35" name="Text Box 14">
            <a:extLst>
              <a:ext uri="{FF2B5EF4-FFF2-40B4-BE49-F238E27FC236}">
                <a16:creationId xmlns:a16="http://schemas.microsoft.com/office/drawing/2014/main" id="{3FFCB1CF-053D-954E-8947-A06DFECB49EC}"/>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B91B61-1BF7-CF4F-A115-F49A79331A94}"/>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DC4674-0CF7-354A-A116-FE36983B2F8A}"/>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14">
            <a:extLst>
              <a:ext uri="{FF2B5EF4-FFF2-40B4-BE49-F238E27FC236}">
                <a16:creationId xmlns:a16="http://schemas.microsoft.com/office/drawing/2014/main" id="{DE33BC39-810B-224F-8803-2E61979327C9}"/>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Text Placeholder 3">
            <a:extLst>
              <a:ext uri="{FF2B5EF4-FFF2-40B4-BE49-F238E27FC236}">
                <a16:creationId xmlns:a16="http://schemas.microsoft.com/office/drawing/2014/main" id="{5DD732AC-3E9E-AA4A-B182-B91BD39117A4}"/>
              </a:ext>
            </a:extLst>
          </p:cNvPr>
          <p:cNvSpPr txBox="1">
            <a:spLocks/>
          </p:cNvSpPr>
          <p:nvPr userDrawn="1"/>
        </p:nvSpPr>
        <p:spPr>
          <a:xfrm>
            <a:off x="459674" y="6378481"/>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9" name="Text Placeholder 5">
            <a:extLst>
              <a:ext uri="{FF2B5EF4-FFF2-40B4-BE49-F238E27FC236}">
                <a16:creationId xmlns:a16="http://schemas.microsoft.com/office/drawing/2014/main" id="{609F4039-E820-734C-ADDF-D84CC5DAE2AE}"/>
              </a:ext>
            </a:extLst>
          </p:cNvPr>
          <p:cNvSpPr txBox="1">
            <a:spLocks/>
          </p:cNvSpPr>
          <p:nvPr userDrawn="1"/>
        </p:nvSpPr>
        <p:spPr>
          <a:xfrm>
            <a:off x="477827"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INTRODUCTION or ABSTRACT</a:t>
            </a:r>
            <a:endParaRPr lang="en-US" dirty="0"/>
          </a:p>
        </p:txBody>
      </p:sp>
      <p:sp>
        <p:nvSpPr>
          <p:cNvPr id="11" name="Text Placeholder 5">
            <a:extLst>
              <a:ext uri="{FF2B5EF4-FFF2-40B4-BE49-F238E27FC236}">
                <a16:creationId xmlns:a16="http://schemas.microsoft.com/office/drawing/2014/main" id="{9E0C7155-99EC-7148-984A-9AED97984EBE}"/>
              </a:ext>
            </a:extLst>
          </p:cNvPr>
          <p:cNvSpPr txBox="1">
            <a:spLocks/>
          </p:cNvSpPr>
          <p:nvPr userDrawn="1"/>
        </p:nvSpPr>
        <p:spPr>
          <a:xfrm>
            <a:off x="477825" y="14212513"/>
            <a:ext cx="10050462"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OBJECTIVES</a:t>
            </a:r>
            <a:endParaRPr lang="en-US" dirty="0"/>
          </a:p>
        </p:txBody>
      </p:sp>
      <p:sp>
        <p:nvSpPr>
          <p:cNvPr id="12" name="Text Placeholder 3">
            <a:extLst>
              <a:ext uri="{FF2B5EF4-FFF2-40B4-BE49-F238E27FC236}">
                <a16:creationId xmlns:a16="http://schemas.microsoft.com/office/drawing/2014/main" id="{FD6EF4D6-BCDF-0E4D-8328-4D5259E0E1AF}"/>
              </a:ext>
            </a:extLst>
          </p:cNvPr>
          <p:cNvSpPr txBox="1">
            <a:spLocks/>
          </p:cNvSpPr>
          <p:nvPr userDrawn="1"/>
        </p:nvSpPr>
        <p:spPr>
          <a:xfrm>
            <a:off x="11460161"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3" name="Text Placeholder 5">
            <a:extLst>
              <a:ext uri="{FF2B5EF4-FFF2-40B4-BE49-F238E27FC236}">
                <a16:creationId xmlns:a16="http://schemas.microsoft.com/office/drawing/2014/main" id="{F03D84C9-4789-2645-A0D4-1041D18D8A3D}"/>
              </a:ext>
            </a:extLst>
          </p:cNvPr>
          <p:cNvSpPr txBox="1">
            <a:spLocks/>
          </p:cNvSpPr>
          <p:nvPr userDrawn="1"/>
        </p:nvSpPr>
        <p:spPr>
          <a:xfrm>
            <a:off x="11460162"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MATERIALS &amp; METHODS</a:t>
            </a:r>
            <a:endParaRPr lang="en-US" dirty="0"/>
          </a:p>
        </p:txBody>
      </p:sp>
      <p:sp>
        <p:nvSpPr>
          <p:cNvPr id="14" name="Text Placeholder 3">
            <a:extLst>
              <a:ext uri="{FF2B5EF4-FFF2-40B4-BE49-F238E27FC236}">
                <a16:creationId xmlns:a16="http://schemas.microsoft.com/office/drawing/2014/main" id="{48B0F29A-1496-164F-B7A8-A71F3831EAD6}"/>
              </a:ext>
            </a:extLst>
          </p:cNvPr>
          <p:cNvSpPr txBox="1">
            <a:spLocks/>
          </p:cNvSpPr>
          <p:nvPr userDrawn="1"/>
        </p:nvSpPr>
        <p:spPr>
          <a:xfrm>
            <a:off x="22385343"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5" name="Text Placeholder 5">
            <a:extLst>
              <a:ext uri="{FF2B5EF4-FFF2-40B4-BE49-F238E27FC236}">
                <a16:creationId xmlns:a16="http://schemas.microsoft.com/office/drawing/2014/main" id="{F8EF562C-EBD7-054A-A2AC-2878C2B07911}"/>
              </a:ext>
            </a:extLst>
          </p:cNvPr>
          <p:cNvSpPr txBox="1">
            <a:spLocks/>
          </p:cNvSpPr>
          <p:nvPr userDrawn="1"/>
        </p:nvSpPr>
        <p:spPr>
          <a:xfrm>
            <a:off x="22377404" y="5548749"/>
            <a:ext cx="10058400"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RESULTS</a:t>
            </a:r>
            <a:endParaRPr lang="en-US" dirty="0"/>
          </a:p>
        </p:txBody>
      </p:sp>
      <p:sp>
        <p:nvSpPr>
          <p:cNvPr id="16" name="Text Placeholder 5">
            <a:extLst>
              <a:ext uri="{FF2B5EF4-FFF2-40B4-BE49-F238E27FC236}">
                <a16:creationId xmlns:a16="http://schemas.microsoft.com/office/drawing/2014/main" id="{6EBFD6E6-D930-EE40-8FC7-D76AF1D0E745}"/>
              </a:ext>
            </a:extLst>
          </p:cNvPr>
          <p:cNvSpPr txBox="1">
            <a:spLocks/>
          </p:cNvSpPr>
          <p:nvPr userDrawn="1"/>
        </p:nvSpPr>
        <p:spPr>
          <a:xfrm>
            <a:off x="33390292" y="5548749"/>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CONCLUSIONS</a:t>
            </a:r>
            <a:endParaRPr lang="en-US" dirty="0"/>
          </a:p>
        </p:txBody>
      </p:sp>
      <p:sp>
        <p:nvSpPr>
          <p:cNvPr id="17" name="Text Placeholder 3">
            <a:extLst>
              <a:ext uri="{FF2B5EF4-FFF2-40B4-BE49-F238E27FC236}">
                <a16:creationId xmlns:a16="http://schemas.microsoft.com/office/drawing/2014/main" id="{802A46EB-776F-BF46-A88D-CF9AB67DA71E}"/>
              </a:ext>
            </a:extLst>
          </p:cNvPr>
          <p:cNvSpPr txBox="1">
            <a:spLocks/>
          </p:cNvSpPr>
          <p:nvPr userDrawn="1"/>
        </p:nvSpPr>
        <p:spPr>
          <a:xfrm>
            <a:off x="33390292" y="6378481"/>
            <a:ext cx="10047018"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8" name="Text Placeholder 5">
            <a:extLst>
              <a:ext uri="{FF2B5EF4-FFF2-40B4-BE49-F238E27FC236}">
                <a16:creationId xmlns:a16="http://schemas.microsoft.com/office/drawing/2014/main" id="{25460E65-74E6-8846-A727-BB6BBAD071AE}"/>
              </a:ext>
            </a:extLst>
          </p:cNvPr>
          <p:cNvSpPr txBox="1">
            <a:spLocks/>
          </p:cNvSpPr>
          <p:nvPr userDrawn="1"/>
        </p:nvSpPr>
        <p:spPr>
          <a:xfrm>
            <a:off x="33390292" y="14272738"/>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REFERENCES</a:t>
            </a:r>
            <a:endParaRPr lang="en-US" dirty="0"/>
          </a:p>
        </p:txBody>
      </p:sp>
      <p:sp>
        <p:nvSpPr>
          <p:cNvPr id="19" name="Text Placeholder 3">
            <a:extLst>
              <a:ext uri="{FF2B5EF4-FFF2-40B4-BE49-F238E27FC236}">
                <a16:creationId xmlns:a16="http://schemas.microsoft.com/office/drawing/2014/main" id="{4F37FE17-0EC4-9F4C-9A7E-25D1C6169A89}"/>
              </a:ext>
            </a:extLst>
          </p:cNvPr>
          <p:cNvSpPr txBox="1">
            <a:spLocks/>
          </p:cNvSpPr>
          <p:nvPr userDrawn="1"/>
        </p:nvSpPr>
        <p:spPr>
          <a:xfrm>
            <a:off x="33390292" y="15011402"/>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0" name="Text Placeholder 5">
            <a:extLst>
              <a:ext uri="{FF2B5EF4-FFF2-40B4-BE49-F238E27FC236}">
                <a16:creationId xmlns:a16="http://schemas.microsoft.com/office/drawing/2014/main" id="{99AB85CB-8CCD-D64F-BB54-7D62FBC4C219}"/>
              </a:ext>
            </a:extLst>
          </p:cNvPr>
          <p:cNvSpPr txBox="1">
            <a:spLocks/>
          </p:cNvSpPr>
          <p:nvPr userDrawn="1"/>
        </p:nvSpPr>
        <p:spPr>
          <a:xfrm>
            <a:off x="33390292" y="25679401"/>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ACKNOWLEDGEMENTS or  CONTACT</a:t>
            </a:r>
            <a:endParaRPr lang="en-US" dirty="0"/>
          </a:p>
        </p:txBody>
      </p:sp>
      <p:sp>
        <p:nvSpPr>
          <p:cNvPr id="21" name="Text Placeholder 3">
            <a:extLst>
              <a:ext uri="{FF2B5EF4-FFF2-40B4-BE49-F238E27FC236}">
                <a16:creationId xmlns:a16="http://schemas.microsoft.com/office/drawing/2014/main" id="{13FCCE08-C822-FD48-95EB-FFA5C8601F56}"/>
              </a:ext>
            </a:extLst>
          </p:cNvPr>
          <p:cNvSpPr txBox="1">
            <a:spLocks/>
          </p:cNvSpPr>
          <p:nvPr userDrawn="1"/>
        </p:nvSpPr>
        <p:spPr>
          <a:xfrm>
            <a:off x="33390292" y="26433446"/>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2" name="Text Placeholder 3">
            <a:extLst>
              <a:ext uri="{FF2B5EF4-FFF2-40B4-BE49-F238E27FC236}">
                <a16:creationId xmlns:a16="http://schemas.microsoft.com/office/drawing/2014/main" id="{84E05100-FF55-554B-9C62-0172D9F4627E}"/>
              </a:ext>
            </a:extLst>
          </p:cNvPr>
          <p:cNvSpPr txBox="1">
            <a:spLocks/>
          </p:cNvSpPr>
          <p:nvPr userDrawn="1"/>
        </p:nvSpPr>
        <p:spPr>
          <a:xfrm>
            <a:off x="459674" y="14951552"/>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3" name="Text Placeholder 76">
            <a:extLst>
              <a:ext uri="{FF2B5EF4-FFF2-40B4-BE49-F238E27FC236}">
                <a16:creationId xmlns:a16="http://schemas.microsoft.com/office/drawing/2014/main" id="{0F455A0D-C545-4747-8E3B-634B87BC0696}"/>
              </a:ext>
            </a:extLst>
          </p:cNvPr>
          <p:cNvSpPr txBox="1">
            <a:spLocks/>
          </p:cNvSpPr>
          <p:nvPr userDrawn="1"/>
        </p:nvSpPr>
        <p:spPr>
          <a:xfrm>
            <a:off x="5932593" y="3127915"/>
            <a:ext cx="31998968" cy="1280160"/>
          </a:xfrm>
          <a:prstGeom prst="rect">
            <a:avLst/>
          </a:prstGeom>
        </p:spPr>
        <p:txBody>
          <a:bodyPr>
            <a:normAutofit/>
          </a:bodyPr>
          <a:lstStyle>
            <a:lvl1pPr marL="0" indent="0" algn="ctr" defTabSz="4388900" rtl="0" eaLnBrk="1" latinLnBrk="0" hangingPunct="1">
              <a:spcBef>
                <a:spcPct val="20000"/>
              </a:spcBef>
              <a:buFontTx/>
              <a:buNone/>
              <a:defRPr sz="54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affiliations</a:t>
            </a:r>
            <a:endParaRPr lang="en-US" dirty="0"/>
          </a:p>
        </p:txBody>
      </p:sp>
      <p:sp>
        <p:nvSpPr>
          <p:cNvPr id="24" name="Text Placeholder 76">
            <a:extLst>
              <a:ext uri="{FF2B5EF4-FFF2-40B4-BE49-F238E27FC236}">
                <a16:creationId xmlns:a16="http://schemas.microsoft.com/office/drawing/2014/main" id="{007FCA07-B2D2-8D4C-8FC8-0CA2ED81515C}"/>
              </a:ext>
            </a:extLst>
          </p:cNvPr>
          <p:cNvSpPr txBox="1">
            <a:spLocks/>
          </p:cNvSpPr>
          <p:nvPr userDrawn="1"/>
        </p:nvSpPr>
        <p:spPr>
          <a:xfrm>
            <a:off x="5932593" y="1847755"/>
            <a:ext cx="31998968" cy="1280160"/>
          </a:xfrm>
          <a:prstGeom prst="rect">
            <a:avLst/>
          </a:prstGeom>
        </p:spPr>
        <p:txBody>
          <a:bodyPr anchor="t" anchorCtr="1">
            <a:normAutofit lnSpcReduction="10000"/>
          </a:bodyPr>
          <a:lstStyle>
            <a:lvl1pPr marL="0" indent="0" algn="ctr" defTabSz="4388900" rtl="0" eaLnBrk="1" latinLnBrk="0" hangingPunct="1">
              <a:spcBef>
                <a:spcPct val="20000"/>
              </a:spcBef>
              <a:buFontTx/>
              <a:buNone/>
              <a:defRPr sz="80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authors</a:t>
            </a:r>
            <a:endParaRPr lang="en-US" dirty="0"/>
          </a:p>
        </p:txBody>
      </p:sp>
      <p:sp>
        <p:nvSpPr>
          <p:cNvPr id="25" name="Text Placeholder 76">
            <a:extLst>
              <a:ext uri="{FF2B5EF4-FFF2-40B4-BE49-F238E27FC236}">
                <a16:creationId xmlns:a16="http://schemas.microsoft.com/office/drawing/2014/main" id="{7C518942-3AE3-994C-8E67-4A9277D25E95}"/>
              </a:ext>
            </a:extLst>
          </p:cNvPr>
          <p:cNvSpPr txBox="1">
            <a:spLocks/>
          </p:cNvSpPr>
          <p:nvPr userDrawn="1"/>
        </p:nvSpPr>
        <p:spPr>
          <a:xfrm>
            <a:off x="5932593" y="209781"/>
            <a:ext cx="31998968" cy="1637973"/>
          </a:xfrm>
          <a:prstGeom prst="rect">
            <a:avLst/>
          </a:prstGeom>
        </p:spPr>
        <p:txBody>
          <a:bodyPr anchor="t" anchorCtr="1">
            <a:normAutofit/>
          </a:bodyPr>
          <a:lstStyle>
            <a:lvl1pPr marL="0" indent="0" algn="ctr" defTabSz="4388900" rtl="0" eaLnBrk="1" latinLnBrk="0" hangingPunct="1">
              <a:spcBef>
                <a:spcPct val="20000"/>
              </a:spcBef>
              <a:buFontTx/>
              <a:buNone/>
              <a:defRPr sz="9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title</a:t>
            </a:r>
            <a:endParaRPr lang="en-US" dirty="0"/>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1384A-E981-0946-ADDC-4722A18960F3}"/>
              </a:ext>
            </a:extLst>
          </p:cNvPr>
          <p:cNvSpPr>
            <a:spLocks noGrp="1"/>
          </p:cNvSpPr>
          <p:nvPr>
            <p:ph type="body" sz="quarter" idx="10"/>
          </p:nvPr>
        </p:nvSpPr>
        <p:spPr>
          <a:xfrm>
            <a:off x="807387" y="6086949"/>
            <a:ext cx="10857391" cy="4262170"/>
          </a:xfrm>
        </p:spPr>
        <p:txBody>
          <a:bodyPr wrap="square" lIns="228589" tIns="228589" rIns="228589" bIns="228589">
            <a:spAutoFit/>
          </a:bodyPr>
          <a:lstStyle/>
          <a:p>
            <a:pPr algn="just">
              <a:lnSpc>
                <a:spcPct val="150000"/>
              </a:lnSpc>
            </a:pPr>
            <a:r>
              <a:rPr lang="en-US" sz="2800" dirty="0"/>
              <a:t>Our </a:t>
            </a:r>
            <a:r>
              <a:rPr lang="en-US" sz="2800" dirty="0" err="1"/>
              <a:t>Datathon</a:t>
            </a:r>
            <a:r>
              <a:rPr lang="en-US" sz="2800" dirty="0"/>
              <a:t> project focuses on the systematic macro impact of the Olympics Games by visualizing the economic structural impact and aims to answer to question of how a well-organized Olympics Games improves host countries’ fundamentals, which includes income, employment and foreign investment, and infiltrates the benefits to the host city into a longer term. </a:t>
            </a:r>
            <a:endParaRPr lang="en-US" dirty="0">
              <a:effectLst/>
            </a:endParaRPr>
          </a:p>
        </p:txBody>
      </p:sp>
      <p:sp>
        <p:nvSpPr>
          <p:cNvPr id="3" name="Text Placeholder 2">
            <a:extLst>
              <a:ext uri="{FF2B5EF4-FFF2-40B4-BE49-F238E27FC236}">
                <a16:creationId xmlns:a16="http://schemas.microsoft.com/office/drawing/2014/main" id="{BB9651DF-245B-DE47-A8E1-DE4F451C0B9E}"/>
              </a:ext>
            </a:extLst>
          </p:cNvPr>
          <p:cNvSpPr>
            <a:spLocks noGrp="1"/>
          </p:cNvSpPr>
          <p:nvPr>
            <p:ph type="body" sz="quarter" idx="11"/>
          </p:nvPr>
        </p:nvSpPr>
        <p:spPr>
          <a:xfrm>
            <a:off x="815325" y="5028086"/>
            <a:ext cx="10048875" cy="800211"/>
          </a:xfrm>
        </p:spPr>
        <p:txBody>
          <a:bodyPr/>
          <a:lstStyle/>
          <a:p>
            <a:r>
              <a:rPr lang="en-US" sz="4000" dirty="0"/>
              <a:t>Introduction</a:t>
            </a:r>
            <a:endParaRPr lang="en-US" sz="4800" dirty="0"/>
          </a:p>
        </p:txBody>
      </p:sp>
      <p:sp>
        <p:nvSpPr>
          <p:cNvPr id="4" name="Text Placeholder 3">
            <a:extLst>
              <a:ext uri="{FF2B5EF4-FFF2-40B4-BE49-F238E27FC236}">
                <a16:creationId xmlns:a16="http://schemas.microsoft.com/office/drawing/2014/main" id="{B3A75B69-B887-494F-8354-19A97A084D60}"/>
              </a:ext>
            </a:extLst>
          </p:cNvPr>
          <p:cNvSpPr>
            <a:spLocks noGrp="1"/>
          </p:cNvSpPr>
          <p:nvPr>
            <p:ph type="body" sz="quarter" idx="20"/>
          </p:nvPr>
        </p:nvSpPr>
        <p:spPr>
          <a:xfrm>
            <a:off x="800502" y="17478528"/>
            <a:ext cx="9891493" cy="800211"/>
          </a:xfrm>
        </p:spPr>
        <p:txBody>
          <a:bodyPr/>
          <a:lstStyle/>
          <a:p>
            <a:r>
              <a:rPr lang="en-US" sz="4000" dirty="0"/>
              <a:t>Main Findings Breakdown</a:t>
            </a:r>
          </a:p>
        </p:txBody>
      </p:sp>
      <p:sp>
        <p:nvSpPr>
          <p:cNvPr id="6" name="Text Placeholder 5">
            <a:extLst>
              <a:ext uri="{FF2B5EF4-FFF2-40B4-BE49-F238E27FC236}">
                <a16:creationId xmlns:a16="http://schemas.microsoft.com/office/drawing/2014/main" id="{8AFEEE7D-41C4-3B45-BFE6-D61F77CAFF9F}"/>
              </a:ext>
            </a:extLst>
          </p:cNvPr>
          <p:cNvSpPr>
            <a:spLocks noGrp="1"/>
          </p:cNvSpPr>
          <p:nvPr>
            <p:ph type="body" sz="quarter" idx="22"/>
          </p:nvPr>
        </p:nvSpPr>
        <p:spPr>
          <a:xfrm>
            <a:off x="29155181" y="6238303"/>
            <a:ext cx="10048875" cy="800211"/>
          </a:xfrm>
        </p:spPr>
        <p:txBody>
          <a:bodyPr/>
          <a:lstStyle/>
          <a:p>
            <a:r>
              <a:rPr lang="en-US" sz="4000" dirty="0"/>
              <a:t>Case Study: London 2012</a:t>
            </a:r>
          </a:p>
        </p:txBody>
      </p:sp>
      <p:sp>
        <p:nvSpPr>
          <p:cNvPr id="17" name="Text Placeholder 16">
            <a:extLst>
              <a:ext uri="{FF2B5EF4-FFF2-40B4-BE49-F238E27FC236}">
                <a16:creationId xmlns:a16="http://schemas.microsoft.com/office/drawing/2014/main" id="{151933EC-B042-8942-9D9C-760FADF42540}"/>
              </a:ext>
            </a:extLst>
          </p:cNvPr>
          <p:cNvSpPr>
            <a:spLocks noGrp="1"/>
          </p:cNvSpPr>
          <p:nvPr>
            <p:ph type="body" sz="quarter" idx="151"/>
          </p:nvPr>
        </p:nvSpPr>
        <p:spPr>
          <a:xfrm>
            <a:off x="5913671" y="2595924"/>
            <a:ext cx="31998968" cy="1280160"/>
          </a:xfrm>
        </p:spPr>
        <p:txBody>
          <a:bodyPr>
            <a:normAutofit lnSpcReduction="10000"/>
          </a:bodyPr>
          <a:lstStyle/>
          <a:p>
            <a:r>
              <a:rPr lang="en-US" dirty="0">
                <a:latin typeface="Times" pitchFamily="2" charset="0"/>
              </a:rPr>
              <a:t>Team 10</a:t>
            </a:r>
          </a:p>
        </p:txBody>
      </p:sp>
      <p:sp>
        <p:nvSpPr>
          <p:cNvPr id="18" name="Text Placeholder 17">
            <a:extLst>
              <a:ext uri="{FF2B5EF4-FFF2-40B4-BE49-F238E27FC236}">
                <a16:creationId xmlns:a16="http://schemas.microsoft.com/office/drawing/2014/main" id="{4D173F97-16EA-804F-A097-81BA0AA49E2D}"/>
              </a:ext>
            </a:extLst>
          </p:cNvPr>
          <p:cNvSpPr>
            <a:spLocks noGrp="1"/>
          </p:cNvSpPr>
          <p:nvPr>
            <p:ph type="body" sz="quarter" idx="153"/>
          </p:nvPr>
        </p:nvSpPr>
        <p:spPr>
          <a:xfrm>
            <a:off x="5913671" y="957950"/>
            <a:ext cx="31998968" cy="1637973"/>
          </a:xfrm>
        </p:spPr>
        <p:txBody>
          <a:bodyPr/>
          <a:lstStyle/>
          <a:p>
            <a:r>
              <a:rPr lang="en-US" dirty="0">
                <a:latin typeface="Times" pitchFamily="2" charset="0"/>
              </a:rPr>
              <a:t>Macro through the lens of Olympics</a:t>
            </a:r>
          </a:p>
        </p:txBody>
      </p:sp>
      <p:grpSp>
        <p:nvGrpSpPr>
          <p:cNvPr id="30" name="Group 29">
            <a:extLst>
              <a:ext uri="{FF2B5EF4-FFF2-40B4-BE49-F238E27FC236}">
                <a16:creationId xmlns:a16="http://schemas.microsoft.com/office/drawing/2014/main" id="{70F4223F-5BB5-B34A-AE94-EC572FB0E9ED}"/>
              </a:ext>
            </a:extLst>
          </p:cNvPr>
          <p:cNvGrpSpPr/>
          <p:nvPr/>
        </p:nvGrpSpPr>
        <p:grpSpPr>
          <a:xfrm>
            <a:off x="2290395" y="10551311"/>
            <a:ext cx="7338363" cy="2205883"/>
            <a:chOff x="1236416" y="12856902"/>
            <a:chExt cx="7338363" cy="2205883"/>
          </a:xfrm>
        </p:grpSpPr>
        <p:pic>
          <p:nvPicPr>
            <p:cNvPr id="26" name="Graphic 25" descr="Question mark RTL">
              <a:extLst>
                <a:ext uri="{FF2B5EF4-FFF2-40B4-BE49-F238E27FC236}">
                  <a16:creationId xmlns:a16="http://schemas.microsoft.com/office/drawing/2014/main" id="{2ACA54B4-8B6E-EE46-874B-E25A8F94038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262034">
              <a:off x="1236416" y="12856902"/>
              <a:ext cx="1086274" cy="1086274"/>
            </a:xfrm>
            <a:prstGeom prst="rect">
              <a:avLst/>
            </a:prstGeom>
          </p:spPr>
        </p:pic>
        <p:pic>
          <p:nvPicPr>
            <p:cNvPr id="28" name="Graphic 27" descr="Confused person">
              <a:extLst>
                <a:ext uri="{FF2B5EF4-FFF2-40B4-BE49-F238E27FC236}">
                  <a16:creationId xmlns:a16="http://schemas.microsoft.com/office/drawing/2014/main" id="{9CD51941-AB5D-E24C-B7DB-DE5AB134A9B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64060" y="13645566"/>
              <a:ext cx="1417219" cy="1417219"/>
            </a:xfrm>
            <a:prstGeom prst="rect">
              <a:avLst/>
            </a:prstGeom>
          </p:spPr>
        </p:pic>
        <p:sp>
          <p:nvSpPr>
            <p:cNvPr id="29" name="Cloud Callout 28">
              <a:extLst>
                <a:ext uri="{FF2B5EF4-FFF2-40B4-BE49-F238E27FC236}">
                  <a16:creationId xmlns:a16="http://schemas.microsoft.com/office/drawing/2014/main" id="{510B6D25-DE79-1E4F-B9BF-8039D29A53E8}"/>
                </a:ext>
              </a:extLst>
            </p:cNvPr>
            <p:cNvSpPr/>
            <p:nvPr/>
          </p:nvSpPr>
          <p:spPr>
            <a:xfrm>
              <a:off x="4061940" y="12930153"/>
              <a:ext cx="4512839" cy="1887227"/>
            </a:xfrm>
            <a:prstGeom prst="cloudCallout">
              <a:avLst>
                <a:gd name="adj1" fmla="val -80428"/>
                <a:gd name="adj2" fmla="val -135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Why do countries bid for hosting Olympics.? It’s so costly.</a:t>
              </a:r>
            </a:p>
          </p:txBody>
        </p:sp>
      </p:grpSp>
      <p:grpSp>
        <p:nvGrpSpPr>
          <p:cNvPr id="45" name="Group 44">
            <a:extLst>
              <a:ext uri="{FF2B5EF4-FFF2-40B4-BE49-F238E27FC236}">
                <a16:creationId xmlns:a16="http://schemas.microsoft.com/office/drawing/2014/main" id="{87AC35FB-7AB0-4C4D-BEE9-F88ED5220055}"/>
              </a:ext>
            </a:extLst>
          </p:cNvPr>
          <p:cNvGrpSpPr/>
          <p:nvPr/>
        </p:nvGrpSpPr>
        <p:grpSpPr>
          <a:xfrm>
            <a:off x="15543968" y="13339258"/>
            <a:ext cx="9842500" cy="5398701"/>
            <a:chOff x="18226518" y="21716538"/>
            <a:chExt cx="10957035" cy="5704826"/>
          </a:xfrm>
        </p:grpSpPr>
        <p:pic>
          <p:nvPicPr>
            <p:cNvPr id="38" name="Picture 37">
              <a:extLst>
                <a:ext uri="{FF2B5EF4-FFF2-40B4-BE49-F238E27FC236}">
                  <a16:creationId xmlns:a16="http://schemas.microsoft.com/office/drawing/2014/main" id="{5967EFD6-A0AC-094D-9424-416FC96DC8B2}"/>
                </a:ext>
              </a:extLst>
            </p:cNvPr>
            <p:cNvPicPr>
              <a:picLocks noChangeAspect="1"/>
            </p:cNvPicPr>
            <p:nvPr/>
          </p:nvPicPr>
          <p:blipFill>
            <a:blip r:embed="rId7"/>
            <a:stretch>
              <a:fillRect/>
            </a:stretch>
          </p:blipFill>
          <p:spPr>
            <a:xfrm>
              <a:off x="18786584" y="22568558"/>
              <a:ext cx="1393278" cy="1677926"/>
            </a:xfrm>
            <a:prstGeom prst="rect">
              <a:avLst/>
            </a:prstGeom>
          </p:spPr>
        </p:pic>
        <p:sp>
          <p:nvSpPr>
            <p:cNvPr id="39" name="Cloud Callout 38">
              <a:extLst>
                <a:ext uri="{FF2B5EF4-FFF2-40B4-BE49-F238E27FC236}">
                  <a16:creationId xmlns:a16="http://schemas.microsoft.com/office/drawing/2014/main" id="{89612A46-95C4-574E-90E7-7691712212FB}"/>
                </a:ext>
              </a:extLst>
            </p:cNvPr>
            <p:cNvSpPr/>
            <p:nvPr/>
          </p:nvSpPr>
          <p:spPr>
            <a:xfrm>
              <a:off x="21237732" y="21716538"/>
              <a:ext cx="7945821" cy="2529946"/>
            </a:xfrm>
            <a:prstGeom prst="cloudCallout">
              <a:avLst>
                <a:gd name="adj1" fmla="val -57341"/>
                <a:gd name="adj2" fmla="val 37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pitchFamily="2" charset="0"/>
                </a:rPr>
                <a:t>Why there is a reverse U-shape pattern for FDI between bid-year and Olympic-year?</a:t>
              </a:r>
            </a:p>
          </p:txBody>
        </p:sp>
        <p:sp>
          <p:nvSpPr>
            <p:cNvPr id="43" name="Cloud Callout 42">
              <a:extLst>
                <a:ext uri="{FF2B5EF4-FFF2-40B4-BE49-F238E27FC236}">
                  <a16:creationId xmlns:a16="http://schemas.microsoft.com/office/drawing/2014/main" id="{945648C3-64A0-8244-B645-DFCBEF86BC6A}"/>
                </a:ext>
              </a:extLst>
            </p:cNvPr>
            <p:cNvSpPr/>
            <p:nvPr/>
          </p:nvSpPr>
          <p:spPr>
            <a:xfrm>
              <a:off x="18226518" y="24891417"/>
              <a:ext cx="6874572" cy="2529947"/>
            </a:xfrm>
            <a:prstGeom prst="cloudCallout">
              <a:avLst>
                <a:gd name="adj1" fmla="val 78644"/>
                <a:gd name="adj2" fmla="val 153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400" dirty="0">
                  <a:latin typeface="Times" pitchFamily="2" charset="0"/>
                </a:rPr>
                <a:t>Boosting exists in short-term rather in long-term. Investors generally leave even if they profit from investing this country.</a:t>
              </a:r>
            </a:p>
          </p:txBody>
        </p:sp>
      </p:grpSp>
      <p:sp>
        <p:nvSpPr>
          <p:cNvPr id="86" name="Rectangle 85"/>
          <p:cNvSpPr/>
          <p:nvPr/>
        </p:nvSpPr>
        <p:spPr>
          <a:xfrm>
            <a:off x="2009790" y="18512373"/>
            <a:ext cx="4656468" cy="646331"/>
          </a:xfrm>
          <a:prstGeom prst="rect">
            <a:avLst/>
          </a:prstGeom>
        </p:spPr>
        <p:txBody>
          <a:bodyPr wrap="none">
            <a:spAutoFit/>
          </a:bodyPr>
          <a:lstStyle/>
          <a:p>
            <a:pPr lvl="0">
              <a:defRPr/>
            </a:pPr>
            <a:r>
              <a:rPr lang="en-US" altLang="zh-CN" sz="3600" b="1" dirty="0">
                <a:solidFill>
                  <a:srgbClr val="000000"/>
                </a:solidFill>
              </a:rPr>
              <a:t>Impact on Employment</a:t>
            </a:r>
          </a:p>
        </p:txBody>
      </p:sp>
      <p:pic>
        <p:nvPicPr>
          <p:cNvPr id="25" name="Picture 24" descr="A close up of a logo&#10;&#10;Description automatically generated">
            <a:extLst>
              <a:ext uri="{FF2B5EF4-FFF2-40B4-BE49-F238E27FC236}">
                <a16:creationId xmlns:a16="http://schemas.microsoft.com/office/drawing/2014/main" id="{7D89CFDB-F13B-624F-B66D-BDE93BE7FC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89935" y="16828288"/>
            <a:ext cx="1826084" cy="1836430"/>
          </a:xfrm>
          <a:prstGeom prst="rect">
            <a:avLst/>
          </a:prstGeom>
        </p:spPr>
      </p:pic>
      <p:sp>
        <p:nvSpPr>
          <p:cNvPr id="5" name="Right Arrow 4">
            <a:extLst>
              <a:ext uri="{FF2B5EF4-FFF2-40B4-BE49-F238E27FC236}">
                <a16:creationId xmlns:a16="http://schemas.microsoft.com/office/drawing/2014/main" id="{761E1A3F-8015-F243-AFEA-BF013987386D}"/>
              </a:ext>
            </a:extLst>
          </p:cNvPr>
          <p:cNvSpPr/>
          <p:nvPr/>
        </p:nvSpPr>
        <p:spPr>
          <a:xfrm>
            <a:off x="894015" y="18664718"/>
            <a:ext cx="851098" cy="314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8B1B4B92-26FE-9742-A66C-66B6704AC16F}"/>
              </a:ext>
            </a:extLst>
          </p:cNvPr>
          <p:cNvSpPr/>
          <p:nvPr/>
        </p:nvSpPr>
        <p:spPr>
          <a:xfrm>
            <a:off x="16122263" y="6346022"/>
            <a:ext cx="7167860" cy="646331"/>
          </a:xfrm>
          <a:prstGeom prst="rect">
            <a:avLst/>
          </a:prstGeom>
        </p:spPr>
        <p:txBody>
          <a:bodyPr wrap="none">
            <a:spAutoFit/>
          </a:bodyPr>
          <a:lstStyle/>
          <a:p>
            <a:pPr lvl="0">
              <a:defRPr/>
            </a:pPr>
            <a:r>
              <a:rPr lang="en-US" altLang="zh-CN" sz="3600" b="1" dirty="0">
                <a:solidFill>
                  <a:srgbClr val="000000"/>
                </a:solidFill>
              </a:rPr>
              <a:t>Impact on Foreign Direct Investment</a:t>
            </a:r>
          </a:p>
        </p:txBody>
      </p:sp>
      <p:sp>
        <p:nvSpPr>
          <p:cNvPr id="90" name="Right Arrow 89">
            <a:extLst>
              <a:ext uri="{FF2B5EF4-FFF2-40B4-BE49-F238E27FC236}">
                <a16:creationId xmlns:a16="http://schemas.microsoft.com/office/drawing/2014/main" id="{23026EBD-440B-A146-8CF3-FB8BBE9C64B8}"/>
              </a:ext>
            </a:extLst>
          </p:cNvPr>
          <p:cNvSpPr/>
          <p:nvPr/>
        </p:nvSpPr>
        <p:spPr>
          <a:xfrm>
            <a:off x="14977363" y="6530989"/>
            <a:ext cx="851098" cy="314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078278D-4F83-5F42-B465-F840369B4B69}"/>
              </a:ext>
            </a:extLst>
          </p:cNvPr>
          <p:cNvSpPr/>
          <p:nvPr/>
        </p:nvSpPr>
        <p:spPr>
          <a:xfrm>
            <a:off x="16379566" y="20664930"/>
            <a:ext cx="4753802" cy="646331"/>
          </a:xfrm>
          <a:prstGeom prst="rect">
            <a:avLst/>
          </a:prstGeom>
        </p:spPr>
        <p:txBody>
          <a:bodyPr wrap="none">
            <a:spAutoFit/>
          </a:bodyPr>
          <a:lstStyle/>
          <a:p>
            <a:pPr lvl="0">
              <a:defRPr/>
            </a:pPr>
            <a:r>
              <a:rPr lang="en-US" altLang="zh-CN" sz="3600" b="1" dirty="0">
                <a:solidFill>
                  <a:srgbClr val="000000"/>
                </a:solidFill>
              </a:rPr>
              <a:t>Impact on Stock Market</a:t>
            </a:r>
          </a:p>
        </p:txBody>
      </p:sp>
      <p:sp>
        <p:nvSpPr>
          <p:cNvPr id="100" name="Right Arrow 99">
            <a:extLst>
              <a:ext uri="{FF2B5EF4-FFF2-40B4-BE49-F238E27FC236}">
                <a16:creationId xmlns:a16="http://schemas.microsoft.com/office/drawing/2014/main" id="{B7BEE0A7-F092-8D44-BF79-6E101324F74D}"/>
              </a:ext>
            </a:extLst>
          </p:cNvPr>
          <p:cNvSpPr/>
          <p:nvPr/>
        </p:nvSpPr>
        <p:spPr>
          <a:xfrm>
            <a:off x="15232292" y="20847883"/>
            <a:ext cx="851098" cy="314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108">
            <a:extLst>
              <a:ext uri="{FF2B5EF4-FFF2-40B4-BE49-F238E27FC236}">
                <a16:creationId xmlns:a16="http://schemas.microsoft.com/office/drawing/2014/main" id="{73C874CA-9D7B-5E44-AAD5-1B27F47CCF4E}"/>
              </a:ext>
            </a:extLst>
          </p:cNvPr>
          <p:cNvPicPr>
            <a:picLocks noChangeAspect="1"/>
          </p:cNvPicPr>
          <p:nvPr/>
        </p:nvPicPr>
        <p:blipFill>
          <a:blip r:embed="rId9"/>
          <a:stretch>
            <a:fillRect/>
          </a:stretch>
        </p:blipFill>
        <p:spPr>
          <a:xfrm>
            <a:off x="2872427" y="13039081"/>
            <a:ext cx="6315119" cy="754044"/>
          </a:xfrm>
          <a:prstGeom prst="rect">
            <a:avLst/>
          </a:prstGeom>
        </p:spPr>
      </p:pic>
      <p:sp>
        <p:nvSpPr>
          <p:cNvPr id="113" name="TextBox 112">
            <a:extLst>
              <a:ext uri="{FF2B5EF4-FFF2-40B4-BE49-F238E27FC236}">
                <a16:creationId xmlns:a16="http://schemas.microsoft.com/office/drawing/2014/main" id="{DBEFDD96-47E9-C041-9C9D-A5DC8951F88C}"/>
              </a:ext>
            </a:extLst>
          </p:cNvPr>
          <p:cNvSpPr txBox="1"/>
          <p:nvPr/>
        </p:nvSpPr>
        <p:spPr>
          <a:xfrm>
            <a:off x="757423" y="13984563"/>
            <a:ext cx="11047161" cy="3416320"/>
          </a:xfrm>
          <a:prstGeom prst="rect">
            <a:avLst/>
          </a:prstGeom>
          <a:noFill/>
        </p:spPr>
        <p:txBody>
          <a:bodyPr wrap="square" rtlCol="0">
            <a:spAutoFit/>
          </a:bodyPr>
          <a:lstStyle/>
          <a:p>
            <a:r>
              <a:rPr lang="en-US" sz="2400" b="1" dirty="0">
                <a:latin typeface="Times" pitchFamily="2" charset="0"/>
                <a:cs typeface="Times New Roman" panose="02020603050405020304" pitchFamily="18" charset="0"/>
              </a:rPr>
              <a:t>Short-Run Benefits:</a:t>
            </a:r>
          </a:p>
          <a:p>
            <a:r>
              <a:rPr lang="en-US" sz="2400" b="1" dirty="0">
                <a:latin typeface="Times" pitchFamily="2" charset="0"/>
                <a:cs typeface="Times New Roman" panose="02020603050405020304" pitchFamily="18" charset="0"/>
              </a:rPr>
              <a:t>    Employment: </a:t>
            </a:r>
            <a:r>
              <a:rPr lang="en-US" sz="2400" dirty="0">
                <a:latin typeface="Times" pitchFamily="2" charset="0"/>
                <a:cs typeface="Times New Roman" panose="02020603050405020304" pitchFamily="18" charset="0"/>
              </a:rPr>
              <a:t>Positive effect after the bid-year</a:t>
            </a:r>
          </a:p>
          <a:p>
            <a:r>
              <a:rPr lang="en-US" sz="2400" b="1" dirty="0">
                <a:latin typeface="Times" pitchFamily="2" charset="0"/>
                <a:cs typeface="Times New Roman" panose="02020603050405020304" pitchFamily="18" charset="0"/>
              </a:rPr>
              <a:t>    Investment: </a:t>
            </a:r>
            <a:r>
              <a:rPr lang="en-US" sz="2400" dirty="0">
                <a:latin typeface="Times" pitchFamily="2" charset="0"/>
                <a:cs typeface="Times New Roman" panose="02020603050405020304" pitchFamily="18" charset="0"/>
              </a:rPr>
              <a:t>Positive effect in the short-term but evades in the long-run.</a:t>
            </a:r>
          </a:p>
          <a:p>
            <a:r>
              <a:rPr lang="en-US" sz="2400" b="1" dirty="0">
                <a:latin typeface="Times" pitchFamily="2" charset="0"/>
                <a:cs typeface="Times New Roman" panose="02020603050405020304" pitchFamily="18" charset="0"/>
              </a:rPr>
              <a:t>    Stock: </a:t>
            </a:r>
            <a:r>
              <a:rPr lang="en-US" sz="2400" dirty="0">
                <a:latin typeface="Times" pitchFamily="2" charset="0"/>
                <a:cs typeface="Times New Roman" panose="02020603050405020304" pitchFamily="18" charset="0"/>
              </a:rPr>
              <a:t>Investors are usually optimistic over the host country after the Olympic Game is closed.</a:t>
            </a:r>
          </a:p>
          <a:p>
            <a:endParaRPr lang="en-US" sz="2400" dirty="0">
              <a:latin typeface="Times" pitchFamily="2" charset="0"/>
              <a:cs typeface="Times New Roman" panose="02020603050405020304" pitchFamily="18" charset="0"/>
            </a:endParaRPr>
          </a:p>
          <a:p>
            <a:r>
              <a:rPr lang="en-US" sz="2400" b="1" dirty="0">
                <a:latin typeface="Times" pitchFamily="2" charset="0"/>
                <a:cs typeface="Times New Roman" panose="02020603050405020304" pitchFamily="18" charset="0"/>
              </a:rPr>
              <a:t>Long-Run Benefits:</a:t>
            </a:r>
          </a:p>
          <a:p>
            <a:r>
              <a:rPr lang="en-US" sz="2400" dirty="0">
                <a:latin typeface="Times" pitchFamily="2" charset="0"/>
              </a:rPr>
              <a:t>    The London 2012 Olympics revitalized the </a:t>
            </a:r>
            <a:r>
              <a:rPr lang="en-US" sz="2400" dirty="0" err="1">
                <a:latin typeface="Times" pitchFamily="2" charset="0"/>
              </a:rPr>
              <a:t>Newham</a:t>
            </a:r>
            <a:r>
              <a:rPr lang="en-US" sz="2400" dirty="0">
                <a:latin typeface="Times" pitchFamily="2" charset="0"/>
              </a:rPr>
              <a:t> borough well-organized post-game planning.</a:t>
            </a:r>
          </a:p>
        </p:txBody>
      </p:sp>
      <p:pic>
        <p:nvPicPr>
          <p:cNvPr id="1026" name="Picture 2" descr="https://lh5.googleusercontent.com/VWn3_Vs_k9je6OHtKz61SJRu3WB2fxoj2SDfz4l7K-vZheHoWWFu1gUuUkJ-eQTvYdKTQ0CudnE9Fnt10CqR9JX4SrGCCx4vKJbEgjHV0NYdSoE7n-KCfMFwURqEPIdi7-Oy7JmE">
            <a:extLst>
              <a:ext uri="{FF2B5EF4-FFF2-40B4-BE49-F238E27FC236}">
                <a16:creationId xmlns:a16="http://schemas.microsoft.com/office/drawing/2014/main" id="{A032DE13-CD20-3A46-80FA-23806B4656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89352" y="7415764"/>
            <a:ext cx="9997116" cy="55745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3Lf8f6xEESX8Ubj0dmnT27zCy8qJ2H7A9k6VIDcvqxPcd7tzuwm2oiAOUakEBfhyZWGsuZUtenOsetYlZM7eAxYD5xEL9DBwtZioiMsoUqg1Wg85aJKPY8KzJmLsptm-Ntv7dhJO">
            <a:extLst>
              <a:ext uri="{FF2B5EF4-FFF2-40B4-BE49-F238E27FC236}">
                <a16:creationId xmlns:a16="http://schemas.microsoft.com/office/drawing/2014/main" id="{92A81936-592F-A346-9287-7A80DF2A0F8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4263" y="19043541"/>
            <a:ext cx="9647731" cy="6347192"/>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115">
            <a:extLst>
              <a:ext uri="{FF2B5EF4-FFF2-40B4-BE49-F238E27FC236}">
                <a16:creationId xmlns:a16="http://schemas.microsoft.com/office/drawing/2014/main" id="{1038F4DA-AEBA-9F4C-B7EF-1A8EB06A4EA4}"/>
              </a:ext>
            </a:extLst>
          </p:cNvPr>
          <p:cNvPicPr>
            <a:picLocks noChangeAspect="1"/>
          </p:cNvPicPr>
          <p:nvPr/>
        </p:nvPicPr>
        <p:blipFill>
          <a:blip r:embed="rId12"/>
          <a:stretch>
            <a:fillRect/>
          </a:stretch>
        </p:blipFill>
        <p:spPr>
          <a:xfrm>
            <a:off x="2290395" y="27867231"/>
            <a:ext cx="6376250" cy="2566052"/>
          </a:xfrm>
          <a:prstGeom prst="rect">
            <a:avLst/>
          </a:prstGeom>
        </p:spPr>
      </p:pic>
      <p:sp>
        <p:nvSpPr>
          <p:cNvPr id="117" name="TextBox 116">
            <a:extLst>
              <a:ext uri="{FF2B5EF4-FFF2-40B4-BE49-F238E27FC236}">
                <a16:creationId xmlns:a16="http://schemas.microsoft.com/office/drawing/2014/main" id="{363B329E-B168-8147-842B-5964AA0B480A}"/>
              </a:ext>
            </a:extLst>
          </p:cNvPr>
          <p:cNvSpPr txBox="1"/>
          <p:nvPr/>
        </p:nvSpPr>
        <p:spPr>
          <a:xfrm>
            <a:off x="1287769" y="25630301"/>
            <a:ext cx="9160718" cy="1708160"/>
          </a:xfrm>
          <a:prstGeom prst="rect">
            <a:avLst/>
          </a:prstGeom>
          <a:noFill/>
        </p:spPr>
        <p:txBody>
          <a:bodyPr wrap="square" rtlCol="0">
            <a:spAutoFit/>
          </a:bodyPr>
          <a:lstStyle/>
          <a:p>
            <a:pPr>
              <a:lnSpc>
                <a:spcPct val="150000"/>
              </a:lnSpc>
            </a:pPr>
            <a:r>
              <a:rPr lang="en-US" sz="2400" b="1" dirty="0">
                <a:latin typeface="Times" pitchFamily="2" charset="0"/>
              </a:rPr>
              <a:t>Insight: </a:t>
            </a:r>
            <a:r>
              <a:rPr lang="en-US" sz="2400" dirty="0">
                <a:latin typeface="Times" pitchFamily="2" charset="0"/>
              </a:rPr>
              <a:t>Olympics seem to create a significant number of construction jobs in Vancouver, which is maintained even after the Olympics finished. Similarly, London also shows sustainable employment growth.</a:t>
            </a:r>
            <a:endParaRPr lang="en-US" sz="2400" dirty="0">
              <a:latin typeface="Times" pitchFamily="2" charset="0"/>
              <a:cs typeface="Times New Roman" panose="02020603050405020304" pitchFamily="18" charset="0"/>
            </a:endParaRPr>
          </a:p>
        </p:txBody>
      </p:sp>
      <p:sp>
        <p:nvSpPr>
          <p:cNvPr id="118" name="TextBox 117">
            <a:extLst>
              <a:ext uri="{FF2B5EF4-FFF2-40B4-BE49-F238E27FC236}">
                <a16:creationId xmlns:a16="http://schemas.microsoft.com/office/drawing/2014/main" id="{B0E9BB25-1BC7-AA41-B095-F5EAC01B9496}"/>
              </a:ext>
            </a:extLst>
          </p:cNvPr>
          <p:cNvSpPr txBox="1"/>
          <p:nvPr/>
        </p:nvSpPr>
        <p:spPr>
          <a:xfrm>
            <a:off x="15170748" y="18979462"/>
            <a:ext cx="10215719" cy="1754455"/>
          </a:xfrm>
          <a:prstGeom prst="rect">
            <a:avLst/>
          </a:prstGeom>
          <a:noFill/>
        </p:spPr>
        <p:txBody>
          <a:bodyPr wrap="square" rtlCol="0">
            <a:spAutoFit/>
          </a:bodyPr>
          <a:lstStyle/>
          <a:p>
            <a:pPr>
              <a:lnSpc>
                <a:spcPct val="150000"/>
              </a:lnSpc>
            </a:pPr>
            <a:r>
              <a:rPr lang="en-US" sz="2500" b="1" dirty="0">
                <a:latin typeface="Times New Roman" panose="02020603050405020304" pitchFamily="18" charset="0"/>
                <a:cs typeface="Times New Roman" panose="02020603050405020304" pitchFamily="18" charset="0"/>
              </a:rPr>
              <a:t>Insight: </a:t>
            </a:r>
            <a:r>
              <a:rPr lang="en-US" sz="2500" dirty="0">
                <a:latin typeface="Times New Roman" panose="02020603050405020304" pitchFamily="18" charset="0"/>
                <a:cs typeface="Times New Roman" panose="02020603050405020304" pitchFamily="18" charset="0"/>
              </a:rPr>
              <a:t>Hosts should focus more on the synergy effect brought by the mega-event rather the short-term FDI boosting. E.g. London does a great job! See the case study.</a:t>
            </a:r>
          </a:p>
        </p:txBody>
      </p:sp>
      <p:pic>
        <p:nvPicPr>
          <p:cNvPr id="120" name="Picture 119">
            <a:extLst>
              <a:ext uri="{FF2B5EF4-FFF2-40B4-BE49-F238E27FC236}">
                <a16:creationId xmlns:a16="http://schemas.microsoft.com/office/drawing/2014/main" id="{CCF2EFC6-3925-D146-A0F6-0991AC59FFD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379566" y="21559101"/>
            <a:ext cx="7366301" cy="5382887"/>
          </a:xfrm>
          <a:prstGeom prst="rect">
            <a:avLst/>
          </a:prstGeom>
        </p:spPr>
      </p:pic>
      <p:sp>
        <p:nvSpPr>
          <p:cNvPr id="124" name="TextBox 123">
            <a:extLst>
              <a:ext uri="{FF2B5EF4-FFF2-40B4-BE49-F238E27FC236}">
                <a16:creationId xmlns:a16="http://schemas.microsoft.com/office/drawing/2014/main" id="{898318DF-3471-8C4C-B028-1DE02526F0DE}"/>
              </a:ext>
            </a:extLst>
          </p:cNvPr>
          <p:cNvSpPr txBox="1"/>
          <p:nvPr/>
        </p:nvSpPr>
        <p:spPr>
          <a:xfrm>
            <a:off x="15170748" y="27338461"/>
            <a:ext cx="10038656" cy="2623795"/>
          </a:xfrm>
          <a:prstGeom prst="rect">
            <a:avLst/>
          </a:prstGeom>
          <a:noFill/>
        </p:spPr>
        <p:txBody>
          <a:bodyPr wrap="square" rtlCol="0">
            <a:spAutoFit/>
          </a:bodyPr>
          <a:lstStyle/>
          <a:p>
            <a:pPr>
              <a:lnSpc>
                <a:spcPct val="150000"/>
              </a:lnSpc>
            </a:pPr>
            <a:r>
              <a:rPr lang="en-US" sz="2800" b="1" dirty="0">
                <a:latin typeface="Times" pitchFamily="2" charset="0"/>
              </a:rPr>
              <a:t>Insight: </a:t>
            </a:r>
            <a:r>
              <a:rPr lang="en-US" sz="2800" dirty="0">
                <a:latin typeface="Times" pitchFamily="2" charset="0"/>
              </a:rPr>
              <a:t>Olympics have a positive impact on the local host market after adjusted by the benchmark MSCI World Index.</a:t>
            </a:r>
          </a:p>
          <a:p>
            <a:pPr>
              <a:lnSpc>
                <a:spcPct val="150000"/>
              </a:lnSpc>
            </a:pPr>
            <a:r>
              <a:rPr lang="en-US" sz="2800" b="1" dirty="0">
                <a:latin typeface="Times" pitchFamily="2" charset="0"/>
              </a:rPr>
              <a:t>Insight: </a:t>
            </a:r>
            <a:r>
              <a:rPr lang="en-US" sz="2800" dirty="0">
                <a:latin typeface="Times" pitchFamily="2" charset="0"/>
                <a:cs typeface="Times New Roman" panose="02020603050405020304" pitchFamily="18" charset="0"/>
              </a:rPr>
              <a:t>Positive two-week returns show the optimistic assessment of local investors over the long-term benefits of the host country.</a:t>
            </a:r>
          </a:p>
        </p:txBody>
      </p:sp>
      <p:pic>
        <p:nvPicPr>
          <p:cNvPr id="1032" name="Picture 8" descr="https://lh6.googleusercontent.com/mUYfNrlgk4O8XtXdtyrI1KyH3UzHcPIflOdptxLTDRV8TJr0Sw90via9Pcjf-w_IMxqE1pN3GJUfMS0xl6r7dh1-GmqVwwsVW7m6XNpBzre08o71sNa8K12Q3y9fywrDvkp5OJvD">
            <a:extLst>
              <a:ext uri="{FF2B5EF4-FFF2-40B4-BE49-F238E27FC236}">
                <a16:creationId xmlns:a16="http://schemas.microsoft.com/office/drawing/2014/main" id="{C8A502B9-128F-3B45-B077-0E1AF745263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628949" y="10349119"/>
            <a:ext cx="9101337" cy="741801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024">
            <a:extLst>
              <a:ext uri="{FF2B5EF4-FFF2-40B4-BE49-F238E27FC236}">
                <a16:creationId xmlns:a16="http://schemas.microsoft.com/office/drawing/2014/main" id="{6EE3081C-9F20-F441-BCBF-9BD59EE7E871}"/>
              </a:ext>
            </a:extLst>
          </p:cNvPr>
          <p:cNvPicPr>
            <a:picLocks noChangeAspect="1"/>
          </p:cNvPicPr>
          <p:nvPr/>
        </p:nvPicPr>
        <p:blipFill>
          <a:blip r:embed="rId15"/>
          <a:stretch>
            <a:fillRect/>
          </a:stretch>
        </p:blipFill>
        <p:spPr>
          <a:xfrm>
            <a:off x="28227509" y="7285719"/>
            <a:ext cx="2821146" cy="2671615"/>
          </a:xfrm>
          <a:prstGeom prst="rect">
            <a:avLst/>
          </a:prstGeom>
        </p:spPr>
      </p:pic>
      <p:pic>
        <p:nvPicPr>
          <p:cNvPr id="1034" name="Picture 10" descr="https://lh5.googleusercontent.com/wVa_NmVbiLOsTY6Jsp6I3cxRj4OQpTQp6prmg5KnreGdFQIsHm388YVFewvZxkJ_M8sVO1h4Ua-XR_wommSHrA2ViyjdEi1GDk0ob_YjE3E_XSo6Tb6xVOZy0XE3o2jzs1MmRA94">
            <a:extLst>
              <a:ext uri="{FF2B5EF4-FFF2-40B4-BE49-F238E27FC236}">
                <a16:creationId xmlns:a16="http://schemas.microsoft.com/office/drawing/2014/main" id="{2DDD8DFD-6BEC-9B43-B661-B5E83CDE705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227509" y="17591824"/>
            <a:ext cx="11542849" cy="9322181"/>
          </a:xfrm>
          <a:prstGeom prst="rect">
            <a:avLst/>
          </a:prstGeom>
          <a:noFill/>
          <a:extLst>
            <a:ext uri="{909E8E84-426E-40DD-AFC4-6F175D3DCCD1}">
              <a14:hiddenFill xmlns:a14="http://schemas.microsoft.com/office/drawing/2010/main">
                <a:solidFill>
                  <a:srgbClr val="FFFFFF"/>
                </a:solidFill>
              </a14:hiddenFill>
            </a:ext>
          </a:extLst>
        </p:spPr>
      </p:pic>
      <p:sp>
        <p:nvSpPr>
          <p:cNvPr id="1029" name="TextBox 1028">
            <a:extLst>
              <a:ext uri="{FF2B5EF4-FFF2-40B4-BE49-F238E27FC236}">
                <a16:creationId xmlns:a16="http://schemas.microsoft.com/office/drawing/2014/main" id="{A6D3878C-B26E-0244-9441-1FAAF4116748}"/>
              </a:ext>
            </a:extLst>
          </p:cNvPr>
          <p:cNvSpPr txBox="1"/>
          <p:nvPr/>
        </p:nvSpPr>
        <p:spPr>
          <a:xfrm>
            <a:off x="28815782" y="26911880"/>
            <a:ext cx="11542848" cy="3916457"/>
          </a:xfrm>
          <a:prstGeom prst="rect">
            <a:avLst/>
          </a:prstGeom>
          <a:noFill/>
        </p:spPr>
        <p:txBody>
          <a:bodyPr wrap="square" rtlCol="0">
            <a:spAutoFit/>
          </a:bodyPr>
          <a:lstStyle/>
          <a:p>
            <a:pPr fontAlgn="base">
              <a:lnSpc>
                <a:spcPct val="150000"/>
              </a:lnSpc>
            </a:pPr>
            <a:r>
              <a:rPr lang="en-US" sz="2800" b="1" dirty="0">
                <a:latin typeface="Times" pitchFamily="2" charset="0"/>
              </a:rPr>
              <a:t>Insight: </a:t>
            </a:r>
            <a:r>
              <a:rPr lang="en-US" sz="2800" dirty="0">
                <a:latin typeface="Times" pitchFamily="2" charset="0"/>
              </a:rPr>
              <a:t>Both the increases of income and housing prices in </a:t>
            </a:r>
            <a:r>
              <a:rPr lang="en-US" sz="2800" dirty="0" err="1">
                <a:latin typeface="Times" pitchFamily="2" charset="0"/>
              </a:rPr>
              <a:t>Newham</a:t>
            </a:r>
            <a:r>
              <a:rPr lang="en-US" sz="2800" dirty="0">
                <a:latin typeface="Times" pitchFamily="2" charset="0"/>
              </a:rPr>
              <a:t> swell compared with England-wide average increases and London average increases.</a:t>
            </a:r>
            <a:endParaRPr lang="en-US" sz="2800" b="1" dirty="0">
              <a:latin typeface="Times" pitchFamily="2" charset="0"/>
            </a:endParaRPr>
          </a:p>
          <a:p>
            <a:pPr>
              <a:lnSpc>
                <a:spcPct val="150000"/>
              </a:lnSpc>
            </a:pPr>
            <a:endParaRPr lang="en-US" sz="2800" b="1" dirty="0">
              <a:latin typeface="Times" pitchFamily="2" charset="0"/>
            </a:endParaRPr>
          </a:p>
          <a:p>
            <a:pPr>
              <a:lnSpc>
                <a:spcPct val="150000"/>
              </a:lnSpc>
            </a:pPr>
            <a:r>
              <a:rPr lang="en-US" sz="2800" b="1" dirty="0">
                <a:latin typeface="Times" pitchFamily="2" charset="0"/>
              </a:rPr>
              <a:t>Insight: </a:t>
            </a:r>
            <a:r>
              <a:rPr lang="en-US" sz="2800" dirty="0">
                <a:latin typeface="Times" pitchFamily="2" charset="0"/>
              </a:rPr>
              <a:t>The employment rate in </a:t>
            </a:r>
            <a:r>
              <a:rPr lang="en-US" sz="2800" dirty="0" err="1">
                <a:latin typeface="Times" pitchFamily="2" charset="0"/>
              </a:rPr>
              <a:t>Newham</a:t>
            </a:r>
            <a:r>
              <a:rPr lang="en-US" sz="2800" dirty="0">
                <a:latin typeface="Times" pitchFamily="2" charset="0"/>
              </a:rPr>
              <a:t> increased about 6% in 2012 compared to 2011, creating many job opportunities to people in </a:t>
            </a:r>
            <a:r>
              <a:rPr lang="en-US" sz="2800" dirty="0" err="1">
                <a:latin typeface="Times" pitchFamily="2" charset="0"/>
              </a:rPr>
              <a:t>Newham</a:t>
            </a:r>
            <a:r>
              <a:rPr lang="en-US" sz="2800" dirty="0">
                <a:latin typeface="Times" pitchFamily="2" charset="0"/>
              </a:rPr>
              <a:t> and promoting the community economy.</a:t>
            </a:r>
          </a:p>
        </p:txBody>
      </p:sp>
      <p:sp>
        <p:nvSpPr>
          <p:cNvPr id="1031" name="Cloud Callout 1030">
            <a:extLst>
              <a:ext uri="{FF2B5EF4-FFF2-40B4-BE49-F238E27FC236}">
                <a16:creationId xmlns:a16="http://schemas.microsoft.com/office/drawing/2014/main" id="{2F4412BA-BCF7-A140-9890-2E4A195C5F0A}"/>
              </a:ext>
            </a:extLst>
          </p:cNvPr>
          <p:cNvSpPr/>
          <p:nvPr/>
        </p:nvSpPr>
        <p:spPr>
          <a:xfrm>
            <a:off x="32078006" y="7082116"/>
            <a:ext cx="8280624" cy="2320327"/>
          </a:xfrm>
          <a:prstGeom prst="cloudCallout">
            <a:avLst>
              <a:gd name="adj1" fmla="val -63213"/>
              <a:gd name="adj2" fmla="val 198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800" dirty="0">
              <a:latin typeface="Times" pitchFamily="2" charset="0"/>
            </a:endParaRPr>
          </a:p>
          <a:p>
            <a:pPr algn="just"/>
            <a:r>
              <a:rPr lang="en-US" sz="2800" dirty="0">
                <a:latin typeface="Times" pitchFamily="2" charset="0"/>
              </a:rPr>
              <a:t>Post-Game planning is essential to our success of hosting an Olympic game.</a:t>
            </a:r>
          </a:p>
          <a:p>
            <a:pPr algn="just"/>
            <a:endParaRPr lang="en-US" sz="2800" dirty="0"/>
          </a:p>
        </p:txBody>
      </p:sp>
      <p:pic>
        <p:nvPicPr>
          <p:cNvPr id="1033" name="Picture 1032">
            <a:extLst>
              <a:ext uri="{FF2B5EF4-FFF2-40B4-BE49-F238E27FC236}">
                <a16:creationId xmlns:a16="http://schemas.microsoft.com/office/drawing/2014/main" id="{3AC03ECC-B273-FB4E-BC5F-504A6E616F0B}"/>
              </a:ext>
            </a:extLst>
          </p:cNvPr>
          <p:cNvPicPr>
            <a:picLocks noChangeAspect="1"/>
          </p:cNvPicPr>
          <p:nvPr/>
        </p:nvPicPr>
        <p:blipFill>
          <a:blip r:embed="rId17"/>
          <a:stretch>
            <a:fillRect/>
          </a:stretch>
        </p:blipFill>
        <p:spPr>
          <a:xfrm>
            <a:off x="0" y="25314"/>
            <a:ext cx="7556500" cy="4686300"/>
          </a:xfrm>
          <a:prstGeom prst="rect">
            <a:avLst/>
          </a:prstGeom>
        </p:spPr>
      </p:pic>
      <p:pic>
        <p:nvPicPr>
          <p:cNvPr id="139" name="Picture 138">
            <a:extLst>
              <a:ext uri="{FF2B5EF4-FFF2-40B4-BE49-F238E27FC236}">
                <a16:creationId xmlns:a16="http://schemas.microsoft.com/office/drawing/2014/main" id="{439EE979-1AD3-FE42-B5F7-88873BE358AA}"/>
              </a:ext>
            </a:extLst>
          </p:cNvPr>
          <p:cNvPicPr>
            <a:picLocks noChangeAspect="1"/>
          </p:cNvPicPr>
          <p:nvPr/>
        </p:nvPicPr>
        <p:blipFill>
          <a:blip r:embed="rId17"/>
          <a:stretch>
            <a:fillRect/>
          </a:stretch>
        </p:blipFill>
        <p:spPr>
          <a:xfrm>
            <a:off x="36269810" y="-19179"/>
            <a:ext cx="7556500" cy="4686300"/>
          </a:xfrm>
          <a:prstGeom prst="rect">
            <a:avLst/>
          </a:prstGeom>
        </p:spPr>
      </p:pic>
    </p:spTree>
    <p:extLst>
      <p:ext uri="{BB962C8B-B14F-4D97-AF65-F5344CB8AC3E}">
        <p14:creationId xmlns:p14="http://schemas.microsoft.com/office/powerpoint/2010/main" val="3727187881"/>
      </p:ext>
    </p:extLst>
  </p:cSld>
  <p:clrMapOvr>
    <a:masterClrMapping/>
  </p:clrMapOvr>
</p:sld>
</file>

<file path=ppt/theme/theme1.xml><?xml version="1.0" encoding="utf-8"?>
<a:theme xmlns:a="http://schemas.openxmlformats.org/drawingml/2006/main" name="36x48-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1709</TotalTime>
  <Words>371</Words>
  <Application>Microsoft Macintosh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Calibri</vt:lpstr>
      <vt:lpstr>Times</vt:lpstr>
      <vt:lpstr>Times New Roman</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Anxiang Zhang</cp:lastModifiedBy>
  <cp:revision>109</cp:revision>
  <cp:lastPrinted>2020-07-19T20:21:07Z</cp:lastPrinted>
  <dcterms:created xsi:type="dcterms:W3CDTF">2012-02-03T19:11:35Z</dcterms:created>
  <dcterms:modified xsi:type="dcterms:W3CDTF">2020-07-19T20:21:36Z</dcterms:modified>
  <cp:category>Research poster templates</cp:category>
</cp:coreProperties>
</file>