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2" r:id="rId8"/>
    <p:sldId id="270" r:id="rId9"/>
    <p:sldId id="261" r:id="rId10"/>
    <p:sldId id="267" r:id="rId11"/>
    <p:sldId id="269" r:id="rId12"/>
    <p:sldId id="268" r:id="rId13"/>
    <p:sldId id="27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3BCC-DDFA-4A35-8450-4970B9D54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20785"/>
            <a:ext cx="10170167" cy="2889178"/>
          </a:xfrm>
        </p:spPr>
        <p:txBody>
          <a:bodyPr/>
          <a:lstStyle/>
          <a:p>
            <a:r>
              <a:rPr lang="en-US" altLang="zh-CN" dirty="0"/>
              <a:t>How to get a job for Data scientist?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015D3-C2F0-4D98-9210-5FD01ACF1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cap="none" dirty="0"/>
              <a:t>By</a:t>
            </a:r>
            <a:r>
              <a:rPr lang="en-US" altLang="zh-CN" sz="2800" dirty="0"/>
              <a:t> </a:t>
            </a:r>
            <a:r>
              <a:rPr lang="en-US" altLang="zh-CN" sz="2800" cap="none" dirty="0"/>
              <a:t>Amy Guan, Kanjicai (Brock) Dong, John Boer</a:t>
            </a:r>
            <a:endParaRPr lang="zh-CN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2C894-65D2-4716-97E5-3599CAC7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961" y="4290373"/>
            <a:ext cx="3200677" cy="15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EA6-81FB-464C-85D0-A2FAF5FB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468958"/>
            <a:ext cx="9905998" cy="1478570"/>
          </a:xfrm>
        </p:spPr>
        <p:txBody>
          <a:bodyPr/>
          <a:lstStyle/>
          <a:p>
            <a:r>
              <a:rPr lang="en-US" altLang="zh-CN" dirty="0"/>
              <a:t>Desired Technical Skills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1E41-F31D-4060-99E0-34D77FD3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512" y="283765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AUG2018                             FEB2019                          DEC2019</a:t>
            </a:r>
            <a:endParaRPr lang="zh-CN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6EC32C-A399-4476-9048-4E1F7751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8" y="3407570"/>
            <a:ext cx="3504789" cy="2038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D9326-1A3B-4B6E-A6FE-39DDCAFAA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72" y="3407570"/>
            <a:ext cx="3503128" cy="2045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822C4F-59C2-4D1C-9FB1-C39A31B6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046" y="3407570"/>
            <a:ext cx="3751953" cy="2109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B200EA-C8EE-46FA-9142-958C6DD191BB}"/>
              </a:ext>
            </a:extLst>
          </p:cNvPr>
          <p:cNvSpPr txBox="1"/>
          <p:nvPr/>
        </p:nvSpPr>
        <p:spPr>
          <a:xfrm>
            <a:off x="1755305" y="1691453"/>
            <a:ext cx="8347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4 Technical Skills: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Analytical, Statistics, Machine Learning and Visualization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72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EA6-81FB-464C-85D0-A2FAF5FB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4140"/>
          </a:xfrm>
        </p:spPr>
        <p:txBody>
          <a:bodyPr/>
          <a:lstStyle/>
          <a:p>
            <a:r>
              <a:rPr lang="en-US" altLang="zh-CN" dirty="0"/>
              <a:t>Desired Technical TOOLs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1E41-F31D-4060-99E0-34D77FD3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9776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AUG2018                             		FEB2019</a:t>
            </a:r>
            <a:endParaRPr lang="zh-CN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9C3EB9-2AF4-4FE3-841F-F10BD8C3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59" y="3252974"/>
            <a:ext cx="3703040" cy="219135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4C8B01-3AFD-43B8-A623-3734684EE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64" y="3215650"/>
            <a:ext cx="3784826" cy="22143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CE3B47-6EA0-41B1-8FE4-F68FA5BCA06D}"/>
              </a:ext>
            </a:extLst>
          </p:cNvPr>
          <p:cNvSpPr txBox="1"/>
          <p:nvPr/>
        </p:nvSpPr>
        <p:spPr>
          <a:xfrm>
            <a:off x="1696312" y="1672093"/>
            <a:ext cx="5526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5 Technical Tools: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Python, R, Database, Excel/VBA, SQL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539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EA6-81FB-464C-85D0-A2FAF5FB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Desired </a:t>
            </a:r>
            <a:r>
              <a:rPr lang="en-US" altLang="zh-CN" dirty="0" err="1"/>
              <a:t>SOft</a:t>
            </a:r>
            <a:r>
              <a:rPr lang="en-US" altLang="zh-CN" dirty="0"/>
              <a:t> Skills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1E41-F31D-4060-99E0-34D77FD3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AUG2018                             FEB2019                              DEC2019</a:t>
            </a:r>
            <a:endParaRPr lang="zh-CN" altLang="en-US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572D3E1-BA11-4612-95E9-61CD07C8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6" y="2747324"/>
            <a:ext cx="4063336" cy="2338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0D4099-3F9C-42F3-987C-15630857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677" y="2747324"/>
            <a:ext cx="3502750" cy="2340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45904-7474-4162-9C13-17DDF7D6C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590" y="2749332"/>
            <a:ext cx="4021273" cy="23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0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18AC-C889-46E0-B57B-2B4C85CD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23" y="254725"/>
            <a:ext cx="9905998" cy="915314"/>
          </a:xfrm>
        </p:spPr>
        <p:txBody>
          <a:bodyPr/>
          <a:lstStyle/>
          <a:p>
            <a:r>
              <a:rPr lang="en-US" altLang="zh-CN" dirty="0"/>
              <a:t>Industry breakdown of Technical skills</a:t>
            </a:r>
            <a:endParaRPr lang="zh-CN" alt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13C3B0-B544-45B3-9889-015643279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71" y="1445344"/>
            <a:ext cx="3727418" cy="236580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55F7C-DECB-4B38-B41A-AC37CE90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280" y="1445344"/>
            <a:ext cx="3814539" cy="23723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ED39C9-1B24-4EB3-A3E2-3FEAD9C7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49" y="1438795"/>
            <a:ext cx="3703603" cy="2372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BD9F2-3A48-4D3D-ACED-53A0C6548247}"/>
              </a:ext>
            </a:extLst>
          </p:cNvPr>
          <p:cNvSpPr txBox="1"/>
          <p:nvPr/>
        </p:nvSpPr>
        <p:spPr>
          <a:xfrm>
            <a:off x="689771" y="993061"/>
            <a:ext cx="1404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Feb 2019</a:t>
            </a:r>
          </a:p>
        </p:txBody>
      </p:sp>
    </p:spTree>
    <p:extLst>
      <p:ext uri="{BB962C8B-B14F-4D97-AF65-F5344CB8AC3E}">
        <p14:creationId xmlns:p14="http://schemas.microsoft.com/office/powerpoint/2010/main" val="167512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7100-EB54-4FBB-BB09-6F06291B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40318"/>
            <a:ext cx="9905998" cy="738334"/>
          </a:xfrm>
        </p:spPr>
        <p:txBody>
          <a:bodyPr/>
          <a:lstStyle/>
          <a:p>
            <a:r>
              <a:rPr lang="en-US" altLang="zh-CN" dirty="0"/>
              <a:t>Discussion &amp; 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53FC-5647-4EC6-838D-0B9E160C6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78652"/>
            <a:ext cx="9905999" cy="496528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Most employers are looking for experienced candidates; &gt;25% openings are for entry-level candidates.</a:t>
            </a:r>
          </a:p>
          <a:p>
            <a:r>
              <a:rPr lang="en-US" altLang="zh-CN" dirty="0"/>
              <a:t>West and east coasts stand out in the DS job market as expected; Chicago, Denver, Atlanta and Dallas are a few hot spots.</a:t>
            </a:r>
          </a:p>
          <a:p>
            <a:r>
              <a:rPr lang="en-US" altLang="zh-CN" dirty="0"/>
              <a:t>Within Texas, Dallas &gt; Austin &gt; Houston</a:t>
            </a:r>
          </a:p>
          <a:p>
            <a:r>
              <a:rPr lang="en-US" altLang="zh-CN" dirty="0"/>
              <a:t>Compared to the GDP % breakdown by industries, the data scientist job openings in Healthcare is much lower than expected; one possibility is the healthcare companies tend to resort to consulting/recruiting agents to search for candidates – still needs to be further confirmed from the data;</a:t>
            </a:r>
          </a:p>
          <a:p>
            <a:r>
              <a:rPr lang="en-US" altLang="zh-CN" dirty="0"/>
              <a:t>Make sure you include hottest keywords in technical skills, technical tools and soft skills!</a:t>
            </a:r>
          </a:p>
          <a:p>
            <a:pPr marL="688975" indent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 Analytical, Statistics, Machine Learning and Visualization</a:t>
            </a:r>
            <a:r>
              <a:rPr lang="en-US" dirty="0"/>
              <a:t> </a:t>
            </a:r>
          </a:p>
          <a:p>
            <a:pPr marL="688975" indent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 Python, R, Database, SQL &amp; Excel/VBA</a:t>
            </a:r>
          </a:p>
          <a:p>
            <a:pPr marL="688975" indent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 Teamwork, Communication &amp; Project Management</a:t>
            </a:r>
            <a:endParaRPr lang="en-US" dirty="0"/>
          </a:p>
          <a:p>
            <a:pPr marL="688975" indent="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64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6490-9431-4EFC-803C-5251292A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 Mortem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060C-C9B4-4814-8E8D-FC392D05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Errors Codes</a:t>
            </a:r>
          </a:p>
          <a:p>
            <a:r>
              <a:rPr lang="en-US" altLang="zh-CN" dirty="0"/>
              <a:t>Key words search issues</a:t>
            </a:r>
          </a:p>
          <a:p>
            <a:pPr marL="0" indent="0">
              <a:buNone/>
            </a:pPr>
            <a:r>
              <a:rPr lang="en-US" altLang="zh-CN" dirty="0"/>
              <a:t>Lesson Learned:</a:t>
            </a:r>
          </a:p>
          <a:p>
            <a:r>
              <a:rPr lang="en-US" altLang="zh-CN" dirty="0"/>
              <a:t>Pull a larger dataset pool to choose from; select the datasets with more consistency and similar size from the larger pool </a:t>
            </a:r>
          </a:p>
          <a:p>
            <a:r>
              <a:rPr lang="en-US" altLang="zh-CN" dirty="0"/>
              <a:t>With comparable datasets, more quantitative analyses are possible, including hypothesis testing for different datasets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87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C52D-D40B-420B-A8C3-55E24FA2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4092"/>
            <a:ext cx="9905998" cy="1478570"/>
          </a:xfrm>
        </p:spPr>
        <p:txBody>
          <a:bodyPr/>
          <a:lstStyle/>
          <a:p>
            <a:pPr algn="ctr"/>
            <a:r>
              <a:rPr lang="en-US" altLang="zh-CN" dirty="0"/>
              <a:t>Questions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C4532-10D1-4D1F-B290-70D2F009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69" y="1535837"/>
            <a:ext cx="9618542" cy="50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EFFA-CDCA-4554-9922-942E4F30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562D7-EE6F-4AC9-88B5-B3BA0396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459280"/>
            <a:ext cx="4689234" cy="313006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0378-834E-4E42-85B1-F4AF3510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What insights can we gain based on the historical data scientist job openings from major job search websites (including indeed, </a:t>
            </a:r>
            <a:r>
              <a:rPr lang="en-US" altLang="zh-CN" dirty="0" err="1"/>
              <a:t>careerbuilder</a:t>
            </a:r>
            <a:r>
              <a:rPr lang="en-US" altLang="zh-CN" dirty="0"/>
              <a:t>, </a:t>
            </a:r>
            <a:r>
              <a:rPr lang="en-US" altLang="zh-CN" dirty="0" err="1"/>
              <a:t>glassdoor</a:t>
            </a:r>
            <a:r>
              <a:rPr lang="en-US" altLang="zh-CN" dirty="0"/>
              <a:t>, </a:t>
            </a:r>
            <a:r>
              <a:rPr lang="en-US" altLang="zh-CN" dirty="0" err="1"/>
              <a:t>etc</a:t>
            </a:r>
            <a:r>
              <a:rPr lang="en-US" altLang="zh-CN" dirty="0"/>
              <a:t>)?</a:t>
            </a:r>
          </a:p>
          <a:p>
            <a:r>
              <a:rPr lang="en-US" altLang="zh-CN" dirty="0"/>
              <a:t>How can we translate those insights into competitive advantage in our job seeking?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612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4C2E-13F1-4551-8B29-8BC4C610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62918"/>
            <a:ext cx="9905998" cy="1478570"/>
          </a:xfrm>
        </p:spPr>
        <p:txBody>
          <a:bodyPr/>
          <a:lstStyle/>
          <a:p>
            <a:r>
              <a:rPr lang="en-US" altLang="zh-CN" dirty="0"/>
              <a:t>QUESTIONS TO ADDRESS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7CC9-057D-4FC6-B966-60108ADF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6412"/>
            <a:ext cx="9905999" cy="486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What:</a:t>
            </a:r>
          </a:p>
          <a:p>
            <a:pPr marL="0" indent="0">
              <a:buNone/>
            </a:pPr>
            <a:r>
              <a:rPr lang="en-US" altLang="zh-CN" dirty="0"/>
              <a:t>	Job title, job type (full time vs. contractor), job level (entry vs. 	experienced), &amp; industry breakdown of job openings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Where: 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2400" dirty="0"/>
              <a:t>Geographical distribution &amp; evolution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How:</a:t>
            </a:r>
          </a:p>
          <a:p>
            <a:pPr lvl="2"/>
            <a:r>
              <a:rPr lang="en-US" altLang="zh-CN" sz="2400" dirty="0"/>
              <a:t>Technical / hard skills in general		</a:t>
            </a:r>
          </a:p>
          <a:p>
            <a:pPr lvl="2"/>
            <a:r>
              <a:rPr lang="en-US" altLang="zh-CN" sz="2400" dirty="0"/>
              <a:t>Soft skills in general</a:t>
            </a:r>
          </a:p>
          <a:p>
            <a:pPr lvl="2"/>
            <a:r>
              <a:rPr lang="en-US" altLang="zh-CN" sz="2400" dirty="0"/>
              <a:t>Industry breakdown of desired technical tools</a:t>
            </a:r>
          </a:p>
        </p:txBody>
      </p:sp>
    </p:spTree>
    <p:extLst>
      <p:ext uri="{BB962C8B-B14F-4D97-AF65-F5344CB8AC3E}">
        <p14:creationId xmlns:p14="http://schemas.microsoft.com/office/powerpoint/2010/main" val="67660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6183-5FAD-49CF-AFE6-51D99D9A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11920"/>
            <a:ext cx="9905998" cy="1478570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5C4D3-551F-446A-898B-438C5E87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43" y="1307373"/>
            <a:ext cx="7065344" cy="48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1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7CD7-0B23-4C35-AB10-887734D8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98854"/>
            <a:ext cx="9905998" cy="787495"/>
          </a:xfrm>
        </p:spPr>
        <p:txBody>
          <a:bodyPr/>
          <a:lstStyle/>
          <a:p>
            <a:r>
              <a:rPr lang="en-US" altLang="zh-CN" dirty="0"/>
              <a:t>Data Cleanup, Exploration &amp; Analysis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CB9DE0-385E-4E1D-9BD7-0F9473EF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6348"/>
            <a:ext cx="10567988" cy="487279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String-Intensive Project: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Long paragraphs in job description column;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Great varieties in job title, level, industry sector etc.; Free-style in job description </a:t>
            </a:r>
          </a:p>
          <a:p>
            <a:r>
              <a:rPr lang="en-US" sz="2800" dirty="0"/>
              <a:t>Three data sets are 10 months apart; </a:t>
            </a:r>
          </a:p>
          <a:p>
            <a:r>
              <a:rPr lang="en-US" sz="2800" dirty="0"/>
              <a:t>Significantly different dataset size; Merging 3 will overweight one dataset while diluting the other</a:t>
            </a:r>
          </a:p>
          <a:p>
            <a:r>
              <a:rPr lang="en-US" sz="2800" dirty="0"/>
              <a:t>Note each data set has its own limitations on the info provided; </a:t>
            </a:r>
          </a:p>
          <a:p>
            <a:r>
              <a:rPr lang="en-US" sz="2800" dirty="0"/>
              <a:t>Data cleanup and analysis goals: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Define new inferred tags based on raw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Extract all valid data and make the 3 data sets to be consistent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Present data in comparable data frame format to shed light on the questions.</a:t>
            </a:r>
          </a:p>
        </p:txBody>
      </p:sp>
    </p:spTree>
    <p:extLst>
      <p:ext uri="{BB962C8B-B14F-4D97-AF65-F5344CB8AC3E}">
        <p14:creationId xmlns:p14="http://schemas.microsoft.com/office/powerpoint/2010/main" val="223892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FAF3-C4F8-4E79-B57D-B325C766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Job openings – Title/Salary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2766-1F2E-4058-8ACA-39ECEF44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AUG2018                                            DEC2019</a:t>
            </a:r>
            <a:endParaRPr lang="zh-CN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CF16F0-CFF0-4EF9-86EA-705A9B2ED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2781428"/>
            <a:ext cx="5095875" cy="31621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3CE9B5-4321-4838-92A1-F9D634CF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4" y="2781427"/>
            <a:ext cx="5095875" cy="316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55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B443-074D-465F-8A19-4E623387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Job openings – Level &amp; Type </a:t>
            </a:r>
          </a:p>
        </p:txBody>
      </p:sp>
      <p:pic>
        <p:nvPicPr>
          <p:cNvPr id="13" name="Picture 12" descr="A close up of a card&#10;&#10;Description automatically generated">
            <a:extLst>
              <a:ext uri="{FF2B5EF4-FFF2-40B4-BE49-F238E27FC236}">
                <a16:creationId xmlns:a16="http://schemas.microsoft.com/office/drawing/2014/main" id="{C8CA9989-30A6-4CEA-9850-4CFDC66DC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" t="2920" r="5962" b="11576"/>
          <a:stretch/>
        </p:blipFill>
        <p:spPr>
          <a:xfrm>
            <a:off x="6408991" y="2097087"/>
            <a:ext cx="4164496" cy="3956607"/>
          </a:xfrm>
          <a:prstGeom prst="rect">
            <a:avLst/>
          </a:prstGeom>
        </p:spPr>
      </p:pic>
      <p:pic>
        <p:nvPicPr>
          <p:cNvPr id="17" name="Content Placeholder 1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8C5D009F-0008-46FF-8E58-AAB0B005B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963" t="5463" r="6199" b="13149"/>
          <a:stretch/>
        </p:blipFill>
        <p:spPr>
          <a:xfrm>
            <a:off x="1282700" y="2097088"/>
            <a:ext cx="4075815" cy="3956606"/>
          </a:xfrm>
        </p:spPr>
      </p:pic>
    </p:spTree>
    <p:extLst>
      <p:ext uri="{BB962C8B-B14F-4D97-AF65-F5344CB8AC3E}">
        <p14:creationId xmlns:p14="http://schemas.microsoft.com/office/powerpoint/2010/main" val="11779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8145-C6DA-44B2-A405-892742B6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64606"/>
            <a:ext cx="9905998" cy="885817"/>
          </a:xfrm>
        </p:spPr>
        <p:txBody>
          <a:bodyPr/>
          <a:lstStyle/>
          <a:p>
            <a:r>
              <a:rPr lang="en-US" altLang="zh-CN"/>
              <a:t>Industry breakdown of Job Openings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0498-915B-479A-8F66-926BDCE8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FEB2019                                       DEC2019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2C363-C578-4935-8176-98D039B4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9" y="2859627"/>
            <a:ext cx="4924425" cy="264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8D0634-78F9-4057-8AE1-B97FD3D47DD7}"/>
              </a:ext>
            </a:extLst>
          </p:cNvPr>
          <p:cNvSpPr/>
          <p:nvPr/>
        </p:nvSpPr>
        <p:spPr>
          <a:xfrm>
            <a:off x="1268360" y="1384456"/>
            <a:ext cx="8878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Top 3 Technical Skills: </a:t>
            </a:r>
          </a:p>
          <a:p>
            <a:r>
              <a:rPr lang="en-US" sz="2400">
                <a:solidFill>
                  <a:srgbClr val="FFFF00"/>
                </a:solidFill>
              </a:rPr>
              <a:t>Computer/Internet; Business/Finance/Accounting; Consulting/Recruiting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4D12D-019A-43F4-B323-4EF2C117C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625" y="2859627"/>
            <a:ext cx="5339785" cy="261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7A63-11E1-42D1-B8A3-07437C05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Maps for Job Locations in the US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047D-4FCC-4328-BB00-F769B40E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(AUG)2018                     (FEB)2019                          (DEC)2019</a:t>
            </a:r>
            <a:endParaRPr lang="zh-CN" alt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8AEF375-2908-4432-B92C-AB4D8E494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9" t="3925" b="24420"/>
          <a:stretch/>
        </p:blipFill>
        <p:spPr>
          <a:xfrm>
            <a:off x="78658" y="3061494"/>
            <a:ext cx="4445819" cy="2113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CBCDBB-6B0C-49FC-8113-2691F73BF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65" r="6401"/>
          <a:stretch/>
        </p:blipFill>
        <p:spPr>
          <a:xfrm>
            <a:off x="3883741" y="3061494"/>
            <a:ext cx="4337919" cy="2113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7259B2-5D4D-45CC-9A5B-8FDFEB57FA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32" t="23251" r="18071" b="22362"/>
          <a:stretch/>
        </p:blipFill>
        <p:spPr>
          <a:xfrm>
            <a:off x="8034891" y="3061494"/>
            <a:ext cx="4157109" cy="20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9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551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Tw Cen MT</vt:lpstr>
      <vt:lpstr>Wingdings</vt:lpstr>
      <vt:lpstr>Circuit</vt:lpstr>
      <vt:lpstr>How to get a job for Data scientist?</vt:lpstr>
      <vt:lpstr>Summary</vt:lpstr>
      <vt:lpstr>QUESTIONS TO ADDRESS</vt:lpstr>
      <vt:lpstr>Data</vt:lpstr>
      <vt:lpstr>Data Cleanup, Exploration &amp; Analysis</vt:lpstr>
      <vt:lpstr>Overview of Job openings – Title/Salary</vt:lpstr>
      <vt:lpstr>Overview of Job openings – Level &amp; Type </vt:lpstr>
      <vt:lpstr>Industry breakdown of Job Openings </vt:lpstr>
      <vt:lpstr>Maps for Job Locations in the US</vt:lpstr>
      <vt:lpstr>Desired Technical Skills</vt:lpstr>
      <vt:lpstr>Desired Technical TOOLs</vt:lpstr>
      <vt:lpstr>Desired SOft Skills</vt:lpstr>
      <vt:lpstr>Industry breakdown of Technical skills</vt:lpstr>
      <vt:lpstr>Discussion &amp; Conclusion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a job for Data scientist?</dc:title>
  <dc:creator>Kanjicai Dong</dc:creator>
  <cp:lastModifiedBy>Jonelle Flood</cp:lastModifiedBy>
  <cp:revision>29</cp:revision>
  <dcterms:created xsi:type="dcterms:W3CDTF">2020-06-24T01:14:17Z</dcterms:created>
  <dcterms:modified xsi:type="dcterms:W3CDTF">2020-06-24T23:39:25Z</dcterms:modified>
</cp:coreProperties>
</file>