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Old Standard TT"/>
      <p:regular r:id="rId19"/>
      <p:bold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3073C72-FE31-40E0-9FCF-D7997FA796A9}">
  <a:tblStyle styleId="{13073C72-FE31-40E0-9FCF-D7997FA796A9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ldStandardT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Capstone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By: Shawn Mathew, Anthony Tan, Amy Wong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Search Engine Evaluation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Procedure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Pick out a group of words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Create a phrase to search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One person puts in the search and passes top result to evaluator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Evaluator compares respective search result ranking sites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Evaluator awards points on certain categories</a:t>
            </a:r>
          </a:p>
          <a:p>
            <a:pPr indent="-228600" lvl="0" marL="457200">
              <a:spcBef>
                <a:spcPts val="0"/>
              </a:spcBef>
              <a:buAutoNum type="arabicParenR"/>
            </a:pPr>
            <a:r>
              <a:rPr lang="en"/>
              <a:t>Add points and whichever has most points is the best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Categories 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similarweb.com statistics about each site was obtained to test Google, DuckDuckGo, and Dogpile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Categories Tested: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Total Visits (10 pts)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Traffic from Search (10 pts)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String Matches  (10 pts)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"/>
              <a:t>Full points for finding all words, partial points for single words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results show that Google is the best search engine. It is important to note that a lot of search results from DogPile and DuckDuckGo had similar results</a:t>
            </a:r>
          </a:p>
        </p:txBody>
      </p:sp>
      <p:graphicFrame>
        <p:nvGraphicFramePr>
          <p:cNvPr id="132" name="Shape 132"/>
          <p:cNvGraphicFramePr/>
          <p:nvPr/>
        </p:nvGraphicFramePr>
        <p:xfrm>
          <a:off x="952500" y="259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{13073C72-FE31-40E0-9FCF-D7997FA796A9}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Search Engine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Total Points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Google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1083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DogPile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1051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DuckDuckGo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1076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Huffman Encoding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Correctness Proof of Huffman Encoding Algorithm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386125"/>
            <a:ext cx="42174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To justify the correctness, we will be doing a proof by contradiction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will be assuming that for two symbols A and B with probabilities p(A) &gt;= p(B), then it is possible for the length of symbol A to be longer than that of symbol B.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399" y="1514174"/>
            <a:ext cx="4061575" cy="28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Huffman Encoding Cont.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Under our assumption, then in our tree representation of the symbols, the node for symbol A would have a larger depth than that of symbol B 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Since the node for symbol B has a smaller depth then its frequency or probability would have to be higher than that of symbol A or equal to symbol A, which contradicts the statement that p(A) &gt;= p(B).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Ordered Matrix Search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Finding Element in n x n Matrix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Find middle element value in matrix A[i][j] = val and split matrix into 4 parts</a:t>
            </a:r>
          </a:p>
          <a:p>
            <a:pPr indent="-228600" lvl="1" marL="914400" rtl="0">
              <a:spcBef>
                <a:spcPts val="0"/>
              </a:spcBef>
              <a:buAutoNum type="alphaLcParenR"/>
            </a:pPr>
            <a:r>
              <a:rPr lang="en"/>
              <a:t>Q1: minimum values</a:t>
            </a:r>
          </a:p>
          <a:p>
            <a:pPr indent="-228600" lvl="1" marL="914400" rtl="0">
              <a:spcBef>
                <a:spcPts val="0"/>
              </a:spcBef>
              <a:buAutoNum type="alphaLcParenR"/>
            </a:pPr>
            <a:r>
              <a:rPr lang="en"/>
              <a:t>Q4: maximum values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Compare val to x:</a:t>
            </a:r>
          </a:p>
          <a:p>
            <a:pPr indent="-228600" lvl="1" marL="914400" rtl="0">
              <a:spcBef>
                <a:spcPts val="0"/>
              </a:spcBef>
              <a:buAutoNum type="alphaLcParenR"/>
            </a:pPr>
            <a:r>
              <a:rPr lang="en"/>
              <a:t>Val == x: return location</a:t>
            </a:r>
          </a:p>
          <a:p>
            <a:pPr indent="-228600" lvl="1" marL="914400" rtl="0">
              <a:spcBef>
                <a:spcPts val="0"/>
              </a:spcBef>
              <a:buAutoNum type="alphaLcParenR"/>
            </a:pPr>
            <a:r>
              <a:rPr lang="en"/>
              <a:t>Val != x &amp;&amp; size == 1: </a:t>
            </a:r>
            <a:r>
              <a:rPr lang="en"/>
              <a:t>return not found</a:t>
            </a:r>
          </a:p>
          <a:p>
            <a:pPr indent="-228600" lvl="1" marL="914400" rtl="0">
              <a:spcBef>
                <a:spcPts val="0"/>
              </a:spcBef>
              <a:buAutoNum type="alphaLcParenR"/>
            </a:pPr>
            <a:r>
              <a:rPr lang="en"/>
              <a:t>Val &lt; x: repeat steps 1 and 2 for Q2, Q3, and Q4</a:t>
            </a:r>
          </a:p>
          <a:p>
            <a:pPr indent="-228600" lvl="1" marL="914400" rtl="0">
              <a:spcBef>
                <a:spcPts val="0"/>
              </a:spcBef>
              <a:buAutoNum type="alphaLcParenR"/>
            </a:pPr>
            <a:r>
              <a:rPr lang="en"/>
              <a:t>Val &gt; x: repeat steps 1 and 2 for Q1, Q2, and Q3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3262" y="1677150"/>
            <a:ext cx="275272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Pseudo Code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7584300" cy="375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findX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[][]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rlen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clen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r>
              <a:rPr lang="en" sz="16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rmed 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rlen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/2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cmed 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clen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/2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[rmed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cmed]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 rlen and clen are both 1 return [-1,-1]</a:t>
            </a:r>
          </a:p>
          <a:p>
            <a:pPr indent="-69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x:</a:t>
            </a:r>
          </a:p>
          <a:p>
            <a:pPr indent="-69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res 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findX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6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clen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6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</a:p>
          <a:p>
            <a:pPr indent="-698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 res if not equal -1</a:t>
            </a:r>
          </a:p>
          <a:p>
            <a:pPr indent="-69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res 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findX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rlen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</a:p>
          <a:p>
            <a:pPr indent="-698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 res if not equal -1</a:t>
            </a:r>
          </a:p>
          <a:p>
            <a:pPr indent="-69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res 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findX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rlen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6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clen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6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 res if not equal -1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-69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Pseudo Code Cont.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x:</a:t>
            </a:r>
          </a:p>
          <a:p>
            <a:pPr indent="-69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res 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findX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</a:p>
          <a:p>
            <a:pPr indent="-698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 res if not equal -1</a:t>
            </a:r>
          </a:p>
          <a:p>
            <a:pPr indent="-69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res 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findX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6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clen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6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</a:p>
          <a:p>
            <a:pPr indent="-698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 res if not equal -1</a:t>
            </a:r>
          </a:p>
          <a:p>
            <a:pPr indent="-69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res 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findX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rlen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cmed</a:t>
            </a:r>
            <a:r>
              <a:rPr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x)</a:t>
            </a:r>
          </a:p>
          <a:p>
            <a:pPr indent="-698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 res if not equal -1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Time Complexity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T(N) = 3 T(N / 4) + 7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Master Theorem: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AT(N/B) +f(N)				A=3, B =4, f(N) = O(1)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Since f(N) &lt; O(n^log</a:t>
            </a:r>
            <a:r>
              <a:rPr baseline="-25000" lang="en"/>
              <a:t>B</a:t>
            </a:r>
            <a:r>
              <a:rPr lang="en"/>
              <a:t>A)		O(1) &lt; O(n</a:t>
            </a:r>
            <a:r>
              <a:rPr lang="en"/>
              <a:t>^</a:t>
            </a:r>
            <a:r>
              <a:rPr lang="en"/>
              <a:t>log</a:t>
            </a:r>
            <a:r>
              <a:rPr baseline="-25000" lang="en"/>
              <a:t>4</a:t>
            </a:r>
            <a:r>
              <a:rPr lang="en"/>
              <a:t>3)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Time Complexity = O(n^log</a:t>
            </a:r>
            <a:r>
              <a:rPr baseline="-25000" lang="en"/>
              <a:t>B</a:t>
            </a:r>
            <a:r>
              <a:rPr lang="en"/>
              <a:t>A)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Time Complexity: O(n^log</a:t>
            </a:r>
            <a:r>
              <a:rPr baseline="-25000" lang="en"/>
              <a:t>4</a:t>
            </a:r>
            <a:r>
              <a:rPr lang="en"/>
              <a:t>3)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