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9" r:id="rId1"/>
  </p:sldMasterIdLst>
  <p:notesMasterIdLst>
    <p:notesMasterId r:id="rId17"/>
  </p:notesMasterIdLst>
  <p:sldIdLst>
    <p:sldId id="262" r:id="rId2"/>
    <p:sldId id="263" r:id="rId3"/>
    <p:sldId id="264" r:id="rId4"/>
    <p:sldId id="266" r:id="rId5"/>
    <p:sldId id="267" r:id="rId6"/>
    <p:sldId id="268" r:id="rId7"/>
    <p:sldId id="272" r:id="rId8"/>
    <p:sldId id="273" r:id="rId9"/>
    <p:sldId id="256" r:id="rId10"/>
    <p:sldId id="257" r:id="rId11"/>
    <p:sldId id="258" r:id="rId12"/>
    <p:sldId id="259" r:id="rId13"/>
    <p:sldId id="260" r:id="rId14"/>
    <p:sldId id="261"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2781"/>
  </p:normalViewPr>
  <p:slideViewPr>
    <p:cSldViewPr snapToGrid="0" snapToObjects="1">
      <p:cViewPr varScale="1">
        <p:scale>
          <a:sx n="80" d="100"/>
          <a:sy n="80"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6E4BC-6D07-4788-9F2E-915FA5132229}" type="doc">
      <dgm:prSet loTypeId="urn:microsoft.com/office/officeart/2005/8/layout/process1" loCatId="process" qsTypeId="urn:microsoft.com/office/officeart/2005/8/quickstyle/simple1" qsCatId="simple" csTypeId="urn:microsoft.com/office/officeart/2005/8/colors/accent1_2" csCatId="accent1" phldr="1"/>
      <dgm:spPr/>
    </dgm:pt>
    <dgm:pt modelId="{A6BEBC3C-31DE-4A3E-B000-316098BB8A67}">
      <dgm:prSet phldrT="[Text]"/>
      <dgm:spPr/>
      <dgm:t>
        <a:bodyPr/>
        <a:lstStyle/>
        <a:p>
          <a:r>
            <a:rPr lang="en-US" dirty="0"/>
            <a:t>Basic Financial Analysis </a:t>
          </a:r>
        </a:p>
      </dgm:t>
    </dgm:pt>
    <dgm:pt modelId="{3D3DC152-7139-49B7-B0C4-8A6453C6D3E2}" type="parTrans" cxnId="{964284C0-FAC2-4AC4-BF52-539673228BFF}">
      <dgm:prSet/>
      <dgm:spPr/>
      <dgm:t>
        <a:bodyPr/>
        <a:lstStyle/>
        <a:p>
          <a:endParaRPr lang="en-US"/>
        </a:p>
      </dgm:t>
    </dgm:pt>
    <dgm:pt modelId="{6801A4EA-80F9-4710-9CE6-E44E635627C8}" type="sibTrans" cxnId="{964284C0-FAC2-4AC4-BF52-539673228BFF}">
      <dgm:prSet/>
      <dgm:spPr/>
      <dgm:t>
        <a:bodyPr/>
        <a:lstStyle/>
        <a:p>
          <a:endParaRPr lang="en-US"/>
        </a:p>
      </dgm:t>
    </dgm:pt>
    <dgm:pt modelId="{76CAA490-531F-41E1-A4FE-469629B50B74}">
      <dgm:prSet phldrT="[Text]"/>
      <dgm:spPr/>
      <dgm:t>
        <a:bodyPr/>
        <a:lstStyle/>
        <a:p>
          <a:r>
            <a:rPr lang="en-US" dirty="0"/>
            <a:t>Regression Analysis </a:t>
          </a:r>
        </a:p>
      </dgm:t>
    </dgm:pt>
    <dgm:pt modelId="{399C1BA2-F36F-4759-AFD0-A136D8AFC871}" type="parTrans" cxnId="{CDBCC5C2-889A-4975-8337-9EF0D7303130}">
      <dgm:prSet/>
      <dgm:spPr/>
      <dgm:t>
        <a:bodyPr/>
        <a:lstStyle/>
        <a:p>
          <a:endParaRPr lang="en-US"/>
        </a:p>
      </dgm:t>
    </dgm:pt>
    <dgm:pt modelId="{FFE2F361-16AB-424B-9A89-120B2626E727}" type="sibTrans" cxnId="{CDBCC5C2-889A-4975-8337-9EF0D7303130}">
      <dgm:prSet/>
      <dgm:spPr/>
      <dgm:t>
        <a:bodyPr/>
        <a:lstStyle/>
        <a:p>
          <a:endParaRPr lang="en-US"/>
        </a:p>
      </dgm:t>
    </dgm:pt>
    <dgm:pt modelId="{09FF17D2-C877-4E61-9742-510C70779767}">
      <dgm:prSet phldrT="[Text]"/>
      <dgm:spPr/>
      <dgm:t>
        <a:bodyPr/>
        <a:lstStyle/>
        <a:p>
          <a:r>
            <a:rPr lang="en-US" dirty="0"/>
            <a:t>Trading Strategy </a:t>
          </a:r>
        </a:p>
      </dgm:t>
    </dgm:pt>
    <dgm:pt modelId="{5FC9ABF0-FD7B-40C6-8DA0-D8DED1A2BB80}" type="parTrans" cxnId="{3A990464-8A2E-434D-AC1F-488059943E5E}">
      <dgm:prSet/>
      <dgm:spPr/>
      <dgm:t>
        <a:bodyPr/>
        <a:lstStyle/>
        <a:p>
          <a:endParaRPr lang="en-US"/>
        </a:p>
      </dgm:t>
    </dgm:pt>
    <dgm:pt modelId="{A41A0409-2E4D-4552-ADF7-428E742717BE}" type="sibTrans" cxnId="{3A990464-8A2E-434D-AC1F-488059943E5E}">
      <dgm:prSet/>
      <dgm:spPr/>
      <dgm:t>
        <a:bodyPr/>
        <a:lstStyle/>
        <a:p>
          <a:endParaRPr lang="en-US"/>
        </a:p>
      </dgm:t>
    </dgm:pt>
    <dgm:pt modelId="{61182079-839A-4CCB-B6C7-809580634623}" type="pres">
      <dgm:prSet presAssocID="{9006E4BC-6D07-4788-9F2E-915FA5132229}" presName="Name0" presStyleCnt="0">
        <dgm:presLayoutVars>
          <dgm:dir/>
          <dgm:resizeHandles val="exact"/>
        </dgm:presLayoutVars>
      </dgm:prSet>
      <dgm:spPr/>
    </dgm:pt>
    <dgm:pt modelId="{88C0645E-EC34-492A-B3DB-33A9258559D4}" type="pres">
      <dgm:prSet presAssocID="{A6BEBC3C-31DE-4A3E-B000-316098BB8A67}" presName="node" presStyleLbl="node1" presStyleIdx="0" presStyleCnt="3">
        <dgm:presLayoutVars>
          <dgm:bulletEnabled val="1"/>
        </dgm:presLayoutVars>
      </dgm:prSet>
      <dgm:spPr/>
    </dgm:pt>
    <dgm:pt modelId="{D6E66F69-B90A-4A94-ABC7-8AD1F50E1EF4}" type="pres">
      <dgm:prSet presAssocID="{6801A4EA-80F9-4710-9CE6-E44E635627C8}" presName="sibTrans" presStyleLbl="sibTrans2D1" presStyleIdx="0" presStyleCnt="2"/>
      <dgm:spPr/>
    </dgm:pt>
    <dgm:pt modelId="{F604EBB4-41FC-4E73-8741-F0001DC02E03}" type="pres">
      <dgm:prSet presAssocID="{6801A4EA-80F9-4710-9CE6-E44E635627C8}" presName="connectorText" presStyleLbl="sibTrans2D1" presStyleIdx="0" presStyleCnt="2"/>
      <dgm:spPr/>
    </dgm:pt>
    <dgm:pt modelId="{B7B6969D-5E00-411F-B20C-F035560E0B67}" type="pres">
      <dgm:prSet presAssocID="{76CAA490-531F-41E1-A4FE-469629B50B74}" presName="node" presStyleLbl="node1" presStyleIdx="1" presStyleCnt="3">
        <dgm:presLayoutVars>
          <dgm:bulletEnabled val="1"/>
        </dgm:presLayoutVars>
      </dgm:prSet>
      <dgm:spPr/>
    </dgm:pt>
    <dgm:pt modelId="{E9ABD1D0-001C-4765-9E2D-EFBE0A9643C3}" type="pres">
      <dgm:prSet presAssocID="{FFE2F361-16AB-424B-9A89-120B2626E727}" presName="sibTrans" presStyleLbl="sibTrans2D1" presStyleIdx="1" presStyleCnt="2"/>
      <dgm:spPr/>
    </dgm:pt>
    <dgm:pt modelId="{0CC01A63-A219-4653-B4EE-2CE4216EF514}" type="pres">
      <dgm:prSet presAssocID="{FFE2F361-16AB-424B-9A89-120B2626E727}" presName="connectorText" presStyleLbl="sibTrans2D1" presStyleIdx="1" presStyleCnt="2"/>
      <dgm:spPr/>
    </dgm:pt>
    <dgm:pt modelId="{63578600-CC80-4ED1-9307-A8E4B785AE1E}" type="pres">
      <dgm:prSet presAssocID="{09FF17D2-C877-4E61-9742-510C70779767}" presName="node" presStyleLbl="node1" presStyleIdx="2" presStyleCnt="3">
        <dgm:presLayoutVars>
          <dgm:bulletEnabled val="1"/>
        </dgm:presLayoutVars>
      </dgm:prSet>
      <dgm:spPr/>
    </dgm:pt>
  </dgm:ptLst>
  <dgm:cxnLst>
    <dgm:cxn modelId="{AB50841F-192B-4ECC-85F1-A21FB1CF61B0}" type="presOf" srcId="{FFE2F361-16AB-424B-9A89-120B2626E727}" destId="{E9ABD1D0-001C-4765-9E2D-EFBE0A9643C3}" srcOrd="0" destOrd="0" presId="urn:microsoft.com/office/officeart/2005/8/layout/process1"/>
    <dgm:cxn modelId="{9029C720-F9C7-4721-B199-608B8F639037}" type="presOf" srcId="{A6BEBC3C-31DE-4A3E-B000-316098BB8A67}" destId="{88C0645E-EC34-492A-B3DB-33A9258559D4}" srcOrd="0" destOrd="0" presId="urn:microsoft.com/office/officeart/2005/8/layout/process1"/>
    <dgm:cxn modelId="{8B4C1321-E4B1-4551-B6E0-88D00EBCA698}" type="presOf" srcId="{6801A4EA-80F9-4710-9CE6-E44E635627C8}" destId="{F604EBB4-41FC-4E73-8741-F0001DC02E03}" srcOrd="1" destOrd="0" presId="urn:microsoft.com/office/officeart/2005/8/layout/process1"/>
    <dgm:cxn modelId="{3D41C126-44AB-4704-8AAF-52057095A624}" type="presOf" srcId="{76CAA490-531F-41E1-A4FE-469629B50B74}" destId="{B7B6969D-5E00-411F-B20C-F035560E0B67}" srcOrd="0" destOrd="0" presId="urn:microsoft.com/office/officeart/2005/8/layout/process1"/>
    <dgm:cxn modelId="{3A990464-8A2E-434D-AC1F-488059943E5E}" srcId="{9006E4BC-6D07-4788-9F2E-915FA5132229}" destId="{09FF17D2-C877-4E61-9742-510C70779767}" srcOrd="2" destOrd="0" parTransId="{5FC9ABF0-FD7B-40C6-8DA0-D8DED1A2BB80}" sibTransId="{A41A0409-2E4D-4552-ADF7-428E742717BE}"/>
    <dgm:cxn modelId="{BFBD7B75-3A9A-4C8C-92DE-881356CAEF75}" type="presOf" srcId="{6801A4EA-80F9-4710-9CE6-E44E635627C8}" destId="{D6E66F69-B90A-4A94-ABC7-8AD1F50E1EF4}" srcOrd="0" destOrd="0" presId="urn:microsoft.com/office/officeart/2005/8/layout/process1"/>
    <dgm:cxn modelId="{C4179E9A-F4CB-46B0-B860-C40619AF9EC7}" type="presOf" srcId="{09FF17D2-C877-4E61-9742-510C70779767}" destId="{63578600-CC80-4ED1-9307-A8E4B785AE1E}" srcOrd="0" destOrd="0" presId="urn:microsoft.com/office/officeart/2005/8/layout/process1"/>
    <dgm:cxn modelId="{309FE89F-D642-481B-B0E6-4D53CEC63A12}" type="presOf" srcId="{FFE2F361-16AB-424B-9A89-120B2626E727}" destId="{0CC01A63-A219-4653-B4EE-2CE4216EF514}" srcOrd="1" destOrd="0" presId="urn:microsoft.com/office/officeart/2005/8/layout/process1"/>
    <dgm:cxn modelId="{A38B9CB1-D4CB-4828-8EB8-A4E8B9A8D05A}" type="presOf" srcId="{9006E4BC-6D07-4788-9F2E-915FA5132229}" destId="{61182079-839A-4CCB-B6C7-809580634623}" srcOrd="0" destOrd="0" presId="urn:microsoft.com/office/officeart/2005/8/layout/process1"/>
    <dgm:cxn modelId="{964284C0-FAC2-4AC4-BF52-539673228BFF}" srcId="{9006E4BC-6D07-4788-9F2E-915FA5132229}" destId="{A6BEBC3C-31DE-4A3E-B000-316098BB8A67}" srcOrd="0" destOrd="0" parTransId="{3D3DC152-7139-49B7-B0C4-8A6453C6D3E2}" sibTransId="{6801A4EA-80F9-4710-9CE6-E44E635627C8}"/>
    <dgm:cxn modelId="{CDBCC5C2-889A-4975-8337-9EF0D7303130}" srcId="{9006E4BC-6D07-4788-9F2E-915FA5132229}" destId="{76CAA490-531F-41E1-A4FE-469629B50B74}" srcOrd="1" destOrd="0" parTransId="{399C1BA2-F36F-4759-AFD0-A136D8AFC871}" sibTransId="{FFE2F361-16AB-424B-9A89-120B2626E727}"/>
    <dgm:cxn modelId="{6293EEB7-14CC-45D6-A28A-2B42D3B7FD60}" type="presParOf" srcId="{61182079-839A-4CCB-B6C7-809580634623}" destId="{88C0645E-EC34-492A-B3DB-33A9258559D4}" srcOrd="0" destOrd="0" presId="urn:microsoft.com/office/officeart/2005/8/layout/process1"/>
    <dgm:cxn modelId="{6FEDE43B-D3BF-45D1-A0F8-171EE713051D}" type="presParOf" srcId="{61182079-839A-4CCB-B6C7-809580634623}" destId="{D6E66F69-B90A-4A94-ABC7-8AD1F50E1EF4}" srcOrd="1" destOrd="0" presId="urn:microsoft.com/office/officeart/2005/8/layout/process1"/>
    <dgm:cxn modelId="{27D8594F-1F0C-4C98-8784-2ADC091515CB}" type="presParOf" srcId="{D6E66F69-B90A-4A94-ABC7-8AD1F50E1EF4}" destId="{F604EBB4-41FC-4E73-8741-F0001DC02E03}" srcOrd="0" destOrd="0" presId="urn:microsoft.com/office/officeart/2005/8/layout/process1"/>
    <dgm:cxn modelId="{61EF2F3E-9F9E-463D-8E89-B6DE8691F4B3}" type="presParOf" srcId="{61182079-839A-4CCB-B6C7-809580634623}" destId="{B7B6969D-5E00-411F-B20C-F035560E0B67}" srcOrd="2" destOrd="0" presId="urn:microsoft.com/office/officeart/2005/8/layout/process1"/>
    <dgm:cxn modelId="{A16D75C0-A7BD-4ED0-A420-7AEEA6A30478}" type="presParOf" srcId="{61182079-839A-4CCB-B6C7-809580634623}" destId="{E9ABD1D0-001C-4765-9E2D-EFBE0A9643C3}" srcOrd="3" destOrd="0" presId="urn:microsoft.com/office/officeart/2005/8/layout/process1"/>
    <dgm:cxn modelId="{86BCD1BA-2958-4FBE-944C-2C7B2E244DCD}" type="presParOf" srcId="{E9ABD1D0-001C-4765-9E2D-EFBE0A9643C3}" destId="{0CC01A63-A219-4653-B4EE-2CE4216EF514}" srcOrd="0" destOrd="0" presId="urn:microsoft.com/office/officeart/2005/8/layout/process1"/>
    <dgm:cxn modelId="{E0882EA6-929B-4D85-9612-7921E30872D4}" type="presParOf" srcId="{61182079-839A-4CCB-B6C7-809580634623}" destId="{63578600-CC80-4ED1-9307-A8E4B785AE1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645E-EC34-492A-B3DB-33A9258559D4}">
      <dsp:nvSpPr>
        <dsp:cNvPr id="0" name=""/>
        <dsp:cNvSpPr/>
      </dsp:nvSpPr>
      <dsp:spPr>
        <a:xfrm>
          <a:off x="7143" y="1361810"/>
          <a:ext cx="2135187" cy="12811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Basic Financial Analysis </a:t>
          </a:r>
        </a:p>
      </dsp:txBody>
      <dsp:txXfrm>
        <a:off x="44665" y="1399332"/>
        <a:ext cx="2060143" cy="1206068"/>
      </dsp:txXfrm>
    </dsp:sp>
    <dsp:sp modelId="{D6E66F69-B90A-4A94-ABC7-8AD1F50E1EF4}">
      <dsp:nvSpPr>
        <dsp:cNvPr id="0" name=""/>
        <dsp:cNvSpPr/>
      </dsp:nvSpPr>
      <dsp:spPr>
        <a:xfrm>
          <a:off x="2355850" y="17376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5850" y="1843508"/>
        <a:ext cx="316861" cy="317716"/>
      </dsp:txXfrm>
    </dsp:sp>
    <dsp:sp modelId="{B7B6969D-5E00-411F-B20C-F035560E0B67}">
      <dsp:nvSpPr>
        <dsp:cNvPr id="0" name=""/>
        <dsp:cNvSpPr/>
      </dsp:nvSpPr>
      <dsp:spPr>
        <a:xfrm>
          <a:off x="2996406" y="1361810"/>
          <a:ext cx="2135187" cy="12811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Regression Analysis </a:t>
          </a:r>
        </a:p>
      </dsp:txBody>
      <dsp:txXfrm>
        <a:off x="3033928" y="1399332"/>
        <a:ext cx="2060143" cy="1206068"/>
      </dsp:txXfrm>
    </dsp:sp>
    <dsp:sp modelId="{E9ABD1D0-001C-4765-9E2D-EFBE0A9643C3}">
      <dsp:nvSpPr>
        <dsp:cNvPr id="0" name=""/>
        <dsp:cNvSpPr/>
      </dsp:nvSpPr>
      <dsp:spPr>
        <a:xfrm>
          <a:off x="5345112" y="17376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45112" y="1843508"/>
        <a:ext cx="316861" cy="317716"/>
      </dsp:txXfrm>
    </dsp:sp>
    <dsp:sp modelId="{63578600-CC80-4ED1-9307-A8E4B785AE1E}">
      <dsp:nvSpPr>
        <dsp:cNvPr id="0" name=""/>
        <dsp:cNvSpPr/>
      </dsp:nvSpPr>
      <dsp:spPr>
        <a:xfrm>
          <a:off x="5985668" y="1361810"/>
          <a:ext cx="2135187" cy="128111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Trading Strategy </a:t>
          </a:r>
        </a:p>
      </dsp:txBody>
      <dsp:txXfrm>
        <a:off x="6023190" y="139933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1DDF2-563C-4A4D-BDCA-1E068677E82E}"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2253F-A827-4985-8A0F-6C31DCB0CB86}" type="slidenum">
              <a:rPr lang="en-US" smtClean="0"/>
              <a:t>‹#›</a:t>
            </a:fld>
            <a:endParaRPr lang="en-US"/>
          </a:p>
        </p:txBody>
      </p:sp>
    </p:spTree>
    <p:extLst>
      <p:ext uri="{BB962C8B-B14F-4D97-AF65-F5344CB8AC3E}">
        <p14:creationId xmlns:p14="http://schemas.microsoft.com/office/powerpoint/2010/main" val="1712468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12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A6B8855C-0AF3-A84F-A1D9-DF43DDBA6EAC}"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92457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326344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02733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294372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1853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97842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9859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260419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06421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B8855C-0AF3-A84F-A1D9-DF43DDBA6EA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21420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B8855C-0AF3-A84F-A1D9-DF43DDBA6EA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3072120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B8855C-0AF3-A84F-A1D9-DF43DDBA6EAC}"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38528392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B8855C-0AF3-A84F-A1D9-DF43DDBA6EAC}"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120332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8855C-0AF3-A84F-A1D9-DF43DDBA6EAC}"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280745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B8855C-0AF3-A84F-A1D9-DF43DDBA6EA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3257950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B8855C-0AF3-A84F-A1D9-DF43DDBA6EA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B0E33-ECB4-2340-AF04-197B87CF4E17}" type="slidenum">
              <a:rPr lang="en-US" smtClean="0"/>
              <a:t>‹#›</a:t>
            </a:fld>
            <a:endParaRPr lang="en-US"/>
          </a:p>
        </p:txBody>
      </p:sp>
    </p:spTree>
    <p:extLst>
      <p:ext uri="{BB962C8B-B14F-4D97-AF65-F5344CB8AC3E}">
        <p14:creationId xmlns:p14="http://schemas.microsoft.com/office/powerpoint/2010/main" val="319860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6B8855C-0AF3-A84F-A1D9-DF43DDBA6EAC}" type="datetimeFigureOut">
              <a:rPr lang="en-US" smtClean="0"/>
              <a:t>12/13/2017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BB0E33-ECB4-2340-AF04-197B87CF4E17}" type="slidenum">
              <a:rPr lang="en-US" smtClean="0"/>
              <a:t>‹#›</a:t>
            </a:fld>
            <a:endParaRPr lang="en-US"/>
          </a:p>
        </p:txBody>
      </p:sp>
    </p:spTree>
    <p:extLst>
      <p:ext uri="{BB962C8B-B14F-4D97-AF65-F5344CB8AC3E}">
        <p14:creationId xmlns:p14="http://schemas.microsoft.com/office/powerpoint/2010/main" val="2750226749"/>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B949-DC2E-4A74-BDCB-FE27964B36C9}"/>
              </a:ext>
            </a:extLst>
          </p:cNvPr>
          <p:cNvSpPr>
            <a:spLocks noGrp="1"/>
          </p:cNvSpPr>
          <p:nvPr>
            <p:ph type="ctrTitle"/>
          </p:nvPr>
        </p:nvSpPr>
        <p:spPr/>
        <p:txBody>
          <a:bodyPr>
            <a:normAutofit/>
          </a:bodyPr>
          <a:lstStyle/>
          <a:p>
            <a:r>
              <a:rPr lang="en-US" dirty="0"/>
              <a:t>Financial analysis for Disney using python </a:t>
            </a:r>
          </a:p>
        </p:txBody>
      </p:sp>
      <p:sp>
        <p:nvSpPr>
          <p:cNvPr id="3" name="Subtitle 2">
            <a:extLst>
              <a:ext uri="{FF2B5EF4-FFF2-40B4-BE49-F238E27FC236}">
                <a16:creationId xmlns:a16="http://schemas.microsoft.com/office/drawing/2014/main" id="{3A4AE600-9524-4854-8AC0-71264ED7DE70}"/>
              </a:ext>
            </a:extLst>
          </p:cNvPr>
          <p:cNvSpPr>
            <a:spLocks noGrp="1"/>
          </p:cNvSpPr>
          <p:nvPr>
            <p:ph type="subTitle" idx="1"/>
          </p:nvPr>
        </p:nvSpPr>
        <p:spPr/>
        <p:txBody>
          <a:bodyPr/>
          <a:lstStyle/>
          <a:p>
            <a:r>
              <a:rPr lang="en-US" dirty="0"/>
              <a:t>Team Members: I-Peng Liu,  </a:t>
            </a:r>
            <a:r>
              <a:rPr lang="en-US" dirty="0" err="1"/>
              <a:t>Rushi</a:t>
            </a:r>
            <a:r>
              <a:rPr lang="en-US" dirty="0"/>
              <a:t> </a:t>
            </a:r>
            <a:r>
              <a:rPr lang="en-US" dirty="0" err="1"/>
              <a:t>Thakar</a:t>
            </a:r>
            <a:r>
              <a:rPr lang="en-US" dirty="0"/>
              <a:t>, </a:t>
            </a:r>
            <a:r>
              <a:rPr lang="en-US" dirty="0" err="1"/>
              <a:t>Fangning</a:t>
            </a:r>
            <a:r>
              <a:rPr lang="en-US" dirty="0"/>
              <a:t> Li, Hao Gong</a:t>
            </a:r>
          </a:p>
        </p:txBody>
      </p:sp>
    </p:spTree>
    <p:extLst>
      <p:ext uri="{BB962C8B-B14F-4D97-AF65-F5344CB8AC3E}">
        <p14:creationId xmlns:p14="http://schemas.microsoft.com/office/powerpoint/2010/main" val="115451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23" y="1981200"/>
            <a:ext cx="11413067" cy="4876800"/>
          </a:xfrm>
          <a:prstGeom prst="rect">
            <a:avLst/>
          </a:prstGeom>
        </p:spPr>
      </p:pic>
      <p:sp>
        <p:nvSpPr>
          <p:cNvPr id="7" name="TextBox 6"/>
          <p:cNvSpPr txBox="1"/>
          <p:nvPr/>
        </p:nvSpPr>
        <p:spPr>
          <a:xfrm>
            <a:off x="429487" y="296052"/>
            <a:ext cx="11097491" cy="1754326"/>
          </a:xfrm>
          <a:prstGeom prst="rect">
            <a:avLst/>
          </a:prstGeom>
          <a:noFill/>
        </p:spPr>
        <p:txBody>
          <a:bodyPr wrap="square" rtlCol="0">
            <a:spAutoFit/>
          </a:bodyPr>
          <a:lstStyle/>
          <a:p>
            <a:pPr marL="285750" indent="-285750">
              <a:buFont typeface="Arial" charset="0"/>
              <a:buChar char="•"/>
            </a:pPr>
            <a:r>
              <a:rPr lang="en-US" altLang="zh-CN" dirty="0"/>
              <a:t>Plotted</a:t>
            </a:r>
            <a:r>
              <a:rPr lang="zh-CN" altLang="en-US" dirty="0"/>
              <a:t> </a:t>
            </a:r>
            <a:r>
              <a:rPr lang="en-US" altLang="zh-CN" dirty="0"/>
              <a:t>the</a:t>
            </a:r>
            <a:r>
              <a:rPr lang="zh-CN" altLang="en-US" dirty="0"/>
              <a:t> </a:t>
            </a:r>
            <a:r>
              <a:rPr lang="en-US" altLang="zh-CN" dirty="0"/>
              <a:t>stock</a:t>
            </a:r>
            <a:r>
              <a:rPr lang="zh-CN" altLang="en-US" dirty="0"/>
              <a:t> </a:t>
            </a:r>
            <a:r>
              <a:rPr lang="en-US" altLang="zh-CN" dirty="0"/>
              <a:t>price</a:t>
            </a:r>
            <a:r>
              <a:rPr lang="zh-CN" altLang="en-US" dirty="0"/>
              <a:t> </a:t>
            </a:r>
            <a:r>
              <a:rPr lang="en-US" altLang="zh-CN" dirty="0"/>
              <a:t>in</a:t>
            </a:r>
            <a:r>
              <a:rPr lang="zh-CN" altLang="en-US" dirty="0"/>
              <a:t> </a:t>
            </a:r>
            <a:r>
              <a:rPr lang="en-US" altLang="zh-CN" dirty="0"/>
              <a:t>candlestick</a:t>
            </a:r>
            <a:r>
              <a:rPr lang="zh-CN" altLang="en-US" dirty="0"/>
              <a:t> </a:t>
            </a:r>
            <a:r>
              <a:rPr lang="en-US" altLang="zh-CN" dirty="0"/>
              <a:t>chart</a:t>
            </a:r>
          </a:p>
          <a:p>
            <a:pPr marL="285750" lvl="0" indent="-285750">
              <a:buFont typeface="Arial" charset="0"/>
              <a:buChar char="•"/>
            </a:pPr>
            <a:r>
              <a:rPr lang="en-US" dirty="0"/>
              <a:t>Defined two lookback periods: </a:t>
            </a:r>
          </a:p>
          <a:p>
            <a:pPr marL="742950" lvl="1" indent="-285750">
              <a:buFont typeface="Courier New" charset="0"/>
              <a:buChar char="o"/>
            </a:pPr>
            <a:r>
              <a:rPr lang="en-US" dirty="0"/>
              <a:t>a 50-day short window </a:t>
            </a:r>
          </a:p>
          <a:p>
            <a:pPr marL="742950" lvl="1" indent="-285750">
              <a:buFont typeface="Courier New" charset="0"/>
              <a:buChar char="o"/>
            </a:pPr>
            <a:r>
              <a:rPr lang="en-US" dirty="0"/>
              <a:t>a 100-day long windo</a:t>
            </a:r>
            <a:r>
              <a:rPr lang="en-US" altLang="zh-CN" dirty="0"/>
              <a:t>w</a:t>
            </a:r>
            <a:endParaRPr lang="en-US" dirty="0"/>
          </a:p>
          <a:p>
            <a:pPr marL="285750" indent="-285750">
              <a:buFont typeface="Arial" charset="0"/>
              <a:buChar char="•"/>
            </a:pPr>
            <a:r>
              <a:rPr lang="en-US" dirty="0"/>
              <a:t>Created two moving average filters using Simple Moving Average (SMA)</a:t>
            </a:r>
            <a:r>
              <a:rPr lang="zh-CN" altLang="en-US" dirty="0"/>
              <a:t> </a:t>
            </a:r>
            <a:r>
              <a:rPr lang="en-US" dirty="0"/>
              <a:t>to calculate the mean stock price on the Disney’s “</a:t>
            </a:r>
            <a:r>
              <a:rPr lang="en-US" dirty="0" err="1"/>
              <a:t>Ajusted</a:t>
            </a:r>
            <a:r>
              <a:rPr lang="en-US" dirty="0"/>
              <a:t> Closing Price”</a:t>
            </a:r>
          </a:p>
        </p:txBody>
      </p:sp>
    </p:spTree>
    <p:extLst>
      <p:ext uri="{BB962C8B-B14F-4D97-AF65-F5344CB8AC3E}">
        <p14:creationId xmlns:p14="http://schemas.microsoft.com/office/powerpoint/2010/main" val="103279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8524" y="404152"/>
            <a:ext cx="10509287" cy="1477328"/>
          </a:xfrm>
          <a:prstGeom prst="rect">
            <a:avLst/>
          </a:prstGeom>
        </p:spPr>
        <p:txBody>
          <a:bodyPr wrap="none">
            <a:spAutoFit/>
          </a:bodyPr>
          <a:lstStyle/>
          <a:p>
            <a:pPr marL="285750" indent="-285750">
              <a:buFont typeface="Arial" charset="0"/>
              <a:buChar char="•"/>
            </a:pPr>
            <a:r>
              <a:rPr lang="en-US" dirty="0"/>
              <a:t>Created two moving average filters using Exponential Moving Average (EMA)</a:t>
            </a:r>
          </a:p>
          <a:p>
            <a:pPr marL="285750" indent="-285750">
              <a:buFont typeface="Arial" charset="0"/>
              <a:buChar char="•"/>
            </a:pPr>
            <a:r>
              <a:rPr lang="en-US" altLang="zh-CN" dirty="0"/>
              <a:t>Compare</a:t>
            </a:r>
            <a:r>
              <a:rPr lang="zh-CN" altLang="en-US" dirty="0"/>
              <a:t> </a:t>
            </a:r>
            <a:r>
              <a:rPr lang="en-US" altLang="zh-CN" dirty="0"/>
              <a:t>SMA</a:t>
            </a:r>
            <a:r>
              <a:rPr lang="zh-CN" altLang="en-US" dirty="0"/>
              <a:t> </a:t>
            </a:r>
            <a:r>
              <a:rPr lang="en-US" altLang="zh-CN" dirty="0"/>
              <a:t>&amp;</a:t>
            </a:r>
            <a:r>
              <a:rPr lang="zh-CN" altLang="en-US" dirty="0"/>
              <a:t> </a:t>
            </a:r>
            <a:r>
              <a:rPr lang="en-US" altLang="zh-CN" dirty="0"/>
              <a:t>EMA</a:t>
            </a:r>
          </a:p>
          <a:p>
            <a:pPr marL="742950" lvl="1" indent="-285750">
              <a:buFont typeface="Courier New" charset="0"/>
              <a:buChar char="o"/>
            </a:pPr>
            <a:r>
              <a:rPr lang="en-US" altLang="zh-CN" dirty="0"/>
              <a:t>SMA </a:t>
            </a:r>
            <a:r>
              <a:rPr lang="en-US" altLang="zh-CN" dirty="0" err="1"/>
              <a:t>timeseries</a:t>
            </a:r>
            <a:r>
              <a:rPr lang="en-US" altLang="zh-CN" dirty="0"/>
              <a:t> lag the original price </a:t>
            </a:r>
            <a:r>
              <a:rPr lang="en-US" altLang="zh-CN" dirty="0" err="1"/>
              <a:t>timeseries</a:t>
            </a:r>
            <a:r>
              <a:rPr lang="en-US" altLang="zh-CN" dirty="0"/>
              <a:t>, which means that changes in the trend are only seen </a:t>
            </a:r>
          </a:p>
          <a:p>
            <a:pPr lvl="1"/>
            <a:r>
              <a:rPr lang="zh-CN" altLang="en-US" dirty="0"/>
              <a:t>     </a:t>
            </a:r>
            <a:r>
              <a:rPr lang="en-US" altLang="zh-CN" dirty="0"/>
              <a:t>with a delay (lag) of L days, which can significantly affect our strategy</a:t>
            </a:r>
          </a:p>
          <a:p>
            <a:pPr marL="742950" lvl="1" indent="-285750">
              <a:buFont typeface="Courier New" charset="0"/>
              <a:buChar char="o"/>
            </a:pPr>
            <a:r>
              <a:rPr lang="en-US" dirty="0"/>
              <a:t>EMA can help reduce the lag because it puts more weights on more recent observations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0" y="1926166"/>
            <a:ext cx="11382380" cy="4931834"/>
          </a:xfrm>
          <a:prstGeom prst="rect">
            <a:avLst/>
          </a:prstGeom>
        </p:spPr>
      </p:pic>
    </p:spTree>
    <p:extLst>
      <p:ext uri="{BB962C8B-B14F-4D97-AF65-F5344CB8AC3E}">
        <p14:creationId xmlns:p14="http://schemas.microsoft.com/office/powerpoint/2010/main" val="208021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90" y="2433629"/>
            <a:ext cx="8191117" cy="2827005"/>
          </a:xfrm>
          <a:prstGeom prst="rect">
            <a:avLst/>
          </a:prstGeom>
        </p:spPr>
      </p:pic>
      <p:sp>
        <p:nvSpPr>
          <p:cNvPr id="5" name="Rectangle 4"/>
          <p:cNvSpPr/>
          <p:nvPr/>
        </p:nvSpPr>
        <p:spPr>
          <a:xfrm>
            <a:off x="223790" y="571124"/>
            <a:ext cx="10709564" cy="1200329"/>
          </a:xfrm>
          <a:prstGeom prst="rect">
            <a:avLst/>
          </a:prstGeom>
        </p:spPr>
        <p:txBody>
          <a:bodyPr wrap="square">
            <a:spAutoFit/>
          </a:bodyPr>
          <a:lstStyle/>
          <a:p>
            <a:pPr marR="0" lvl="0">
              <a:spcBef>
                <a:spcPts val="0"/>
              </a:spcBef>
              <a:spcAft>
                <a:spcPts val="0"/>
              </a:spcAft>
            </a:pPr>
            <a:r>
              <a:rPr lang="en-US" altLang="zh-CN" dirty="0">
                <a:latin typeface="Times New Roman" charset="0"/>
                <a:ea typeface="宋体" charset="-122"/>
                <a:cs typeface="Times New Roman" charset="0"/>
              </a:rPr>
              <a:t>Identify</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the</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“Enter/</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Go</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long”</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or</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“Exit/</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Go</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short”</a:t>
            </a:r>
            <a:r>
              <a:rPr lang="zh-CN" altLang="en-US" dirty="0">
                <a:latin typeface="Times New Roman" charset="0"/>
                <a:ea typeface="宋体" charset="-122"/>
                <a:cs typeface="Times New Roman" charset="0"/>
              </a:rPr>
              <a:t> </a:t>
            </a:r>
            <a:r>
              <a:rPr lang="en-US" altLang="zh-CN" dirty="0">
                <a:latin typeface="Times New Roman" charset="0"/>
                <a:ea typeface="宋体" charset="-122"/>
                <a:cs typeface="Times New Roman" charset="0"/>
              </a:rPr>
              <a:t>signals:</a:t>
            </a:r>
            <a:endParaRPr lang="en-US" dirty="0">
              <a:effectLst/>
              <a:latin typeface="Times New Roman" charset="0"/>
              <a:ea typeface="宋体" charset="-122"/>
              <a:cs typeface="Times New Roman" charset="0"/>
            </a:endParaRPr>
          </a:p>
          <a:p>
            <a:pPr marL="342900" marR="0" lvl="0" indent="-342900">
              <a:spcBef>
                <a:spcPts val="0"/>
              </a:spcBef>
              <a:spcAft>
                <a:spcPts val="0"/>
              </a:spcAft>
              <a:buFont typeface="Symbol" charset="2"/>
              <a:buChar char=""/>
            </a:pPr>
            <a:r>
              <a:rPr lang="en-US" dirty="0">
                <a:effectLst/>
                <a:latin typeface="Times New Roman" charset="0"/>
                <a:ea typeface="宋体" charset="-122"/>
                <a:cs typeface="Times New Roman" charset="0"/>
              </a:rPr>
              <a:t>If the short moving average exceed the long moving average then it’s a signal to go long or buy in the stock, because this signals marks a stock price will constantly go up. </a:t>
            </a:r>
            <a:endParaRPr lang="en-US" dirty="0">
              <a:effectLst/>
              <a:latin typeface="Calibri" charset="0"/>
              <a:ea typeface="宋体" charset="-122"/>
              <a:cs typeface="Times New Roman" charset="0"/>
            </a:endParaRPr>
          </a:p>
          <a:p>
            <a:pPr marL="342900" marR="0" lvl="0" indent="-342900">
              <a:spcBef>
                <a:spcPts val="0"/>
              </a:spcBef>
              <a:spcAft>
                <a:spcPts val="0"/>
              </a:spcAft>
              <a:buFont typeface="Symbol" charset="2"/>
              <a:buChar char=""/>
            </a:pPr>
            <a:r>
              <a:rPr lang="en-US" dirty="0">
                <a:effectLst/>
                <a:latin typeface="Times New Roman" charset="0"/>
                <a:ea typeface="宋体" charset="-122"/>
                <a:cs typeface="Times New Roman" charset="0"/>
              </a:rPr>
              <a:t>If the long moving average exceeds the short moving average then it’s a signal to go short or exit the market. </a:t>
            </a:r>
            <a:endParaRPr lang="en-US" dirty="0">
              <a:effectLst/>
              <a:latin typeface="Calibri" charset="0"/>
              <a:ea typeface="宋体" charset="-122"/>
              <a:cs typeface="Times New Roman"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90" y="2433629"/>
            <a:ext cx="8227294" cy="2726267"/>
          </a:xfrm>
          <a:prstGeom prst="rect">
            <a:avLst/>
          </a:prstGeom>
        </p:spPr>
      </p:pic>
    </p:spTree>
    <p:extLst>
      <p:ext uri="{BB962C8B-B14F-4D97-AF65-F5344CB8AC3E}">
        <p14:creationId xmlns:p14="http://schemas.microsoft.com/office/powerpoint/2010/main" val="19739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2666" y="213644"/>
            <a:ext cx="10525561" cy="2585323"/>
          </a:xfrm>
          <a:prstGeom prst="rect">
            <a:avLst/>
          </a:prstGeom>
          <a:noFill/>
        </p:spPr>
        <p:txBody>
          <a:bodyPr wrap="square" rtlCol="0">
            <a:spAutoFit/>
          </a:bodyPr>
          <a:lstStyle/>
          <a:p>
            <a:pPr lvl="0"/>
            <a:r>
              <a:rPr lang="en-US" altLang="zh-CN" dirty="0" err="1"/>
              <a:t>Backtesting</a:t>
            </a:r>
            <a:r>
              <a:rPr lang="en-US" altLang="zh-CN" dirty="0"/>
              <a:t>:</a:t>
            </a:r>
            <a:r>
              <a:rPr lang="zh-CN" altLang="en-US" dirty="0"/>
              <a:t> </a:t>
            </a:r>
            <a:r>
              <a:rPr lang="en-US" altLang="zh-CN" dirty="0"/>
              <a:t>to</a:t>
            </a:r>
            <a:r>
              <a:rPr lang="zh-CN" altLang="en-US" dirty="0"/>
              <a:t> </a:t>
            </a:r>
            <a:r>
              <a:rPr lang="en-US" dirty="0"/>
              <a:t>test the performance and risk of trading strategy on historical data</a:t>
            </a:r>
          </a:p>
          <a:p>
            <a:pPr marL="285750" lvl="0" indent="-285750">
              <a:buFont typeface="Arial" charset="0"/>
              <a:buChar char="•"/>
            </a:pPr>
            <a:r>
              <a:rPr lang="en-US" altLang="zh-CN" dirty="0"/>
              <a:t>Set</a:t>
            </a:r>
            <a:r>
              <a:rPr lang="zh-CN" altLang="en-US" dirty="0"/>
              <a:t> </a:t>
            </a:r>
            <a:r>
              <a:rPr lang="en-US" altLang="zh-CN" dirty="0"/>
              <a:t>$100000</a:t>
            </a:r>
            <a:r>
              <a:rPr lang="zh-CN" altLang="en-US" dirty="0"/>
              <a:t> </a:t>
            </a:r>
            <a:r>
              <a:rPr lang="en-US" altLang="zh-CN" dirty="0" err="1"/>
              <a:t>initial_capital</a:t>
            </a:r>
            <a:r>
              <a:rPr lang="en-US" altLang="zh-CN" dirty="0"/>
              <a:t>,</a:t>
            </a:r>
            <a:r>
              <a:rPr lang="zh-CN" altLang="en-US" dirty="0"/>
              <a:t> </a:t>
            </a:r>
            <a:r>
              <a:rPr lang="en-US" altLang="zh-CN" dirty="0"/>
              <a:t>bought</a:t>
            </a:r>
            <a:r>
              <a:rPr lang="zh-CN" altLang="en-US" dirty="0"/>
              <a:t> </a:t>
            </a:r>
            <a:r>
              <a:rPr lang="en-US" altLang="zh-CN" dirty="0"/>
              <a:t>in</a:t>
            </a:r>
            <a:r>
              <a:rPr lang="zh-CN" altLang="en-US" dirty="0"/>
              <a:t> </a:t>
            </a:r>
            <a:r>
              <a:rPr lang="en-US" altLang="zh-CN" dirty="0"/>
              <a:t>100</a:t>
            </a:r>
            <a:r>
              <a:rPr lang="zh-CN" altLang="en-US" dirty="0"/>
              <a:t> </a:t>
            </a:r>
            <a:r>
              <a:rPr lang="en-US" altLang="zh-CN" dirty="0"/>
              <a:t>shares</a:t>
            </a:r>
            <a:r>
              <a:rPr lang="zh-CN" altLang="en-US" dirty="0"/>
              <a:t> </a:t>
            </a:r>
            <a:r>
              <a:rPr lang="en-US" altLang="zh-CN" dirty="0"/>
              <a:t>at</a:t>
            </a:r>
            <a:r>
              <a:rPr lang="zh-CN" altLang="en-US" dirty="0"/>
              <a:t> </a:t>
            </a:r>
            <a:r>
              <a:rPr lang="en-US" altLang="zh-CN" dirty="0"/>
              <a:t>every</a:t>
            </a:r>
            <a:r>
              <a:rPr lang="zh-CN" altLang="en-US" dirty="0"/>
              <a:t> </a:t>
            </a:r>
            <a:r>
              <a:rPr lang="en-US" altLang="zh-CN" dirty="0"/>
              <a:t>”Go</a:t>
            </a:r>
            <a:r>
              <a:rPr lang="zh-CN" altLang="en-US" dirty="0"/>
              <a:t> </a:t>
            </a:r>
            <a:r>
              <a:rPr lang="en-US" altLang="zh-CN" dirty="0"/>
              <a:t>long”</a:t>
            </a:r>
            <a:r>
              <a:rPr lang="zh-CN" altLang="en-US" dirty="0"/>
              <a:t> </a:t>
            </a:r>
            <a:r>
              <a:rPr lang="en-US" altLang="zh-CN" dirty="0"/>
              <a:t>signal</a:t>
            </a:r>
          </a:p>
          <a:p>
            <a:pPr marL="285750" lvl="0" indent="-285750">
              <a:buFont typeface="Arial" charset="0"/>
              <a:buChar char="•"/>
            </a:pPr>
            <a:r>
              <a:rPr lang="en-US" altLang="zh-CN" dirty="0"/>
              <a:t>Portfolio</a:t>
            </a:r>
            <a:r>
              <a:rPr lang="zh-CN" altLang="en-US" dirty="0"/>
              <a:t> </a:t>
            </a:r>
            <a:r>
              <a:rPr lang="en-US" altLang="zh-CN" dirty="0"/>
              <a:t>[‘holdings’]</a:t>
            </a:r>
            <a:r>
              <a:rPr lang="zh-CN" altLang="en-US" dirty="0"/>
              <a:t> </a:t>
            </a:r>
            <a:r>
              <a:rPr lang="en-US" altLang="zh-CN" dirty="0"/>
              <a:t>=</a:t>
            </a:r>
            <a:r>
              <a:rPr lang="zh-CN" altLang="en-US" dirty="0"/>
              <a:t> </a:t>
            </a:r>
            <a:r>
              <a:rPr lang="en-US" altLang="zh-CN" dirty="0"/>
              <a:t>#</a:t>
            </a:r>
            <a:r>
              <a:rPr lang="zh-CN" altLang="en-US" dirty="0"/>
              <a:t> </a:t>
            </a:r>
            <a:r>
              <a:rPr lang="en-US" altLang="zh-CN" dirty="0"/>
              <a:t>of</a:t>
            </a:r>
            <a:r>
              <a:rPr lang="zh-CN" altLang="en-US" dirty="0"/>
              <a:t> </a:t>
            </a:r>
            <a:r>
              <a:rPr lang="en-US" altLang="zh-CN" dirty="0"/>
              <a:t>stock</a:t>
            </a:r>
            <a:r>
              <a:rPr lang="zh-CN" altLang="en-US" dirty="0"/>
              <a:t> * </a:t>
            </a:r>
            <a:r>
              <a:rPr lang="en-US" altLang="zh-CN" dirty="0"/>
              <a:t>stock</a:t>
            </a:r>
            <a:r>
              <a:rPr lang="zh-CN" altLang="en-US" dirty="0"/>
              <a:t> </a:t>
            </a:r>
            <a:r>
              <a:rPr lang="en-US" altLang="zh-CN" dirty="0"/>
              <a:t>price[‘</a:t>
            </a:r>
            <a:r>
              <a:rPr lang="en-US" altLang="zh-CN" dirty="0" err="1"/>
              <a:t>Adj</a:t>
            </a:r>
            <a:r>
              <a:rPr lang="zh-CN" altLang="en-US" dirty="0"/>
              <a:t> </a:t>
            </a:r>
            <a:r>
              <a:rPr lang="en-US" altLang="zh-CN" dirty="0"/>
              <a:t>Close’]</a:t>
            </a:r>
          </a:p>
          <a:p>
            <a:pPr marL="285750" lvl="0" indent="-285750">
              <a:buFont typeface="Arial" charset="0"/>
              <a:buChar char="•"/>
            </a:pPr>
            <a:r>
              <a:rPr lang="en-US" altLang="zh-CN" dirty="0"/>
              <a:t>Cash</a:t>
            </a:r>
            <a:r>
              <a:rPr lang="zh-CN" altLang="en-US" dirty="0"/>
              <a:t> </a:t>
            </a:r>
            <a:r>
              <a:rPr lang="en-US" altLang="zh-CN" dirty="0"/>
              <a:t>=</a:t>
            </a:r>
            <a:r>
              <a:rPr lang="zh-CN" altLang="en-US" dirty="0"/>
              <a:t> </a:t>
            </a:r>
            <a:r>
              <a:rPr lang="en-US" altLang="zh-CN" dirty="0" err="1"/>
              <a:t>initial_capital</a:t>
            </a:r>
            <a:r>
              <a:rPr lang="zh-CN" altLang="en-US" dirty="0"/>
              <a:t> </a:t>
            </a:r>
            <a:r>
              <a:rPr lang="en-US" altLang="zh-CN" dirty="0"/>
              <a:t>–</a:t>
            </a:r>
            <a:r>
              <a:rPr lang="zh-CN" altLang="en-US" dirty="0"/>
              <a:t> </a:t>
            </a:r>
            <a:r>
              <a:rPr lang="en-US" altLang="zh-CN" dirty="0"/>
              <a:t>Portfolio</a:t>
            </a:r>
            <a:r>
              <a:rPr lang="zh-CN" altLang="en-US" dirty="0"/>
              <a:t> </a:t>
            </a:r>
            <a:r>
              <a:rPr lang="en-US" altLang="zh-CN" dirty="0"/>
              <a:t>[‘holdings’];</a:t>
            </a:r>
            <a:r>
              <a:rPr lang="zh-CN" altLang="en-US" dirty="0"/>
              <a:t> </a:t>
            </a:r>
            <a:endParaRPr lang="en-US" altLang="zh-CN" dirty="0"/>
          </a:p>
          <a:p>
            <a:pPr marL="285750" lvl="0" indent="-285750">
              <a:buFont typeface="Arial" charset="0"/>
              <a:buChar char="•"/>
            </a:pPr>
            <a:r>
              <a:rPr lang="en-US" altLang="zh-CN" dirty="0"/>
              <a:t>Portfolio[‘total’]</a:t>
            </a:r>
            <a:r>
              <a:rPr lang="zh-CN" altLang="en-US" dirty="0"/>
              <a:t> </a:t>
            </a:r>
            <a:r>
              <a:rPr lang="en-US" altLang="zh-CN" dirty="0"/>
              <a:t>=</a:t>
            </a:r>
            <a:r>
              <a:rPr lang="zh-CN" altLang="en-US" dirty="0"/>
              <a:t> </a:t>
            </a:r>
            <a:r>
              <a:rPr lang="en-US" altLang="zh-CN" dirty="0"/>
              <a:t>Cash</a:t>
            </a:r>
            <a:r>
              <a:rPr lang="zh-CN" altLang="en-US" dirty="0"/>
              <a:t> </a:t>
            </a:r>
            <a:r>
              <a:rPr lang="en-US" altLang="zh-CN" dirty="0"/>
              <a:t>+ portfolio['holdings']</a:t>
            </a:r>
          </a:p>
          <a:p>
            <a:pPr marL="285750" lvl="0" indent="-285750">
              <a:buFont typeface="Arial" charset="0"/>
              <a:buChar char="•"/>
            </a:pPr>
            <a:endParaRPr lang="en-US" altLang="zh-CN" dirty="0"/>
          </a:p>
          <a:p>
            <a:pPr marL="285750" lvl="0" indent="-285750">
              <a:buFont typeface="Arial" charset="0"/>
              <a:buChar char="•"/>
            </a:pPr>
            <a:endParaRPr lang="en-US" altLang="zh-CN" dirty="0"/>
          </a:p>
          <a:p>
            <a:pPr marL="285750" lvl="0" indent="-285750">
              <a:buFont typeface="Arial" charset="0"/>
              <a:buChar char="•"/>
            </a:pPr>
            <a:endParaRPr lang="en-US" dirty="0"/>
          </a:p>
          <a:p>
            <a:r>
              <a:rPr lang="zh-CN" altLang="en-US" dirty="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6" y="1793070"/>
            <a:ext cx="9837209" cy="4110680"/>
          </a:xfrm>
          <a:prstGeom prst="rect">
            <a:avLst/>
          </a:prstGeom>
        </p:spPr>
      </p:pic>
      <p:sp>
        <p:nvSpPr>
          <p:cNvPr id="8" name="TextBox 7"/>
          <p:cNvSpPr txBox="1"/>
          <p:nvPr/>
        </p:nvSpPr>
        <p:spPr>
          <a:xfrm>
            <a:off x="1155315" y="5875155"/>
            <a:ext cx="8933103" cy="646331"/>
          </a:xfrm>
          <a:prstGeom prst="rect">
            <a:avLst/>
          </a:prstGeom>
          <a:noFill/>
        </p:spPr>
        <p:txBody>
          <a:bodyPr wrap="square" rtlCol="0">
            <a:spAutoFit/>
          </a:bodyPr>
          <a:lstStyle/>
          <a:p>
            <a:r>
              <a:rPr lang="en-US" altLang="zh-CN" dirty="0"/>
              <a:t>Equity</a:t>
            </a:r>
            <a:r>
              <a:rPr lang="zh-CN" altLang="en-US" dirty="0"/>
              <a:t> </a:t>
            </a:r>
            <a:r>
              <a:rPr lang="en-US" altLang="zh-CN" dirty="0"/>
              <a:t>Curve:</a:t>
            </a:r>
            <a:r>
              <a:rPr lang="zh-CN" altLang="en-US" dirty="0"/>
              <a:t> </a:t>
            </a:r>
            <a:endParaRPr lang="en-US" altLang="zh-CN" dirty="0"/>
          </a:p>
          <a:p>
            <a:r>
              <a:rPr lang="en-US" altLang="zh-CN" dirty="0"/>
              <a:t>Profit:</a:t>
            </a:r>
            <a:r>
              <a:rPr lang="zh-CN" altLang="en-US" dirty="0"/>
              <a:t> </a:t>
            </a:r>
            <a:r>
              <a:rPr lang="en-US" altLang="zh-CN" dirty="0"/>
              <a:t>(105500</a:t>
            </a:r>
            <a:r>
              <a:rPr lang="zh-CN" altLang="en-US" dirty="0"/>
              <a:t> </a:t>
            </a:r>
            <a:r>
              <a:rPr lang="en-US" altLang="zh-CN" dirty="0"/>
              <a:t>–</a:t>
            </a:r>
            <a:r>
              <a:rPr lang="zh-CN" altLang="en-US" dirty="0"/>
              <a:t> </a:t>
            </a:r>
            <a:r>
              <a:rPr lang="en-US" altLang="zh-CN" dirty="0"/>
              <a:t>100000)/100000</a:t>
            </a:r>
            <a:r>
              <a:rPr lang="zh-CN" altLang="en-US" dirty="0"/>
              <a:t> </a:t>
            </a:r>
            <a:r>
              <a:rPr lang="en-US" altLang="zh-CN" dirty="0"/>
              <a:t>=</a:t>
            </a:r>
            <a:r>
              <a:rPr lang="zh-CN" altLang="en-US" dirty="0"/>
              <a:t> </a:t>
            </a:r>
            <a:r>
              <a:rPr lang="en-US" altLang="zh-CN" dirty="0"/>
              <a:t>5.5%</a:t>
            </a:r>
            <a:r>
              <a:rPr lang="zh-CN" altLang="en-US" dirty="0"/>
              <a:t> </a:t>
            </a:r>
            <a:endParaRPr lang="en-US" dirty="0"/>
          </a:p>
        </p:txBody>
      </p:sp>
    </p:spTree>
    <p:extLst>
      <p:ext uri="{BB962C8B-B14F-4D97-AF65-F5344CB8AC3E}">
        <p14:creationId xmlns:p14="http://schemas.microsoft.com/office/powerpoint/2010/main" val="170258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5996" y="1132421"/>
            <a:ext cx="4371724" cy="7294305"/>
          </a:xfrm>
          <a:prstGeom prst="rect">
            <a:avLst/>
          </a:prstGeom>
          <a:noFill/>
        </p:spPr>
        <p:txBody>
          <a:bodyPr wrap="square" rtlCol="0">
            <a:spAutoFit/>
          </a:bodyPr>
          <a:lstStyle/>
          <a:p>
            <a:r>
              <a:rPr lang="en-US" altLang="zh-CN" sz="2400" b="1" dirty="0"/>
              <a:t>Risk</a:t>
            </a:r>
            <a:r>
              <a:rPr lang="zh-CN" altLang="en-US" sz="2400" b="1" dirty="0"/>
              <a:t> </a:t>
            </a:r>
            <a:r>
              <a:rPr lang="en-US" altLang="zh-CN" sz="2400" b="1" dirty="0"/>
              <a:t>Measurement:</a:t>
            </a:r>
            <a:endParaRPr lang="en-US" altLang="zh-CN" dirty="0"/>
          </a:p>
          <a:p>
            <a:pPr marL="342900" indent="-342900">
              <a:buFont typeface="Arial" charset="0"/>
              <a:buChar char="•"/>
            </a:pPr>
            <a:r>
              <a:rPr lang="en-US" altLang="zh-CN" sz="2400" dirty="0"/>
              <a:t>Sharpe</a:t>
            </a:r>
            <a:r>
              <a:rPr lang="zh-CN" altLang="en-US" sz="2400" dirty="0"/>
              <a:t> </a:t>
            </a:r>
            <a:r>
              <a:rPr lang="en-US" altLang="zh-CN" sz="2400" dirty="0"/>
              <a:t>Ratio:</a:t>
            </a:r>
            <a:r>
              <a:rPr lang="zh-CN" altLang="en-US" sz="2400" dirty="0"/>
              <a:t> </a:t>
            </a:r>
            <a:r>
              <a:rPr lang="en-US" altLang="zh-CN" sz="2400" dirty="0"/>
              <a:t>0.584</a:t>
            </a:r>
          </a:p>
          <a:p>
            <a:endParaRPr lang="en-US" altLang="zh-CN" sz="2400" dirty="0"/>
          </a:p>
          <a:p>
            <a:r>
              <a:rPr lang="en-US" altLang="zh-CN" sz="2400" b="1" dirty="0"/>
              <a:t>Improvements:</a:t>
            </a:r>
          </a:p>
          <a:p>
            <a:pPr marL="342900" lvl="0" indent="-342900">
              <a:buFont typeface="Arial" charset="0"/>
              <a:buChar char="•"/>
            </a:pPr>
            <a:r>
              <a:rPr lang="en-US" sz="2400" dirty="0"/>
              <a:t>Use complex algorithms, like </a:t>
            </a:r>
            <a:r>
              <a:rPr lang="en-US" sz="2400" dirty="0" err="1"/>
              <a:t>KMeans</a:t>
            </a:r>
            <a:r>
              <a:rPr lang="en-US" sz="2400" dirty="0"/>
              <a:t>, Classification to improve trading model</a:t>
            </a:r>
          </a:p>
          <a:p>
            <a:pPr marL="342900" lvl="0" indent="-342900">
              <a:buFont typeface="Arial" charset="0"/>
              <a:buChar char="•"/>
            </a:pPr>
            <a:r>
              <a:rPr lang="en-US" sz="2400" dirty="0"/>
              <a:t>Multi-symbol portfolios, by adding more columns to a pandas </a:t>
            </a:r>
            <a:r>
              <a:rPr lang="en-US" sz="2400" dirty="0" err="1"/>
              <a:t>DataFrame</a:t>
            </a:r>
            <a:endParaRPr lang="en-US" sz="2400" dirty="0"/>
          </a:p>
          <a:p>
            <a:pPr marL="342900" lvl="0" indent="-342900">
              <a:buFont typeface="Arial" charset="0"/>
              <a:buChar char="•"/>
            </a:pPr>
            <a:r>
              <a:rPr lang="en-US" sz="2400" dirty="0"/>
              <a:t>Realistic handling of transaction costs – fees, slippage and possible market impact</a:t>
            </a:r>
          </a:p>
          <a:p>
            <a:pPr marL="342900" indent="-342900">
              <a:buFont typeface="Arial" charset="0"/>
              <a:buChar char="•"/>
            </a:pPr>
            <a:endParaRPr lang="en-US" altLang="zh-CN" sz="2400" b="1" dirty="0"/>
          </a:p>
          <a:p>
            <a:endParaRPr lang="en-US" altLang="zh-CN" sz="2400" dirty="0"/>
          </a:p>
          <a:p>
            <a:endParaRPr lang="en-US" altLang="zh-CN" sz="2400" dirty="0"/>
          </a:p>
          <a:p>
            <a:endParaRPr lang="en-US" altLang="zh-CN" sz="2400" dirty="0"/>
          </a:p>
          <a:p>
            <a:endParaRPr lang="en-US" altLang="zh-CN" dirty="0"/>
          </a:p>
          <a:p>
            <a:pPr marL="285750" indent="-285750">
              <a:buFont typeface="Arial" charset="0"/>
              <a:buChar char="•"/>
            </a:pP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 y="1199591"/>
            <a:ext cx="7676841" cy="5142257"/>
          </a:xfrm>
          <a:prstGeom prst="rect">
            <a:avLst/>
          </a:prstGeom>
        </p:spPr>
      </p:pic>
      <p:sp>
        <p:nvSpPr>
          <p:cNvPr id="19" name="Rectangle 18"/>
          <p:cNvSpPr/>
          <p:nvPr/>
        </p:nvSpPr>
        <p:spPr>
          <a:xfrm>
            <a:off x="356940" y="375808"/>
            <a:ext cx="2874826" cy="461665"/>
          </a:xfrm>
          <a:prstGeom prst="rect">
            <a:avLst/>
          </a:prstGeom>
        </p:spPr>
        <p:txBody>
          <a:bodyPr wrap="none">
            <a:spAutoFit/>
          </a:bodyPr>
          <a:lstStyle/>
          <a:p>
            <a:r>
              <a:rPr lang="en-US" altLang="zh-CN" sz="2400" dirty="0"/>
              <a:t>Maximum</a:t>
            </a:r>
            <a:r>
              <a:rPr lang="zh-CN" altLang="en-US" sz="2400" dirty="0"/>
              <a:t> </a:t>
            </a:r>
            <a:r>
              <a:rPr lang="en-US" altLang="zh-CN" sz="2400" dirty="0"/>
              <a:t>Drawdown</a:t>
            </a:r>
          </a:p>
        </p:txBody>
      </p:sp>
    </p:spTree>
    <p:extLst>
      <p:ext uri="{BB962C8B-B14F-4D97-AF65-F5344CB8AC3E}">
        <p14:creationId xmlns:p14="http://schemas.microsoft.com/office/powerpoint/2010/main" val="208097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1D10-926A-4CF3-A908-46842AB26E7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61048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015E-0EF4-46E9-96DD-6D42E8DCEB45}"/>
              </a:ext>
            </a:extLst>
          </p:cNvPr>
          <p:cNvSpPr>
            <a:spLocks noGrp="1"/>
          </p:cNvSpPr>
          <p:nvPr>
            <p:ph type="title"/>
          </p:nvPr>
        </p:nvSpPr>
        <p:spPr>
          <a:xfrm>
            <a:off x="762000" y="268712"/>
            <a:ext cx="10364451" cy="1596177"/>
          </a:xfrm>
        </p:spPr>
        <p:txBody>
          <a:bodyPr/>
          <a:lstStyle/>
          <a:p>
            <a:r>
              <a:rPr lang="en-US" dirty="0"/>
              <a:t>AGENDA </a:t>
            </a:r>
          </a:p>
        </p:txBody>
      </p:sp>
      <p:sp>
        <p:nvSpPr>
          <p:cNvPr id="6" name="TextBox 5">
            <a:extLst>
              <a:ext uri="{FF2B5EF4-FFF2-40B4-BE49-F238E27FC236}">
                <a16:creationId xmlns:a16="http://schemas.microsoft.com/office/drawing/2014/main" id="{E3C76989-A684-47A7-9F1C-348BA6E8442D}"/>
              </a:ext>
            </a:extLst>
          </p:cNvPr>
          <p:cNvSpPr txBox="1"/>
          <p:nvPr/>
        </p:nvSpPr>
        <p:spPr>
          <a:xfrm>
            <a:off x="685800" y="1642849"/>
            <a:ext cx="1082040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Background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Basic financial analysis for Disney and its relevant companies</a:t>
            </a:r>
          </a:p>
          <a:p>
            <a:endParaRPr lang="en-US" sz="2400" dirty="0"/>
          </a:p>
          <a:p>
            <a:pPr marL="285750" indent="-285750">
              <a:buFont typeface="Arial" panose="020B0604020202020204" pitchFamily="34" charset="0"/>
              <a:buChar char="•"/>
            </a:pPr>
            <a:r>
              <a:rPr lang="en-US" sz="2400" dirty="0"/>
              <a:t>Regression Analysis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Simple Moving Average Analysis </a:t>
            </a:r>
            <a:r>
              <a:rPr lang="en-US" altLang="zh-CN" sz="2400" dirty="0"/>
              <a:t>– Trading strategy </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Conclusion  </a:t>
            </a:r>
          </a:p>
          <a:p>
            <a:endParaRPr lang="en-US" sz="2400"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971D2A01-FF2C-4BF7-8871-39F16C2E5DC9}"/>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28099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684212" y="393004"/>
            <a:ext cx="8534400" cy="1507067"/>
          </a:xfrm>
        </p:spPr>
        <p:txBody>
          <a:bodyPr>
            <a:normAutofit fontScale="90000"/>
          </a:bodyPr>
          <a:lstStyle/>
          <a:p>
            <a:r>
              <a:rPr lang="en-US" dirty="0"/>
              <a:t>Business Problem </a:t>
            </a:r>
            <a:r>
              <a:rPr lang="en-US" altLang="zh-CN" dirty="0"/>
              <a:t>and study process</a:t>
            </a:r>
            <a:br>
              <a:rPr lang="en-US" dirty="0"/>
            </a:br>
            <a:br>
              <a:rPr lang="en-US" dirty="0"/>
            </a:br>
            <a:endParaRPr lang="en-US" dirty="0"/>
          </a:p>
        </p:txBody>
      </p:sp>
      <p:sp>
        <p:nvSpPr>
          <p:cNvPr id="3" name="Content Placeholder 2">
            <a:extLst>
              <a:ext uri="{FF2B5EF4-FFF2-40B4-BE49-F238E27FC236}">
                <a16:creationId xmlns:a16="http://schemas.microsoft.com/office/drawing/2014/main" id="{A6DBBDEE-EF65-4AD2-83E1-4D364DAD70FE}"/>
              </a:ext>
            </a:extLst>
          </p:cNvPr>
          <p:cNvSpPr>
            <a:spLocks noGrp="1"/>
          </p:cNvSpPr>
          <p:nvPr>
            <p:ph idx="1"/>
          </p:nvPr>
        </p:nvSpPr>
        <p:spPr>
          <a:xfrm>
            <a:off x="465847" y="1222167"/>
            <a:ext cx="8534400" cy="2234127"/>
          </a:xfrm>
        </p:spPr>
        <p:txBody>
          <a:bodyPr>
            <a:normAutofit/>
          </a:bodyPr>
          <a:lstStyle/>
          <a:p>
            <a:r>
              <a:rPr lang="en-US" dirty="0"/>
              <a:t>Challenged with the chance to evaluate and understand the business environment and opportunities Disney facing. The issue is to identify where Disney have the opportunities to facilitate the future growth based on the analysis of the historical stock price.  </a:t>
            </a:r>
            <a:br>
              <a:rPr lang="en-US" dirty="0"/>
            </a:br>
            <a:endParaRPr lang="en-US" dirty="0"/>
          </a:p>
        </p:txBody>
      </p:sp>
      <p:sp>
        <p:nvSpPr>
          <p:cNvPr id="4" name="Rectangle 3">
            <a:extLst>
              <a:ext uri="{FF2B5EF4-FFF2-40B4-BE49-F238E27FC236}">
                <a16:creationId xmlns:a16="http://schemas.microsoft.com/office/drawing/2014/main" id="{89F6F345-9F1C-44FD-A55E-CC6060186CF9}"/>
              </a:ext>
            </a:extLst>
          </p:cNvPr>
          <p:cNvSpPr/>
          <p:nvPr/>
        </p:nvSpPr>
        <p:spPr>
          <a:xfrm>
            <a:off x="699377" y="3407474"/>
            <a:ext cx="6096000" cy="1477328"/>
          </a:xfrm>
          <a:prstGeom prst="rect">
            <a:avLst/>
          </a:prstGeom>
        </p:spPr>
        <p:txBody>
          <a:bodyPr>
            <a:spAutoFit/>
          </a:bodyPr>
          <a:lstStyle/>
          <a:p>
            <a:r>
              <a:rPr lang="en-US" dirty="0">
                <a:solidFill>
                  <a:srgbClr val="202729"/>
                </a:solidFill>
                <a:latin typeface="Arial Black" panose="020B0A04020102020204" pitchFamily="34" charset="0"/>
              </a:rPr>
              <a:t>Study and Analysis Process</a:t>
            </a:r>
            <a:endParaRPr lang="en-US" dirty="0"/>
          </a:p>
          <a:p>
            <a:br>
              <a:rPr lang="en-US" dirty="0"/>
            </a:br>
            <a:br>
              <a:rPr lang="en-US" dirty="0"/>
            </a:br>
            <a:br>
              <a:rPr lang="en-US" dirty="0"/>
            </a:br>
            <a:endParaRPr lang="en-US" dirty="0"/>
          </a:p>
        </p:txBody>
      </p:sp>
      <p:graphicFrame>
        <p:nvGraphicFramePr>
          <p:cNvPr id="5" name="Diagram 4">
            <a:extLst>
              <a:ext uri="{FF2B5EF4-FFF2-40B4-BE49-F238E27FC236}">
                <a16:creationId xmlns:a16="http://schemas.microsoft.com/office/drawing/2014/main" id="{68D63C82-21BA-4DD1-BB99-08EBBD5EC675}"/>
              </a:ext>
            </a:extLst>
          </p:cNvPr>
          <p:cNvGraphicFramePr/>
          <p:nvPr>
            <p:extLst>
              <p:ext uri="{D42A27DB-BD31-4B8C-83A1-F6EECF244321}">
                <p14:modId xmlns:p14="http://schemas.microsoft.com/office/powerpoint/2010/main" val="2279254345"/>
              </p:ext>
            </p:extLst>
          </p:nvPr>
        </p:nvGraphicFramePr>
        <p:xfrm>
          <a:off x="1188872" y="2719709"/>
          <a:ext cx="8128000"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80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684211" y="393004"/>
            <a:ext cx="11134750" cy="1507067"/>
          </a:xfrm>
        </p:spPr>
        <p:txBody>
          <a:bodyPr>
            <a:normAutofit fontScale="90000"/>
          </a:bodyPr>
          <a:lstStyle/>
          <a:p>
            <a:r>
              <a:rPr lang="en-US" dirty="0"/>
              <a:t>Basic financial analysis for Disney - framework</a:t>
            </a:r>
            <a:br>
              <a:rPr lang="en-US" dirty="0"/>
            </a:br>
            <a:br>
              <a:rPr lang="en-US" dirty="0"/>
            </a:br>
            <a:endParaRPr lang="en-US" dirty="0"/>
          </a:p>
        </p:txBody>
      </p:sp>
      <p:sp>
        <p:nvSpPr>
          <p:cNvPr id="9" name="TextBox 8">
            <a:extLst>
              <a:ext uri="{FF2B5EF4-FFF2-40B4-BE49-F238E27FC236}">
                <a16:creationId xmlns:a16="http://schemas.microsoft.com/office/drawing/2014/main" id="{913CF9DA-3216-4B35-A3B6-AC4BA0AF5776}"/>
              </a:ext>
            </a:extLst>
          </p:cNvPr>
          <p:cNvSpPr txBox="1"/>
          <p:nvPr/>
        </p:nvSpPr>
        <p:spPr>
          <a:xfrm>
            <a:off x="573206" y="1405719"/>
            <a:ext cx="10934582" cy="4247317"/>
          </a:xfrm>
          <a:prstGeom prst="rect">
            <a:avLst/>
          </a:prstGeom>
          <a:noFill/>
        </p:spPr>
        <p:txBody>
          <a:bodyPr wrap="square" rtlCol="0">
            <a:spAutoFit/>
          </a:bodyPr>
          <a:lstStyle/>
          <a:p>
            <a:r>
              <a:rPr lang="en-US" dirty="0"/>
              <a:t>Problems: </a:t>
            </a:r>
          </a:p>
          <a:p>
            <a:pPr marL="285750" indent="-285750">
              <a:buFont typeface="Arial" panose="020B0604020202020204" pitchFamily="34" charset="0"/>
              <a:buChar char="•"/>
            </a:pPr>
            <a:r>
              <a:rPr lang="en-US" dirty="0"/>
              <a:t>How is the performance of Disney’s stock price from 2010 to 2017?</a:t>
            </a:r>
          </a:p>
          <a:p>
            <a:pPr marL="285750" indent="-285750">
              <a:buFont typeface="Arial" panose="020B0604020202020204" pitchFamily="34" charset="0"/>
              <a:buChar char="•"/>
            </a:pPr>
            <a:r>
              <a:rPr lang="en-US" dirty="0"/>
              <a:t>What’s the correlations among Disney and other peer companies? </a:t>
            </a:r>
          </a:p>
          <a:p>
            <a:endParaRPr lang="en-US" dirty="0"/>
          </a:p>
          <a:p>
            <a:r>
              <a:rPr lang="en-US" dirty="0"/>
              <a:t>Methodology:</a:t>
            </a:r>
          </a:p>
          <a:p>
            <a:pPr marL="285750" indent="-285750">
              <a:buFont typeface="Arial" panose="020B0604020202020204" pitchFamily="34" charset="0"/>
              <a:buChar char="•"/>
            </a:pPr>
            <a:r>
              <a:rPr lang="en-US" dirty="0"/>
              <a:t>Basic financial analysis and advanced time series analysis   - Pandas, </a:t>
            </a:r>
            <a:r>
              <a:rPr lang="en-US" dirty="0" err="1"/>
              <a:t>Matplotlib</a:t>
            </a:r>
            <a:r>
              <a:rPr lang="en-US" dirty="0"/>
              <a:t>, and </a:t>
            </a:r>
            <a:r>
              <a:rPr lang="en-US" dirty="0" err="1"/>
              <a:t>Numpy</a:t>
            </a:r>
            <a:endParaRPr lang="en-US" dirty="0"/>
          </a:p>
          <a:p>
            <a:pPr marL="285750" indent="-285750">
              <a:buFont typeface="Arial" panose="020B0604020202020204" pitchFamily="34" charset="0"/>
              <a:buChar char="•"/>
            </a:pPr>
            <a:r>
              <a:rPr lang="en-US" dirty="0"/>
              <a:t>Data visualizations based on four sectors (Disney’s Concentrations) </a:t>
            </a:r>
          </a:p>
          <a:p>
            <a:pPr marL="742950" lvl="1" indent="-285750">
              <a:buFont typeface="Arial" panose="020B0604020202020204" pitchFamily="34" charset="0"/>
              <a:buChar char="•"/>
            </a:pPr>
            <a:r>
              <a:rPr lang="en-US" dirty="0"/>
              <a:t>Studio entertainment</a:t>
            </a:r>
          </a:p>
          <a:p>
            <a:pPr marL="742950" lvl="1" indent="-285750">
              <a:buFont typeface="Arial" panose="020B0604020202020204" pitchFamily="34" charset="0"/>
              <a:buChar char="•"/>
            </a:pPr>
            <a:r>
              <a:rPr lang="en-US" dirty="0"/>
              <a:t>Parks and resort </a:t>
            </a:r>
          </a:p>
          <a:p>
            <a:pPr marL="742950" lvl="1" indent="-285750">
              <a:buFont typeface="Arial" panose="020B0604020202020204" pitchFamily="34" charset="0"/>
              <a:buChar char="•"/>
            </a:pPr>
            <a:r>
              <a:rPr lang="en-US" dirty="0"/>
              <a:t>Consumer products &amp; Interactive media </a:t>
            </a:r>
          </a:p>
          <a:p>
            <a:pPr marL="742950" lvl="1" indent="-285750">
              <a:buFont typeface="Arial" panose="020B0604020202020204" pitchFamily="34" charset="0"/>
              <a:buChar char="•"/>
            </a:pPr>
            <a:r>
              <a:rPr lang="en-US" dirty="0"/>
              <a:t>Media Network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Challenges: </a:t>
            </a:r>
          </a:p>
          <a:p>
            <a:pPr marL="742950" lvl="1" indent="-285750">
              <a:buFont typeface="Arial" panose="020B0604020202020204" pitchFamily="34" charset="0"/>
              <a:buChar char="•"/>
            </a:pPr>
            <a:r>
              <a:rPr lang="en-US" dirty="0"/>
              <a:t>Data collection and data cleaning </a:t>
            </a:r>
          </a:p>
          <a:p>
            <a:pPr marL="742950" lvl="1" indent="-285750">
              <a:buFont typeface="Arial" panose="020B0604020202020204" pitchFamily="34" charset="0"/>
              <a:buChar char="•"/>
            </a:pPr>
            <a:r>
              <a:rPr lang="en-US" dirty="0"/>
              <a:t>Statistical analysis </a:t>
            </a:r>
          </a:p>
        </p:txBody>
      </p:sp>
    </p:spTree>
    <p:extLst>
      <p:ext uri="{BB962C8B-B14F-4D97-AF65-F5344CB8AC3E}">
        <p14:creationId xmlns:p14="http://schemas.microsoft.com/office/powerpoint/2010/main" val="260460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684212" y="393004"/>
            <a:ext cx="10288588" cy="1507067"/>
          </a:xfrm>
        </p:spPr>
        <p:txBody>
          <a:bodyPr>
            <a:normAutofit fontScale="90000"/>
          </a:bodyPr>
          <a:lstStyle/>
          <a:p>
            <a:r>
              <a:rPr lang="en-US" dirty="0"/>
              <a:t>Basic financial analysis for Disney - findings</a:t>
            </a:r>
            <a:br>
              <a:rPr lang="en-US" dirty="0"/>
            </a:br>
            <a:br>
              <a:rPr lang="en-US" dirty="0"/>
            </a:br>
            <a:endParaRPr lang="en-US" dirty="0"/>
          </a:p>
        </p:txBody>
      </p:sp>
      <p:sp>
        <p:nvSpPr>
          <p:cNvPr id="9" name="TextBox 8">
            <a:extLst>
              <a:ext uri="{FF2B5EF4-FFF2-40B4-BE49-F238E27FC236}">
                <a16:creationId xmlns:a16="http://schemas.microsoft.com/office/drawing/2014/main" id="{913CF9DA-3216-4B35-A3B6-AC4BA0AF5776}"/>
              </a:ext>
            </a:extLst>
          </p:cNvPr>
          <p:cNvSpPr txBox="1"/>
          <p:nvPr/>
        </p:nvSpPr>
        <p:spPr>
          <a:xfrm>
            <a:off x="573206" y="1405719"/>
            <a:ext cx="10934582" cy="923330"/>
          </a:xfrm>
          <a:prstGeom prst="rect">
            <a:avLst/>
          </a:prstGeom>
          <a:noFill/>
        </p:spPr>
        <p:txBody>
          <a:bodyPr wrap="square" rtlCol="0">
            <a:spAutoFit/>
          </a:bodyPr>
          <a:lstStyle/>
          <a:p>
            <a:r>
              <a:rPr lang="en-US" dirty="0"/>
              <a:t>Basic stock performance for Disney </a:t>
            </a:r>
          </a:p>
          <a:p>
            <a:pPr marL="285750" indent="-285750">
              <a:buFont typeface="Arial" panose="020B0604020202020204" pitchFamily="34" charset="0"/>
              <a:buChar char="•"/>
            </a:pPr>
            <a:r>
              <a:rPr lang="en-US" dirty="0"/>
              <a:t>Historical stock price of Disney with moving averages </a:t>
            </a:r>
          </a:p>
          <a:p>
            <a:pPr marL="285750" indent="-285750">
              <a:buFont typeface="Arial" panose="020B0604020202020204" pitchFamily="34" charset="0"/>
              <a:buChar char="•"/>
            </a:pPr>
            <a:r>
              <a:rPr lang="en-US" dirty="0"/>
              <a:t>Daily rate of return histogram for Disney </a:t>
            </a:r>
          </a:p>
        </p:txBody>
      </p:sp>
      <p:pic>
        <p:nvPicPr>
          <p:cNvPr id="1026" name="Picture 2" descr="https://lh5.googleusercontent.com/DZNxp7KfAc8uFxLz_-S7etoCvpDTnYmPOv1bLmF1Yc_GHJZBQw_AyskQObyITJxEB1ZW-dtUC61jwZn7yskEC6IBiPbFyXrBIs5uXAmYCAOljvShBemkVxRqx5tjah1C8OH1TGLN">
            <a:extLst>
              <a:ext uri="{FF2B5EF4-FFF2-40B4-BE49-F238E27FC236}">
                <a16:creationId xmlns:a16="http://schemas.microsoft.com/office/drawing/2014/main" id="{BDE7A04C-C176-485D-86A3-979A3849E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06" y="2912786"/>
            <a:ext cx="43053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H_IC0ymUOl-8W1_Xjfgsn_awoWjY3aUxuCduWlug3BftMeVG4jhxKST1da25QbG2AaUMUBvhS30BwYosOWPAhwi9UiIZjsDkpDl3kj1o_dzLrlzTTeJq8EYg8PT-yl2aE4Hgw9-W">
            <a:extLst>
              <a:ext uri="{FF2B5EF4-FFF2-40B4-BE49-F238E27FC236}">
                <a16:creationId xmlns:a16="http://schemas.microsoft.com/office/drawing/2014/main" id="{63C9BA04-73E0-41B4-95BC-B90539C38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293" y="2912786"/>
            <a:ext cx="43719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18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386080" y="175651"/>
            <a:ext cx="10288588" cy="1507067"/>
          </a:xfrm>
        </p:spPr>
        <p:txBody>
          <a:bodyPr>
            <a:normAutofit fontScale="90000"/>
          </a:bodyPr>
          <a:lstStyle/>
          <a:p>
            <a:r>
              <a:rPr lang="en-US" dirty="0"/>
              <a:t>Basic financial analysis for Disney - findings</a:t>
            </a:r>
            <a:br>
              <a:rPr lang="en-US" dirty="0"/>
            </a:br>
            <a:br>
              <a:rPr lang="en-US" dirty="0"/>
            </a:br>
            <a:endParaRPr lang="en-US" dirty="0"/>
          </a:p>
        </p:txBody>
      </p:sp>
      <p:sp>
        <p:nvSpPr>
          <p:cNvPr id="9" name="TextBox 8">
            <a:extLst>
              <a:ext uri="{FF2B5EF4-FFF2-40B4-BE49-F238E27FC236}">
                <a16:creationId xmlns:a16="http://schemas.microsoft.com/office/drawing/2014/main" id="{913CF9DA-3216-4B35-A3B6-AC4BA0AF5776}"/>
              </a:ext>
            </a:extLst>
          </p:cNvPr>
          <p:cNvSpPr txBox="1"/>
          <p:nvPr/>
        </p:nvSpPr>
        <p:spPr>
          <a:xfrm>
            <a:off x="628709" y="1252033"/>
            <a:ext cx="10934582" cy="369332"/>
          </a:xfrm>
          <a:prstGeom prst="rect">
            <a:avLst/>
          </a:prstGeom>
          <a:noFill/>
        </p:spPr>
        <p:txBody>
          <a:bodyPr wrap="square" rtlCol="0">
            <a:spAutoFit/>
          </a:bodyPr>
          <a:lstStyle/>
          <a:p>
            <a:r>
              <a:rPr lang="en-US" dirty="0"/>
              <a:t>Daily standard deviation vs expected return   </a:t>
            </a:r>
          </a:p>
        </p:txBody>
      </p:sp>
      <p:pic>
        <p:nvPicPr>
          <p:cNvPr id="12" name="Picture 11">
            <a:extLst>
              <a:ext uri="{FF2B5EF4-FFF2-40B4-BE49-F238E27FC236}">
                <a16:creationId xmlns:a16="http://schemas.microsoft.com/office/drawing/2014/main" id="{85DEC9CF-BC02-467E-A9E0-8F7E9BF3602A}"/>
              </a:ext>
            </a:extLst>
          </p:cNvPr>
          <p:cNvPicPr>
            <a:picLocks noChangeAspect="1"/>
          </p:cNvPicPr>
          <p:nvPr/>
        </p:nvPicPr>
        <p:blipFill>
          <a:blip r:embed="rId2"/>
          <a:stretch>
            <a:fillRect/>
          </a:stretch>
        </p:blipFill>
        <p:spPr>
          <a:xfrm>
            <a:off x="962342" y="1963420"/>
            <a:ext cx="6467475" cy="4191000"/>
          </a:xfrm>
          <a:prstGeom prst="rect">
            <a:avLst/>
          </a:prstGeom>
        </p:spPr>
      </p:pic>
      <p:sp>
        <p:nvSpPr>
          <p:cNvPr id="6" name="TextBox 5">
            <a:extLst>
              <a:ext uri="{FF2B5EF4-FFF2-40B4-BE49-F238E27FC236}">
                <a16:creationId xmlns:a16="http://schemas.microsoft.com/office/drawing/2014/main" id="{B3B8C788-BCD8-4A12-8D48-A2D07D6F2867}"/>
              </a:ext>
            </a:extLst>
          </p:cNvPr>
          <p:cNvSpPr txBox="1"/>
          <p:nvPr/>
        </p:nvSpPr>
        <p:spPr>
          <a:xfrm>
            <a:off x="7985760" y="2823250"/>
            <a:ext cx="3820160" cy="923330"/>
          </a:xfrm>
          <a:prstGeom prst="rect">
            <a:avLst/>
          </a:prstGeom>
          <a:noFill/>
        </p:spPr>
        <p:txBody>
          <a:bodyPr wrap="square" rtlCol="0">
            <a:spAutoFit/>
          </a:bodyPr>
          <a:lstStyle/>
          <a:p>
            <a:r>
              <a:rPr lang="en-US" dirty="0"/>
              <a:t>Disney </a:t>
            </a:r>
          </a:p>
          <a:p>
            <a:pPr marL="285750" indent="-285750">
              <a:buFont typeface="Arial" panose="020B0604020202020204" pitchFamily="34" charset="0"/>
              <a:buChar char="•"/>
            </a:pPr>
            <a:r>
              <a:rPr lang="en-US" dirty="0"/>
              <a:t>low standard deviation </a:t>
            </a:r>
          </a:p>
          <a:p>
            <a:pPr marL="285750" indent="-285750">
              <a:buFont typeface="Arial" panose="020B0604020202020204" pitchFamily="34" charset="0"/>
              <a:buChar char="•"/>
            </a:pPr>
            <a:r>
              <a:rPr lang="en-US" dirty="0"/>
              <a:t>Relatively high return </a:t>
            </a:r>
          </a:p>
        </p:txBody>
      </p:sp>
    </p:spTree>
    <p:extLst>
      <p:ext uri="{BB962C8B-B14F-4D97-AF65-F5344CB8AC3E}">
        <p14:creationId xmlns:p14="http://schemas.microsoft.com/office/powerpoint/2010/main" val="38455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573206" y="202505"/>
            <a:ext cx="10934582" cy="1130996"/>
          </a:xfrm>
        </p:spPr>
        <p:txBody>
          <a:bodyPr>
            <a:normAutofit/>
          </a:bodyPr>
          <a:lstStyle/>
          <a:p>
            <a:r>
              <a:rPr lang="en-US" dirty="0"/>
              <a:t>Regression analysis - Framework </a:t>
            </a:r>
          </a:p>
        </p:txBody>
      </p:sp>
      <p:sp>
        <p:nvSpPr>
          <p:cNvPr id="9" name="TextBox 8">
            <a:extLst>
              <a:ext uri="{FF2B5EF4-FFF2-40B4-BE49-F238E27FC236}">
                <a16:creationId xmlns:a16="http://schemas.microsoft.com/office/drawing/2014/main" id="{913CF9DA-3216-4B35-A3B6-AC4BA0AF5776}"/>
              </a:ext>
            </a:extLst>
          </p:cNvPr>
          <p:cNvSpPr txBox="1"/>
          <p:nvPr/>
        </p:nvSpPr>
        <p:spPr>
          <a:xfrm>
            <a:off x="573206" y="1670693"/>
            <a:ext cx="10934582" cy="3416320"/>
          </a:xfrm>
          <a:prstGeom prst="rect">
            <a:avLst/>
          </a:prstGeom>
          <a:noFill/>
        </p:spPr>
        <p:txBody>
          <a:bodyPr wrap="square" rtlCol="0">
            <a:spAutoFit/>
          </a:bodyPr>
          <a:lstStyle/>
          <a:p>
            <a:r>
              <a:rPr lang="en-US" dirty="0"/>
              <a:t>Problem: </a:t>
            </a:r>
          </a:p>
          <a:p>
            <a:endParaRPr lang="en-US" dirty="0"/>
          </a:p>
          <a:p>
            <a:pPr marL="285750" indent="-285750">
              <a:buFont typeface="Arial" panose="020B0604020202020204" pitchFamily="34" charset="0"/>
              <a:buChar char="•"/>
            </a:pPr>
            <a:r>
              <a:rPr lang="en-US" dirty="0"/>
              <a:t>What is the day to day co-relation of Disney and Peer company’s stock price? </a:t>
            </a:r>
          </a:p>
          <a:p>
            <a:pPr marL="285750" indent="-285750">
              <a:buFont typeface="Arial" panose="020B0604020202020204" pitchFamily="34" charset="0"/>
              <a:buChar char="•"/>
            </a:pPr>
            <a:r>
              <a:rPr lang="en-US" dirty="0"/>
              <a:t>How can you represent the relationship between them?</a:t>
            </a:r>
          </a:p>
          <a:p>
            <a:endParaRPr lang="en-US" dirty="0"/>
          </a:p>
          <a:p>
            <a:r>
              <a:rPr lang="en-US" dirty="0"/>
              <a:t>Methodology:</a:t>
            </a:r>
          </a:p>
          <a:p>
            <a:endParaRPr lang="en-US" dirty="0"/>
          </a:p>
          <a:p>
            <a:pPr marL="285750" indent="-285750">
              <a:buFont typeface="Arial" panose="020B0604020202020204" pitchFamily="34" charset="0"/>
              <a:buChar char="•"/>
            </a:pPr>
            <a:r>
              <a:rPr lang="en-US" dirty="0"/>
              <a:t>Regression Analysis based on same four major company’s sector</a:t>
            </a:r>
          </a:p>
          <a:p>
            <a:pPr marL="285750" indent="-285750">
              <a:buFont typeface="Arial" panose="020B0604020202020204" pitchFamily="34" charset="0"/>
              <a:buChar char="•"/>
            </a:pPr>
            <a:endParaRPr lang="en-US" dirty="0"/>
          </a:p>
          <a:p>
            <a:r>
              <a:rPr lang="en-US" dirty="0"/>
              <a:t>Challenges: </a:t>
            </a:r>
          </a:p>
          <a:p>
            <a:endParaRPr lang="en-US" dirty="0"/>
          </a:p>
          <a:p>
            <a:pPr marL="285750" indent="-285750">
              <a:buFont typeface="Arial" panose="020B0604020202020204" pitchFamily="34" charset="0"/>
              <a:buChar char="•"/>
            </a:pPr>
            <a:r>
              <a:rPr lang="en-US" dirty="0"/>
              <a:t>Data cleaning and data organization </a:t>
            </a:r>
          </a:p>
        </p:txBody>
      </p:sp>
    </p:spTree>
    <p:extLst>
      <p:ext uri="{BB962C8B-B14F-4D97-AF65-F5344CB8AC3E}">
        <p14:creationId xmlns:p14="http://schemas.microsoft.com/office/powerpoint/2010/main" val="136805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7723-4F8D-449C-A4C6-A62464C25D57}"/>
              </a:ext>
            </a:extLst>
          </p:cNvPr>
          <p:cNvSpPr>
            <a:spLocks noGrp="1"/>
          </p:cNvSpPr>
          <p:nvPr>
            <p:ph type="title"/>
          </p:nvPr>
        </p:nvSpPr>
        <p:spPr>
          <a:xfrm>
            <a:off x="422512" y="78680"/>
            <a:ext cx="10934582" cy="1130996"/>
          </a:xfrm>
        </p:spPr>
        <p:txBody>
          <a:bodyPr>
            <a:normAutofit/>
          </a:bodyPr>
          <a:lstStyle/>
          <a:p>
            <a:r>
              <a:rPr lang="en-US" dirty="0"/>
              <a:t>Regression analysis – findings and results</a:t>
            </a:r>
          </a:p>
        </p:txBody>
      </p:sp>
      <p:sp>
        <p:nvSpPr>
          <p:cNvPr id="9" name="TextBox 8">
            <a:extLst>
              <a:ext uri="{FF2B5EF4-FFF2-40B4-BE49-F238E27FC236}">
                <a16:creationId xmlns:a16="http://schemas.microsoft.com/office/drawing/2014/main" id="{913CF9DA-3216-4B35-A3B6-AC4BA0AF5776}"/>
              </a:ext>
            </a:extLst>
          </p:cNvPr>
          <p:cNvSpPr txBox="1"/>
          <p:nvPr/>
        </p:nvSpPr>
        <p:spPr>
          <a:xfrm>
            <a:off x="422512" y="1105287"/>
            <a:ext cx="10934582" cy="5478423"/>
          </a:xfrm>
          <a:prstGeom prst="rect">
            <a:avLst/>
          </a:prstGeom>
          <a:noFill/>
        </p:spPr>
        <p:txBody>
          <a:bodyPr wrap="square" rtlCol="0">
            <a:spAutoFit/>
          </a:bodyPr>
          <a:lstStyle/>
          <a:p>
            <a:pPr lvl="0"/>
            <a:r>
              <a:rPr lang="en-US" sz="1600" b="1" dirty="0"/>
              <a:t>Studio: </a:t>
            </a:r>
            <a:endParaRPr lang="en-US" sz="1600" dirty="0"/>
          </a:p>
          <a:p>
            <a:r>
              <a:rPr lang="en-US" sz="1600" dirty="0"/>
              <a:t>= 151.6437 + 0.1542 AMCX - 3.8416 CMCSA + 0.7569 FOXA – 0.685 SNE – 0.1221 TWX</a:t>
            </a:r>
          </a:p>
          <a:p>
            <a:r>
              <a:rPr lang="en-US" sz="1600" b="1" dirty="0"/>
              <a:t>R-Square Value:</a:t>
            </a:r>
            <a:r>
              <a:rPr lang="en-US" sz="1600" dirty="0"/>
              <a:t> 0.978</a:t>
            </a:r>
          </a:p>
          <a:p>
            <a:r>
              <a:rPr lang="en-US" sz="1600" dirty="0"/>
              <a:t> </a:t>
            </a:r>
          </a:p>
          <a:p>
            <a:pPr lvl="0"/>
            <a:r>
              <a:rPr lang="en-US" sz="1600" b="1" dirty="0"/>
              <a:t>Park: </a:t>
            </a:r>
            <a:endParaRPr lang="en-US" sz="1600" dirty="0"/>
          </a:p>
          <a:p>
            <a:r>
              <a:rPr lang="en-US" sz="1600" dirty="0"/>
              <a:t>= 53.990 + 0.4724 AAL + 0.6922 FUN - 0.3044 MCD – 0.5686 SEAS + 0.6420 SIX</a:t>
            </a:r>
          </a:p>
          <a:p>
            <a:r>
              <a:rPr lang="en-US" sz="1600" b="1" dirty="0"/>
              <a:t>R-Square value: </a:t>
            </a:r>
            <a:r>
              <a:rPr lang="en-US" sz="1600" dirty="0"/>
              <a:t>0.8330</a:t>
            </a:r>
          </a:p>
          <a:p>
            <a:r>
              <a:rPr lang="en-US" sz="1600" b="1" dirty="0"/>
              <a:t> </a:t>
            </a:r>
            <a:endParaRPr lang="en-US" sz="1600" dirty="0"/>
          </a:p>
          <a:p>
            <a:r>
              <a:rPr lang="en-US" sz="1600" b="1" dirty="0"/>
              <a:t> </a:t>
            </a:r>
            <a:endParaRPr lang="en-US" sz="1600" dirty="0"/>
          </a:p>
          <a:p>
            <a:pPr lvl="0"/>
            <a:r>
              <a:rPr lang="en-US" sz="1600" b="1" dirty="0"/>
              <a:t>Media:</a:t>
            </a:r>
            <a:endParaRPr lang="en-US" sz="1600" dirty="0"/>
          </a:p>
          <a:p>
            <a:r>
              <a:rPr lang="en-US" sz="1600" dirty="0"/>
              <a:t>= 15.8563 + 1.2551 BT + 0.8169 CBS – 0.4113 DISCA + 0.1571 GLOB + 0.1070 NFLX</a:t>
            </a:r>
          </a:p>
          <a:p>
            <a:r>
              <a:rPr lang="en-US" sz="1600" b="1" dirty="0"/>
              <a:t>R-Square:</a:t>
            </a:r>
            <a:r>
              <a:rPr lang="en-US" sz="1600" dirty="0"/>
              <a:t> 0.996</a:t>
            </a:r>
          </a:p>
          <a:p>
            <a:r>
              <a:rPr lang="en-US" sz="1600" dirty="0"/>
              <a:t> </a:t>
            </a:r>
          </a:p>
          <a:p>
            <a:pPr lvl="0"/>
            <a:r>
              <a:rPr lang="en-US" sz="1600" b="1" dirty="0"/>
              <a:t>Interactive Media: </a:t>
            </a:r>
            <a:endParaRPr lang="en-US" sz="1600" dirty="0"/>
          </a:p>
          <a:p>
            <a:r>
              <a:rPr lang="en-US" sz="1600" dirty="0"/>
              <a:t>= -18.2753 – 0.0343 AMZN + 1.0024 KO + 0.3409 EA + 0.5853FL + 0.2581 HSY – 0.4213 K + 0.4175 NKE + 0.7404 PHG</a:t>
            </a:r>
          </a:p>
          <a:p>
            <a:r>
              <a:rPr lang="en-US" sz="1600" b="1" dirty="0"/>
              <a:t>R=Square:</a:t>
            </a:r>
            <a:r>
              <a:rPr lang="en-US" sz="1600" dirty="0"/>
              <a:t> 0.997</a:t>
            </a:r>
          </a:p>
          <a:p>
            <a:endParaRPr lang="en-US" sz="1600" dirty="0"/>
          </a:p>
          <a:p>
            <a:r>
              <a:rPr lang="en-US" sz="1600" b="1" dirty="0"/>
              <a:t>Improvement</a:t>
            </a:r>
            <a:r>
              <a:rPr lang="en-US" sz="1600" dirty="0"/>
              <a:t>: There is still complacency of improvement in this model. This analysis is only done based on sector-wise best fit companies’ stock price.</a:t>
            </a:r>
          </a:p>
          <a:p>
            <a:endParaRPr lang="en-US" dirty="0"/>
          </a:p>
        </p:txBody>
      </p:sp>
    </p:spTree>
    <p:extLst>
      <p:ext uri="{BB962C8B-B14F-4D97-AF65-F5344CB8AC3E}">
        <p14:creationId xmlns:p14="http://schemas.microsoft.com/office/powerpoint/2010/main" val="115267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29" y="4643015"/>
            <a:ext cx="7988300" cy="1574800"/>
          </a:xfrm>
          <a:prstGeom prst="rect">
            <a:avLst/>
          </a:prstGeom>
        </p:spPr>
      </p:pic>
      <p:sp>
        <p:nvSpPr>
          <p:cNvPr id="8" name="Rectangle 7"/>
          <p:cNvSpPr/>
          <p:nvPr/>
        </p:nvSpPr>
        <p:spPr>
          <a:xfrm>
            <a:off x="471054" y="650418"/>
            <a:ext cx="11249891" cy="2862322"/>
          </a:xfrm>
          <a:prstGeom prst="rect">
            <a:avLst/>
          </a:prstGeom>
        </p:spPr>
        <p:txBody>
          <a:bodyPr wrap="square">
            <a:spAutoFit/>
          </a:bodyPr>
          <a:lstStyle/>
          <a:p>
            <a:endParaRPr lang="en-US" dirty="0"/>
          </a:p>
          <a:p>
            <a:endParaRPr lang="en-US" dirty="0"/>
          </a:p>
          <a:p>
            <a:endParaRPr lang="en-US" dirty="0"/>
          </a:p>
          <a:p>
            <a:r>
              <a:rPr lang="en-US" altLang="zh-CN" dirty="0"/>
              <a:t>Problem:</a:t>
            </a:r>
            <a:r>
              <a:rPr lang="zh-CN" altLang="en-US" dirty="0"/>
              <a:t> </a:t>
            </a:r>
            <a:endParaRPr lang="en-US" altLang="zh-CN" dirty="0"/>
          </a:p>
          <a:p>
            <a:pPr marL="285750" indent="-285750">
              <a:buFont typeface="Arial" charset="0"/>
              <a:buChar char="•"/>
            </a:pPr>
            <a:r>
              <a:rPr lang="en-US" altLang="zh-CN" dirty="0"/>
              <a:t>When</a:t>
            </a:r>
            <a:r>
              <a:rPr lang="zh-CN" altLang="en-US" dirty="0"/>
              <a:t> </a:t>
            </a:r>
            <a:r>
              <a:rPr lang="en-US" altLang="zh-CN" dirty="0"/>
              <a:t>to</a:t>
            </a:r>
            <a:r>
              <a:rPr lang="zh-CN" altLang="en-US" dirty="0"/>
              <a:t> </a:t>
            </a:r>
            <a:r>
              <a:rPr lang="en-US" altLang="zh-CN" dirty="0"/>
              <a:t>enter</a:t>
            </a:r>
            <a:r>
              <a:rPr lang="zh-CN" altLang="en-US" dirty="0"/>
              <a:t> </a:t>
            </a:r>
            <a:r>
              <a:rPr lang="en-US" altLang="zh-CN" dirty="0"/>
              <a:t>or</a:t>
            </a:r>
            <a:r>
              <a:rPr lang="zh-CN" altLang="en-US" dirty="0"/>
              <a:t> </a:t>
            </a:r>
            <a:r>
              <a:rPr lang="en-US" altLang="zh-CN" dirty="0"/>
              <a:t>exit</a:t>
            </a:r>
            <a:r>
              <a:rPr lang="zh-CN" altLang="en-US" dirty="0"/>
              <a:t> </a:t>
            </a:r>
            <a:r>
              <a:rPr lang="en-US" altLang="zh-CN" dirty="0"/>
              <a:t>the</a:t>
            </a:r>
            <a:r>
              <a:rPr lang="zh-CN" altLang="en-US" dirty="0"/>
              <a:t> </a:t>
            </a:r>
            <a:r>
              <a:rPr lang="en-US" altLang="zh-CN" dirty="0"/>
              <a:t>stock</a:t>
            </a:r>
            <a:r>
              <a:rPr lang="zh-CN" altLang="en-US" dirty="0"/>
              <a:t> </a:t>
            </a:r>
            <a:r>
              <a:rPr lang="en-US" altLang="zh-CN" dirty="0"/>
              <a:t>market</a:t>
            </a:r>
            <a:r>
              <a:rPr lang="zh-CN" altLang="en-US" dirty="0"/>
              <a:t> </a:t>
            </a:r>
            <a:r>
              <a:rPr lang="en-US" altLang="zh-CN" dirty="0"/>
              <a:t>to</a:t>
            </a:r>
            <a:r>
              <a:rPr lang="zh-CN" altLang="en-US" dirty="0"/>
              <a:t> </a:t>
            </a:r>
            <a:r>
              <a:rPr lang="en-US" altLang="zh-CN" dirty="0"/>
              <a:t>maximize</a:t>
            </a:r>
            <a:r>
              <a:rPr lang="zh-CN" altLang="en-US" dirty="0"/>
              <a:t> </a:t>
            </a:r>
            <a:r>
              <a:rPr lang="en-US" altLang="zh-CN" dirty="0"/>
              <a:t>the</a:t>
            </a:r>
            <a:r>
              <a:rPr lang="zh-CN" altLang="en-US" dirty="0"/>
              <a:t> </a:t>
            </a:r>
            <a:r>
              <a:rPr lang="en-US" altLang="zh-CN" dirty="0"/>
              <a:t>investment?</a:t>
            </a:r>
          </a:p>
          <a:p>
            <a:endParaRPr lang="en-US" dirty="0"/>
          </a:p>
          <a:p>
            <a:r>
              <a:rPr lang="en-US" altLang="zh-CN" dirty="0"/>
              <a:t>Methodology:</a:t>
            </a:r>
            <a:r>
              <a:rPr lang="zh-CN" altLang="en-US" dirty="0"/>
              <a:t> </a:t>
            </a:r>
            <a:endParaRPr lang="en-US" altLang="zh-CN" dirty="0"/>
          </a:p>
          <a:p>
            <a:pPr marL="285750" indent="-285750">
              <a:buFont typeface="Arial" charset="0"/>
              <a:buChar char="•"/>
            </a:pPr>
            <a:r>
              <a:rPr lang="en-US" altLang="zh-CN" dirty="0"/>
              <a:t>Use</a:t>
            </a:r>
            <a:r>
              <a:rPr lang="zh-CN" altLang="en-US" dirty="0"/>
              <a:t> </a:t>
            </a:r>
            <a:r>
              <a:rPr lang="en-US" altLang="zh-CN" dirty="0"/>
              <a:t>moving</a:t>
            </a:r>
            <a:r>
              <a:rPr lang="zh-CN" altLang="en-US" dirty="0"/>
              <a:t> </a:t>
            </a:r>
            <a:r>
              <a:rPr lang="en-US" altLang="zh-CN" dirty="0"/>
              <a:t>Average</a:t>
            </a:r>
            <a:r>
              <a:rPr lang="zh-CN" altLang="en-US" dirty="0"/>
              <a:t> </a:t>
            </a:r>
            <a:r>
              <a:rPr lang="en-US" altLang="zh-CN" dirty="0"/>
              <a:t>Crossover</a:t>
            </a:r>
            <a:r>
              <a:rPr lang="zh-CN" altLang="en-US" dirty="0"/>
              <a:t> </a:t>
            </a:r>
            <a:r>
              <a:rPr lang="en-US" altLang="zh-CN" dirty="0"/>
              <a:t>Strategy</a:t>
            </a:r>
            <a:r>
              <a:rPr lang="zh-CN" altLang="en-US" dirty="0"/>
              <a:t> </a:t>
            </a:r>
            <a:r>
              <a:rPr lang="en-US" altLang="zh-CN" dirty="0"/>
              <a:t>to</a:t>
            </a:r>
            <a:r>
              <a:rPr lang="zh-CN" altLang="en-US" dirty="0"/>
              <a:t> </a:t>
            </a:r>
            <a:r>
              <a:rPr lang="en-US" altLang="zh-CN" dirty="0"/>
              <a:t>identify</a:t>
            </a:r>
            <a:r>
              <a:rPr lang="zh-CN" altLang="en-US" dirty="0"/>
              <a:t> </a:t>
            </a:r>
            <a:r>
              <a:rPr lang="en-US" altLang="zh-CN" dirty="0"/>
              <a:t>”Go</a:t>
            </a:r>
            <a:r>
              <a:rPr lang="zh-CN" altLang="en-US" dirty="0"/>
              <a:t> </a:t>
            </a:r>
            <a:r>
              <a:rPr lang="en-US" altLang="zh-CN" dirty="0"/>
              <a:t>long”</a:t>
            </a:r>
            <a:r>
              <a:rPr lang="zh-CN" altLang="en-US" dirty="0"/>
              <a:t> </a:t>
            </a:r>
            <a:r>
              <a:rPr lang="en-US" altLang="zh-CN" dirty="0"/>
              <a:t>or</a:t>
            </a:r>
            <a:r>
              <a:rPr lang="zh-CN" altLang="en-US" dirty="0"/>
              <a:t> </a:t>
            </a:r>
            <a:r>
              <a:rPr lang="en-US" altLang="zh-CN" dirty="0"/>
              <a:t>“Go</a:t>
            </a:r>
            <a:r>
              <a:rPr lang="zh-CN" altLang="en-US" dirty="0"/>
              <a:t> </a:t>
            </a:r>
            <a:r>
              <a:rPr lang="en-US" altLang="zh-CN" dirty="0"/>
              <a:t>short”</a:t>
            </a:r>
            <a:r>
              <a:rPr lang="zh-CN" altLang="en-US" dirty="0"/>
              <a:t> </a:t>
            </a:r>
            <a:r>
              <a:rPr lang="en-US" altLang="zh-CN" dirty="0"/>
              <a:t>signals</a:t>
            </a:r>
          </a:p>
          <a:p>
            <a:pPr marL="285750" lvl="0" indent="-285750">
              <a:buFont typeface="Arial" charset="0"/>
              <a:buChar char="•"/>
            </a:pPr>
            <a:r>
              <a:rPr lang="en-US" altLang="zh-CN" dirty="0"/>
              <a:t>Conduct</a:t>
            </a:r>
            <a:r>
              <a:rPr lang="zh-CN" altLang="en-US" dirty="0"/>
              <a:t> </a:t>
            </a:r>
            <a:r>
              <a:rPr lang="en-US" altLang="zh-CN" dirty="0" err="1"/>
              <a:t>backtesting</a:t>
            </a:r>
            <a:r>
              <a:rPr lang="zh-CN" altLang="en-US" dirty="0"/>
              <a:t> </a:t>
            </a:r>
            <a:r>
              <a:rPr lang="en-US" dirty="0"/>
              <a:t>to test the performance and risk of trading strategy on historical </a:t>
            </a:r>
            <a:r>
              <a:rPr lang="en-US" altLang="zh-CN" dirty="0"/>
              <a:t>stock</a:t>
            </a:r>
            <a:r>
              <a:rPr lang="zh-CN" altLang="en-US" dirty="0"/>
              <a:t> </a:t>
            </a:r>
            <a:r>
              <a:rPr lang="en-US" altLang="zh-CN" dirty="0"/>
              <a:t>price</a:t>
            </a:r>
            <a:r>
              <a:rPr lang="zh-CN" altLang="en-US" dirty="0"/>
              <a:t> </a:t>
            </a:r>
            <a:r>
              <a:rPr lang="en-US" dirty="0"/>
              <a:t>data</a:t>
            </a:r>
          </a:p>
        </p:txBody>
      </p:sp>
      <p:sp>
        <p:nvSpPr>
          <p:cNvPr id="9" name="TextBox 8"/>
          <p:cNvSpPr txBox="1"/>
          <p:nvPr/>
        </p:nvSpPr>
        <p:spPr>
          <a:xfrm>
            <a:off x="540326" y="3529926"/>
            <a:ext cx="8745680" cy="646331"/>
          </a:xfrm>
          <a:prstGeom prst="rect">
            <a:avLst/>
          </a:prstGeom>
          <a:noFill/>
        </p:spPr>
        <p:txBody>
          <a:bodyPr wrap="square" rtlCol="0">
            <a:spAutoFit/>
          </a:bodyPr>
          <a:lstStyle/>
          <a:p>
            <a:r>
              <a:rPr lang="en-US" altLang="zh-CN" dirty="0"/>
              <a:t>Method:</a:t>
            </a:r>
          </a:p>
          <a:p>
            <a:pPr marL="285750" indent="-285750">
              <a:buFont typeface="Arial" charset="0"/>
              <a:buChar char="•"/>
            </a:pPr>
            <a:r>
              <a:rPr lang="en-US" altLang="zh-CN" dirty="0"/>
              <a:t>Fetch</a:t>
            </a:r>
            <a:r>
              <a:rPr lang="zh-CN" altLang="en-US" dirty="0"/>
              <a:t> </a:t>
            </a:r>
            <a:r>
              <a:rPr lang="en-US" altLang="zh-CN" dirty="0"/>
              <a:t>Disney’s</a:t>
            </a:r>
            <a:r>
              <a:rPr lang="zh-CN" altLang="en-US" dirty="0"/>
              <a:t> </a:t>
            </a:r>
            <a:r>
              <a:rPr lang="en-US" dirty="0"/>
              <a:t>historical stock price (2010.1.1-2017.10.24) from Yahoo Finance </a:t>
            </a:r>
          </a:p>
        </p:txBody>
      </p:sp>
      <p:sp>
        <p:nvSpPr>
          <p:cNvPr id="5" name="Title 1">
            <a:extLst>
              <a:ext uri="{FF2B5EF4-FFF2-40B4-BE49-F238E27FC236}">
                <a16:creationId xmlns:a16="http://schemas.microsoft.com/office/drawing/2014/main" id="{0CC96EF1-05A7-4C4F-91D9-DDE71E0994B7}"/>
              </a:ext>
            </a:extLst>
          </p:cNvPr>
          <p:cNvSpPr txBox="1">
            <a:spLocks/>
          </p:cNvSpPr>
          <p:nvPr/>
        </p:nvSpPr>
        <p:spPr>
          <a:xfrm>
            <a:off x="540326" y="-360530"/>
            <a:ext cx="10978384" cy="1507067"/>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Simple Moving Average Analysis - Framework</a:t>
            </a:r>
          </a:p>
        </p:txBody>
      </p:sp>
    </p:spTree>
    <p:extLst>
      <p:ext uri="{BB962C8B-B14F-4D97-AF65-F5344CB8AC3E}">
        <p14:creationId xmlns:p14="http://schemas.microsoft.com/office/powerpoint/2010/main" val="12639538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341</TotalTime>
  <Words>689</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宋体</vt:lpstr>
      <vt:lpstr>幼圆</vt:lpstr>
      <vt:lpstr>Arial</vt:lpstr>
      <vt:lpstr>Arial Black</vt:lpstr>
      <vt:lpstr>Calibri</vt:lpstr>
      <vt:lpstr>Century Gothic</vt:lpstr>
      <vt:lpstr>Courier New</vt:lpstr>
      <vt:lpstr>Symbol</vt:lpstr>
      <vt:lpstr>Times New Roman</vt:lpstr>
      <vt:lpstr>Wingdings 3</vt:lpstr>
      <vt:lpstr>Slice</vt:lpstr>
      <vt:lpstr>Financial analysis for Disney using python </vt:lpstr>
      <vt:lpstr>AGENDA </vt:lpstr>
      <vt:lpstr>Business Problem and study process  </vt:lpstr>
      <vt:lpstr>Basic financial analysis for Disney - framework  </vt:lpstr>
      <vt:lpstr>Basic financial analysis for Disney - findings  </vt:lpstr>
      <vt:lpstr>Basic financial analysis for Disney - findings  </vt:lpstr>
      <vt:lpstr>Regression analysis - Framework </vt:lpstr>
      <vt:lpstr>Regression analysis – findings and results</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Fangning Li</dc:creator>
  <cp:lastModifiedBy>Hao Gong</cp:lastModifiedBy>
  <cp:revision>61</cp:revision>
  <dcterms:created xsi:type="dcterms:W3CDTF">2017-12-12T21:52:48Z</dcterms:created>
  <dcterms:modified xsi:type="dcterms:W3CDTF">2017-12-14T04:10:02Z</dcterms:modified>
</cp:coreProperties>
</file>