
<file path=[Content_Types].xml><?xml version="1.0" encoding="utf-8"?>
<Types xmlns="http://schemas.openxmlformats.org/package/2006/content-types">
  <Default Extension="avi" ContentType="video/x-msvideo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376" r:id="rId2"/>
    <p:sldId id="361" r:id="rId3"/>
    <p:sldId id="374" r:id="rId4"/>
    <p:sldId id="366" r:id="rId5"/>
    <p:sldId id="367" r:id="rId6"/>
    <p:sldId id="373" r:id="rId7"/>
    <p:sldId id="368" r:id="rId8"/>
    <p:sldId id="377" r:id="rId9"/>
    <p:sldId id="369" r:id="rId10"/>
    <p:sldId id="37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2"/>
    <p:restoredTop sz="95510"/>
  </p:normalViewPr>
  <p:slideViewPr>
    <p:cSldViewPr snapToGrid="0">
      <p:cViewPr varScale="1">
        <p:scale>
          <a:sx n="122" d="100"/>
          <a:sy n="122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DAADAB-F629-1E41-B970-4F176F23C60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E5E891-BE8B-A544-AB59-F3419BB4B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53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68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86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6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92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620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5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08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458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96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2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9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BF033-7864-D44F-AB81-9AE0FE55C7CC}" type="datetimeFigureOut">
              <a:rPr lang="en-US" smtClean="0"/>
              <a:t>9/29/25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201CA-D0E4-F04F-B766-70854D83AE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12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avi"/><Relationship Id="rId1" Type="http://schemas.microsoft.com/office/2007/relationships/media" Target="../media/media1.avi"/><Relationship Id="rId5" Type="http://schemas.openxmlformats.org/officeDocument/2006/relationships/image" Target="../media/image1.emf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73D15-2C5C-9599-27DE-61B8DD9214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D8476-B821-6E97-0BA4-8AC7E3BE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Calcium Curve Analysis</a:t>
            </a:r>
          </a:p>
        </p:txBody>
      </p:sp>
    </p:spTree>
    <p:extLst>
      <p:ext uri="{BB962C8B-B14F-4D97-AF65-F5344CB8AC3E}">
        <p14:creationId xmlns:p14="http://schemas.microsoft.com/office/powerpoint/2010/main" val="3863735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70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project: Calcium Curve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34943"/>
            <a:ext cx="7886700" cy="6920584"/>
          </a:xfrm>
        </p:spPr>
        <p:txBody>
          <a:bodyPr>
            <a:normAutofit/>
          </a:bodyPr>
          <a:lstStyle/>
          <a:p>
            <a:pPr marL="914400" lvl="1" indent="-457200">
              <a:buFont typeface="+mj-lt"/>
              <a:buAutoNum type="arabicPeriod" startAt="16"/>
            </a:pPr>
            <a:endParaRPr lang="en-US" sz="1600" dirty="0">
              <a:effectLst/>
            </a:endParaRPr>
          </a:p>
          <a:p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DF9AC8-5A67-8673-E5E3-A62D0F941EC9}"/>
              </a:ext>
            </a:extLst>
          </p:cNvPr>
          <p:cNvCxnSpPr/>
          <p:nvPr/>
        </p:nvCxnSpPr>
        <p:spPr>
          <a:xfrm>
            <a:off x="837117" y="3230292"/>
            <a:ext cx="34234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2DD55AA-661F-73E9-7A74-029AA32CD1FC}"/>
              </a:ext>
            </a:extLst>
          </p:cNvPr>
          <p:cNvCxnSpPr/>
          <p:nvPr/>
        </p:nvCxnSpPr>
        <p:spPr>
          <a:xfrm flipV="1">
            <a:off x="848268" y="1702575"/>
            <a:ext cx="0" cy="1538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reeform 5">
            <a:extLst>
              <a:ext uri="{FF2B5EF4-FFF2-40B4-BE49-F238E27FC236}">
                <a16:creationId xmlns:a16="http://schemas.microsoft.com/office/drawing/2014/main" id="{DD91746F-605A-56C0-125B-6626E49C3D97}"/>
              </a:ext>
            </a:extLst>
          </p:cNvPr>
          <p:cNvSpPr/>
          <p:nvPr/>
        </p:nvSpPr>
        <p:spPr>
          <a:xfrm>
            <a:off x="859419" y="1992505"/>
            <a:ext cx="3021981" cy="1025912"/>
          </a:xfrm>
          <a:custGeom>
            <a:avLst/>
            <a:gdLst>
              <a:gd name="connsiteX0" fmla="*/ 0 w 3021981"/>
              <a:gd name="connsiteY0" fmla="*/ 1025912 h 1025912"/>
              <a:gd name="connsiteX1" fmla="*/ 825191 w 3021981"/>
              <a:gd name="connsiteY1" fmla="*/ 1014761 h 1025912"/>
              <a:gd name="connsiteX2" fmla="*/ 847493 w 3021981"/>
              <a:gd name="connsiteY2" fmla="*/ 992458 h 1025912"/>
              <a:gd name="connsiteX3" fmla="*/ 869795 w 3021981"/>
              <a:gd name="connsiteY3" fmla="*/ 959005 h 1025912"/>
              <a:gd name="connsiteX4" fmla="*/ 880947 w 3021981"/>
              <a:gd name="connsiteY4" fmla="*/ 914400 h 1025912"/>
              <a:gd name="connsiteX5" fmla="*/ 903249 w 3021981"/>
              <a:gd name="connsiteY5" fmla="*/ 847492 h 1025912"/>
              <a:gd name="connsiteX6" fmla="*/ 925551 w 3021981"/>
              <a:gd name="connsiteY6" fmla="*/ 535258 h 1025912"/>
              <a:gd name="connsiteX7" fmla="*/ 947854 w 3021981"/>
              <a:gd name="connsiteY7" fmla="*/ 434897 h 1025912"/>
              <a:gd name="connsiteX8" fmla="*/ 959005 w 3021981"/>
              <a:gd name="connsiteY8" fmla="*/ 379141 h 1025912"/>
              <a:gd name="connsiteX9" fmla="*/ 970156 w 3021981"/>
              <a:gd name="connsiteY9" fmla="*/ 345688 h 1025912"/>
              <a:gd name="connsiteX10" fmla="*/ 981308 w 3021981"/>
              <a:gd name="connsiteY10" fmla="*/ 301083 h 1025912"/>
              <a:gd name="connsiteX11" fmla="*/ 1003610 w 3021981"/>
              <a:gd name="connsiteY11" fmla="*/ 211873 h 1025912"/>
              <a:gd name="connsiteX12" fmla="*/ 1025912 w 3021981"/>
              <a:gd name="connsiteY12" fmla="*/ 89210 h 1025912"/>
              <a:gd name="connsiteX13" fmla="*/ 1048215 w 3021981"/>
              <a:gd name="connsiteY13" fmla="*/ 22302 h 1025912"/>
              <a:gd name="connsiteX14" fmla="*/ 1081669 w 3021981"/>
              <a:gd name="connsiteY14" fmla="*/ 0 h 1025912"/>
              <a:gd name="connsiteX15" fmla="*/ 1115122 w 3021981"/>
              <a:gd name="connsiteY15" fmla="*/ 11151 h 1025912"/>
              <a:gd name="connsiteX16" fmla="*/ 1193181 w 3021981"/>
              <a:gd name="connsiteY16" fmla="*/ 78058 h 1025912"/>
              <a:gd name="connsiteX17" fmla="*/ 1215483 w 3021981"/>
              <a:gd name="connsiteY17" fmla="*/ 100361 h 1025912"/>
              <a:gd name="connsiteX18" fmla="*/ 1260088 w 3021981"/>
              <a:gd name="connsiteY18" fmla="*/ 144966 h 1025912"/>
              <a:gd name="connsiteX19" fmla="*/ 1282391 w 3021981"/>
              <a:gd name="connsiteY19" fmla="*/ 167268 h 1025912"/>
              <a:gd name="connsiteX20" fmla="*/ 1338147 w 3021981"/>
              <a:gd name="connsiteY20" fmla="*/ 211873 h 1025912"/>
              <a:gd name="connsiteX21" fmla="*/ 1371600 w 3021981"/>
              <a:gd name="connsiteY21" fmla="*/ 234175 h 1025912"/>
              <a:gd name="connsiteX22" fmla="*/ 1393903 w 3021981"/>
              <a:gd name="connsiteY22" fmla="*/ 256478 h 1025912"/>
              <a:gd name="connsiteX23" fmla="*/ 1427356 w 3021981"/>
              <a:gd name="connsiteY23" fmla="*/ 278780 h 1025912"/>
              <a:gd name="connsiteX24" fmla="*/ 1449659 w 3021981"/>
              <a:gd name="connsiteY24" fmla="*/ 301083 h 1025912"/>
              <a:gd name="connsiteX25" fmla="*/ 1483112 w 3021981"/>
              <a:gd name="connsiteY25" fmla="*/ 312234 h 1025912"/>
              <a:gd name="connsiteX26" fmla="*/ 1505415 w 3021981"/>
              <a:gd name="connsiteY26" fmla="*/ 334536 h 1025912"/>
              <a:gd name="connsiteX27" fmla="*/ 1572322 w 3021981"/>
              <a:gd name="connsiteY27" fmla="*/ 356839 h 1025912"/>
              <a:gd name="connsiteX28" fmla="*/ 1739591 w 3021981"/>
              <a:gd name="connsiteY28" fmla="*/ 379141 h 1025912"/>
              <a:gd name="connsiteX29" fmla="*/ 2141034 w 3021981"/>
              <a:gd name="connsiteY29" fmla="*/ 401444 h 1025912"/>
              <a:gd name="connsiteX30" fmla="*/ 2397512 w 3021981"/>
              <a:gd name="connsiteY30" fmla="*/ 390292 h 1025912"/>
              <a:gd name="connsiteX31" fmla="*/ 2453269 w 3021981"/>
              <a:gd name="connsiteY31" fmla="*/ 401444 h 1025912"/>
              <a:gd name="connsiteX32" fmla="*/ 2531327 w 3021981"/>
              <a:gd name="connsiteY32" fmla="*/ 412595 h 1025912"/>
              <a:gd name="connsiteX33" fmla="*/ 2575932 w 3021981"/>
              <a:gd name="connsiteY33" fmla="*/ 423746 h 1025912"/>
              <a:gd name="connsiteX34" fmla="*/ 2877015 w 3021981"/>
              <a:gd name="connsiteY34" fmla="*/ 446049 h 1025912"/>
              <a:gd name="connsiteX35" fmla="*/ 3021981 w 3021981"/>
              <a:gd name="connsiteY35" fmla="*/ 457200 h 102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021981" h="1025912">
                <a:moveTo>
                  <a:pt x="0" y="1025912"/>
                </a:moveTo>
                <a:cubicBezTo>
                  <a:pt x="275064" y="1022195"/>
                  <a:pt x="550316" y="1025611"/>
                  <a:pt x="825191" y="1014761"/>
                </a:cubicBezTo>
                <a:cubicBezTo>
                  <a:pt x="835696" y="1014346"/>
                  <a:pt x="840925" y="1000668"/>
                  <a:pt x="847493" y="992458"/>
                </a:cubicBezTo>
                <a:cubicBezTo>
                  <a:pt x="855865" y="981993"/>
                  <a:pt x="862361" y="970156"/>
                  <a:pt x="869795" y="959005"/>
                </a:cubicBezTo>
                <a:cubicBezTo>
                  <a:pt x="873512" y="944137"/>
                  <a:pt x="876543" y="929080"/>
                  <a:pt x="880947" y="914400"/>
                </a:cubicBezTo>
                <a:cubicBezTo>
                  <a:pt x="887702" y="891882"/>
                  <a:pt x="903249" y="847492"/>
                  <a:pt x="903249" y="847492"/>
                </a:cubicBezTo>
                <a:cubicBezTo>
                  <a:pt x="908861" y="746475"/>
                  <a:pt x="911975" y="637073"/>
                  <a:pt x="925551" y="535258"/>
                </a:cubicBezTo>
                <a:cubicBezTo>
                  <a:pt x="931155" y="493230"/>
                  <a:pt x="939023" y="474637"/>
                  <a:pt x="947854" y="434897"/>
                </a:cubicBezTo>
                <a:cubicBezTo>
                  <a:pt x="951965" y="416395"/>
                  <a:pt x="954408" y="397528"/>
                  <a:pt x="959005" y="379141"/>
                </a:cubicBezTo>
                <a:cubicBezTo>
                  <a:pt x="961856" y="367738"/>
                  <a:pt x="966927" y="356990"/>
                  <a:pt x="970156" y="345688"/>
                </a:cubicBezTo>
                <a:cubicBezTo>
                  <a:pt x="974366" y="330952"/>
                  <a:pt x="977098" y="315819"/>
                  <a:pt x="981308" y="301083"/>
                </a:cubicBezTo>
                <a:cubicBezTo>
                  <a:pt x="998542" y="240765"/>
                  <a:pt x="990009" y="293478"/>
                  <a:pt x="1003610" y="211873"/>
                </a:cubicBezTo>
                <a:cubicBezTo>
                  <a:pt x="1014408" y="147082"/>
                  <a:pt x="1009856" y="142731"/>
                  <a:pt x="1025912" y="89210"/>
                </a:cubicBezTo>
                <a:cubicBezTo>
                  <a:pt x="1032667" y="66692"/>
                  <a:pt x="1028654" y="35342"/>
                  <a:pt x="1048215" y="22302"/>
                </a:cubicBezTo>
                <a:lnTo>
                  <a:pt x="1081669" y="0"/>
                </a:lnTo>
                <a:cubicBezTo>
                  <a:pt x="1092820" y="3717"/>
                  <a:pt x="1104609" y="5894"/>
                  <a:pt x="1115122" y="11151"/>
                </a:cubicBezTo>
                <a:cubicBezTo>
                  <a:pt x="1149089" y="28134"/>
                  <a:pt x="1165743" y="50620"/>
                  <a:pt x="1193181" y="78058"/>
                </a:cubicBezTo>
                <a:lnTo>
                  <a:pt x="1215483" y="100361"/>
                </a:lnTo>
                <a:lnTo>
                  <a:pt x="1260088" y="144966"/>
                </a:lnTo>
                <a:cubicBezTo>
                  <a:pt x="1267522" y="152400"/>
                  <a:pt x="1273643" y="161436"/>
                  <a:pt x="1282391" y="167268"/>
                </a:cubicBezTo>
                <a:cubicBezTo>
                  <a:pt x="1385353" y="235909"/>
                  <a:pt x="1258700" y="148315"/>
                  <a:pt x="1338147" y="211873"/>
                </a:cubicBezTo>
                <a:cubicBezTo>
                  <a:pt x="1348612" y="220245"/>
                  <a:pt x="1361135" y="225803"/>
                  <a:pt x="1371600" y="234175"/>
                </a:cubicBezTo>
                <a:cubicBezTo>
                  <a:pt x="1379810" y="240743"/>
                  <a:pt x="1385693" y="249910"/>
                  <a:pt x="1393903" y="256478"/>
                </a:cubicBezTo>
                <a:cubicBezTo>
                  <a:pt x="1404368" y="264850"/>
                  <a:pt x="1416891" y="270408"/>
                  <a:pt x="1427356" y="278780"/>
                </a:cubicBezTo>
                <a:cubicBezTo>
                  <a:pt x="1435566" y="285348"/>
                  <a:pt x="1440644" y="295674"/>
                  <a:pt x="1449659" y="301083"/>
                </a:cubicBezTo>
                <a:cubicBezTo>
                  <a:pt x="1459738" y="307131"/>
                  <a:pt x="1471961" y="308517"/>
                  <a:pt x="1483112" y="312234"/>
                </a:cubicBezTo>
                <a:cubicBezTo>
                  <a:pt x="1490546" y="319668"/>
                  <a:pt x="1496011" y="329834"/>
                  <a:pt x="1505415" y="334536"/>
                </a:cubicBezTo>
                <a:cubicBezTo>
                  <a:pt x="1526442" y="345049"/>
                  <a:pt x="1549270" y="352229"/>
                  <a:pt x="1572322" y="356839"/>
                </a:cubicBezTo>
                <a:cubicBezTo>
                  <a:pt x="1651091" y="372593"/>
                  <a:pt x="1636059" y="371472"/>
                  <a:pt x="1739591" y="379141"/>
                </a:cubicBezTo>
                <a:cubicBezTo>
                  <a:pt x="1814682" y="384703"/>
                  <a:pt x="2072732" y="397849"/>
                  <a:pt x="2141034" y="401444"/>
                </a:cubicBezTo>
                <a:cubicBezTo>
                  <a:pt x="2226527" y="397727"/>
                  <a:pt x="2311939" y="390292"/>
                  <a:pt x="2397512" y="390292"/>
                </a:cubicBezTo>
                <a:cubicBezTo>
                  <a:pt x="2416466" y="390292"/>
                  <a:pt x="2434573" y="398328"/>
                  <a:pt x="2453269" y="401444"/>
                </a:cubicBezTo>
                <a:cubicBezTo>
                  <a:pt x="2479195" y="405765"/>
                  <a:pt x="2505467" y="407893"/>
                  <a:pt x="2531327" y="412595"/>
                </a:cubicBezTo>
                <a:cubicBezTo>
                  <a:pt x="2546406" y="415337"/>
                  <a:pt x="2560853" y="421004"/>
                  <a:pt x="2575932" y="423746"/>
                </a:cubicBezTo>
                <a:cubicBezTo>
                  <a:pt x="2682825" y="443181"/>
                  <a:pt x="2754760" y="439936"/>
                  <a:pt x="2877015" y="446049"/>
                </a:cubicBezTo>
                <a:cubicBezTo>
                  <a:pt x="2992153" y="458842"/>
                  <a:pt x="2943716" y="457200"/>
                  <a:pt x="3021981" y="457200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91473E-3BCE-3749-87A4-A8422FE09DD5}"/>
              </a:ext>
            </a:extLst>
          </p:cNvPr>
          <p:cNvSpPr txBox="1"/>
          <p:nvPr/>
        </p:nvSpPr>
        <p:spPr>
          <a:xfrm>
            <a:off x="2224060" y="3274897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D7FDB8-0570-DBCA-2A3B-596E34F074D6}"/>
              </a:ext>
            </a:extLst>
          </p:cNvPr>
          <p:cNvSpPr txBox="1"/>
          <p:nvPr/>
        </p:nvSpPr>
        <p:spPr>
          <a:xfrm rot="16200000">
            <a:off x="-542046" y="2408661"/>
            <a:ext cx="21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Intensity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76DAF995-727E-B869-4359-3BFFFA56BA50}"/>
              </a:ext>
            </a:extLst>
          </p:cNvPr>
          <p:cNvSpPr/>
          <p:nvPr/>
        </p:nvSpPr>
        <p:spPr>
          <a:xfrm>
            <a:off x="1078393" y="2376209"/>
            <a:ext cx="1676400" cy="748146"/>
          </a:xfrm>
          <a:custGeom>
            <a:avLst/>
            <a:gdLst>
              <a:gd name="connsiteX0" fmla="*/ 0 w 1676400"/>
              <a:gd name="connsiteY0" fmla="*/ 720437 h 748146"/>
              <a:gd name="connsiteX1" fmla="*/ 110836 w 1676400"/>
              <a:gd name="connsiteY1" fmla="*/ 734291 h 748146"/>
              <a:gd name="connsiteX2" fmla="*/ 180109 w 1676400"/>
              <a:gd name="connsiteY2" fmla="*/ 748146 h 748146"/>
              <a:gd name="connsiteX3" fmla="*/ 332509 w 1676400"/>
              <a:gd name="connsiteY3" fmla="*/ 734291 h 748146"/>
              <a:gd name="connsiteX4" fmla="*/ 374073 w 1676400"/>
              <a:gd name="connsiteY4" fmla="*/ 720437 h 748146"/>
              <a:gd name="connsiteX5" fmla="*/ 415636 w 1676400"/>
              <a:gd name="connsiteY5" fmla="*/ 651164 h 748146"/>
              <a:gd name="connsiteX6" fmla="*/ 429491 w 1676400"/>
              <a:gd name="connsiteY6" fmla="*/ 512618 h 748146"/>
              <a:gd name="connsiteX7" fmla="*/ 457200 w 1676400"/>
              <a:gd name="connsiteY7" fmla="*/ 138546 h 748146"/>
              <a:gd name="connsiteX8" fmla="*/ 471054 w 1676400"/>
              <a:gd name="connsiteY8" fmla="*/ 55418 h 748146"/>
              <a:gd name="connsiteX9" fmla="*/ 484909 w 1676400"/>
              <a:gd name="connsiteY9" fmla="*/ 13855 h 748146"/>
              <a:gd name="connsiteX10" fmla="*/ 526473 w 1676400"/>
              <a:gd name="connsiteY10" fmla="*/ 0 h 748146"/>
              <a:gd name="connsiteX11" fmla="*/ 568036 w 1676400"/>
              <a:gd name="connsiteY11" fmla="*/ 13855 h 748146"/>
              <a:gd name="connsiteX12" fmla="*/ 665018 w 1676400"/>
              <a:gd name="connsiteY12" fmla="*/ 138546 h 748146"/>
              <a:gd name="connsiteX13" fmla="*/ 692727 w 1676400"/>
              <a:gd name="connsiteY13" fmla="*/ 180109 h 748146"/>
              <a:gd name="connsiteX14" fmla="*/ 734291 w 1676400"/>
              <a:gd name="connsiteY14" fmla="*/ 221673 h 748146"/>
              <a:gd name="connsiteX15" fmla="*/ 845127 w 1676400"/>
              <a:gd name="connsiteY15" fmla="*/ 374073 h 748146"/>
              <a:gd name="connsiteX16" fmla="*/ 886691 w 1676400"/>
              <a:gd name="connsiteY16" fmla="*/ 415637 h 748146"/>
              <a:gd name="connsiteX17" fmla="*/ 997527 w 1676400"/>
              <a:gd name="connsiteY17" fmla="*/ 540327 h 748146"/>
              <a:gd name="connsiteX18" fmla="*/ 1025236 w 1676400"/>
              <a:gd name="connsiteY18" fmla="*/ 568037 h 748146"/>
              <a:gd name="connsiteX19" fmla="*/ 1066800 w 1676400"/>
              <a:gd name="connsiteY19" fmla="*/ 581891 h 748146"/>
              <a:gd name="connsiteX20" fmla="*/ 1163782 w 1676400"/>
              <a:gd name="connsiteY20" fmla="*/ 623455 h 748146"/>
              <a:gd name="connsiteX21" fmla="*/ 1260764 w 1676400"/>
              <a:gd name="connsiteY21" fmla="*/ 651164 h 748146"/>
              <a:gd name="connsiteX22" fmla="*/ 1510145 w 1676400"/>
              <a:gd name="connsiteY22" fmla="*/ 665018 h 748146"/>
              <a:gd name="connsiteX23" fmla="*/ 1607127 w 1676400"/>
              <a:gd name="connsiteY23" fmla="*/ 637309 h 748146"/>
              <a:gd name="connsiteX24" fmla="*/ 1676400 w 1676400"/>
              <a:gd name="connsiteY24" fmla="*/ 637309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6400" h="748146">
                <a:moveTo>
                  <a:pt x="0" y="720437"/>
                </a:moveTo>
                <a:cubicBezTo>
                  <a:pt x="36945" y="725055"/>
                  <a:pt x="74036" y="728629"/>
                  <a:pt x="110836" y="734291"/>
                </a:cubicBezTo>
                <a:cubicBezTo>
                  <a:pt x="134110" y="737872"/>
                  <a:pt x="156561" y="748146"/>
                  <a:pt x="180109" y="748146"/>
                </a:cubicBezTo>
                <a:cubicBezTo>
                  <a:pt x="231118" y="748146"/>
                  <a:pt x="281709" y="738909"/>
                  <a:pt x="332509" y="734291"/>
                </a:cubicBezTo>
                <a:cubicBezTo>
                  <a:pt x="346364" y="729673"/>
                  <a:pt x="361550" y="727951"/>
                  <a:pt x="374073" y="720437"/>
                </a:cubicBezTo>
                <a:cubicBezTo>
                  <a:pt x="405769" y="701420"/>
                  <a:pt x="404739" y="683856"/>
                  <a:pt x="415636" y="651164"/>
                </a:cubicBezTo>
                <a:cubicBezTo>
                  <a:pt x="420254" y="604982"/>
                  <a:pt x="426766" y="558950"/>
                  <a:pt x="429491" y="512618"/>
                </a:cubicBezTo>
                <a:cubicBezTo>
                  <a:pt x="451185" y="143824"/>
                  <a:pt x="407312" y="288204"/>
                  <a:pt x="457200" y="138546"/>
                </a:cubicBezTo>
                <a:cubicBezTo>
                  <a:pt x="461818" y="110837"/>
                  <a:pt x="464960" y="82841"/>
                  <a:pt x="471054" y="55418"/>
                </a:cubicBezTo>
                <a:cubicBezTo>
                  <a:pt x="474222" y="41162"/>
                  <a:pt x="474582" y="24181"/>
                  <a:pt x="484909" y="13855"/>
                </a:cubicBezTo>
                <a:cubicBezTo>
                  <a:pt x="495236" y="3528"/>
                  <a:pt x="512618" y="4618"/>
                  <a:pt x="526473" y="0"/>
                </a:cubicBezTo>
                <a:cubicBezTo>
                  <a:pt x="540327" y="4618"/>
                  <a:pt x="555885" y="5754"/>
                  <a:pt x="568036" y="13855"/>
                </a:cubicBezTo>
                <a:cubicBezTo>
                  <a:pt x="607106" y="39902"/>
                  <a:pt x="642996" y="105512"/>
                  <a:pt x="665018" y="138546"/>
                </a:cubicBezTo>
                <a:cubicBezTo>
                  <a:pt x="674254" y="152400"/>
                  <a:pt x="680953" y="168335"/>
                  <a:pt x="692727" y="180109"/>
                </a:cubicBezTo>
                <a:cubicBezTo>
                  <a:pt x="706582" y="193964"/>
                  <a:pt x="721748" y="206621"/>
                  <a:pt x="734291" y="221673"/>
                </a:cubicBezTo>
                <a:cubicBezTo>
                  <a:pt x="811651" y="314505"/>
                  <a:pt x="685352" y="214298"/>
                  <a:pt x="845127" y="374073"/>
                </a:cubicBezTo>
                <a:cubicBezTo>
                  <a:pt x="858982" y="387928"/>
                  <a:pt x="873940" y="400761"/>
                  <a:pt x="886691" y="415637"/>
                </a:cubicBezTo>
                <a:cubicBezTo>
                  <a:pt x="1009010" y="558343"/>
                  <a:pt x="825429" y="368229"/>
                  <a:pt x="997527" y="540327"/>
                </a:cubicBezTo>
                <a:cubicBezTo>
                  <a:pt x="1006764" y="549564"/>
                  <a:pt x="1012844" y="563906"/>
                  <a:pt x="1025236" y="568037"/>
                </a:cubicBezTo>
                <a:lnTo>
                  <a:pt x="1066800" y="581891"/>
                </a:lnTo>
                <a:cubicBezTo>
                  <a:pt x="1130074" y="624073"/>
                  <a:pt x="1085501" y="601089"/>
                  <a:pt x="1163782" y="623455"/>
                </a:cubicBezTo>
                <a:cubicBezTo>
                  <a:pt x="1194397" y="632202"/>
                  <a:pt x="1229007" y="648277"/>
                  <a:pt x="1260764" y="651164"/>
                </a:cubicBezTo>
                <a:cubicBezTo>
                  <a:pt x="1343677" y="658702"/>
                  <a:pt x="1427018" y="660400"/>
                  <a:pt x="1510145" y="665018"/>
                </a:cubicBezTo>
                <a:cubicBezTo>
                  <a:pt x="1536413" y="656263"/>
                  <a:pt x="1581038" y="640208"/>
                  <a:pt x="1607127" y="637309"/>
                </a:cubicBezTo>
                <a:cubicBezTo>
                  <a:pt x="1630077" y="634759"/>
                  <a:pt x="1653309" y="637309"/>
                  <a:pt x="1676400" y="6373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47327397-931E-1FD7-F160-DD381C64E3A3}"/>
              </a:ext>
            </a:extLst>
          </p:cNvPr>
          <p:cNvSpPr/>
          <p:nvPr/>
        </p:nvSpPr>
        <p:spPr>
          <a:xfrm>
            <a:off x="2265486" y="1838253"/>
            <a:ext cx="1898073" cy="928254"/>
          </a:xfrm>
          <a:custGeom>
            <a:avLst/>
            <a:gdLst>
              <a:gd name="connsiteX0" fmla="*/ 0 w 1898073"/>
              <a:gd name="connsiteY0" fmla="*/ 914400 h 928254"/>
              <a:gd name="connsiteX1" fmla="*/ 96982 w 1898073"/>
              <a:gd name="connsiteY1" fmla="*/ 928254 h 928254"/>
              <a:gd name="connsiteX2" fmla="*/ 290945 w 1898073"/>
              <a:gd name="connsiteY2" fmla="*/ 900545 h 928254"/>
              <a:gd name="connsiteX3" fmla="*/ 332509 w 1898073"/>
              <a:gd name="connsiteY3" fmla="*/ 762000 h 928254"/>
              <a:gd name="connsiteX4" fmla="*/ 360218 w 1898073"/>
              <a:gd name="connsiteY4" fmla="*/ 678873 h 928254"/>
              <a:gd name="connsiteX5" fmla="*/ 374073 w 1898073"/>
              <a:gd name="connsiteY5" fmla="*/ 623454 h 928254"/>
              <a:gd name="connsiteX6" fmla="*/ 387927 w 1898073"/>
              <a:gd name="connsiteY6" fmla="*/ 512618 h 928254"/>
              <a:gd name="connsiteX7" fmla="*/ 401782 w 1898073"/>
              <a:gd name="connsiteY7" fmla="*/ 471054 h 928254"/>
              <a:gd name="connsiteX8" fmla="*/ 415636 w 1898073"/>
              <a:gd name="connsiteY8" fmla="*/ 401782 h 928254"/>
              <a:gd name="connsiteX9" fmla="*/ 429491 w 1898073"/>
              <a:gd name="connsiteY9" fmla="*/ 360218 h 928254"/>
              <a:gd name="connsiteX10" fmla="*/ 443345 w 1898073"/>
              <a:gd name="connsiteY10" fmla="*/ 290945 h 928254"/>
              <a:gd name="connsiteX11" fmla="*/ 471055 w 1898073"/>
              <a:gd name="connsiteY11" fmla="*/ 193964 h 928254"/>
              <a:gd name="connsiteX12" fmla="*/ 512618 w 1898073"/>
              <a:gd name="connsiteY12" fmla="*/ 55418 h 928254"/>
              <a:gd name="connsiteX13" fmla="*/ 526473 w 1898073"/>
              <a:gd name="connsiteY13" fmla="*/ 13854 h 928254"/>
              <a:gd name="connsiteX14" fmla="*/ 595745 w 1898073"/>
              <a:gd name="connsiteY14" fmla="*/ 0 h 928254"/>
              <a:gd name="connsiteX15" fmla="*/ 623455 w 1898073"/>
              <a:gd name="connsiteY15" fmla="*/ 27709 h 928254"/>
              <a:gd name="connsiteX16" fmla="*/ 706582 w 1898073"/>
              <a:gd name="connsiteY16" fmla="*/ 55418 h 928254"/>
              <a:gd name="connsiteX17" fmla="*/ 748145 w 1898073"/>
              <a:gd name="connsiteY17" fmla="*/ 69273 h 928254"/>
              <a:gd name="connsiteX18" fmla="*/ 789709 w 1898073"/>
              <a:gd name="connsiteY18" fmla="*/ 96982 h 928254"/>
              <a:gd name="connsiteX19" fmla="*/ 872836 w 1898073"/>
              <a:gd name="connsiteY19" fmla="*/ 124691 h 928254"/>
              <a:gd name="connsiteX20" fmla="*/ 983673 w 1898073"/>
              <a:gd name="connsiteY20" fmla="*/ 152400 h 928254"/>
              <a:gd name="connsiteX21" fmla="*/ 1080655 w 1898073"/>
              <a:gd name="connsiteY21" fmla="*/ 138545 h 928254"/>
              <a:gd name="connsiteX22" fmla="*/ 1163782 w 1898073"/>
              <a:gd name="connsiteY22" fmla="*/ 110836 h 928254"/>
              <a:gd name="connsiteX23" fmla="*/ 1205345 w 1898073"/>
              <a:gd name="connsiteY23" fmla="*/ 96982 h 928254"/>
              <a:gd name="connsiteX24" fmla="*/ 1496291 w 1898073"/>
              <a:gd name="connsiteY24" fmla="*/ 83127 h 928254"/>
              <a:gd name="connsiteX25" fmla="*/ 1773382 w 1898073"/>
              <a:gd name="connsiteY25" fmla="*/ 96982 h 928254"/>
              <a:gd name="connsiteX26" fmla="*/ 1898073 w 1898073"/>
              <a:gd name="connsiteY26" fmla="*/ 96982 h 9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98073" h="928254">
                <a:moveTo>
                  <a:pt x="0" y="914400"/>
                </a:moveTo>
                <a:cubicBezTo>
                  <a:pt x="32327" y="919018"/>
                  <a:pt x="64326" y="928254"/>
                  <a:pt x="96982" y="928254"/>
                </a:cubicBezTo>
                <a:cubicBezTo>
                  <a:pt x="191482" y="928254"/>
                  <a:pt x="216344" y="919196"/>
                  <a:pt x="290945" y="900545"/>
                </a:cubicBezTo>
                <a:cubicBezTo>
                  <a:pt x="311884" y="816793"/>
                  <a:pt x="298779" y="863188"/>
                  <a:pt x="332509" y="762000"/>
                </a:cubicBezTo>
                <a:cubicBezTo>
                  <a:pt x="332512" y="761990"/>
                  <a:pt x="360215" y="678884"/>
                  <a:pt x="360218" y="678873"/>
                </a:cubicBezTo>
                <a:lnTo>
                  <a:pt x="374073" y="623454"/>
                </a:lnTo>
                <a:cubicBezTo>
                  <a:pt x="378691" y="586509"/>
                  <a:pt x="381267" y="549250"/>
                  <a:pt x="387927" y="512618"/>
                </a:cubicBezTo>
                <a:cubicBezTo>
                  <a:pt x="390539" y="498249"/>
                  <a:pt x="398240" y="485222"/>
                  <a:pt x="401782" y="471054"/>
                </a:cubicBezTo>
                <a:cubicBezTo>
                  <a:pt x="407493" y="448209"/>
                  <a:pt x="409925" y="424627"/>
                  <a:pt x="415636" y="401782"/>
                </a:cubicBezTo>
                <a:cubicBezTo>
                  <a:pt x="419178" y="387614"/>
                  <a:pt x="425949" y="374386"/>
                  <a:pt x="429491" y="360218"/>
                </a:cubicBezTo>
                <a:cubicBezTo>
                  <a:pt x="435202" y="337373"/>
                  <a:pt x="438237" y="313933"/>
                  <a:pt x="443345" y="290945"/>
                </a:cubicBezTo>
                <a:cubicBezTo>
                  <a:pt x="465003" y="193484"/>
                  <a:pt x="447910" y="274970"/>
                  <a:pt x="471055" y="193964"/>
                </a:cubicBezTo>
                <a:cubicBezTo>
                  <a:pt x="512936" y="47381"/>
                  <a:pt x="446763" y="252982"/>
                  <a:pt x="512618" y="55418"/>
                </a:cubicBezTo>
                <a:cubicBezTo>
                  <a:pt x="517236" y="41563"/>
                  <a:pt x="512152" y="16718"/>
                  <a:pt x="526473" y="13854"/>
                </a:cubicBezTo>
                <a:lnTo>
                  <a:pt x="595745" y="0"/>
                </a:lnTo>
                <a:cubicBezTo>
                  <a:pt x="604982" y="9236"/>
                  <a:pt x="611772" y="21867"/>
                  <a:pt x="623455" y="27709"/>
                </a:cubicBezTo>
                <a:cubicBezTo>
                  <a:pt x="649579" y="40771"/>
                  <a:pt x="678873" y="46182"/>
                  <a:pt x="706582" y="55418"/>
                </a:cubicBezTo>
                <a:cubicBezTo>
                  <a:pt x="720436" y="60036"/>
                  <a:pt x="735994" y="61172"/>
                  <a:pt x="748145" y="69273"/>
                </a:cubicBezTo>
                <a:cubicBezTo>
                  <a:pt x="762000" y="78509"/>
                  <a:pt x="774493" y="90219"/>
                  <a:pt x="789709" y="96982"/>
                </a:cubicBezTo>
                <a:cubicBezTo>
                  <a:pt x="816399" y="108844"/>
                  <a:pt x="845127" y="115455"/>
                  <a:pt x="872836" y="124691"/>
                </a:cubicBezTo>
                <a:cubicBezTo>
                  <a:pt x="936735" y="145990"/>
                  <a:pt x="900088" y="135682"/>
                  <a:pt x="983673" y="152400"/>
                </a:cubicBezTo>
                <a:cubicBezTo>
                  <a:pt x="1016000" y="147782"/>
                  <a:pt x="1048836" y="145888"/>
                  <a:pt x="1080655" y="138545"/>
                </a:cubicBezTo>
                <a:cubicBezTo>
                  <a:pt x="1109115" y="131977"/>
                  <a:pt x="1136073" y="120072"/>
                  <a:pt x="1163782" y="110836"/>
                </a:cubicBezTo>
                <a:cubicBezTo>
                  <a:pt x="1177636" y="106218"/>
                  <a:pt x="1190758" y="97677"/>
                  <a:pt x="1205345" y="96982"/>
                </a:cubicBezTo>
                <a:lnTo>
                  <a:pt x="1496291" y="83127"/>
                </a:lnTo>
                <a:cubicBezTo>
                  <a:pt x="1588655" y="87745"/>
                  <a:pt x="1681138" y="90393"/>
                  <a:pt x="1773382" y="96982"/>
                </a:cubicBezTo>
                <a:cubicBezTo>
                  <a:pt x="1896564" y="105781"/>
                  <a:pt x="1856861" y="138191"/>
                  <a:pt x="1898073" y="9698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D79BC6B-47F4-609A-927B-031B4BC63D79}"/>
              </a:ext>
            </a:extLst>
          </p:cNvPr>
          <p:cNvCxnSpPr/>
          <p:nvPr/>
        </p:nvCxnSpPr>
        <p:spPr>
          <a:xfrm>
            <a:off x="5125937" y="3230292"/>
            <a:ext cx="342342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FE74B92-8311-6490-6450-1C70CCE644B4}"/>
              </a:ext>
            </a:extLst>
          </p:cNvPr>
          <p:cNvCxnSpPr/>
          <p:nvPr/>
        </p:nvCxnSpPr>
        <p:spPr>
          <a:xfrm flipV="1">
            <a:off x="5137088" y="1702575"/>
            <a:ext cx="0" cy="15388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Freeform 12">
            <a:extLst>
              <a:ext uri="{FF2B5EF4-FFF2-40B4-BE49-F238E27FC236}">
                <a16:creationId xmlns:a16="http://schemas.microsoft.com/office/drawing/2014/main" id="{EB53786C-8EBE-C9D0-7EAA-D80AB10F1E69}"/>
              </a:ext>
            </a:extLst>
          </p:cNvPr>
          <p:cNvSpPr/>
          <p:nvPr/>
        </p:nvSpPr>
        <p:spPr>
          <a:xfrm>
            <a:off x="5148239" y="1992505"/>
            <a:ext cx="3021981" cy="1025912"/>
          </a:xfrm>
          <a:custGeom>
            <a:avLst/>
            <a:gdLst>
              <a:gd name="connsiteX0" fmla="*/ 0 w 3021981"/>
              <a:gd name="connsiteY0" fmla="*/ 1025912 h 1025912"/>
              <a:gd name="connsiteX1" fmla="*/ 825191 w 3021981"/>
              <a:gd name="connsiteY1" fmla="*/ 1014761 h 1025912"/>
              <a:gd name="connsiteX2" fmla="*/ 847493 w 3021981"/>
              <a:gd name="connsiteY2" fmla="*/ 992458 h 1025912"/>
              <a:gd name="connsiteX3" fmla="*/ 869795 w 3021981"/>
              <a:gd name="connsiteY3" fmla="*/ 959005 h 1025912"/>
              <a:gd name="connsiteX4" fmla="*/ 880947 w 3021981"/>
              <a:gd name="connsiteY4" fmla="*/ 914400 h 1025912"/>
              <a:gd name="connsiteX5" fmla="*/ 903249 w 3021981"/>
              <a:gd name="connsiteY5" fmla="*/ 847492 h 1025912"/>
              <a:gd name="connsiteX6" fmla="*/ 925551 w 3021981"/>
              <a:gd name="connsiteY6" fmla="*/ 535258 h 1025912"/>
              <a:gd name="connsiteX7" fmla="*/ 947854 w 3021981"/>
              <a:gd name="connsiteY7" fmla="*/ 434897 h 1025912"/>
              <a:gd name="connsiteX8" fmla="*/ 959005 w 3021981"/>
              <a:gd name="connsiteY8" fmla="*/ 379141 h 1025912"/>
              <a:gd name="connsiteX9" fmla="*/ 970156 w 3021981"/>
              <a:gd name="connsiteY9" fmla="*/ 345688 h 1025912"/>
              <a:gd name="connsiteX10" fmla="*/ 981308 w 3021981"/>
              <a:gd name="connsiteY10" fmla="*/ 301083 h 1025912"/>
              <a:gd name="connsiteX11" fmla="*/ 1003610 w 3021981"/>
              <a:gd name="connsiteY11" fmla="*/ 211873 h 1025912"/>
              <a:gd name="connsiteX12" fmla="*/ 1025912 w 3021981"/>
              <a:gd name="connsiteY12" fmla="*/ 89210 h 1025912"/>
              <a:gd name="connsiteX13" fmla="*/ 1048215 w 3021981"/>
              <a:gd name="connsiteY13" fmla="*/ 22302 h 1025912"/>
              <a:gd name="connsiteX14" fmla="*/ 1081669 w 3021981"/>
              <a:gd name="connsiteY14" fmla="*/ 0 h 1025912"/>
              <a:gd name="connsiteX15" fmla="*/ 1115122 w 3021981"/>
              <a:gd name="connsiteY15" fmla="*/ 11151 h 1025912"/>
              <a:gd name="connsiteX16" fmla="*/ 1193181 w 3021981"/>
              <a:gd name="connsiteY16" fmla="*/ 78058 h 1025912"/>
              <a:gd name="connsiteX17" fmla="*/ 1215483 w 3021981"/>
              <a:gd name="connsiteY17" fmla="*/ 100361 h 1025912"/>
              <a:gd name="connsiteX18" fmla="*/ 1260088 w 3021981"/>
              <a:gd name="connsiteY18" fmla="*/ 144966 h 1025912"/>
              <a:gd name="connsiteX19" fmla="*/ 1282391 w 3021981"/>
              <a:gd name="connsiteY19" fmla="*/ 167268 h 1025912"/>
              <a:gd name="connsiteX20" fmla="*/ 1338147 w 3021981"/>
              <a:gd name="connsiteY20" fmla="*/ 211873 h 1025912"/>
              <a:gd name="connsiteX21" fmla="*/ 1371600 w 3021981"/>
              <a:gd name="connsiteY21" fmla="*/ 234175 h 1025912"/>
              <a:gd name="connsiteX22" fmla="*/ 1393903 w 3021981"/>
              <a:gd name="connsiteY22" fmla="*/ 256478 h 1025912"/>
              <a:gd name="connsiteX23" fmla="*/ 1427356 w 3021981"/>
              <a:gd name="connsiteY23" fmla="*/ 278780 h 1025912"/>
              <a:gd name="connsiteX24" fmla="*/ 1449659 w 3021981"/>
              <a:gd name="connsiteY24" fmla="*/ 301083 h 1025912"/>
              <a:gd name="connsiteX25" fmla="*/ 1483112 w 3021981"/>
              <a:gd name="connsiteY25" fmla="*/ 312234 h 1025912"/>
              <a:gd name="connsiteX26" fmla="*/ 1505415 w 3021981"/>
              <a:gd name="connsiteY26" fmla="*/ 334536 h 1025912"/>
              <a:gd name="connsiteX27" fmla="*/ 1572322 w 3021981"/>
              <a:gd name="connsiteY27" fmla="*/ 356839 h 1025912"/>
              <a:gd name="connsiteX28" fmla="*/ 1739591 w 3021981"/>
              <a:gd name="connsiteY28" fmla="*/ 379141 h 1025912"/>
              <a:gd name="connsiteX29" fmla="*/ 2141034 w 3021981"/>
              <a:gd name="connsiteY29" fmla="*/ 401444 h 1025912"/>
              <a:gd name="connsiteX30" fmla="*/ 2397512 w 3021981"/>
              <a:gd name="connsiteY30" fmla="*/ 390292 h 1025912"/>
              <a:gd name="connsiteX31" fmla="*/ 2453269 w 3021981"/>
              <a:gd name="connsiteY31" fmla="*/ 401444 h 1025912"/>
              <a:gd name="connsiteX32" fmla="*/ 2531327 w 3021981"/>
              <a:gd name="connsiteY32" fmla="*/ 412595 h 1025912"/>
              <a:gd name="connsiteX33" fmla="*/ 2575932 w 3021981"/>
              <a:gd name="connsiteY33" fmla="*/ 423746 h 1025912"/>
              <a:gd name="connsiteX34" fmla="*/ 2877015 w 3021981"/>
              <a:gd name="connsiteY34" fmla="*/ 446049 h 1025912"/>
              <a:gd name="connsiteX35" fmla="*/ 3021981 w 3021981"/>
              <a:gd name="connsiteY35" fmla="*/ 457200 h 1025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3021981" h="1025912">
                <a:moveTo>
                  <a:pt x="0" y="1025912"/>
                </a:moveTo>
                <a:cubicBezTo>
                  <a:pt x="275064" y="1022195"/>
                  <a:pt x="550316" y="1025611"/>
                  <a:pt x="825191" y="1014761"/>
                </a:cubicBezTo>
                <a:cubicBezTo>
                  <a:pt x="835696" y="1014346"/>
                  <a:pt x="840925" y="1000668"/>
                  <a:pt x="847493" y="992458"/>
                </a:cubicBezTo>
                <a:cubicBezTo>
                  <a:pt x="855865" y="981993"/>
                  <a:pt x="862361" y="970156"/>
                  <a:pt x="869795" y="959005"/>
                </a:cubicBezTo>
                <a:cubicBezTo>
                  <a:pt x="873512" y="944137"/>
                  <a:pt x="876543" y="929080"/>
                  <a:pt x="880947" y="914400"/>
                </a:cubicBezTo>
                <a:cubicBezTo>
                  <a:pt x="887702" y="891882"/>
                  <a:pt x="903249" y="847492"/>
                  <a:pt x="903249" y="847492"/>
                </a:cubicBezTo>
                <a:cubicBezTo>
                  <a:pt x="908861" y="746475"/>
                  <a:pt x="911975" y="637073"/>
                  <a:pt x="925551" y="535258"/>
                </a:cubicBezTo>
                <a:cubicBezTo>
                  <a:pt x="931155" y="493230"/>
                  <a:pt x="939023" y="474637"/>
                  <a:pt x="947854" y="434897"/>
                </a:cubicBezTo>
                <a:cubicBezTo>
                  <a:pt x="951965" y="416395"/>
                  <a:pt x="954408" y="397528"/>
                  <a:pt x="959005" y="379141"/>
                </a:cubicBezTo>
                <a:cubicBezTo>
                  <a:pt x="961856" y="367738"/>
                  <a:pt x="966927" y="356990"/>
                  <a:pt x="970156" y="345688"/>
                </a:cubicBezTo>
                <a:cubicBezTo>
                  <a:pt x="974366" y="330952"/>
                  <a:pt x="977098" y="315819"/>
                  <a:pt x="981308" y="301083"/>
                </a:cubicBezTo>
                <a:cubicBezTo>
                  <a:pt x="998542" y="240765"/>
                  <a:pt x="990009" y="293478"/>
                  <a:pt x="1003610" y="211873"/>
                </a:cubicBezTo>
                <a:cubicBezTo>
                  <a:pt x="1014408" y="147082"/>
                  <a:pt x="1009856" y="142731"/>
                  <a:pt x="1025912" y="89210"/>
                </a:cubicBezTo>
                <a:cubicBezTo>
                  <a:pt x="1032667" y="66692"/>
                  <a:pt x="1028654" y="35342"/>
                  <a:pt x="1048215" y="22302"/>
                </a:cubicBezTo>
                <a:lnTo>
                  <a:pt x="1081669" y="0"/>
                </a:lnTo>
                <a:cubicBezTo>
                  <a:pt x="1092820" y="3717"/>
                  <a:pt x="1104609" y="5894"/>
                  <a:pt x="1115122" y="11151"/>
                </a:cubicBezTo>
                <a:cubicBezTo>
                  <a:pt x="1149089" y="28134"/>
                  <a:pt x="1165743" y="50620"/>
                  <a:pt x="1193181" y="78058"/>
                </a:cubicBezTo>
                <a:lnTo>
                  <a:pt x="1215483" y="100361"/>
                </a:lnTo>
                <a:lnTo>
                  <a:pt x="1260088" y="144966"/>
                </a:lnTo>
                <a:cubicBezTo>
                  <a:pt x="1267522" y="152400"/>
                  <a:pt x="1273643" y="161436"/>
                  <a:pt x="1282391" y="167268"/>
                </a:cubicBezTo>
                <a:cubicBezTo>
                  <a:pt x="1385353" y="235909"/>
                  <a:pt x="1258700" y="148315"/>
                  <a:pt x="1338147" y="211873"/>
                </a:cubicBezTo>
                <a:cubicBezTo>
                  <a:pt x="1348612" y="220245"/>
                  <a:pt x="1361135" y="225803"/>
                  <a:pt x="1371600" y="234175"/>
                </a:cubicBezTo>
                <a:cubicBezTo>
                  <a:pt x="1379810" y="240743"/>
                  <a:pt x="1385693" y="249910"/>
                  <a:pt x="1393903" y="256478"/>
                </a:cubicBezTo>
                <a:cubicBezTo>
                  <a:pt x="1404368" y="264850"/>
                  <a:pt x="1416891" y="270408"/>
                  <a:pt x="1427356" y="278780"/>
                </a:cubicBezTo>
                <a:cubicBezTo>
                  <a:pt x="1435566" y="285348"/>
                  <a:pt x="1440644" y="295674"/>
                  <a:pt x="1449659" y="301083"/>
                </a:cubicBezTo>
                <a:cubicBezTo>
                  <a:pt x="1459738" y="307131"/>
                  <a:pt x="1471961" y="308517"/>
                  <a:pt x="1483112" y="312234"/>
                </a:cubicBezTo>
                <a:cubicBezTo>
                  <a:pt x="1490546" y="319668"/>
                  <a:pt x="1496011" y="329834"/>
                  <a:pt x="1505415" y="334536"/>
                </a:cubicBezTo>
                <a:cubicBezTo>
                  <a:pt x="1526442" y="345049"/>
                  <a:pt x="1549270" y="352229"/>
                  <a:pt x="1572322" y="356839"/>
                </a:cubicBezTo>
                <a:cubicBezTo>
                  <a:pt x="1651091" y="372593"/>
                  <a:pt x="1636059" y="371472"/>
                  <a:pt x="1739591" y="379141"/>
                </a:cubicBezTo>
                <a:cubicBezTo>
                  <a:pt x="1814682" y="384703"/>
                  <a:pt x="2072732" y="397849"/>
                  <a:pt x="2141034" y="401444"/>
                </a:cubicBezTo>
                <a:cubicBezTo>
                  <a:pt x="2226527" y="397727"/>
                  <a:pt x="2311939" y="390292"/>
                  <a:pt x="2397512" y="390292"/>
                </a:cubicBezTo>
                <a:cubicBezTo>
                  <a:pt x="2416466" y="390292"/>
                  <a:pt x="2434573" y="398328"/>
                  <a:pt x="2453269" y="401444"/>
                </a:cubicBezTo>
                <a:cubicBezTo>
                  <a:pt x="2479195" y="405765"/>
                  <a:pt x="2505467" y="407893"/>
                  <a:pt x="2531327" y="412595"/>
                </a:cubicBezTo>
                <a:cubicBezTo>
                  <a:pt x="2546406" y="415337"/>
                  <a:pt x="2560853" y="421004"/>
                  <a:pt x="2575932" y="423746"/>
                </a:cubicBezTo>
                <a:cubicBezTo>
                  <a:pt x="2682825" y="443181"/>
                  <a:pt x="2754760" y="439936"/>
                  <a:pt x="2877015" y="446049"/>
                </a:cubicBezTo>
                <a:cubicBezTo>
                  <a:pt x="2992153" y="458842"/>
                  <a:pt x="2943716" y="457200"/>
                  <a:pt x="3021981" y="457200"/>
                </a:cubicBezTo>
              </a:path>
            </a:pathLst>
          </a:custGeom>
          <a:noFill/>
          <a:ln w="22225">
            <a:solidFill>
              <a:srgbClr val="0432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5658E35-7583-7EE4-952F-CBCB27C77B53}"/>
              </a:ext>
            </a:extLst>
          </p:cNvPr>
          <p:cNvSpPr txBox="1"/>
          <p:nvPr/>
        </p:nvSpPr>
        <p:spPr>
          <a:xfrm>
            <a:off x="7645050" y="3296501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6E8B58-194F-BD99-7550-9E0DEC1F9DFF}"/>
              </a:ext>
            </a:extLst>
          </p:cNvPr>
          <p:cNvSpPr txBox="1"/>
          <p:nvPr/>
        </p:nvSpPr>
        <p:spPr>
          <a:xfrm rot="16200000">
            <a:off x="3746774" y="2408661"/>
            <a:ext cx="2145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Fluorescent Intensity</a:t>
            </a: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87FFFFD3-B929-CE1D-4949-4284181C73F4}"/>
              </a:ext>
            </a:extLst>
          </p:cNvPr>
          <p:cNvSpPr/>
          <p:nvPr/>
        </p:nvSpPr>
        <p:spPr>
          <a:xfrm>
            <a:off x="5630447" y="2376209"/>
            <a:ext cx="1676400" cy="748146"/>
          </a:xfrm>
          <a:custGeom>
            <a:avLst/>
            <a:gdLst>
              <a:gd name="connsiteX0" fmla="*/ 0 w 1676400"/>
              <a:gd name="connsiteY0" fmla="*/ 720437 h 748146"/>
              <a:gd name="connsiteX1" fmla="*/ 110836 w 1676400"/>
              <a:gd name="connsiteY1" fmla="*/ 734291 h 748146"/>
              <a:gd name="connsiteX2" fmla="*/ 180109 w 1676400"/>
              <a:gd name="connsiteY2" fmla="*/ 748146 h 748146"/>
              <a:gd name="connsiteX3" fmla="*/ 332509 w 1676400"/>
              <a:gd name="connsiteY3" fmla="*/ 734291 h 748146"/>
              <a:gd name="connsiteX4" fmla="*/ 374073 w 1676400"/>
              <a:gd name="connsiteY4" fmla="*/ 720437 h 748146"/>
              <a:gd name="connsiteX5" fmla="*/ 415636 w 1676400"/>
              <a:gd name="connsiteY5" fmla="*/ 651164 h 748146"/>
              <a:gd name="connsiteX6" fmla="*/ 429491 w 1676400"/>
              <a:gd name="connsiteY6" fmla="*/ 512618 h 748146"/>
              <a:gd name="connsiteX7" fmla="*/ 457200 w 1676400"/>
              <a:gd name="connsiteY7" fmla="*/ 138546 h 748146"/>
              <a:gd name="connsiteX8" fmla="*/ 471054 w 1676400"/>
              <a:gd name="connsiteY8" fmla="*/ 55418 h 748146"/>
              <a:gd name="connsiteX9" fmla="*/ 484909 w 1676400"/>
              <a:gd name="connsiteY9" fmla="*/ 13855 h 748146"/>
              <a:gd name="connsiteX10" fmla="*/ 526473 w 1676400"/>
              <a:gd name="connsiteY10" fmla="*/ 0 h 748146"/>
              <a:gd name="connsiteX11" fmla="*/ 568036 w 1676400"/>
              <a:gd name="connsiteY11" fmla="*/ 13855 h 748146"/>
              <a:gd name="connsiteX12" fmla="*/ 665018 w 1676400"/>
              <a:gd name="connsiteY12" fmla="*/ 138546 h 748146"/>
              <a:gd name="connsiteX13" fmla="*/ 692727 w 1676400"/>
              <a:gd name="connsiteY13" fmla="*/ 180109 h 748146"/>
              <a:gd name="connsiteX14" fmla="*/ 734291 w 1676400"/>
              <a:gd name="connsiteY14" fmla="*/ 221673 h 748146"/>
              <a:gd name="connsiteX15" fmla="*/ 845127 w 1676400"/>
              <a:gd name="connsiteY15" fmla="*/ 374073 h 748146"/>
              <a:gd name="connsiteX16" fmla="*/ 886691 w 1676400"/>
              <a:gd name="connsiteY16" fmla="*/ 415637 h 748146"/>
              <a:gd name="connsiteX17" fmla="*/ 997527 w 1676400"/>
              <a:gd name="connsiteY17" fmla="*/ 540327 h 748146"/>
              <a:gd name="connsiteX18" fmla="*/ 1025236 w 1676400"/>
              <a:gd name="connsiteY18" fmla="*/ 568037 h 748146"/>
              <a:gd name="connsiteX19" fmla="*/ 1066800 w 1676400"/>
              <a:gd name="connsiteY19" fmla="*/ 581891 h 748146"/>
              <a:gd name="connsiteX20" fmla="*/ 1163782 w 1676400"/>
              <a:gd name="connsiteY20" fmla="*/ 623455 h 748146"/>
              <a:gd name="connsiteX21" fmla="*/ 1260764 w 1676400"/>
              <a:gd name="connsiteY21" fmla="*/ 651164 h 748146"/>
              <a:gd name="connsiteX22" fmla="*/ 1510145 w 1676400"/>
              <a:gd name="connsiteY22" fmla="*/ 665018 h 748146"/>
              <a:gd name="connsiteX23" fmla="*/ 1607127 w 1676400"/>
              <a:gd name="connsiteY23" fmla="*/ 637309 h 748146"/>
              <a:gd name="connsiteX24" fmla="*/ 1676400 w 1676400"/>
              <a:gd name="connsiteY24" fmla="*/ 637309 h 748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76400" h="748146">
                <a:moveTo>
                  <a:pt x="0" y="720437"/>
                </a:moveTo>
                <a:cubicBezTo>
                  <a:pt x="36945" y="725055"/>
                  <a:pt x="74036" y="728629"/>
                  <a:pt x="110836" y="734291"/>
                </a:cubicBezTo>
                <a:cubicBezTo>
                  <a:pt x="134110" y="737872"/>
                  <a:pt x="156561" y="748146"/>
                  <a:pt x="180109" y="748146"/>
                </a:cubicBezTo>
                <a:cubicBezTo>
                  <a:pt x="231118" y="748146"/>
                  <a:pt x="281709" y="738909"/>
                  <a:pt x="332509" y="734291"/>
                </a:cubicBezTo>
                <a:cubicBezTo>
                  <a:pt x="346364" y="729673"/>
                  <a:pt x="361550" y="727951"/>
                  <a:pt x="374073" y="720437"/>
                </a:cubicBezTo>
                <a:cubicBezTo>
                  <a:pt x="405769" y="701420"/>
                  <a:pt x="404739" y="683856"/>
                  <a:pt x="415636" y="651164"/>
                </a:cubicBezTo>
                <a:cubicBezTo>
                  <a:pt x="420254" y="604982"/>
                  <a:pt x="426766" y="558950"/>
                  <a:pt x="429491" y="512618"/>
                </a:cubicBezTo>
                <a:cubicBezTo>
                  <a:pt x="451185" y="143824"/>
                  <a:pt x="407312" y="288204"/>
                  <a:pt x="457200" y="138546"/>
                </a:cubicBezTo>
                <a:cubicBezTo>
                  <a:pt x="461818" y="110837"/>
                  <a:pt x="464960" y="82841"/>
                  <a:pt x="471054" y="55418"/>
                </a:cubicBezTo>
                <a:cubicBezTo>
                  <a:pt x="474222" y="41162"/>
                  <a:pt x="474582" y="24181"/>
                  <a:pt x="484909" y="13855"/>
                </a:cubicBezTo>
                <a:cubicBezTo>
                  <a:pt x="495236" y="3528"/>
                  <a:pt x="512618" y="4618"/>
                  <a:pt x="526473" y="0"/>
                </a:cubicBezTo>
                <a:cubicBezTo>
                  <a:pt x="540327" y="4618"/>
                  <a:pt x="555885" y="5754"/>
                  <a:pt x="568036" y="13855"/>
                </a:cubicBezTo>
                <a:cubicBezTo>
                  <a:pt x="607106" y="39902"/>
                  <a:pt x="642996" y="105512"/>
                  <a:pt x="665018" y="138546"/>
                </a:cubicBezTo>
                <a:cubicBezTo>
                  <a:pt x="674254" y="152400"/>
                  <a:pt x="680953" y="168335"/>
                  <a:pt x="692727" y="180109"/>
                </a:cubicBezTo>
                <a:cubicBezTo>
                  <a:pt x="706582" y="193964"/>
                  <a:pt x="721748" y="206621"/>
                  <a:pt x="734291" y="221673"/>
                </a:cubicBezTo>
                <a:cubicBezTo>
                  <a:pt x="811651" y="314505"/>
                  <a:pt x="685352" y="214298"/>
                  <a:pt x="845127" y="374073"/>
                </a:cubicBezTo>
                <a:cubicBezTo>
                  <a:pt x="858982" y="387928"/>
                  <a:pt x="873940" y="400761"/>
                  <a:pt x="886691" y="415637"/>
                </a:cubicBezTo>
                <a:cubicBezTo>
                  <a:pt x="1009010" y="558343"/>
                  <a:pt x="825429" y="368229"/>
                  <a:pt x="997527" y="540327"/>
                </a:cubicBezTo>
                <a:cubicBezTo>
                  <a:pt x="1006764" y="549564"/>
                  <a:pt x="1012844" y="563906"/>
                  <a:pt x="1025236" y="568037"/>
                </a:cubicBezTo>
                <a:lnTo>
                  <a:pt x="1066800" y="581891"/>
                </a:lnTo>
                <a:cubicBezTo>
                  <a:pt x="1130074" y="624073"/>
                  <a:pt x="1085501" y="601089"/>
                  <a:pt x="1163782" y="623455"/>
                </a:cubicBezTo>
                <a:cubicBezTo>
                  <a:pt x="1194397" y="632202"/>
                  <a:pt x="1229007" y="648277"/>
                  <a:pt x="1260764" y="651164"/>
                </a:cubicBezTo>
                <a:cubicBezTo>
                  <a:pt x="1343677" y="658702"/>
                  <a:pt x="1427018" y="660400"/>
                  <a:pt x="1510145" y="665018"/>
                </a:cubicBezTo>
                <a:cubicBezTo>
                  <a:pt x="1536413" y="656263"/>
                  <a:pt x="1581038" y="640208"/>
                  <a:pt x="1607127" y="637309"/>
                </a:cubicBezTo>
                <a:cubicBezTo>
                  <a:pt x="1630077" y="634759"/>
                  <a:pt x="1653309" y="637309"/>
                  <a:pt x="1676400" y="63730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454F7CCA-172C-70D5-DD75-9B90A6F4F1B0}"/>
              </a:ext>
            </a:extLst>
          </p:cNvPr>
          <p:cNvSpPr/>
          <p:nvPr/>
        </p:nvSpPr>
        <p:spPr>
          <a:xfrm>
            <a:off x="5709179" y="1838253"/>
            <a:ext cx="1898073" cy="928254"/>
          </a:xfrm>
          <a:custGeom>
            <a:avLst/>
            <a:gdLst>
              <a:gd name="connsiteX0" fmla="*/ 0 w 1898073"/>
              <a:gd name="connsiteY0" fmla="*/ 914400 h 928254"/>
              <a:gd name="connsiteX1" fmla="*/ 96982 w 1898073"/>
              <a:gd name="connsiteY1" fmla="*/ 928254 h 928254"/>
              <a:gd name="connsiteX2" fmla="*/ 290945 w 1898073"/>
              <a:gd name="connsiteY2" fmla="*/ 900545 h 928254"/>
              <a:gd name="connsiteX3" fmla="*/ 332509 w 1898073"/>
              <a:gd name="connsiteY3" fmla="*/ 762000 h 928254"/>
              <a:gd name="connsiteX4" fmla="*/ 360218 w 1898073"/>
              <a:gd name="connsiteY4" fmla="*/ 678873 h 928254"/>
              <a:gd name="connsiteX5" fmla="*/ 374073 w 1898073"/>
              <a:gd name="connsiteY5" fmla="*/ 623454 h 928254"/>
              <a:gd name="connsiteX6" fmla="*/ 387927 w 1898073"/>
              <a:gd name="connsiteY6" fmla="*/ 512618 h 928254"/>
              <a:gd name="connsiteX7" fmla="*/ 401782 w 1898073"/>
              <a:gd name="connsiteY7" fmla="*/ 471054 h 928254"/>
              <a:gd name="connsiteX8" fmla="*/ 415636 w 1898073"/>
              <a:gd name="connsiteY8" fmla="*/ 401782 h 928254"/>
              <a:gd name="connsiteX9" fmla="*/ 429491 w 1898073"/>
              <a:gd name="connsiteY9" fmla="*/ 360218 h 928254"/>
              <a:gd name="connsiteX10" fmla="*/ 443345 w 1898073"/>
              <a:gd name="connsiteY10" fmla="*/ 290945 h 928254"/>
              <a:gd name="connsiteX11" fmla="*/ 471055 w 1898073"/>
              <a:gd name="connsiteY11" fmla="*/ 193964 h 928254"/>
              <a:gd name="connsiteX12" fmla="*/ 512618 w 1898073"/>
              <a:gd name="connsiteY12" fmla="*/ 55418 h 928254"/>
              <a:gd name="connsiteX13" fmla="*/ 526473 w 1898073"/>
              <a:gd name="connsiteY13" fmla="*/ 13854 h 928254"/>
              <a:gd name="connsiteX14" fmla="*/ 595745 w 1898073"/>
              <a:gd name="connsiteY14" fmla="*/ 0 h 928254"/>
              <a:gd name="connsiteX15" fmla="*/ 623455 w 1898073"/>
              <a:gd name="connsiteY15" fmla="*/ 27709 h 928254"/>
              <a:gd name="connsiteX16" fmla="*/ 706582 w 1898073"/>
              <a:gd name="connsiteY16" fmla="*/ 55418 h 928254"/>
              <a:gd name="connsiteX17" fmla="*/ 748145 w 1898073"/>
              <a:gd name="connsiteY17" fmla="*/ 69273 h 928254"/>
              <a:gd name="connsiteX18" fmla="*/ 789709 w 1898073"/>
              <a:gd name="connsiteY18" fmla="*/ 96982 h 928254"/>
              <a:gd name="connsiteX19" fmla="*/ 872836 w 1898073"/>
              <a:gd name="connsiteY19" fmla="*/ 124691 h 928254"/>
              <a:gd name="connsiteX20" fmla="*/ 983673 w 1898073"/>
              <a:gd name="connsiteY20" fmla="*/ 152400 h 928254"/>
              <a:gd name="connsiteX21" fmla="*/ 1080655 w 1898073"/>
              <a:gd name="connsiteY21" fmla="*/ 138545 h 928254"/>
              <a:gd name="connsiteX22" fmla="*/ 1163782 w 1898073"/>
              <a:gd name="connsiteY22" fmla="*/ 110836 h 928254"/>
              <a:gd name="connsiteX23" fmla="*/ 1205345 w 1898073"/>
              <a:gd name="connsiteY23" fmla="*/ 96982 h 928254"/>
              <a:gd name="connsiteX24" fmla="*/ 1496291 w 1898073"/>
              <a:gd name="connsiteY24" fmla="*/ 83127 h 928254"/>
              <a:gd name="connsiteX25" fmla="*/ 1773382 w 1898073"/>
              <a:gd name="connsiteY25" fmla="*/ 96982 h 928254"/>
              <a:gd name="connsiteX26" fmla="*/ 1898073 w 1898073"/>
              <a:gd name="connsiteY26" fmla="*/ 96982 h 928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898073" h="928254">
                <a:moveTo>
                  <a:pt x="0" y="914400"/>
                </a:moveTo>
                <a:cubicBezTo>
                  <a:pt x="32327" y="919018"/>
                  <a:pt x="64326" y="928254"/>
                  <a:pt x="96982" y="928254"/>
                </a:cubicBezTo>
                <a:cubicBezTo>
                  <a:pt x="191482" y="928254"/>
                  <a:pt x="216344" y="919196"/>
                  <a:pt x="290945" y="900545"/>
                </a:cubicBezTo>
                <a:cubicBezTo>
                  <a:pt x="311884" y="816793"/>
                  <a:pt x="298779" y="863188"/>
                  <a:pt x="332509" y="762000"/>
                </a:cubicBezTo>
                <a:cubicBezTo>
                  <a:pt x="332512" y="761990"/>
                  <a:pt x="360215" y="678884"/>
                  <a:pt x="360218" y="678873"/>
                </a:cubicBezTo>
                <a:lnTo>
                  <a:pt x="374073" y="623454"/>
                </a:lnTo>
                <a:cubicBezTo>
                  <a:pt x="378691" y="586509"/>
                  <a:pt x="381267" y="549250"/>
                  <a:pt x="387927" y="512618"/>
                </a:cubicBezTo>
                <a:cubicBezTo>
                  <a:pt x="390539" y="498249"/>
                  <a:pt x="398240" y="485222"/>
                  <a:pt x="401782" y="471054"/>
                </a:cubicBezTo>
                <a:cubicBezTo>
                  <a:pt x="407493" y="448209"/>
                  <a:pt x="409925" y="424627"/>
                  <a:pt x="415636" y="401782"/>
                </a:cubicBezTo>
                <a:cubicBezTo>
                  <a:pt x="419178" y="387614"/>
                  <a:pt x="425949" y="374386"/>
                  <a:pt x="429491" y="360218"/>
                </a:cubicBezTo>
                <a:cubicBezTo>
                  <a:pt x="435202" y="337373"/>
                  <a:pt x="438237" y="313933"/>
                  <a:pt x="443345" y="290945"/>
                </a:cubicBezTo>
                <a:cubicBezTo>
                  <a:pt x="465003" y="193484"/>
                  <a:pt x="447910" y="274970"/>
                  <a:pt x="471055" y="193964"/>
                </a:cubicBezTo>
                <a:cubicBezTo>
                  <a:pt x="512936" y="47381"/>
                  <a:pt x="446763" y="252982"/>
                  <a:pt x="512618" y="55418"/>
                </a:cubicBezTo>
                <a:cubicBezTo>
                  <a:pt x="517236" y="41563"/>
                  <a:pt x="512152" y="16718"/>
                  <a:pt x="526473" y="13854"/>
                </a:cubicBezTo>
                <a:lnTo>
                  <a:pt x="595745" y="0"/>
                </a:lnTo>
                <a:cubicBezTo>
                  <a:pt x="604982" y="9236"/>
                  <a:pt x="611772" y="21867"/>
                  <a:pt x="623455" y="27709"/>
                </a:cubicBezTo>
                <a:cubicBezTo>
                  <a:pt x="649579" y="40771"/>
                  <a:pt x="678873" y="46182"/>
                  <a:pt x="706582" y="55418"/>
                </a:cubicBezTo>
                <a:cubicBezTo>
                  <a:pt x="720436" y="60036"/>
                  <a:pt x="735994" y="61172"/>
                  <a:pt x="748145" y="69273"/>
                </a:cubicBezTo>
                <a:cubicBezTo>
                  <a:pt x="762000" y="78509"/>
                  <a:pt x="774493" y="90219"/>
                  <a:pt x="789709" y="96982"/>
                </a:cubicBezTo>
                <a:cubicBezTo>
                  <a:pt x="816399" y="108844"/>
                  <a:pt x="845127" y="115455"/>
                  <a:pt x="872836" y="124691"/>
                </a:cubicBezTo>
                <a:cubicBezTo>
                  <a:pt x="936735" y="145990"/>
                  <a:pt x="900088" y="135682"/>
                  <a:pt x="983673" y="152400"/>
                </a:cubicBezTo>
                <a:cubicBezTo>
                  <a:pt x="1016000" y="147782"/>
                  <a:pt x="1048836" y="145888"/>
                  <a:pt x="1080655" y="138545"/>
                </a:cubicBezTo>
                <a:cubicBezTo>
                  <a:pt x="1109115" y="131977"/>
                  <a:pt x="1136073" y="120072"/>
                  <a:pt x="1163782" y="110836"/>
                </a:cubicBezTo>
                <a:cubicBezTo>
                  <a:pt x="1177636" y="106218"/>
                  <a:pt x="1190758" y="97677"/>
                  <a:pt x="1205345" y="96982"/>
                </a:cubicBezTo>
                <a:lnTo>
                  <a:pt x="1496291" y="83127"/>
                </a:lnTo>
                <a:cubicBezTo>
                  <a:pt x="1588655" y="87745"/>
                  <a:pt x="1681138" y="90393"/>
                  <a:pt x="1773382" y="96982"/>
                </a:cubicBezTo>
                <a:cubicBezTo>
                  <a:pt x="1896564" y="105781"/>
                  <a:pt x="1856861" y="138191"/>
                  <a:pt x="1898073" y="96982"/>
                </a:cubicBezTo>
              </a:path>
            </a:pathLst>
          </a:cu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09D43D79-7F69-4C87-8070-960BC3A33C46}"/>
              </a:ext>
            </a:extLst>
          </p:cNvPr>
          <p:cNvSpPr/>
          <p:nvPr/>
        </p:nvSpPr>
        <p:spPr>
          <a:xfrm>
            <a:off x="4285033" y="2359878"/>
            <a:ext cx="374072" cy="45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9C39C5F-F2F5-33E7-9928-B8F72EE8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341" y="715120"/>
            <a:ext cx="7772400" cy="272923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74A7B049-418F-BE45-32FF-620FF8FC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653" y="3907998"/>
            <a:ext cx="3753675" cy="293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4C5D1BA-BFB7-1593-B097-22FA3E290262}"/>
              </a:ext>
            </a:extLst>
          </p:cNvPr>
          <p:cNvSpPr txBox="1"/>
          <p:nvPr/>
        </p:nvSpPr>
        <p:spPr>
          <a:xfrm>
            <a:off x="1652651" y="5176136"/>
            <a:ext cx="260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average calcium curve look like this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F1A2B0-7F80-6D8A-5C29-54B3E5CB1B8E}"/>
              </a:ext>
            </a:extLst>
          </p:cNvPr>
          <p:cNvSpPr txBox="1"/>
          <p:nvPr/>
        </p:nvSpPr>
        <p:spPr>
          <a:xfrm>
            <a:off x="2754793" y="1010434"/>
            <a:ext cx="4148956" cy="369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Align the activation time for all curves to 0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59D294F-9C74-5281-6A31-A30A9E92F5E0}"/>
              </a:ext>
            </a:extLst>
          </p:cNvPr>
          <p:cNvCxnSpPr>
            <a:cxnSpLocks/>
          </p:cNvCxnSpPr>
          <p:nvPr/>
        </p:nvCxnSpPr>
        <p:spPr>
          <a:xfrm>
            <a:off x="4260541" y="1398334"/>
            <a:ext cx="126880" cy="10634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7B9373-BB3F-CEC0-84B3-EB7000381A94}"/>
              </a:ext>
            </a:extLst>
          </p:cNvPr>
          <p:cNvCxnSpPr/>
          <p:nvPr/>
        </p:nvCxnSpPr>
        <p:spPr>
          <a:xfrm>
            <a:off x="6026124" y="1398334"/>
            <a:ext cx="0" cy="1849922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99914CA-070D-D296-0525-929E7E15D78E}"/>
              </a:ext>
            </a:extLst>
          </p:cNvPr>
          <p:cNvSpPr txBox="1"/>
          <p:nvPr/>
        </p:nvSpPr>
        <p:spPr>
          <a:xfrm>
            <a:off x="5875282" y="32748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337B82-073B-51E8-F3CD-ED1BFC909E03}"/>
              </a:ext>
            </a:extLst>
          </p:cNvPr>
          <p:cNvSpPr txBox="1"/>
          <p:nvPr/>
        </p:nvSpPr>
        <p:spPr>
          <a:xfrm>
            <a:off x="5494614" y="3270537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016E2C-368E-4755-D7D8-E20554412426}"/>
              </a:ext>
            </a:extLst>
          </p:cNvPr>
          <p:cNvSpPr txBox="1"/>
          <p:nvPr/>
        </p:nvSpPr>
        <p:spPr>
          <a:xfrm>
            <a:off x="6220152" y="32654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FA05F83F-F999-3434-924C-37E2BCAD96E2}"/>
              </a:ext>
            </a:extLst>
          </p:cNvPr>
          <p:cNvSpPr/>
          <p:nvPr/>
        </p:nvSpPr>
        <p:spPr>
          <a:xfrm>
            <a:off x="3765719" y="5313048"/>
            <a:ext cx="795680" cy="45972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4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56427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Introduction of the 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555" y="1363643"/>
            <a:ext cx="7886700" cy="4988113"/>
          </a:xfrm>
        </p:spPr>
        <p:txBody>
          <a:bodyPr>
            <a:normAutofit/>
          </a:bodyPr>
          <a:lstStyle/>
          <a:p>
            <a:r>
              <a:rPr lang="en-US" sz="2400" dirty="0"/>
              <a:t>Introduction: </a:t>
            </a:r>
          </a:p>
          <a:p>
            <a:pPr lvl="1"/>
            <a:r>
              <a:rPr lang="en-US" sz="2000" dirty="0"/>
              <a:t>T cell activation is critical in immune response. </a:t>
            </a:r>
          </a:p>
          <a:p>
            <a:pPr lvl="1"/>
            <a:r>
              <a:rPr lang="en-US" sz="2000" dirty="0"/>
              <a:t>T cells activate upon encounter antigens.</a:t>
            </a:r>
          </a:p>
          <a:p>
            <a:pPr lvl="1"/>
            <a:r>
              <a:rPr lang="en-US" sz="2000" dirty="0"/>
              <a:t>The intracellular Calcium concentration increase when T cells is activated.</a:t>
            </a:r>
          </a:p>
          <a:p>
            <a:r>
              <a:rPr lang="en-US" sz="2400" dirty="0"/>
              <a:t>Objective:</a:t>
            </a:r>
          </a:p>
          <a:p>
            <a:pPr lvl="1"/>
            <a:r>
              <a:rPr lang="en-US" sz="2000" dirty="0"/>
              <a:t>Study T cell activation by monitoring their intracellular calcium level.</a:t>
            </a:r>
          </a:p>
          <a:p>
            <a:r>
              <a:rPr lang="en-US" sz="2400" dirty="0"/>
              <a:t>Experiment and data collection:</a:t>
            </a:r>
          </a:p>
          <a:p>
            <a:pPr lvl="1"/>
            <a:r>
              <a:rPr lang="en-US" sz="2000" dirty="0"/>
              <a:t>Put antigens on </a:t>
            </a:r>
            <a:r>
              <a:rPr lang="en-US" sz="2000" dirty="0" err="1"/>
              <a:t>coverglass</a:t>
            </a:r>
            <a:r>
              <a:rPr lang="en-US" sz="2000" dirty="0"/>
              <a:t> to induce T cell activation. </a:t>
            </a:r>
          </a:p>
          <a:p>
            <a:pPr lvl="1"/>
            <a:r>
              <a:rPr lang="en-US" sz="2000" dirty="0"/>
              <a:t>Load T cells with fluorescent calcium indicator. When intracellular calcium level raises, their fluorescent intensity increases.</a:t>
            </a:r>
          </a:p>
          <a:p>
            <a:pPr lvl="1"/>
            <a:r>
              <a:rPr lang="en-US" sz="2000" dirty="0"/>
              <a:t>Take movies during T cells interaction with the </a:t>
            </a:r>
            <a:r>
              <a:rPr lang="en-US" sz="2000" dirty="0" err="1"/>
              <a:t>coverglass</a:t>
            </a:r>
            <a:r>
              <a:rPr lang="en-US" sz="2000" dirty="0"/>
              <a:t> to record their fluorescent intensity over time.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15979-0A78-545C-9928-58FCCF02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" y="901707"/>
            <a:ext cx="7772400" cy="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521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CB951-387C-1578-C350-F9FC77B69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3391D-C8DC-D39F-770B-8D031597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70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project: Calcium Curve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21F345-26D9-D6B4-772E-A4C1A87555BA}"/>
              </a:ext>
            </a:extLst>
          </p:cNvPr>
          <p:cNvSpPr txBox="1"/>
          <p:nvPr/>
        </p:nvSpPr>
        <p:spPr>
          <a:xfrm>
            <a:off x="3833153" y="1025395"/>
            <a:ext cx="510726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Data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Image Analysis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Background subtraction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Segmentation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Track T cells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Measure the fluorescent intensity of each T cell at each time points.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itchFamily="2" charset="2"/>
              </a:rPr>
              <a:t>Calcium Curve Analysis</a:t>
            </a:r>
            <a:endParaRPr lang="en-US" sz="2400" dirty="0"/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AB7A841-1BF0-4FAD-A056-33EEB02FC98E}"/>
              </a:ext>
            </a:extLst>
          </p:cNvPr>
          <p:cNvGrpSpPr/>
          <p:nvPr/>
        </p:nvGrpSpPr>
        <p:grpSpPr>
          <a:xfrm>
            <a:off x="2302786" y="4668008"/>
            <a:ext cx="3914747" cy="2145011"/>
            <a:chOff x="3868804" y="4724783"/>
            <a:chExt cx="3914747" cy="2145011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3254ACE-67EC-10E7-6373-E640F50004A0}"/>
                </a:ext>
              </a:extLst>
            </p:cNvPr>
            <p:cNvCxnSpPr/>
            <p:nvPr/>
          </p:nvCxnSpPr>
          <p:spPr>
            <a:xfrm>
              <a:off x="4360127" y="6434254"/>
              <a:ext cx="3423424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7456F8-A27D-710D-4422-890C90041198}"/>
                </a:ext>
              </a:extLst>
            </p:cNvPr>
            <p:cNvCxnSpPr/>
            <p:nvPr/>
          </p:nvCxnSpPr>
          <p:spPr>
            <a:xfrm flipV="1">
              <a:off x="4371278" y="4906537"/>
              <a:ext cx="0" cy="1538868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49CE20FF-EF21-AB39-A33E-B814002F3AF2}"/>
                </a:ext>
              </a:extLst>
            </p:cNvPr>
            <p:cNvSpPr/>
            <p:nvPr/>
          </p:nvSpPr>
          <p:spPr>
            <a:xfrm>
              <a:off x="4382429" y="5196467"/>
              <a:ext cx="3021981" cy="1025912"/>
            </a:xfrm>
            <a:custGeom>
              <a:avLst/>
              <a:gdLst>
                <a:gd name="connsiteX0" fmla="*/ 0 w 3021981"/>
                <a:gd name="connsiteY0" fmla="*/ 1025912 h 1025912"/>
                <a:gd name="connsiteX1" fmla="*/ 825191 w 3021981"/>
                <a:gd name="connsiteY1" fmla="*/ 1014761 h 1025912"/>
                <a:gd name="connsiteX2" fmla="*/ 847493 w 3021981"/>
                <a:gd name="connsiteY2" fmla="*/ 992458 h 1025912"/>
                <a:gd name="connsiteX3" fmla="*/ 869795 w 3021981"/>
                <a:gd name="connsiteY3" fmla="*/ 959005 h 1025912"/>
                <a:gd name="connsiteX4" fmla="*/ 880947 w 3021981"/>
                <a:gd name="connsiteY4" fmla="*/ 914400 h 1025912"/>
                <a:gd name="connsiteX5" fmla="*/ 903249 w 3021981"/>
                <a:gd name="connsiteY5" fmla="*/ 847492 h 1025912"/>
                <a:gd name="connsiteX6" fmla="*/ 925551 w 3021981"/>
                <a:gd name="connsiteY6" fmla="*/ 535258 h 1025912"/>
                <a:gd name="connsiteX7" fmla="*/ 947854 w 3021981"/>
                <a:gd name="connsiteY7" fmla="*/ 434897 h 1025912"/>
                <a:gd name="connsiteX8" fmla="*/ 959005 w 3021981"/>
                <a:gd name="connsiteY8" fmla="*/ 379141 h 1025912"/>
                <a:gd name="connsiteX9" fmla="*/ 970156 w 3021981"/>
                <a:gd name="connsiteY9" fmla="*/ 345688 h 1025912"/>
                <a:gd name="connsiteX10" fmla="*/ 981308 w 3021981"/>
                <a:gd name="connsiteY10" fmla="*/ 301083 h 1025912"/>
                <a:gd name="connsiteX11" fmla="*/ 1003610 w 3021981"/>
                <a:gd name="connsiteY11" fmla="*/ 211873 h 1025912"/>
                <a:gd name="connsiteX12" fmla="*/ 1025912 w 3021981"/>
                <a:gd name="connsiteY12" fmla="*/ 89210 h 1025912"/>
                <a:gd name="connsiteX13" fmla="*/ 1048215 w 3021981"/>
                <a:gd name="connsiteY13" fmla="*/ 22302 h 1025912"/>
                <a:gd name="connsiteX14" fmla="*/ 1081669 w 3021981"/>
                <a:gd name="connsiteY14" fmla="*/ 0 h 1025912"/>
                <a:gd name="connsiteX15" fmla="*/ 1115122 w 3021981"/>
                <a:gd name="connsiteY15" fmla="*/ 11151 h 1025912"/>
                <a:gd name="connsiteX16" fmla="*/ 1193181 w 3021981"/>
                <a:gd name="connsiteY16" fmla="*/ 78058 h 1025912"/>
                <a:gd name="connsiteX17" fmla="*/ 1215483 w 3021981"/>
                <a:gd name="connsiteY17" fmla="*/ 100361 h 1025912"/>
                <a:gd name="connsiteX18" fmla="*/ 1260088 w 3021981"/>
                <a:gd name="connsiteY18" fmla="*/ 144966 h 1025912"/>
                <a:gd name="connsiteX19" fmla="*/ 1282391 w 3021981"/>
                <a:gd name="connsiteY19" fmla="*/ 167268 h 1025912"/>
                <a:gd name="connsiteX20" fmla="*/ 1338147 w 3021981"/>
                <a:gd name="connsiteY20" fmla="*/ 211873 h 1025912"/>
                <a:gd name="connsiteX21" fmla="*/ 1371600 w 3021981"/>
                <a:gd name="connsiteY21" fmla="*/ 234175 h 1025912"/>
                <a:gd name="connsiteX22" fmla="*/ 1393903 w 3021981"/>
                <a:gd name="connsiteY22" fmla="*/ 256478 h 1025912"/>
                <a:gd name="connsiteX23" fmla="*/ 1427356 w 3021981"/>
                <a:gd name="connsiteY23" fmla="*/ 278780 h 1025912"/>
                <a:gd name="connsiteX24" fmla="*/ 1449659 w 3021981"/>
                <a:gd name="connsiteY24" fmla="*/ 301083 h 1025912"/>
                <a:gd name="connsiteX25" fmla="*/ 1483112 w 3021981"/>
                <a:gd name="connsiteY25" fmla="*/ 312234 h 1025912"/>
                <a:gd name="connsiteX26" fmla="*/ 1505415 w 3021981"/>
                <a:gd name="connsiteY26" fmla="*/ 334536 h 1025912"/>
                <a:gd name="connsiteX27" fmla="*/ 1572322 w 3021981"/>
                <a:gd name="connsiteY27" fmla="*/ 356839 h 1025912"/>
                <a:gd name="connsiteX28" fmla="*/ 1739591 w 3021981"/>
                <a:gd name="connsiteY28" fmla="*/ 379141 h 1025912"/>
                <a:gd name="connsiteX29" fmla="*/ 2141034 w 3021981"/>
                <a:gd name="connsiteY29" fmla="*/ 401444 h 1025912"/>
                <a:gd name="connsiteX30" fmla="*/ 2397512 w 3021981"/>
                <a:gd name="connsiteY30" fmla="*/ 390292 h 1025912"/>
                <a:gd name="connsiteX31" fmla="*/ 2453269 w 3021981"/>
                <a:gd name="connsiteY31" fmla="*/ 401444 h 1025912"/>
                <a:gd name="connsiteX32" fmla="*/ 2531327 w 3021981"/>
                <a:gd name="connsiteY32" fmla="*/ 412595 h 1025912"/>
                <a:gd name="connsiteX33" fmla="*/ 2575932 w 3021981"/>
                <a:gd name="connsiteY33" fmla="*/ 423746 h 1025912"/>
                <a:gd name="connsiteX34" fmla="*/ 2877015 w 3021981"/>
                <a:gd name="connsiteY34" fmla="*/ 446049 h 1025912"/>
                <a:gd name="connsiteX35" fmla="*/ 3021981 w 3021981"/>
                <a:gd name="connsiteY35" fmla="*/ 457200 h 1025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3021981" h="1025912">
                  <a:moveTo>
                    <a:pt x="0" y="1025912"/>
                  </a:moveTo>
                  <a:cubicBezTo>
                    <a:pt x="275064" y="1022195"/>
                    <a:pt x="550316" y="1025611"/>
                    <a:pt x="825191" y="1014761"/>
                  </a:cubicBezTo>
                  <a:cubicBezTo>
                    <a:pt x="835696" y="1014346"/>
                    <a:pt x="840925" y="1000668"/>
                    <a:pt x="847493" y="992458"/>
                  </a:cubicBezTo>
                  <a:cubicBezTo>
                    <a:pt x="855865" y="981993"/>
                    <a:pt x="862361" y="970156"/>
                    <a:pt x="869795" y="959005"/>
                  </a:cubicBezTo>
                  <a:cubicBezTo>
                    <a:pt x="873512" y="944137"/>
                    <a:pt x="876543" y="929080"/>
                    <a:pt x="880947" y="914400"/>
                  </a:cubicBezTo>
                  <a:cubicBezTo>
                    <a:pt x="887702" y="891882"/>
                    <a:pt x="903249" y="847492"/>
                    <a:pt x="903249" y="847492"/>
                  </a:cubicBezTo>
                  <a:cubicBezTo>
                    <a:pt x="908861" y="746475"/>
                    <a:pt x="911975" y="637073"/>
                    <a:pt x="925551" y="535258"/>
                  </a:cubicBezTo>
                  <a:cubicBezTo>
                    <a:pt x="931155" y="493230"/>
                    <a:pt x="939023" y="474637"/>
                    <a:pt x="947854" y="434897"/>
                  </a:cubicBezTo>
                  <a:cubicBezTo>
                    <a:pt x="951965" y="416395"/>
                    <a:pt x="954408" y="397528"/>
                    <a:pt x="959005" y="379141"/>
                  </a:cubicBezTo>
                  <a:cubicBezTo>
                    <a:pt x="961856" y="367738"/>
                    <a:pt x="966927" y="356990"/>
                    <a:pt x="970156" y="345688"/>
                  </a:cubicBezTo>
                  <a:cubicBezTo>
                    <a:pt x="974366" y="330952"/>
                    <a:pt x="977098" y="315819"/>
                    <a:pt x="981308" y="301083"/>
                  </a:cubicBezTo>
                  <a:cubicBezTo>
                    <a:pt x="998542" y="240765"/>
                    <a:pt x="990009" y="293478"/>
                    <a:pt x="1003610" y="211873"/>
                  </a:cubicBezTo>
                  <a:cubicBezTo>
                    <a:pt x="1014408" y="147082"/>
                    <a:pt x="1009856" y="142731"/>
                    <a:pt x="1025912" y="89210"/>
                  </a:cubicBezTo>
                  <a:cubicBezTo>
                    <a:pt x="1032667" y="66692"/>
                    <a:pt x="1028654" y="35342"/>
                    <a:pt x="1048215" y="22302"/>
                  </a:cubicBezTo>
                  <a:lnTo>
                    <a:pt x="1081669" y="0"/>
                  </a:lnTo>
                  <a:cubicBezTo>
                    <a:pt x="1092820" y="3717"/>
                    <a:pt x="1104609" y="5894"/>
                    <a:pt x="1115122" y="11151"/>
                  </a:cubicBezTo>
                  <a:cubicBezTo>
                    <a:pt x="1149089" y="28134"/>
                    <a:pt x="1165743" y="50620"/>
                    <a:pt x="1193181" y="78058"/>
                  </a:cubicBezTo>
                  <a:lnTo>
                    <a:pt x="1215483" y="100361"/>
                  </a:lnTo>
                  <a:lnTo>
                    <a:pt x="1260088" y="144966"/>
                  </a:lnTo>
                  <a:cubicBezTo>
                    <a:pt x="1267522" y="152400"/>
                    <a:pt x="1273643" y="161436"/>
                    <a:pt x="1282391" y="167268"/>
                  </a:cubicBezTo>
                  <a:cubicBezTo>
                    <a:pt x="1385353" y="235909"/>
                    <a:pt x="1258700" y="148315"/>
                    <a:pt x="1338147" y="211873"/>
                  </a:cubicBezTo>
                  <a:cubicBezTo>
                    <a:pt x="1348612" y="220245"/>
                    <a:pt x="1361135" y="225803"/>
                    <a:pt x="1371600" y="234175"/>
                  </a:cubicBezTo>
                  <a:cubicBezTo>
                    <a:pt x="1379810" y="240743"/>
                    <a:pt x="1385693" y="249910"/>
                    <a:pt x="1393903" y="256478"/>
                  </a:cubicBezTo>
                  <a:cubicBezTo>
                    <a:pt x="1404368" y="264850"/>
                    <a:pt x="1416891" y="270408"/>
                    <a:pt x="1427356" y="278780"/>
                  </a:cubicBezTo>
                  <a:cubicBezTo>
                    <a:pt x="1435566" y="285348"/>
                    <a:pt x="1440644" y="295674"/>
                    <a:pt x="1449659" y="301083"/>
                  </a:cubicBezTo>
                  <a:cubicBezTo>
                    <a:pt x="1459738" y="307131"/>
                    <a:pt x="1471961" y="308517"/>
                    <a:pt x="1483112" y="312234"/>
                  </a:cubicBezTo>
                  <a:cubicBezTo>
                    <a:pt x="1490546" y="319668"/>
                    <a:pt x="1496011" y="329834"/>
                    <a:pt x="1505415" y="334536"/>
                  </a:cubicBezTo>
                  <a:cubicBezTo>
                    <a:pt x="1526442" y="345049"/>
                    <a:pt x="1549270" y="352229"/>
                    <a:pt x="1572322" y="356839"/>
                  </a:cubicBezTo>
                  <a:cubicBezTo>
                    <a:pt x="1651091" y="372593"/>
                    <a:pt x="1636059" y="371472"/>
                    <a:pt x="1739591" y="379141"/>
                  </a:cubicBezTo>
                  <a:cubicBezTo>
                    <a:pt x="1814682" y="384703"/>
                    <a:pt x="2072732" y="397849"/>
                    <a:pt x="2141034" y="401444"/>
                  </a:cubicBezTo>
                  <a:cubicBezTo>
                    <a:pt x="2226527" y="397727"/>
                    <a:pt x="2311939" y="390292"/>
                    <a:pt x="2397512" y="390292"/>
                  </a:cubicBezTo>
                  <a:cubicBezTo>
                    <a:pt x="2416466" y="390292"/>
                    <a:pt x="2434573" y="398328"/>
                    <a:pt x="2453269" y="401444"/>
                  </a:cubicBezTo>
                  <a:cubicBezTo>
                    <a:pt x="2479195" y="405765"/>
                    <a:pt x="2505467" y="407893"/>
                    <a:pt x="2531327" y="412595"/>
                  </a:cubicBezTo>
                  <a:cubicBezTo>
                    <a:pt x="2546406" y="415337"/>
                    <a:pt x="2560853" y="421004"/>
                    <a:pt x="2575932" y="423746"/>
                  </a:cubicBezTo>
                  <a:cubicBezTo>
                    <a:pt x="2682825" y="443181"/>
                    <a:pt x="2754760" y="439936"/>
                    <a:pt x="2877015" y="446049"/>
                  </a:cubicBezTo>
                  <a:cubicBezTo>
                    <a:pt x="2992153" y="458842"/>
                    <a:pt x="2943716" y="457200"/>
                    <a:pt x="3021981" y="457200"/>
                  </a:cubicBezTo>
                </a:path>
              </a:pathLst>
            </a:custGeom>
            <a:noFill/>
            <a:ln w="22225">
              <a:solidFill>
                <a:srgbClr val="0432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4ED0B2C-923A-3CD1-A0F9-1AD301E57236}"/>
                </a:ext>
              </a:extLst>
            </p:cNvPr>
            <p:cNvSpPr txBox="1"/>
            <p:nvPr/>
          </p:nvSpPr>
          <p:spPr>
            <a:xfrm>
              <a:off x="5747070" y="6478859"/>
              <a:ext cx="6495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F08F0EA-5419-9778-ECFF-6ABF7ADD4C9B}"/>
                </a:ext>
              </a:extLst>
            </p:cNvPr>
            <p:cNvSpPr txBox="1"/>
            <p:nvPr/>
          </p:nvSpPr>
          <p:spPr>
            <a:xfrm rot="16200000">
              <a:off x="2980964" y="5612623"/>
              <a:ext cx="2145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Fluorescent Intensity</a:t>
              </a:r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5F2A75-3131-A06B-966D-A9E66A05E3AD}"/>
              </a:ext>
            </a:extLst>
          </p:cNvPr>
          <p:cNvCxnSpPr>
            <a:cxnSpLocks/>
          </p:cNvCxnSpPr>
          <p:nvPr/>
        </p:nvCxnSpPr>
        <p:spPr>
          <a:xfrm flipH="1">
            <a:off x="6338741" y="4708024"/>
            <a:ext cx="331998" cy="683159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792081-1845-B959-93D6-B593C21DDB6C}"/>
              </a:ext>
            </a:extLst>
          </p:cNvPr>
          <p:cNvSpPr txBox="1"/>
          <p:nvPr/>
        </p:nvSpPr>
        <p:spPr>
          <a:xfrm>
            <a:off x="4459391" y="4658394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432FF"/>
                </a:solidFill>
              </a:rPr>
              <a:t>Activated</a:t>
            </a:r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6CE5C696-791D-F6D3-CE6B-12CD596E1D65}"/>
              </a:ext>
            </a:extLst>
          </p:cNvPr>
          <p:cNvSpPr/>
          <p:nvPr/>
        </p:nvSpPr>
        <p:spPr>
          <a:xfrm>
            <a:off x="2804247" y="6166065"/>
            <a:ext cx="3048000" cy="138654"/>
          </a:xfrm>
          <a:custGeom>
            <a:avLst/>
            <a:gdLst>
              <a:gd name="connsiteX0" fmla="*/ 0 w 3048000"/>
              <a:gd name="connsiteY0" fmla="*/ 138654 h 138654"/>
              <a:gd name="connsiteX1" fmla="*/ 96982 w 3048000"/>
              <a:gd name="connsiteY1" fmla="*/ 69382 h 138654"/>
              <a:gd name="connsiteX2" fmla="*/ 193963 w 3048000"/>
              <a:gd name="connsiteY2" fmla="*/ 41672 h 138654"/>
              <a:gd name="connsiteX3" fmla="*/ 360218 w 3048000"/>
              <a:gd name="connsiteY3" fmla="*/ 69382 h 138654"/>
              <a:gd name="connsiteX4" fmla="*/ 443345 w 3048000"/>
              <a:gd name="connsiteY4" fmla="*/ 97091 h 138654"/>
              <a:gd name="connsiteX5" fmla="*/ 595745 w 3048000"/>
              <a:gd name="connsiteY5" fmla="*/ 83236 h 138654"/>
              <a:gd name="connsiteX6" fmla="*/ 678872 w 3048000"/>
              <a:gd name="connsiteY6" fmla="*/ 69382 h 138654"/>
              <a:gd name="connsiteX7" fmla="*/ 775854 w 3048000"/>
              <a:gd name="connsiteY7" fmla="*/ 55527 h 138654"/>
              <a:gd name="connsiteX8" fmla="*/ 955963 w 3048000"/>
              <a:gd name="connsiteY8" fmla="*/ 69382 h 138654"/>
              <a:gd name="connsiteX9" fmla="*/ 1052945 w 3048000"/>
              <a:gd name="connsiteY9" fmla="*/ 69382 h 138654"/>
              <a:gd name="connsiteX10" fmla="*/ 1094509 w 3048000"/>
              <a:gd name="connsiteY10" fmla="*/ 41672 h 138654"/>
              <a:gd name="connsiteX11" fmla="*/ 1177636 w 3048000"/>
              <a:gd name="connsiteY11" fmla="*/ 13963 h 138654"/>
              <a:gd name="connsiteX12" fmla="*/ 1302327 w 3048000"/>
              <a:gd name="connsiteY12" fmla="*/ 69382 h 138654"/>
              <a:gd name="connsiteX13" fmla="*/ 1524000 w 3048000"/>
              <a:gd name="connsiteY13" fmla="*/ 55527 h 138654"/>
              <a:gd name="connsiteX14" fmla="*/ 1565563 w 3048000"/>
              <a:gd name="connsiteY14" fmla="*/ 41672 h 138654"/>
              <a:gd name="connsiteX15" fmla="*/ 1704109 w 3048000"/>
              <a:gd name="connsiteY15" fmla="*/ 55527 h 138654"/>
              <a:gd name="connsiteX16" fmla="*/ 1981200 w 3048000"/>
              <a:gd name="connsiteY16" fmla="*/ 83236 h 138654"/>
              <a:gd name="connsiteX17" fmla="*/ 2092036 w 3048000"/>
              <a:gd name="connsiteY17" fmla="*/ 69382 h 138654"/>
              <a:gd name="connsiteX18" fmla="*/ 2147454 w 3048000"/>
              <a:gd name="connsiteY18" fmla="*/ 55527 h 138654"/>
              <a:gd name="connsiteX19" fmla="*/ 2272145 w 3048000"/>
              <a:gd name="connsiteY19" fmla="*/ 27818 h 138654"/>
              <a:gd name="connsiteX20" fmla="*/ 2369127 w 3048000"/>
              <a:gd name="connsiteY20" fmla="*/ 41672 h 138654"/>
              <a:gd name="connsiteX21" fmla="*/ 2396836 w 3048000"/>
              <a:gd name="connsiteY21" fmla="*/ 69382 h 138654"/>
              <a:gd name="connsiteX22" fmla="*/ 2493818 w 3048000"/>
              <a:gd name="connsiteY22" fmla="*/ 55527 h 138654"/>
              <a:gd name="connsiteX23" fmla="*/ 2743200 w 3048000"/>
              <a:gd name="connsiteY23" fmla="*/ 13963 h 138654"/>
              <a:gd name="connsiteX24" fmla="*/ 2951018 w 3048000"/>
              <a:gd name="connsiteY24" fmla="*/ 41672 h 138654"/>
              <a:gd name="connsiteX25" fmla="*/ 3048000 w 3048000"/>
              <a:gd name="connsiteY25" fmla="*/ 55527 h 13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048000" h="138654">
                <a:moveTo>
                  <a:pt x="0" y="138654"/>
                </a:moveTo>
                <a:cubicBezTo>
                  <a:pt x="32327" y="115563"/>
                  <a:pt x="62916" y="89821"/>
                  <a:pt x="96982" y="69382"/>
                </a:cubicBezTo>
                <a:cubicBezTo>
                  <a:pt x="111180" y="60863"/>
                  <a:pt x="183609" y="44261"/>
                  <a:pt x="193963" y="41672"/>
                </a:cubicBezTo>
                <a:cubicBezTo>
                  <a:pt x="272558" y="51497"/>
                  <a:pt x="294830" y="49765"/>
                  <a:pt x="360218" y="69382"/>
                </a:cubicBezTo>
                <a:cubicBezTo>
                  <a:pt x="388194" y="77775"/>
                  <a:pt x="443345" y="97091"/>
                  <a:pt x="443345" y="97091"/>
                </a:cubicBezTo>
                <a:cubicBezTo>
                  <a:pt x="494145" y="92473"/>
                  <a:pt x="545085" y="89196"/>
                  <a:pt x="595745" y="83236"/>
                </a:cubicBezTo>
                <a:cubicBezTo>
                  <a:pt x="623644" y="79954"/>
                  <a:pt x="651107" y="73653"/>
                  <a:pt x="678872" y="69382"/>
                </a:cubicBezTo>
                <a:cubicBezTo>
                  <a:pt x="711148" y="64417"/>
                  <a:pt x="743527" y="60145"/>
                  <a:pt x="775854" y="55527"/>
                </a:cubicBezTo>
                <a:cubicBezTo>
                  <a:pt x="835890" y="60145"/>
                  <a:pt x="896214" y="61913"/>
                  <a:pt x="955963" y="69382"/>
                </a:cubicBezTo>
                <a:cubicBezTo>
                  <a:pt x="1048716" y="80976"/>
                  <a:pt x="940170" y="97575"/>
                  <a:pt x="1052945" y="69382"/>
                </a:cubicBezTo>
                <a:cubicBezTo>
                  <a:pt x="1066800" y="60145"/>
                  <a:pt x="1079293" y="48435"/>
                  <a:pt x="1094509" y="41672"/>
                </a:cubicBezTo>
                <a:cubicBezTo>
                  <a:pt x="1121199" y="29809"/>
                  <a:pt x="1177636" y="13963"/>
                  <a:pt x="1177636" y="13963"/>
                </a:cubicBezTo>
                <a:cubicBezTo>
                  <a:pt x="1276560" y="46938"/>
                  <a:pt x="1236461" y="25470"/>
                  <a:pt x="1302327" y="69382"/>
                </a:cubicBezTo>
                <a:cubicBezTo>
                  <a:pt x="1376218" y="64764"/>
                  <a:pt x="1450372" y="63278"/>
                  <a:pt x="1524000" y="55527"/>
                </a:cubicBezTo>
                <a:cubicBezTo>
                  <a:pt x="1538524" y="53998"/>
                  <a:pt x="1550959" y="41672"/>
                  <a:pt x="1565563" y="41672"/>
                </a:cubicBezTo>
                <a:cubicBezTo>
                  <a:pt x="1611975" y="41672"/>
                  <a:pt x="1657927" y="50909"/>
                  <a:pt x="1704109" y="55527"/>
                </a:cubicBezTo>
                <a:cubicBezTo>
                  <a:pt x="1812086" y="91521"/>
                  <a:pt x="1775226" y="83236"/>
                  <a:pt x="1981200" y="83236"/>
                </a:cubicBezTo>
                <a:cubicBezTo>
                  <a:pt x="2018433" y="83236"/>
                  <a:pt x="2055091" y="74000"/>
                  <a:pt x="2092036" y="69382"/>
                </a:cubicBezTo>
                <a:cubicBezTo>
                  <a:pt x="2110509" y="64764"/>
                  <a:pt x="2128866" y="59658"/>
                  <a:pt x="2147454" y="55527"/>
                </a:cubicBezTo>
                <a:cubicBezTo>
                  <a:pt x="2305799" y="20338"/>
                  <a:pt x="2136956" y="61614"/>
                  <a:pt x="2272145" y="27818"/>
                </a:cubicBezTo>
                <a:cubicBezTo>
                  <a:pt x="2304472" y="32436"/>
                  <a:pt x="2338147" y="31345"/>
                  <a:pt x="2369127" y="41672"/>
                </a:cubicBezTo>
                <a:cubicBezTo>
                  <a:pt x="2381519" y="45803"/>
                  <a:pt x="2383854" y="67939"/>
                  <a:pt x="2396836" y="69382"/>
                </a:cubicBezTo>
                <a:cubicBezTo>
                  <a:pt x="2429292" y="72988"/>
                  <a:pt x="2461491" y="60145"/>
                  <a:pt x="2493818" y="55527"/>
                </a:cubicBezTo>
                <a:cubicBezTo>
                  <a:pt x="2666933" y="-13719"/>
                  <a:pt x="2583008" y="-6060"/>
                  <a:pt x="2743200" y="13963"/>
                </a:cubicBezTo>
                <a:cubicBezTo>
                  <a:pt x="2849390" y="49361"/>
                  <a:pt x="2725009" y="11538"/>
                  <a:pt x="2951018" y="41672"/>
                </a:cubicBezTo>
                <a:cubicBezTo>
                  <a:pt x="3098744" y="61369"/>
                  <a:pt x="2865861" y="55527"/>
                  <a:pt x="3048000" y="55527"/>
                </a:cubicBezTo>
              </a:path>
            </a:pathLst>
          </a:cu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06CC819-08CE-C6DD-D0D8-D91E5881BF0A}"/>
              </a:ext>
            </a:extLst>
          </p:cNvPr>
          <p:cNvCxnSpPr>
            <a:cxnSpLocks/>
          </p:cNvCxnSpPr>
          <p:nvPr/>
        </p:nvCxnSpPr>
        <p:spPr>
          <a:xfrm flipH="1">
            <a:off x="4293553" y="5859037"/>
            <a:ext cx="331998" cy="3138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970B62-BC50-5CCE-6895-C195C0809CA4}"/>
              </a:ext>
            </a:extLst>
          </p:cNvPr>
          <p:cNvSpPr txBox="1"/>
          <p:nvPr/>
        </p:nvSpPr>
        <p:spPr>
          <a:xfrm>
            <a:off x="4641317" y="5632361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Not activated</a:t>
            </a:r>
          </a:p>
        </p:txBody>
      </p:sp>
      <p:pic>
        <p:nvPicPr>
          <p:cNvPr id="5" name="ActOT1PD1pd1001-1.avi">
            <a:hlinkClick r:id="" action="ppaction://media"/>
            <a:extLst>
              <a:ext uri="{FF2B5EF4-FFF2-40B4-BE49-F238E27FC236}">
                <a16:creationId xmlns:a16="http://schemas.microsoft.com/office/drawing/2014/main" id="{6A8A8785-C3CF-6A8F-1A72-EFBC65AE1A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03920" y="1117486"/>
            <a:ext cx="3368288" cy="3368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B9DE54-DCD2-2ACB-3066-CBD4EE1E9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705" y="753037"/>
            <a:ext cx="7772400" cy="272923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1F13C3-AB1E-922F-F715-725916A3F9FF}"/>
              </a:ext>
            </a:extLst>
          </p:cNvPr>
          <p:cNvCxnSpPr>
            <a:cxnSpLocks/>
          </p:cNvCxnSpPr>
          <p:nvPr/>
        </p:nvCxnSpPr>
        <p:spPr>
          <a:xfrm>
            <a:off x="1651131" y="4642760"/>
            <a:ext cx="581614" cy="748423"/>
          </a:xfrm>
          <a:prstGeom prst="straightConnector1">
            <a:avLst/>
          </a:prstGeom>
          <a:ln w="38100">
            <a:solidFill>
              <a:srgbClr val="0432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7207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3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70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project: Calcium Curve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34943"/>
            <a:ext cx="7886700" cy="4988113"/>
          </a:xfrm>
        </p:spPr>
        <p:txBody>
          <a:bodyPr>
            <a:normAutofit/>
          </a:bodyPr>
          <a:lstStyle/>
          <a:p>
            <a:r>
              <a:rPr lang="en-US" sz="2400" dirty="0"/>
              <a:t>Measurements</a:t>
            </a:r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8BE3E7-0B59-473C-D8F0-62DC6E99B917}"/>
              </a:ext>
            </a:extLst>
          </p:cNvPr>
          <p:cNvSpPr txBox="1"/>
          <p:nvPr/>
        </p:nvSpPr>
        <p:spPr>
          <a:xfrm>
            <a:off x="1136073" y="4076397"/>
            <a:ext cx="77862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TrackID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We follow the movement of cells, and give each cell a unique 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each cell (with a unique </a:t>
            </a:r>
            <a:r>
              <a:rPr lang="en-US" dirty="0" err="1"/>
              <a:t>TrackID</a:t>
            </a:r>
            <a:r>
              <a:rPr lang="en-US" dirty="0"/>
              <a:t>), the time it is being detected.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There maybe “gaps” in time for some cells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The length of time for some </a:t>
            </a:r>
            <a:r>
              <a:rPr lang="en-US" dirty="0" err="1"/>
              <a:t>TrackID</a:t>
            </a:r>
            <a:r>
              <a:rPr lang="en-US" dirty="0"/>
              <a:t> are very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Intensity Mean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corresponding fluorescent intensity measured within the cell.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 descr="A screenshot of a spreadsheet&#10;&#10;Description automatically generated">
            <a:extLst>
              <a:ext uri="{FF2B5EF4-FFF2-40B4-BE49-F238E27FC236}">
                <a16:creationId xmlns:a16="http://schemas.microsoft.com/office/drawing/2014/main" id="{937749B9-6196-2B17-76DA-D208A659E8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74" b="52431"/>
          <a:stretch/>
        </p:blipFill>
        <p:spPr>
          <a:xfrm>
            <a:off x="949043" y="1410409"/>
            <a:ext cx="7245912" cy="2368558"/>
          </a:xfrm>
          <a:prstGeom prst="rect">
            <a:avLst/>
          </a:prstGeom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28DBF0D-9567-20C1-2B8E-6C7F8B197DE9}"/>
              </a:ext>
            </a:extLst>
          </p:cNvPr>
          <p:cNvSpPr/>
          <p:nvPr/>
        </p:nvSpPr>
        <p:spPr>
          <a:xfrm>
            <a:off x="1136073" y="2036617"/>
            <a:ext cx="1427018" cy="174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4509F9D-94F1-8D79-AC84-B1DC4BBB3959}"/>
              </a:ext>
            </a:extLst>
          </p:cNvPr>
          <p:cNvSpPr/>
          <p:nvPr/>
        </p:nvSpPr>
        <p:spPr>
          <a:xfrm>
            <a:off x="5153893" y="2036617"/>
            <a:ext cx="797560" cy="174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EBB08404-135D-F78F-7AD3-45D8A63B6ED3}"/>
              </a:ext>
            </a:extLst>
          </p:cNvPr>
          <p:cNvSpPr/>
          <p:nvPr/>
        </p:nvSpPr>
        <p:spPr>
          <a:xfrm>
            <a:off x="6548874" y="2036617"/>
            <a:ext cx="797560" cy="17423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5DDA47-06E6-5D4E-11E6-60ACA5F3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705" y="753037"/>
            <a:ext cx="7772400" cy="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395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70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project: Calcium Curve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16850"/>
            <a:ext cx="7886700" cy="4988113"/>
          </a:xfrm>
        </p:spPr>
        <p:txBody>
          <a:bodyPr>
            <a:normAutofit/>
          </a:bodyPr>
          <a:lstStyle/>
          <a:p>
            <a:r>
              <a:rPr lang="en-US" sz="2400" dirty="0"/>
              <a:t>Tasks</a:t>
            </a:r>
          </a:p>
          <a:p>
            <a:pPr lvl="1"/>
            <a:r>
              <a:rPr lang="en-US" sz="2000" dirty="0"/>
              <a:t>Find all activated cells and save the corresponding ‘Intensity Mean’, ‘Time’ and ‘</a:t>
            </a:r>
            <a:r>
              <a:rPr lang="en-US" sz="2000" dirty="0" err="1"/>
              <a:t>TrackID</a:t>
            </a:r>
            <a:r>
              <a:rPr lang="en-US" sz="2000" dirty="0"/>
              <a:t>’ to a new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Find all </a:t>
            </a:r>
            <a:r>
              <a:rPr lang="en-US" sz="2000" dirty="0" err="1"/>
              <a:t>unactivated</a:t>
            </a:r>
            <a:r>
              <a:rPr lang="en-US" sz="2000" dirty="0"/>
              <a:t> cells and save the corresponding ‘Intensity Mean’, ‘Time’ and ‘</a:t>
            </a:r>
            <a:r>
              <a:rPr lang="en-US" sz="2000" dirty="0" err="1"/>
              <a:t>TrackID</a:t>
            </a:r>
            <a:r>
              <a:rPr lang="en-US" sz="2000" dirty="0"/>
              <a:t>’ to a new </a:t>
            </a:r>
            <a:r>
              <a:rPr lang="en-US" sz="2000" dirty="0" err="1"/>
              <a:t>DataFrame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What is the percentage of activated cells?</a:t>
            </a:r>
          </a:p>
          <a:p>
            <a:pPr lvl="1"/>
            <a:r>
              <a:rPr lang="en-US" sz="2000" dirty="0"/>
              <a:t>Plot the average calcium curve for all activated cells with error bars. 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B08094-7AEE-A3B0-439B-C021109B7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" y="753037"/>
            <a:ext cx="7772400" cy="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8157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2738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64643"/>
            <a:ext cx="7886700" cy="3598303"/>
          </a:xfrm>
        </p:spPr>
        <p:txBody>
          <a:bodyPr>
            <a:normAutofit/>
          </a:bodyPr>
          <a:lstStyle/>
          <a:p>
            <a:r>
              <a:rPr lang="en-US" sz="2400" dirty="0"/>
              <a:t>Requirements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Use data: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calcium_curves.xlsx</a:t>
            </a:r>
            <a:r>
              <a:rPr lang="en-US" sz="1400" dirty="0">
                <a:effectLst/>
              </a:rPr>
              <a:t> 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Include comments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outputs, inline plots.</a:t>
            </a: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Cite 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GenAI</a:t>
            </a:r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if you used it for completing the final project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You are expected to complete this final project on your own. If we find evidences of similar answers in two reports, 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BOTH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will get </a:t>
            </a:r>
            <a:r>
              <a:rPr lang="en-US" sz="1800" b="1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ZERO</a:t>
            </a:r>
            <a:r>
              <a:rPr lang="en-US" sz="1800" dirty="0"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Submit the Python notebook .</a:t>
            </a:r>
            <a:r>
              <a:rPr lang="en-US" sz="1800" dirty="0" err="1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ipynb</a:t>
            </a:r>
            <a:endParaRPr lang="en-US" sz="1800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DD8A3-6477-4D0D-C422-405B9F54D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" y="753037"/>
            <a:ext cx="7772400" cy="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5803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70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project: Calcium Curve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34943"/>
            <a:ext cx="7886700" cy="6394112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Step-by-step instructions:</a:t>
            </a:r>
            <a:r>
              <a:rPr lang="en-US" sz="2000" dirty="0">
                <a:effectLst/>
              </a:rPr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HW4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HW5 (to get derivative use </a:t>
            </a:r>
            <a:r>
              <a:rPr lang="en-US" sz="2000" b="1" dirty="0" err="1">
                <a:highlight>
                  <a:srgbClr val="C0C0C0"/>
                </a:highlight>
                <a:latin typeface="Vijaya" panose="02020604020202020204" pitchFamily="18" charset="0"/>
                <a:cs typeface="Vijaya" panose="02020604020202020204" pitchFamily="18" charset="0"/>
              </a:rPr>
              <a:t>np.gradient</a:t>
            </a:r>
            <a:r>
              <a:rPr lang="en-US" sz="2000" b="1" dirty="0">
                <a:highlight>
                  <a:srgbClr val="C0C0C0"/>
                </a:highlight>
                <a:latin typeface="Vijaya" panose="02020604020202020204" pitchFamily="18" charset="0"/>
                <a:cs typeface="Vijaya" panose="02020604020202020204" pitchFamily="18" charset="0"/>
              </a:rPr>
              <a:t>( )</a:t>
            </a:r>
            <a:r>
              <a:rPr lang="en-US" sz="2000" dirty="0"/>
              <a:t>)</a:t>
            </a:r>
            <a:endParaRPr lang="en-US" sz="2000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Now you should have the derivatives of the ‘Intensity Mean’ for each </a:t>
            </a:r>
            <a:r>
              <a:rPr lang="en-US" sz="2000" dirty="0" err="1">
                <a:effectLst/>
              </a:rPr>
              <a:t>TrackID</a:t>
            </a:r>
            <a:r>
              <a:rPr lang="en-US" sz="2000" dirty="0">
                <a:effectLst/>
              </a:rPr>
              <a:t>. If there is a rapid increase in ‘Intensity Mean’, you will find a peak in the corresponding derivatives. (use function </a:t>
            </a:r>
            <a:r>
              <a:rPr lang="en-US" sz="2000" b="1" dirty="0" err="1">
                <a:effectLst/>
                <a:highlight>
                  <a:srgbClr val="C0C0C0"/>
                </a:highlight>
                <a:latin typeface="Vijaya" panose="02020604020202020204" pitchFamily="18" charset="0"/>
                <a:cs typeface="Vijaya" panose="02020604020202020204" pitchFamily="18" charset="0"/>
              </a:rPr>
              <a:t>find_peaks</a:t>
            </a:r>
            <a:r>
              <a:rPr lang="en-US" sz="2000" b="1" dirty="0">
                <a:highlight>
                  <a:srgbClr val="C0C0C0"/>
                </a:highlight>
                <a:latin typeface="Vijaya" panose="02020604020202020204" pitchFamily="18" charset="0"/>
                <a:cs typeface="Vijaya" panose="02020604020202020204" pitchFamily="18" charset="0"/>
              </a:rPr>
              <a:t>( )</a:t>
            </a:r>
            <a:r>
              <a:rPr lang="en-US" sz="2000" dirty="0"/>
              <a:t> from the </a:t>
            </a:r>
            <a:r>
              <a:rPr lang="en-US" sz="1600" b="1" dirty="0" err="1">
                <a:solidFill>
                  <a:srgbClr val="111827"/>
                </a:solidFill>
                <a:effectLst/>
                <a:latin typeface="Söhne Mono"/>
              </a:rPr>
              <a:t>scipy.signal</a:t>
            </a:r>
            <a:r>
              <a:rPr lang="en-US" sz="1600" b="1" i="0" dirty="0">
                <a:solidFill>
                  <a:srgbClr val="111827"/>
                </a:solidFill>
                <a:effectLst/>
                <a:latin typeface="Söhne Mono"/>
              </a:rPr>
              <a:t> </a:t>
            </a:r>
            <a:r>
              <a:rPr lang="en-US" sz="1600" i="0" dirty="0">
                <a:solidFill>
                  <a:srgbClr val="111827"/>
                </a:solidFill>
                <a:effectLst/>
                <a:latin typeface="Söhne Mono"/>
              </a:rPr>
              <a:t>module</a:t>
            </a:r>
            <a:r>
              <a:rPr lang="en-US" sz="2000" dirty="0">
                <a:effectLst/>
              </a:rPr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Define a threshold for the peak. If the height of the peak is greater than this threshold, the cell is considered activated.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effectLst/>
              </a:rPr>
              <a:t>Find the </a:t>
            </a:r>
            <a:r>
              <a:rPr lang="en-US" sz="2000" dirty="0"/>
              <a:t>time of activation (at what time the peak happens).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Randomly select 50 activated cells. Plot their “Intensity Mean” as y-axis, and “Time” as x-axis together with the time of activation point in subplots of 10 rows and 5 columns (example function for plotting provided)</a:t>
            </a:r>
            <a:endParaRPr lang="en-US" sz="2000" dirty="0">
              <a:effectLst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Randomly select 50 </a:t>
            </a:r>
            <a:r>
              <a:rPr lang="en-US" sz="2000" dirty="0" err="1"/>
              <a:t>unactivated</a:t>
            </a:r>
            <a:r>
              <a:rPr lang="en-US" sz="2000" dirty="0"/>
              <a:t> cells. Plot</a:t>
            </a:r>
            <a:r>
              <a:rPr lang="en-US" sz="2000" dirty="0">
                <a:effectLst/>
              </a:rPr>
              <a:t> their “Intensity Mean” as y-axis, and “Time” as in subplots of 10 rows and 5 columns. </a:t>
            </a:r>
            <a:endParaRPr lang="en-US" sz="2000" dirty="0"/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Visually check if your threshold works well in separating activated vs </a:t>
            </a:r>
            <a:r>
              <a:rPr lang="en-US" sz="2000" dirty="0" err="1"/>
              <a:t>unactivated</a:t>
            </a:r>
            <a:r>
              <a:rPr lang="en-US" sz="2000" dirty="0"/>
              <a:t> curves. If not, adjust the threshold.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C143A-4A7E-5E1C-5279-39821569AA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" y="710505"/>
            <a:ext cx="7772400" cy="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66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0F2CF6F-6D67-CC48-38E1-F2491FF6E7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8"/>
          <a:stretch>
            <a:fillRect/>
          </a:stretch>
        </p:blipFill>
        <p:spPr bwMode="auto">
          <a:xfrm>
            <a:off x="451726" y="976946"/>
            <a:ext cx="7988300" cy="26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AD66AA8-82FB-7E28-7B89-49E15D4D42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808"/>
          <a:stretch>
            <a:fillRect/>
          </a:stretch>
        </p:blipFill>
        <p:spPr bwMode="auto">
          <a:xfrm>
            <a:off x="451726" y="4084740"/>
            <a:ext cx="7988300" cy="2691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7684618-1F84-A549-0F26-853894071772}"/>
              </a:ext>
            </a:extLst>
          </p:cNvPr>
          <p:cNvSpPr txBox="1"/>
          <p:nvPr/>
        </p:nvSpPr>
        <p:spPr>
          <a:xfrm>
            <a:off x="252249" y="607614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Activated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505365-C4F0-7D5B-5F1A-2C2318EDB53A}"/>
              </a:ext>
            </a:extLst>
          </p:cNvPr>
          <p:cNvSpPr txBox="1"/>
          <p:nvPr/>
        </p:nvSpPr>
        <p:spPr>
          <a:xfrm>
            <a:off x="252249" y="3807373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activated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2357226-3DFF-E7B9-E250-96744A130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262666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Subplot look like this</a:t>
            </a:r>
          </a:p>
        </p:txBody>
      </p:sp>
    </p:spTree>
    <p:extLst>
      <p:ext uri="{BB962C8B-B14F-4D97-AF65-F5344CB8AC3E}">
        <p14:creationId xmlns:p14="http://schemas.microsoft.com/office/powerpoint/2010/main" val="4246508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7908-9195-64FB-4673-E968FE04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47052"/>
            <a:ext cx="78867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Final project: Calcium Curve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7ED49-A1C4-E584-51F9-CB3E753A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934943"/>
            <a:ext cx="7886700" cy="6920584"/>
          </a:xfrm>
        </p:spPr>
        <p:txBody>
          <a:bodyPr>
            <a:normAutofit/>
          </a:bodyPr>
          <a:lstStyle/>
          <a:p>
            <a:r>
              <a:rPr lang="en-US" sz="2000" dirty="0">
                <a:effectLst/>
                <a:latin typeface="Calibri" panose="020F050202020403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Step-by-step instructions:</a:t>
            </a:r>
            <a:r>
              <a:rPr lang="en-US" sz="2000" dirty="0">
                <a:effectLst/>
              </a:rPr>
              <a:t> 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sz="2000" dirty="0"/>
              <a:t>Find all activated cells and save the corresponding ‘Intensity Mean’, ‘Time’ and ‘</a:t>
            </a:r>
            <a:r>
              <a:rPr lang="en-US" sz="2000" dirty="0" err="1"/>
              <a:t>TrackID</a:t>
            </a:r>
            <a:r>
              <a:rPr lang="en-US" sz="2000" dirty="0"/>
              <a:t>’ to a new </a:t>
            </a:r>
            <a:r>
              <a:rPr lang="en-US" sz="2000" dirty="0" err="1"/>
              <a:t>DataFrame</a:t>
            </a:r>
            <a:r>
              <a:rPr lang="en-US" sz="2000" dirty="0"/>
              <a:t>.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sz="2000" dirty="0"/>
              <a:t>Find all </a:t>
            </a:r>
            <a:r>
              <a:rPr lang="en-US" sz="2000" dirty="0" err="1"/>
              <a:t>unactivated</a:t>
            </a:r>
            <a:r>
              <a:rPr lang="en-US" sz="2000" dirty="0"/>
              <a:t> cells and save the corresponding ‘Intensity Mean’, ‘Time’ and ‘</a:t>
            </a:r>
            <a:r>
              <a:rPr lang="en-US" sz="2000" dirty="0" err="1"/>
              <a:t>TrackID</a:t>
            </a:r>
            <a:r>
              <a:rPr lang="en-US" sz="2000" dirty="0"/>
              <a:t>’ to a new </a:t>
            </a:r>
            <a:r>
              <a:rPr lang="en-US" sz="2000" dirty="0" err="1"/>
              <a:t>DataFrame</a:t>
            </a:r>
            <a:r>
              <a:rPr lang="en-US" sz="2000" dirty="0"/>
              <a:t>. 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sz="2000" dirty="0"/>
              <a:t>What is the percentage of activated cells?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sz="2000" dirty="0"/>
              <a:t>For all activated cells, align the activation time 0. For example: ‘</a:t>
            </a:r>
            <a:r>
              <a:rPr lang="en-US" sz="2000" dirty="0" err="1"/>
              <a:t>TrackID</a:t>
            </a:r>
            <a:r>
              <a:rPr lang="en-US" sz="2000" dirty="0"/>
              <a:t>’: 100001, ‘Time’: [11, </a:t>
            </a:r>
            <a:r>
              <a:rPr lang="en-US" sz="2000" dirty="0">
                <a:solidFill>
                  <a:srgbClr val="FF0000"/>
                </a:solidFill>
              </a:rPr>
              <a:t>12</a:t>
            </a:r>
            <a:r>
              <a:rPr lang="en-US" sz="2000" dirty="0"/>
              <a:t>, 13, …..,19, 20], if the activation happens at ’Time’=12, </a:t>
            </a:r>
            <a:r>
              <a:rPr lang="en-US" sz="2000" dirty="0">
                <a:sym typeface="Wingdings" pitchFamily="2" charset="2"/>
              </a:rPr>
              <a:t></a:t>
            </a:r>
            <a:r>
              <a:rPr lang="en-US" sz="2000" dirty="0"/>
              <a:t> ‘Time’: [-1, </a:t>
            </a:r>
            <a:r>
              <a:rPr lang="en-US" sz="2000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, 1, …..,7, 8] 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sz="2000" dirty="0"/>
              <a:t>Calculate the average and SEM for all activated curves at each time point. (SEM: </a:t>
            </a:r>
            <a:r>
              <a:rPr lang="en-US" sz="2000" dirty="0" err="1"/>
              <a:t>np.std</a:t>
            </a:r>
            <a:r>
              <a:rPr lang="en-US" sz="2000" dirty="0"/>
              <a:t>(data)/</a:t>
            </a:r>
            <a:r>
              <a:rPr lang="en-US" sz="2000" dirty="0" err="1"/>
              <a:t>np.sqrt</a:t>
            </a:r>
            <a:r>
              <a:rPr lang="en-US" sz="2000" dirty="0"/>
              <a:t>(</a:t>
            </a:r>
            <a:r>
              <a:rPr lang="en-US" sz="2000" dirty="0" err="1"/>
              <a:t>data.size</a:t>
            </a:r>
            <a:r>
              <a:rPr lang="en-US" sz="2000" dirty="0"/>
              <a:t>))</a:t>
            </a:r>
          </a:p>
          <a:p>
            <a:pPr marL="914400" lvl="1" indent="-457200">
              <a:buFont typeface="+mj-lt"/>
              <a:buAutoNum type="arabicPeriod" startAt="10"/>
            </a:pPr>
            <a:r>
              <a:rPr lang="en-US" sz="2000" dirty="0"/>
              <a:t>Plot the average calcium curve for all activated cells with SEM as error bars.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B9FAAE-85DB-6B5A-EA38-77E310800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705" y="699872"/>
            <a:ext cx="7772400" cy="272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6255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7761</TotalTime>
  <Words>766</Words>
  <Application>Microsoft Macintosh PowerPoint</Application>
  <PresentationFormat>On-screen Show (4:3)</PresentationFormat>
  <Paragraphs>81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Söhne Mono</vt:lpstr>
      <vt:lpstr>Arial</vt:lpstr>
      <vt:lpstr>Calibri</vt:lpstr>
      <vt:lpstr>Calibri Light</vt:lpstr>
      <vt:lpstr>Vijaya</vt:lpstr>
      <vt:lpstr>Wingdings</vt:lpstr>
      <vt:lpstr>Office Theme</vt:lpstr>
      <vt:lpstr>Final Project</vt:lpstr>
      <vt:lpstr>Introduction of the Final Project</vt:lpstr>
      <vt:lpstr>Final project: Calcium Curve Analysis</vt:lpstr>
      <vt:lpstr>Final project: Calcium Curve Analysis</vt:lpstr>
      <vt:lpstr>Final project: Calcium Curve Analysis</vt:lpstr>
      <vt:lpstr>Final project</vt:lpstr>
      <vt:lpstr>Final project: Calcium Curve Analysis</vt:lpstr>
      <vt:lpstr>Subplot look like this</vt:lpstr>
      <vt:lpstr>Final project: Calcium Curve Analysis</vt:lpstr>
      <vt:lpstr>Final project: Calcium Curve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anneecai@gmail.com</dc:creator>
  <cp:lastModifiedBy>anneecai@gmail.com</cp:lastModifiedBy>
  <cp:revision>377</cp:revision>
  <dcterms:created xsi:type="dcterms:W3CDTF">2022-10-31T01:03:52Z</dcterms:created>
  <dcterms:modified xsi:type="dcterms:W3CDTF">2025-09-29T04:44:54Z</dcterms:modified>
</cp:coreProperties>
</file>