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0" r:id="rId7"/>
    <p:sldId id="295" r:id="rId8"/>
    <p:sldId id="266" r:id="rId9"/>
    <p:sldId id="296" r:id="rId10"/>
    <p:sldId id="274" r:id="rId11"/>
    <p:sldId id="258" r:id="rId12"/>
    <p:sldId id="259" r:id="rId13"/>
    <p:sldId id="29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6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7FF39-2994-4289-B86E-DF6C4A9B693D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01009EB4-8DED-4AA2-80A9-1DA07973825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Myriad Pro" pitchFamily="34" charset="0"/>
              <a:cs typeface="Arial" panose="020B0604020202020204" pitchFamily="34" charset="0"/>
            </a:rPr>
            <a:t>Software Tools</a:t>
          </a:r>
        </a:p>
      </dgm:t>
    </dgm:pt>
    <dgm:pt modelId="{ED32D666-E5F1-4802-8FD4-CF143C4F3511}" type="parTrans" cxnId="{07745A92-C3AD-471E-BCD1-F2F59F81D6E9}">
      <dgm:prSet/>
      <dgm:spPr/>
      <dgm:t>
        <a:bodyPr/>
        <a:lstStyle/>
        <a:p>
          <a:endParaRPr lang="en-US"/>
        </a:p>
      </dgm:t>
    </dgm:pt>
    <dgm:pt modelId="{D75970DC-DEED-49DC-B30F-7CFD6B5364CA}" type="sibTrans" cxnId="{07745A92-C3AD-471E-BCD1-F2F59F81D6E9}">
      <dgm:prSet/>
      <dgm:spPr/>
      <dgm:t>
        <a:bodyPr/>
        <a:lstStyle/>
        <a:p>
          <a:endParaRPr lang="en-US"/>
        </a:p>
      </dgm:t>
    </dgm:pt>
    <dgm:pt modelId="{38B3E800-115C-41E1-BFBF-179A55CDB2F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Myriad Pro" pitchFamily="34" charset="0"/>
              <a:cs typeface="Arial" panose="020B0604020202020204" pitchFamily="34" charset="0"/>
            </a:rPr>
            <a:t>Human-Computer Interaction</a:t>
          </a:r>
        </a:p>
      </dgm:t>
    </dgm:pt>
    <dgm:pt modelId="{EBAACE01-FFEE-411B-BDA0-AEAC04B20BFE}" type="parTrans" cxnId="{22828746-BDAC-4F56-BF63-6E58E838F1C3}">
      <dgm:prSet/>
      <dgm:spPr/>
      <dgm:t>
        <a:bodyPr/>
        <a:lstStyle/>
        <a:p>
          <a:endParaRPr lang="en-US"/>
        </a:p>
      </dgm:t>
    </dgm:pt>
    <dgm:pt modelId="{2DDD9B90-50F6-481F-86B6-4F65890C5B6F}" type="sibTrans" cxnId="{22828746-BDAC-4F56-BF63-6E58E838F1C3}">
      <dgm:prSet/>
      <dgm:spPr/>
      <dgm:t>
        <a:bodyPr/>
        <a:lstStyle/>
        <a:p>
          <a:endParaRPr lang="en-US"/>
        </a:p>
      </dgm:t>
    </dgm:pt>
    <dgm:pt modelId="{6BE54DE6-0FAA-4818-ACA8-271438D4F74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Myriad Pro" pitchFamily="34" charset="0"/>
              <a:cs typeface="Arial" panose="020B0604020202020204" pitchFamily="34" charset="0"/>
            </a:rPr>
            <a:t>Group Work</a:t>
          </a:r>
        </a:p>
      </dgm:t>
    </dgm:pt>
    <dgm:pt modelId="{2F1B570F-8B72-48CD-9984-A69D10E2BAF4}" type="parTrans" cxnId="{47FA9434-384C-430E-A3F1-118CD358F8C2}">
      <dgm:prSet/>
      <dgm:spPr/>
      <dgm:t>
        <a:bodyPr/>
        <a:lstStyle/>
        <a:p>
          <a:endParaRPr lang="en-US"/>
        </a:p>
      </dgm:t>
    </dgm:pt>
    <dgm:pt modelId="{CE442A86-4F71-4D45-BD14-8B420A757A62}" type="sibTrans" cxnId="{47FA9434-384C-430E-A3F1-118CD358F8C2}">
      <dgm:prSet/>
      <dgm:spPr/>
      <dgm:t>
        <a:bodyPr/>
        <a:lstStyle/>
        <a:p>
          <a:endParaRPr lang="en-US"/>
        </a:p>
      </dgm:t>
    </dgm:pt>
    <dgm:pt modelId="{8C915B7E-2BEA-422E-A81D-913EFE99C2A0}" type="pres">
      <dgm:prSet presAssocID="{96F7FF39-2994-4289-B86E-DF6C4A9B693D}" presName="compositeShape" presStyleCnt="0">
        <dgm:presLayoutVars>
          <dgm:chMax val="7"/>
          <dgm:dir/>
          <dgm:resizeHandles val="exact"/>
        </dgm:presLayoutVars>
      </dgm:prSet>
      <dgm:spPr/>
    </dgm:pt>
    <dgm:pt modelId="{AA2AD270-5780-459F-895C-20AF43EC1BF3}" type="pres">
      <dgm:prSet presAssocID="{01009EB4-8DED-4AA2-80A9-1DA07973825C}" presName="circ1" presStyleLbl="vennNode1" presStyleIdx="0" presStyleCnt="3"/>
      <dgm:spPr/>
    </dgm:pt>
    <dgm:pt modelId="{8A72651C-3F2B-4D7A-9D74-0C29156E2D6D}" type="pres">
      <dgm:prSet presAssocID="{01009EB4-8DED-4AA2-80A9-1DA07973825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81B1E5B-5795-4AD7-AD65-B8013955A03F}" type="pres">
      <dgm:prSet presAssocID="{38B3E800-115C-41E1-BFBF-179A55CDB2F1}" presName="circ2" presStyleLbl="vennNode1" presStyleIdx="1" presStyleCnt="3"/>
      <dgm:spPr/>
    </dgm:pt>
    <dgm:pt modelId="{CF6AF1AD-C649-4711-904B-E563E50CCFF2}" type="pres">
      <dgm:prSet presAssocID="{38B3E800-115C-41E1-BFBF-179A55CDB2F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36FEFB5-4B54-4AFC-BA51-D7589964E545}" type="pres">
      <dgm:prSet presAssocID="{6BE54DE6-0FAA-4818-ACA8-271438D4F741}" presName="circ3" presStyleLbl="vennNode1" presStyleIdx="2" presStyleCnt="3"/>
      <dgm:spPr/>
    </dgm:pt>
    <dgm:pt modelId="{B13353C5-2D02-4D97-8E59-40DBA4DFF6FD}" type="pres">
      <dgm:prSet presAssocID="{6BE54DE6-0FAA-4818-ACA8-271438D4F74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B146C06-8446-4AB0-A51B-7CC92AC5DAB9}" type="presOf" srcId="{38B3E800-115C-41E1-BFBF-179A55CDB2F1}" destId="{E81B1E5B-5795-4AD7-AD65-B8013955A03F}" srcOrd="0" destOrd="0" presId="urn:microsoft.com/office/officeart/2005/8/layout/venn1"/>
    <dgm:cxn modelId="{CE40BD21-9DC6-45C5-A5EF-064F7DFF8417}" type="presOf" srcId="{6BE54DE6-0FAA-4818-ACA8-271438D4F741}" destId="{736FEFB5-4B54-4AFC-BA51-D7589964E545}" srcOrd="0" destOrd="0" presId="urn:microsoft.com/office/officeart/2005/8/layout/venn1"/>
    <dgm:cxn modelId="{47FA9434-384C-430E-A3F1-118CD358F8C2}" srcId="{96F7FF39-2994-4289-B86E-DF6C4A9B693D}" destId="{6BE54DE6-0FAA-4818-ACA8-271438D4F741}" srcOrd="2" destOrd="0" parTransId="{2F1B570F-8B72-48CD-9984-A69D10E2BAF4}" sibTransId="{CE442A86-4F71-4D45-BD14-8B420A757A62}"/>
    <dgm:cxn modelId="{6928893B-9F17-40BD-B30E-7BDB2D5C184A}" type="presOf" srcId="{01009EB4-8DED-4AA2-80A9-1DA07973825C}" destId="{AA2AD270-5780-459F-895C-20AF43EC1BF3}" srcOrd="0" destOrd="0" presId="urn:microsoft.com/office/officeart/2005/8/layout/venn1"/>
    <dgm:cxn modelId="{22828746-BDAC-4F56-BF63-6E58E838F1C3}" srcId="{96F7FF39-2994-4289-B86E-DF6C4A9B693D}" destId="{38B3E800-115C-41E1-BFBF-179A55CDB2F1}" srcOrd="1" destOrd="0" parTransId="{EBAACE01-FFEE-411B-BDA0-AEAC04B20BFE}" sibTransId="{2DDD9B90-50F6-481F-86B6-4F65890C5B6F}"/>
    <dgm:cxn modelId="{45A74868-7F2B-46A7-9FCA-6EE5DDCBD3B5}" type="presOf" srcId="{01009EB4-8DED-4AA2-80A9-1DA07973825C}" destId="{8A72651C-3F2B-4D7A-9D74-0C29156E2D6D}" srcOrd="1" destOrd="0" presId="urn:microsoft.com/office/officeart/2005/8/layout/venn1"/>
    <dgm:cxn modelId="{7342B48C-E592-4E8B-9F9E-DA134EB1FA50}" type="presOf" srcId="{96F7FF39-2994-4289-B86E-DF6C4A9B693D}" destId="{8C915B7E-2BEA-422E-A81D-913EFE99C2A0}" srcOrd="0" destOrd="0" presId="urn:microsoft.com/office/officeart/2005/8/layout/venn1"/>
    <dgm:cxn modelId="{07745A92-C3AD-471E-BCD1-F2F59F81D6E9}" srcId="{96F7FF39-2994-4289-B86E-DF6C4A9B693D}" destId="{01009EB4-8DED-4AA2-80A9-1DA07973825C}" srcOrd="0" destOrd="0" parTransId="{ED32D666-E5F1-4802-8FD4-CF143C4F3511}" sibTransId="{D75970DC-DEED-49DC-B30F-7CFD6B5364CA}"/>
    <dgm:cxn modelId="{D5BA93A9-83F5-480C-BA25-F9B04264CCB1}" type="presOf" srcId="{6BE54DE6-0FAA-4818-ACA8-271438D4F741}" destId="{B13353C5-2D02-4D97-8E59-40DBA4DFF6FD}" srcOrd="1" destOrd="0" presId="urn:microsoft.com/office/officeart/2005/8/layout/venn1"/>
    <dgm:cxn modelId="{8B5EA7C8-76AD-4D2B-B4A9-46FE8973D766}" type="presOf" srcId="{38B3E800-115C-41E1-BFBF-179A55CDB2F1}" destId="{CF6AF1AD-C649-4711-904B-E563E50CCFF2}" srcOrd="1" destOrd="0" presId="urn:microsoft.com/office/officeart/2005/8/layout/venn1"/>
    <dgm:cxn modelId="{79558A60-684F-467A-B81B-F421D8273C4A}" type="presParOf" srcId="{8C915B7E-2BEA-422E-A81D-913EFE99C2A0}" destId="{AA2AD270-5780-459F-895C-20AF43EC1BF3}" srcOrd="0" destOrd="0" presId="urn:microsoft.com/office/officeart/2005/8/layout/venn1"/>
    <dgm:cxn modelId="{49EB2D58-7B85-492A-80BD-5D3494D7979A}" type="presParOf" srcId="{8C915B7E-2BEA-422E-A81D-913EFE99C2A0}" destId="{8A72651C-3F2B-4D7A-9D74-0C29156E2D6D}" srcOrd="1" destOrd="0" presId="urn:microsoft.com/office/officeart/2005/8/layout/venn1"/>
    <dgm:cxn modelId="{D08A903F-4669-4E6B-9D5D-4D43C0E670F7}" type="presParOf" srcId="{8C915B7E-2BEA-422E-A81D-913EFE99C2A0}" destId="{E81B1E5B-5795-4AD7-AD65-B8013955A03F}" srcOrd="2" destOrd="0" presId="urn:microsoft.com/office/officeart/2005/8/layout/venn1"/>
    <dgm:cxn modelId="{5C08C9DF-4674-4D7A-A2A9-8072330EC102}" type="presParOf" srcId="{8C915B7E-2BEA-422E-A81D-913EFE99C2A0}" destId="{CF6AF1AD-C649-4711-904B-E563E50CCFF2}" srcOrd="3" destOrd="0" presId="urn:microsoft.com/office/officeart/2005/8/layout/venn1"/>
    <dgm:cxn modelId="{E7B42CDA-B452-49E5-8A2F-2CEEA4CCD7F9}" type="presParOf" srcId="{8C915B7E-2BEA-422E-A81D-913EFE99C2A0}" destId="{736FEFB5-4B54-4AFC-BA51-D7589964E545}" srcOrd="4" destOrd="0" presId="urn:microsoft.com/office/officeart/2005/8/layout/venn1"/>
    <dgm:cxn modelId="{1C12EBBE-0FF3-4461-BEC8-6F95024EE962}" type="presParOf" srcId="{8C915B7E-2BEA-422E-A81D-913EFE99C2A0}" destId="{B13353C5-2D02-4D97-8E59-40DBA4DFF6F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AD270-5780-459F-895C-20AF43EC1BF3}">
      <dsp:nvSpPr>
        <dsp:cNvPr id="0" name=""/>
        <dsp:cNvSpPr/>
      </dsp:nvSpPr>
      <dsp:spPr>
        <a:xfrm>
          <a:off x="2745898" y="60344"/>
          <a:ext cx="2896552" cy="289655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3000" b="0" i="0" u="none" strike="noStrike" kern="1200" cap="none" normalizeH="0" baseline="0" dirty="0">
              <a:ln/>
              <a:effectLst/>
              <a:latin typeface="Myriad Pro" pitchFamily="34" charset="0"/>
              <a:cs typeface="Arial" panose="020B0604020202020204" pitchFamily="34" charset="0"/>
            </a:rPr>
            <a:t>Software Tools</a:t>
          </a:r>
        </a:p>
      </dsp:txBody>
      <dsp:txXfrm>
        <a:off x="3132105" y="567241"/>
        <a:ext cx="2124138" cy="1303448"/>
      </dsp:txXfrm>
    </dsp:sp>
    <dsp:sp modelId="{E81B1E5B-5795-4AD7-AD65-B8013955A03F}">
      <dsp:nvSpPr>
        <dsp:cNvPr id="0" name=""/>
        <dsp:cNvSpPr/>
      </dsp:nvSpPr>
      <dsp:spPr>
        <a:xfrm>
          <a:off x="3791071" y="1870690"/>
          <a:ext cx="2896552" cy="2896552"/>
        </a:xfrm>
        <a:prstGeom prst="ellipse">
          <a:avLst/>
        </a:prstGeom>
        <a:solidFill>
          <a:schemeClr val="accent4">
            <a:alpha val="50000"/>
            <a:hueOff val="4116861"/>
            <a:satOff val="-18819"/>
            <a:lumOff val="-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3000" b="0" i="0" u="none" strike="noStrike" kern="1200" cap="none" normalizeH="0" baseline="0" dirty="0">
              <a:ln/>
              <a:effectLst/>
              <a:latin typeface="Myriad Pro" pitchFamily="34" charset="0"/>
              <a:cs typeface="Arial" panose="020B0604020202020204" pitchFamily="34" charset="0"/>
            </a:rPr>
            <a:t>Human-Computer Interaction</a:t>
          </a:r>
        </a:p>
      </dsp:txBody>
      <dsp:txXfrm>
        <a:off x="4676933" y="2618966"/>
        <a:ext cx="1737931" cy="1593104"/>
      </dsp:txXfrm>
    </dsp:sp>
    <dsp:sp modelId="{736FEFB5-4B54-4AFC-BA51-D7589964E545}">
      <dsp:nvSpPr>
        <dsp:cNvPr id="0" name=""/>
        <dsp:cNvSpPr/>
      </dsp:nvSpPr>
      <dsp:spPr>
        <a:xfrm>
          <a:off x="1700725" y="1870690"/>
          <a:ext cx="2896552" cy="2896552"/>
        </a:xfrm>
        <a:prstGeom prst="ellipse">
          <a:avLst/>
        </a:prstGeom>
        <a:solidFill>
          <a:schemeClr val="accent4">
            <a:alpha val="50000"/>
            <a:hueOff val="8233721"/>
            <a:satOff val="-37638"/>
            <a:lumOff val="-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3000" b="0" i="0" u="none" strike="noStrike" kern="1200" cap="none" normalizeH="0" baseline="0" dirty="0">
              <a:ln/>
              <a:effectLst/>
              <a:latin typeface="Myriad Pro" pitchFamily="34" charset="0"/>
              <a:cs typeface="Arial" panose="020B0604020202020204" pitchFamily="34" charset="0"/>
            </a:rPr>
            <a:t>Group Work</a:t>
          </a:r>
        </a:p>
      </dsp:txBody>
      <dsp:txXfrm>
        <a:off x="1973484" y="2618966"/>
        <a:ext cx="1737931" cy="159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drewbegel.com/info46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uw.edu/courses/1134247" TargetMode="External"/><Relationship Id="rId2" Type="http://schemas.openxmlformats.org/officeDocument/2006/relationships/hyperlink" Target="http://canvas.uw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461: Cooperative 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5"/>
            <a:ext cx="9228201" cy="1799069"/>
          </a:xfrm>
        </p:spPr>
        <p:txBody>
          <a:bodyPr>
            <a:normAutofit/>
          </a:bodyPr>
          <a:lstStyle/>
          <a:p>
            <a:r>
              <a:rPr lang="en-US" dirty="0"/>
              <a:t>Instructor: Dr. Andrew Begel, Microsoft Research </a:t>
            </a:r>
            <a:r>
              <a:rPr lang="en-US" i="1" dirty="0" err="1"/>
              <a:t>abegel@uw.edu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5363-060B-C143-B9D8-437907D0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Course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400C3-F3F3-4444-95FD-B17DE8ABF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second edition of the course created by Prof. Andrew </a:t>
            </a:r>
            <a:r>
              <a:rPr lang="en-US" dirty="0" err="1"/>
              <a:t>Ko</a:t>
            </a:r>
            <a:r>
              <a:rPr lang="en-US" dirty="0"/>
              <a:t>. </a:t>
            </a:r>
          </a:p>
          <a:p>
            <a:r>
              <a:rPr lang="en-US" dirty="0"/>
              <a:t>Some things will work well, some things will not. </a:t>
            </a:r>
          </a:p>
          <a:p>
            <a:pPr lvl="1"/>
            <a:r>
              <a:rPr lang="en-US" dirty="0"/>
              <a:t>Let me know! I want your feedback to improve the course.</a:t>
            </a:r>
          </a:p>
          <a:p>
            <a:r>
              <a:rPr lang="en-US" dirty="0"/>
              <a:t>Everything is on the course web site: </a:t>
            </a:r>
            <a:r>
              <a:rPr lang="en-US" dirty="0">
                <a:hlinkClick r:id="rId2"/>
              </a:rPr>
              <a:t>http://www.andrewbegel.com/info461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We’ll skim the syllabus now, but know that </a:t>
            </a:r>
            <a:r>
              <a:rPr lang="en-US" b="1" dirty="0"/>
              <a:t>you are responsible for knowing everything on the syllabus.</a:t>
            </a:r>
          </a:p>
        </p:txBody>
      </p:sp>
    </p:spTree>
    <p:extLst>
      <p:ext uri="{BB962C8B-B14F-4D97-AF65-F5344CB8AC3E}">
        <p14:creationId xmlns:p14="http://schemas.microsoft.com/office/powerpoint/2010/main" val="198726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329541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Andrew Begel (pronounced like the food: ‘Bagel’)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4179"/>
              </p:ext>
            </p:extLst>
          </p:nvPr>
        </p:nvGraphicFramePr>
        <p:xfrm>
          <a:off x="1459293" y="2525349"/>
          <a:ext cx="7227507" cy="18288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162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1992</a:t>
                      </a:r>
                      <a:r>
                        <a:rPr lang="en-US" sz="2400" baseline="0" dirty="0"/>
                        <a:t> – 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MIT, B.S. 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1996 – 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MIT, </a:t>
                      </a:r>
                      <a:r>
                        <a:rPr lang="en-US" sz="2400" dirty="0" err="1"/>
                        <a:t>M.Eng</a:t>
                      </a:r>
                      <a:r>
                        <a:rPr lang="en-US" sz="2400" dirty="0"/>
                        <a:t> EECS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1997 – 2005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UC Berkeley,</a:t>
                      </a:r>
                      <a:r>
                        <a:rPr lang="en-US" sz="2400" baseline="0" dirty="0"/>
                        <a:t> Ph.D. CS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2006 –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Microsoft Research, VIBE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AB97-A362-FB48-A014-EE262EFC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Study Software Engineers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149E-C6DE-0344-A45E-C1BAC24A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software engineers do all day?</a:t>
            </a:r>
          </a:p>
          <a:p>
            <a:r>
              <a:rPr lang="en-US" dirty="0"/>
              <a:t>How do software engineers work together to build large software products?</a:t>
            </a:r>
          </a:p>
          <a:p>
            <a:r>
              <a:rPr lang="en-US" dirty="0"/>
              <a:t>What can we do to help software engineers work better, together?</a:t>
            </a:r>
          </a:p>
          <a:p>
            <a:endParaRPr lang="en-US" dirty="0"/>
          </a:p>
          <a:p>
            <a:r>
              <a:rPr lang="en-US" dirty="0"/>
              <a:t>I help software engineers help themselves to become better at their jobs.</a:t>
            </a:r>
          </a:p>
        </p:txBody>
      </p:sp>
    </p:spTree>
    <p:extLst>
      <p:ext uri="{BB962C8B-B14F-4D97-AF65-F5344CB8AC3E}">
        <p14:creationId xmlns:p14="http://schemas.microsoft.com/office/powerpoint/2010/main" val="198688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is…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46340395"/>
              </p:ext>
            </p:extLst>
          </p:nvPr>
        </p:nvGraphicFramePr>
        <p:xfrm>
          <a:off x="1798638" y="1763980"/>
          <a:ext cx="8388350" cy="482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52BED3F-9F08-A84D-95CC-4C794B07B24C}"/>
              </a:ext>
            </a:extLst>
          </p:cNvPr>
          <p:cNvSpPr txBox="1"/>
          <p:nvPr/>
        </p:nvSpPr>
        <p:spPr>
          <a:xfrm>
            <a:off x="245100" y="4378817"/>
            <a:ext cx="3064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Developers, Testers, Data Scientists,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Neurotypical, </a:t>
            </a:r>
            <a:r>
              <a:rPr lang="en-US" dirty="0" err="1"/>
              <a:t>Neurodiverse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 Programming, Global Software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Agile Software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6DFBC-39CE-9447-9B96-D6F894222D0E}"/>
              </a:ext>
            </a:extLst>
          </p:cNvPr>
          <p:cNvSpPr txBox="1"/>
          <p:nvPr/>
        </p:nvSpPr>
        <p:spPr>
          <a:xfrm>
            <a:off x="8770514" y="4353059"/>
            <a:ext cx="3219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Biometrics: </a:t>
            </a:r>
            <a:r>
              <a:rPr lang="en-US" dirty="0" err="1"/>
              <a:t>Eyetracking</a:t>
            </a:r>
            <a:r>
              <a:rPr lang="en-US" dirty="0"/>
              <a:t>, EEG, fMRI, Emotion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Voice-Based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 Editing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Programming Environments for Kids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60CC9-A870-1148-93FC-655581B02064}"/>
              </a:ext>
            </a:extLst>
          </p:cNvPr>
          <p:cNvSpPr txBox="1"/>
          <p:nvPr/>
        </p:nvSpPr>
        <p:spPr>
          <a:xfrm>
            <a:off x="7521262" y="2157731"/>
            <a:ext cx="3142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Enterprise Social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Newsfeeds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46246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2AD270-5780-459F-895C-20AF43EC1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1B1E5B-5795-4AD7-AD65-B8013955A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36FEFB5-4B54-4AFC-BA51-D7589964E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A797-E31B-B44F-BFC3-2A9D524C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Teaching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49F1-A576-664C-BD7E-47F66AB1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can learn, when they’re motivated and believe they can. </a:t>
            </a:r>
          </a:p>
          <a:p>
            <a:r>
              <a:rPr lang="en-US" dirty="0"/>
              <a:t>Practice is the most effective way to gain proficiency.</a:t>
            </a:r>
          </a:p>
          <a:p>
            <a:r>
              <a:rPr lang="en-US" dirty="0"/>
              <a:t>Effective teachers create an environment that is conducive to learning and guide your progress through it. Effective teachers listen to feedback and change tactics when necessary.</a:t>
            </a:r>
          </a:p>
          <a:p>
            <a:r>
              <a:rPr lang="en-US" dirty="0"/>
              <a:t>Effective students show up, engage with the material, reflect on their practice, and ask for feedback and help.</a:t>
            </a:r>
          </a:p>
          <a:p>
            <a:r>
              <a:rPr lang="en-US" dirty="0"/>
              <a:t>The best way to get past being stuck is to let someone know you’re stuck.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9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 together </a:t>
            </a:r>
          </a:p>
          <a:p>
            <a:r>
              <a:rPr lang="en-US" sz="3200" dirty="0"/>
              <a:t>In a team</a:t>
            </a:r>
          </a:p>
          <a:p>
            <a:r>
              <a:rPr lang="en-US" sz="3200" dirty="0"/>
              <a:t>To build software</a:t>
            </a:r>
          </a:p>
          <a:p>
            <a:r>
              <a:rPr lang="en-US" sz="3200" dirty="0"/>
              <a:t>For a set of stakeholders </a:t>
            </a:r>
          </a:p>
          <a:p>
            <a:r>
              <a:rPr lang="en-US" sz="3200" dirty="0"/>
              <a:t>Who will reward you for your efforts</a:t>
            </a:r>
          </a:p>
        </p:txBody>
      </p:sp>
    </p:spTree>
    <p:extLst>
      <p:ext uri="{BB962C8B-B14F-4D97-AF65-F5344CB8AC3E}">
        <p14:creationId xmlns:p14="http://schemas.microsoft.com/office/powerpoint/2010/main" val="285139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Web Site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80362"/>
          </a:xfrm>
        </p:spPr>
        <p:txBody>
          <a:bodyPr>
            <a:normAutofit/>
          </a:bodyPr>
          <a:lstStyle/>
          <a:p>
            <a:r>
              <a:rPr lang="en-US" dirty="0"/>
              <a:t>Class Web Site: http://</a:t>
            </a:r>
            <a:r>
              <a:rPr lang="en-US" dirty="0" err="1"/>
              <a:t>www.andrewbegel.com</a:t>
            </a:r>
            <a:r>
              <a:rPr lang="en-US" dirty="0"/>
              <a:t>/info461</a:t>
            </a:r>
          </a:p>
          <a:p>
            <a:r>
              <a:rPr lang="en-US" dirty="0"/>
              <a:t>Class Canvas Site: </a:t>
            </a:r>
            <a:r>
              <a:rPr lang="en-US" dirty="0">
                <a:hlinkClick r:id="rId2"/>
              </a:rPr>
              <a:t>http://canvas.uw.edu</a:t>
            </a:r>
            <a:endParaRPr lang="en-US" dirty="0"/>
          </a:p>
          <a:p>
            <a:pPr lvl="1"/>
            <a:r>
              <a:rPr lang="en-US" dirty="0"/>
              <a:t>Log in with your UW </a:t>
            </a:r>
            <a:r>
              <a:rPr lang="en-US" dirty="0" err="1"/>
              <a:t>NetID</a:t>
            </a:r>
            <a:endParaRPr lang="en-US" dirty="0"/>
          </a:p>
          <a:p>
            <a:pPr lvl="1"/>
            <a:r>
              <a:rPr lang="en-US" dirty="0"/>
              <a:t>If you have registered for the course, you will be able to see the INFO 461 website in the Courses menu at the top of the web page.</a:t>
            </a:r>
          </a:p>
          <a:p>
            <a:pPr lvl="1"/>
            <a:r>
              <a:rPr lang="en-US" dirty="0"/>
              <a:t>If you’re not registered, the direct web site URL is </a:t>
            </a:r>
            <a:r>
              <a:rPr lang="en-US" dirty="0">
                <a:hlinkClick r:id="rId3"/>
              </a:rPr>
              <a:t>https://canvas.uw.edu/courses/1134247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My Office Hours: Tuesday, Thursday 1pm-3pm MGH 015J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0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 over the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Effort Estimation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7993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43B33"/>
      </a:dk2>
      <a:lt2>
        <a:srgbClr val="BFD4C6"/>
      </a:lt2>
      <a:accent1>
        <a:srgbClr val="549E39"/>
      </a:accent1>
      <a:accent2>
        <a:srgbClr val="C7D157"/>
      </a:accent2>
      <a:accent3>
        <a:srgbClr val="F08F1C"/>
      </a:accent3>
      <a:accent4>
        <a:srgbClr val="D05745"/>
      </a:accent4>
      <a:accent5>
        <a:srgbClr val="558569"/>
      </a:accent5>
      <a:accent6>
        <a:srgbClr val="5E99A4"/>
      </a:accent6>
      <a:hlink>
        <a:srgbClr val="00AAD8"/>
      </a:hlink>
      <a:folHlink>
        <a:srgbClr val="6B6B6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5118000A-40C1-40FE-8820-36522233349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FA91C1AD8BBB45A40574BDB21677D4" ma:contentTypeVersion="1" ma:contentTypeDescription="Create a new document." ma:contentTypeScope="" ma:versionID="46753e6b9e20f385b6d3ef85273ddd95">
  <xsd:schema xmlns:xsd="http://www.w3.org/2001/XMLSchema" xmlns:xs="http://www.w3.org/2001/XMLSchema" xmlns:p="http://schemas.microsoft.com/office/2006/metadata/properties" xmlns:ns3="4e929025-d872-4c3a-a0bb-7437d4bf978e" targetNamespace="http://schemas.microsoft.com/office/2006/metadata/properties" ma:root="true" ma:fieldsID="f351dd6823753148206ee3076f8f9e69" ns3:_="">
    <xsd:import namespace="4e929025-d872-4c3a-a0bb-7437d4bf978e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29025-d872-4c3a-a0bb-7437d4bf978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1CC6D9-BE37-4C89-B69E-535CC0E545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52396D-5413-47B9-BB10-18C966CD3E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4F88AEE-BC9C-40D9-B0A6-F33E421E0E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929025-d872-4c3a-a0bb-7437d4bf97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904</TotalTime>
  <Words>479</Words>
  <Application>Microsoft Macintosh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 Light</vt:lpstr>
      <vt:lpstr>Myriad Pro</vt:lpstr>
      <vt:lpstr>Metropolitan</vt:lpstr>
      <vt:lpstr>INFO 461: Cooperative Software Development</vt:lpstr>
      <vt:lpstr>Welcome</vt:lpstr>
      <vt:lpstr>Personal Introductions</vt:lpstr>
      <vt:lpstr>I Study Software Engineers</vt:lpstr>
      <vt:lpstr>Software Engineering is…</vt:lpstr>
      <vt:lpstr>My Teaching Philosophy</vt:lpstr>
      <vt:lpstr>Your Mission</vt:lpstr>
      <vt:lpstr>Class Web Site</vt:lpstr>
      <vt:lpstr>Today’s Class</vt:lpstr>
      <vt:lpstr>How this Course Works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461: Cooperative Software Development</dc:title>
  <dc:creator>Andrew Begel</dc:creator>
  <cp:lastModifiedBy>Andrew Begel</cp:lastModifiedBy>
  <cp:revision>33</cp:revision>
  <dcterms:created xsi:type="dcterms:W3CDTF">2013-01-08T07:57:49Z</dcterms:created>
  <dcterms:modified xsi:type="dcterms:W3CDTF">2018-02-26T04:12:00Z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0x010100A9FA91C1AD8BBB45A40574BDB21677D4</vt:lpwstr>
  </property>
  <property fmtid="{D5CDD505-2E9C-101B-9397-08002B2CF9AE}" pid="3" name="IsMyDocuments">
    <vt:bool>true</vt:bool>
  </property>
</Properties>
</file>