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80" d="100"/>
          <a:sy n="80" d="100"/>
        </p:scale>
        <p:origin x="62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D7368D-31D9-8101-473D-CD39E706F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796401" y="3378954"/>
            <a:ext cx="6394567" cy="3479046"/>
          </a:xfrm>
          <a:custGeom>
            <a:avLst/>
            <a:gdLst>
              <a:gd name="connsiteX0" fmla="*/ 5171297 w 6394567"/>
              <a:gd name="connsiteY0" fmla="*/ 284 h 3479046"/>
              <a:gd name="connsiteX1" fmla="*/ 6394290 w 6394567"/>
              <a:gd name="connsiteY1" fmla="*/ 430072 h 3479046"/>
              <a:gd name="connsiteX2" fmla="*/ 6394567 w 6394567"/>
              <a:gd name="connsiteY2" fmla="*/ 430316 h 3479046"/>
              <a:gd name="connsiteX3" fmla="*/ 6394567 w 6394567"/>
              <a:gd name="connsiteY3" fmla="*/ 3479046 h 3479046"/>
              <a:gd name="connsiteX4" fmla="*/ 0 w 6394567"/>
              <a:gd name="connsiteY4" fmla="*/ 3479046 h 3479046"/>
              <a:gd name="connsiteX5" fmla="*/ 3916974 w 6394567"/>
              <a:gd name="connsiteY5" fmla="*/ 405504 h 3479046"/>
              <a:gd name="connsiteX6" fmla="*/ 3959456 w 6394567"/>
              <a:gd name="connsiteY6" fmla="*/ 373857 h 3479046"/>
              <a:gd name="connsiteX7" fmla="*/ 5052215 w 6394567"/>
              <a:gd name="connsiteY7" fmla="*/ 1756 h 3479046"/>
              <a:gd name="connsiteX8" fmla="*/ 5171297 w 6394567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94567" h="3479046">
                <a:moveTo>
                  <a:pt x="5171297" y="284"/>
                </a:moveTo>
                <a:cubicBezTo>
                  <a:pt x="5607674" y="7531"/>
                  <a:pt x="6039042" y="153650"/>
                  <a:pt x="6394290" y="430072"/>
                </a:cubicBezTo>
                <a:lnTo>
                  <a:pt x="6394567" y="430316"/>
                </a:lnTo>
                <a:lnTo>
                  <a:pt x="6394567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39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F32C74-82F4-2A29-889B-EF23CEE6AA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1" y="1122363"/>
            <a:ext cx="6211185" cy="2305246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ACADD6-278F-604C-8A38-BBBAFC6754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2" y="3549048"/>
            <a:ext cx="5029198" cy="1956278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3946B-3F5A-C916-B62B-8D5938EA8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6539F-2DB8-FCDA-C884-9C3CD29B8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AA7B3-5D3B-D493-8F6F-1FEBB8576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119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50D2E-0561-F284-F89A-AAE3CD09A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36841"/>
            <a:ext cx="10239338" cy="95366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657C4C-16EC-2477-6332-830F53011D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9848" y="2139696"/>
            <a:ext cx="10239338" cy="367768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940D3-6996-1C08-F1AF-87C354657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676C3-588F-B636-8CE0-AA2CBFBCE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EF8A9-EB1E-B344-A4B8-B58D06336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187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EF3A28-33E4-2796-AE7A-1234569F5C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4950" y="1081177"/>
            <a:ext cx="2508849" cy="46338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D185FC-2BBB-E997-A5CD-F2C6CF6B7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6800" y="1081177"/>
            <a:ext cx="7505700" cy="463382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14B3C-96CD-071C-C2AD-2C7E04F81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A2B04-F5E0-C5A3-C77D-6AE9A9E91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55BC2-C712-C4A4-50EC-E10D88344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124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A4769-9A55-AF9B-4CE4-DFA07E711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45D9E-DBB4-B890-88D5-B4C03599E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15260-1C0B-A965-3114-D7C40D18B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AF4D1-0334-3F24-69B4-06C7BD742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BA76D-3B8B-429D-9B32-54D6A6297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609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9C414-4A2F-78AF-ED60-6130D4C563B3}"/>
              </a:ext>
            </a:extLst>
          </p:cNvPr>
          <p:cNvSpPr/>
          <p:nvPr/>
        </p:nvSpPr>
        <p:spPr>
          <a:xfrm>
            <a:off x="6284115" y="3378954"/>
            <a:ext cx="5907885" cy="3479046"/>
          </a:xfrm>
          <a:custGeom>
            <a:avLst/>
            <a:gdLst>
              <a:gd name="connsiteX0" fmla="*/ 5171297 w 5907885"/>
              <a:gd name="connsiteY0" fmla="*/ 284 h 3479046"/>
              <a:gd name="connsiteX1" fmla="*/ 5813217 w 5907885"/>
              <a:gd name="connsiteY1" fmla="*/ 114238 h 3479046"/>
              <a:gd name="connsiteX2" fmla="*/ 5907885 w 5907885"/>
              <a:gd name="connsiteY2" fmla="*/ 151524 h 3479046"/>
              <a:gd name="connsiteX3" fmla="*/ 5907885 w 5907885"/>
              <a:gd name="connsiteY3" fmla="*/ 3479046 h 3479046"/>
              <a:gd name="connsiteX4" fmla="*/ 0 w 5907885"/>
              <a:gd name="connsiteY4" fmla="*/ 3479046 h 3479046"/>
              <a:gd name="connsiteX5" fmla="*/ 3916974 w 5907885"/>
              <a:gd name="connsiteY5" fmla="*/ 405504 h 3479046"/>
              <a:gd name="connsiteX6" fmla="*/ 3959456 w 5907885"/>
              <a:gd name="connsiteY6" fmla="*/ 373857 h 3479046"/>
              <a:gd name="connsiteX7" fmla="*/ 5052215 w 5907885"/>
              <a:gd name="connsiteY7" fmla="*/ 1756 h 3479046"/>
              <a:gd name="connsiteX8" fmla="*/ 5171297 w 5907885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7885" h="3479046">
                <a:moveTo>
                  <a:pt x="5171297" y="284"/>
                </a:moveTo>
                <a:cubicBezTo>
                  <a:pt x="5389485" y="3908"/>
                  <a:pt x="5606422" y="42249"/>
                  <a:pt x="5813217" y="114238"/>
                </a:cubicBezTo>
                <a:lnTo>
                  <a:pt x="5907885" y="151524"/>
                </a:lnTo>
                <a:lnTo>
                  <a:pt x="5907885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2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3410AE4-7FC7-589E-B6D3-0DA7B5FC5CE3}"/>
              </a:ext>
            </a:extLst>
          </p:cNvPr>
          <p:cNvSpPr/>
          <p:nvPr/>
        </p:nvSpPr>
        <p:spPr>
          <a:xfrm flipH="1" flipV="1">
            <a:off x="0" y="0"/>
            <a:ext cx="2923855" cy="1479128"/>
          </a:xfrm>
          <a:custGeom>
            <a:avLst/>
            <a:gdLst>
              <a:gd name="connsiteX0" fmla="*/ 2923855 w 2923855"/>
              <a:gd name="connsiteY0" fmla="*/ 1479128 h 1479128"/>
              <a:gd name="connsiteX1" fmla="*/ 0 w 2923855"/>
              <a:gd name="connsiteY1" fmla="*/ 1479128 h 1479128"/>
              <a:gd name="connsiteX2" fmla="*/ 1368245 w 2923855"/>
              <a:gd name="connsiteY2" fmla="*/ 405504 h 1479128"/>
              <a:gd name="connsiteX3" fmla="*/ 1410727 w 2923855"/>
              <a:gd name="connsiteY3" fmla="*/ 373857 h 1479128"/>
              <a:gd name="connsiteX4" fmla="*/ 2503486 w 2923855"/>
              <a:gd name="connsiteY4" fmla="*/ 1756 h 1479128"/>
              <a:gd name="connsiteX5" fmla="*/ 2622568 w 2923855"/>
              <a:gd name="connsiteY5" fmla="*/ 284 h 1479128"/>
              <a:gd name="connsiteX6" fmla="*/ 2785835 w 2923855"/>
              <a:gd name="connsiteY6" fmla="*/ 9494 h 1479128"/>
              <a:gd name="connsiteX7" fmla="*/ 2923855 w 2923855"/>
              <a:gd name="connsiteY7" fmla="*/ 28352 h 1479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23855" h="1479128">
                <a:moveTo>
                  <a:pt x="2923855" y="1479128"/>
                </a:moveTo>
                <a:lnTo>
                  <a:pt x="0" y="1479128"/>
                </a:lnTo>
                <a:lnTo>
                  <a:pt x="1368245" y="405504"/>
                </a:lnTo>
                <a:lnTo>
                  <a:pt x="1410727" y="373857"/>
                </a:lnTo>
                <a:cubicBezTo>
                  <a:pt x="1742357" y="139664"/>
                  <a:pt x="2122368" y="17528"/>
                  <a:pt x="2503486" y="1756"/>
                </a:cubicBezTo>
                <a:cubicBezTo>
                  <a:pt x="2543187" y="114"/>
                  <a:pt x="2582898" y="-375"/>
                  <a:pt x="2622568" y="284"/>
                </a:cubicBezTo>
                <a:cubicBezTo>
                  <a:pt x="2677115" y="1190"/>
                  <a:pt x="2731584" y="4266"/>
                  <a:pt x="2785835" y="9494"/>
                </a:cubicBezTo>
                <a:lnTo>
                  <a:pt x="2923855" y="28352"/>
                </a:lnTo>
                <a:close/>
              </a:path>
            </a:pathLst>
          </a:custGeom>
          <a:gradFill>
            <a:gsLst>
              <a:gs pos="3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381CBD-08D9-3C9A-7620-24F2D6404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709738"/>
            <a:ext cx="6455434" cy="29812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5AE2B-1716-CEEC-73F8-E81F59192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0" y="4759252"/>
            <a:ext cx="5397260" cy="95574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F3052-6EE8-979F-04FB-1B8DF81F2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86285-161A-6869-27C2-0A159C234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ED64F-5DAB-238D-C34A-1DCCB1222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719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484D0-7460-7B08-F1EE-96EABE402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936841"/>
            <a:ext cx="10092477" cy="9536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0B7F9-8ECB-7079-A11E-51D3903E2B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17341"/>
            <a:ext cx="4809482" cy="3760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E97161-CAF5-CA48-D814-7ACD43AB9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9795" y="2117341"/>
            <a:ext cx="4809482" cy="3760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3BD680-4E7A-5155-3CAE-6BD44EE8B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A152D-EFF2-B3AA-3F25-14E113673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BD6032-FD7A-BFFD-9BE5-48EDBEFBD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378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47F4D-4855-340E-03F3-4860885EC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63283"/>
            <a:ext cx="10096500" cy="91600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EB472-7426-C288-B5F6-0A1232DCE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1" y="1879287"/>
            <a:ext cx="4739628" cy="582117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25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194F9C-B6FA-97C3-F618-0CF956CB5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66801" y="2505075"/>
            <a:ext cx="4739628" cy="3389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F5665C-7910-AFA2-350F-42C06ED5AF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0330" y="1879287"/>
            <a:ext cx="4762970" cy="582117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25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71352E-1DE0-F0CD-6F81-1D8FF59C2B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0330" y="2505075"/>
            <a:ext cx="4762970" cy="3389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38F7E4-7D9E-4736-3269-4F0C46996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8386CF-9A84-8D2A-BC47-C951DD994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80844D-FE1F-49E7-3BBD-527FB72EC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324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F691C-93A5-1364-00A9-A470C289F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357223"/>
            <a:ext cx="8886884" cy="1043078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E055BD-4154-B9D1-0B5B-B1E3A06B6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2A9E4A-03D1-7A8B-233D-014A3248F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2CEFC4-D276-DF45-F395-F5BD2EA70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513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12C0AD-76F4-FCE4-2717-0A9AA4351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83BB66-3F41-7F1D-5108-B3F679A88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AA6DA0-07AE-4BE4-B82F-7936D0E3E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822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BFB75-C953-0BD0-4E2E-717767426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70626"/>
            <a:ext cx="3705225" cy="1286774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1AA52-60F3-40F2-673B-5848F4253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75426"/>
            <a:ext cx="5980112" cy="476837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0167E8-C561-5A72-AED3-442F66DDE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DBFED3-7CB3-1B8B-9504-13A121CAD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2456C9-19A0-4441-B1AF-B7AFBF642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8898EA-84CC-411C-0012-D31495369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906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C1E10-1458-2553-05B4-313F7E26D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82128"/>
            <a:ext cx="3705225" cy="1275272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C0F677-F177-6DED-1920-685B9D9FF2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143000"/>
            <a:ext cx="5980112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4D1CB1-2109-480E-8904-4077C94D6E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6576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B0DB38-7CB9-2140-BC21-6D2E7DD0B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B448AD-3B1D-4B5E-CAB9-BB5FD2CDE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EEF53D-CF5A-87A2-E973-3B8CCDEBA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450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1F4A25-A386-9574-775C-E5E5F9FC3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36841"/>
            <a:ext cx="8886884" cy="9536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F7885F-2B7B-74DB-9996-E0ACEBC9D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2139696"/>
            <a:ext cx="8883836" cy="3677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4F519-BA47-2B81-CC1C-7E1F119EC6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7379" y="4629744"/>
            <a:ext cx="26535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E351CED-465B-40B5-ADCE-957C918F227B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52D7B-C352-1630-4C3D-7D5983C04D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610602" y="6318446"/>
            <a:ext cx="27431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E04F0-DF9B-480B-CC46-BAE7A81FB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6318446"/>
            <a:ext cx="6156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/>
                </a:solidFill>
              </a:defRPr>
            </a:lvl1pPr>
          </a:lstStyle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961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4F049F8-87E1-403E-2A50-2F4544BF8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plash of colors on a white surface">
            <a:extLst>
              <a:ext uri="{FF2B5EF4-FFF2-40B4-BE49-F238E27FC236}">
                <a16:creationId xmlns:a16="http://schemas.microsoft.com/office/drawing/2014/main" id="{FCAD7561-BCB6-0F0F-6EE4-68DE996DA4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97" b="22603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D29B6E1-6E86-A1A0-2491-E5B84B3AAD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540000" flipH="1">
            <a:off x="1035555" y="1445436"/>
            <a:ext cx="11191887" cy="5509960"/>
          </a:xfrm>
          <a:custGeom>
            <a:avLst/>
            <a:gdLst>
              <a:gd name="connsiteX0" fmla="*/ 75794 w 11191887"/>
              <a:gd name="connsiteY0" fmla="*/ 5509960 h 5509960"/>
              <a:gd name="connsiteX1" fmla="*/ 11191887 w 11191887"/>
              <a:gd name="connsiteY1" fmla="*/ 5315928 h 5509960"/>
              <a:gd name="connsiteX2" fmla="*/ 5163097 w 11191887"/>
              <a:gd name="connsiteY2" fmla="*/ 753031 h 5509960"/>
              <a:gd name="connsiteX3" fmla="*/ 5078820 w 11191887"/>
              <a:gd name="connsiteY3" fmla="*/ 692507 h 5509960"/>
              <a:gd name="connsiteX4" fmla="*/ 2926071 w 11191887"/>
              <a:gd name="connsiteY4" fmla="*/ 1150 h 5509960"/>
              <a:gd name="connsiteX5" fmla="*/ 2692814 w 11191887"/>
              <a:gd name="connsiteY5" fmla="*/ 2336 h 5509960"/>
              <a:gd name="connsiteX6" fmla="*/ 95718 w 11191887"/>
              <a:gd name="connsiteY6" fmla="*/ 1073885 h 5509960"/>
              <a:gd name="connsiteX7" fmla="*/ 0 w 11191887"/>
              <a:gd name="connsiteY7" fmla="*/ 1167726 h 5509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191887" h="5509960">
                <a:moveTo>
                  <a:pt x="75794" y="5509960"/>
                </a:moveTo>
                <a:lnTo>
                  <a:pt x="11191887" y="5315928"/>
                </a:lnTo>
                <a:lnTo>
                  <a:pt x="5163097" y="753031"/>
                </a:lnTo>
                <a:lnTo>
                  <a:pt x="5078820" y="692507"/>
                </a:lnTo>
                <a:cubicBezTo>
                  <a:pt x="4421358" y="245206"/>
                  <a:pt x="3672983" y="19009"/>
                  <a:pt x="2926071" y="1150"/>
                </a:cubicBezTo>
                <a:cubicBezTo>
                  <a:pt x="2848268" y="-711"/>
                  <a:pt x="2770480" y="-310"/>
                  <a:pt x="2692814" y="2336"/>
                </a:cubicBezTo>
                <a:cubicBezTo>
                  <a:pt x="1746244" y="34591"/>
                  <a:pt x="817542" y="400481"/>
                  <a:pt x="95718" y="1073885"/>
                </a:cubicBezTo>
                <a:lnTo>
                  <a:pt x="0" y="1167726"/>
                </a:lnTo>
                <a:close/>
              </a:path>
            </a:pathLst>
          </a:custGeom>
          <a:gradFill>
            <a:gsLst>
              <a:gs pos="23000">
                <a:schemeClr val="bg2">
                  <a:alpha val="68000"/>
                </a:schemeClr>
              </a:gs>
              <a:gs pos="100000">
                <a:schemeClr val="accent1">
                  <a:lumMod val="60000"/>
                  <a:lumOff val="40000"/>
                  <a:alpha val="78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1216BA-CB79-4AA4-DB55-9173C500D2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2446" y="3092651"/>
            <a:ext cx="5429290" cy="2142559"/>
          </a:xfrm>
        </p:spPr>
        <p:txBody>
          <a:bodyPr>
            <a:normAutofit fontScale="90000"/>
          </a:bodyPr>
          <a:lstStyle/>
          <a:p>
            <a:pPr algn="r"/>
            <a:r>
              <a:rPr lang="en-US" sz="4800" dirty="0"/>
              <a:t>Comparing the differences of 5 countries between 1952 and 2007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F1607C-8001-699F-4FC7-808D73FEB5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29817" y="5409639"/>
            <a:ext cx="5481920" cy="908807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Lesson 9 hands-on</a:t>
            </a:r>
          </a:p>
        </p:txBody>
      </p:sp>
    </p:spTree>
    <p:extLst>
      <p:ext uri="{BB962C8B-B14F-4D97-AF65-F5344CB8AC3E}">
        <p14:creationId xmlns:p14="http://schemas.microsoft.com/office/powerpoint/2010/main" val="3842904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3AFB4F7-B6B1-802A-EC9F-61CCAEB73D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849" y="1009103"/>
            <a:ext cx="5912785" cy="357788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ED06382-D724-1829-53A0-472F88C86491}"/>
              </a:ext>
            </a:extLst>
          </p:cNvPr>
          <p:cNvSpPr txBox="1"/>
          <p:nvPr/>
        </p:nvSpPr>
        <p:spPr>
          <a:xfrm>
            <a:off x="6954360" y="1866898"/>
            <a:ext cx="458041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 is a chart showing the Gross Domestic Product (GDP) as a graph for each country.  The lowest GPD for 1952 is Kenya at 853.5, and it remained the lowest into 2007 at 1463.2.  </a:t>
            </a:r>
          </a:p>
          <a:p>
            <a:endParaRPr lang="en-US" dirty="0"/>
          </a:p>
          <a:p>
            <a:r>
              <a:rPr lang="en-US" dirty="0"/>
              <a:t>The highest GPD in 1952 was held by Italy at 4931.4, but by 2007 Japan was highest of all at 31,656!</a:t>
            </a:r>
          </a:p>
        </p:txBody>
      </p:sp>
    </p:spTree>
    <p:extLst>
      <p:ext uri="{BB962C8B-B14F-4D97-AF65-F5344CB8AC3E}">
        <p14:creationId xmlns:p14="http://schemas.microsoft.com/office/powerpoint/2010/main" val="827852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30363EB-465E-FC9D-E92A-D2512D34B2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343" y="1200667"/>
            <a:ext cx="5032953" cy="301156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E2282A4-CA33-9BB4-5844-3B4FB4900914}"/>
              </a:ext>
            </a:extLst>
          </p:cNvPr>
          <p:cNvSpPr txBox="1"/>
          <p:nvPr/>
        </p:nvSpPr>
        <p:spPr>
          <a:xfrm>
            <a:off x="6295869" y="1618938"/>
            <a:ext cx="503295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 is the graph for the life expectancy in our 5 countries.  Kenya, just like in our other slide remains the lowest.  This is likely due to several famines that epidemics by which they were effected. 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07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3069EAE-E5AD-1021-F346-5EDE7DAFFF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064" y="1314728"/>
            <a:ext cx="2288186" cy="385694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BD94851-C771-3A1B-67D3-837C77A08F39}"/>
              </a:ext>
            </a:extLst>
          </p:cNvPr>
          <p:cNvSpPr txBox="1"/>
          <p:nvPr/>
        </p:nvSpPr>
        <p:spPr>
          <a:xfrm>
            <a:off x="4533900" y="1628775"/>
            <a:ext cx="56578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Attached is the median Life Expectancy for the </a:t>
            </a:r>
            <a:r>
              <a:rPr lang="en-US" dirty="0" err="1"/>
              <a:t>Gapminder</a:t>
            </a:r>
            <a:r>
              <a:rPr lang="en-US" dirty="0"/>
              <a:t> data frame.  All of our countries, except Kenya, had median life expectancies higher than the listed median from the </a:t>
            </a:r>
            <a:r>
              <a:rPr lang="en-US" dirty="0" err="1"/>
              <a:t>Gapminder</a:t>
            </a:r>
            <a:r>
              <a:rPr lang="en-US" dirty="0"/>
              <a:t> data frame. Kenya’s median fell below the </a:t>
            </a:r>
            <a:r>
              <a:rPr lang="en-US" dirty="0" err="1"/>
              <a:t>Gapminder</a:t>
            </a:r>
            <a:r>
              <a:rPr lang="en-US" dirty="0"/>
              <a:t> median every year.</a:t>
            </a:r>
          </a:p>
        </p:txBody>
      </p:sp>
    </p:spTree>
    <p:extLst>
      <p:ext uri="{BB962C8B-B14F-4D97-AF65-F5344CB8AC3E}">
        <p14:creationId xmlns:p14="http://schemas.microsoft.com/office/powerpoint/2010/main" val="1784023723"/>
      </p:ext>
    </p:extLst>
  </p:cSld>
  <p:clrMapOvr>
    <a:masterClrMapping/>
  </p:clrMapOvr>
</p:sld>
</file>

<file path=ppt/theme/theme1.xml><?xml version="1.0" encoding="utf-8"?>
<a:theme xmlns:a="http://schemas.openxmlformats.org/drawingml/2006/main" name="SwellVTI">
  <a:themeElements>
    <a:clrScheme name="AnalogousFromLightSeedLeftStep">
      <a:dk1>
        <a:srgbClr val="000000"/>
      </a:dk1>
      <a:lt1>
        <a:srgbClr val="FFFFFF"/>
      </a:lt1>
      <a:dk2>
        <a:srgbClr val="3B213A"/>
      </a:dk2>
      <a:lt2>
        <a:srgbClr val="E3E2E8"/>
      </a:lt2>
      <a:accent1>
        <a:srgbClr val="93A94E"/>
      </a:accent1>
      <a:accent2>
        <a:srgbClr val="B6A03C"/>
      </a:accent2>
      <a:accent3>
        <a:srgbClr val="EA8946"/>
      </a:accent3>
      <a:accent4>
        <a:srgbClr val="EB4E4F"/>
      </a:accent4>
      <a:accent5>
        <a:srgbClr val="EE6EA5"/>
      </a:accent5>
      <a:accent6>
        <a:srgbClr val="EB4ED2"/>
      </a:accent6>
      <a:hlink>
        <a:srgbClr val="7A69AE"/>
      </a:hlink>
      <a:folHlink>
        <a:srgbClr val="7F7F7F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ellVTI" id="{8361A04D-931A-43DC-973B-1B0B1DD5DECC}" vid="{6DDB23E8-D18E-4BDA-98D6-324466149EB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160</Words>
  <Application>Microsoft Office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Neue Haas Grotesk Text Pro</vt:lpstr>
      <vt:lpstr>SwellVTI</vt:lpstr>
      <vt:lpstr>Comparing the differences of 5 countries between 1952 and 2007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Comparing the differences of 5 countries between 1952 and 2007 </dc:title>
  <dc:creator>Amy Webb</dc:creator>
  <cp:lastModifiedBy>Amy Webb</cp:lastModifiedBy>
  <cp:revision>1</cp:revision>
  <dcterms:created xsi:type="dcterms:W3CDTF">2024-03-02T21:39:54Z</dcterms:created>
  <dcterms:modified xsi:type="dcterms:W3CDTF">2024-03-02T22:53:50Z</dcterms:modified>
</cp:coreProperties>
</file>