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24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3921B-BED2-4B68-907E-51945E4DDF2D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7C15-3744-43A9-8D35-440E37D96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236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vstudio/ee382832.aspx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 message: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Power</a:t>
            </a: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BI REST APIs allow developers to extend Power BI to deliver exactly what an organization needs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Talking points: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Here are some of the important uses of APIs: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Push data directly from another application into Power BI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Push not only static data, but also real-time data, into Power BI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Just as Azure Stream Analytics can push data directly into Power BI, you can enable other applications to do the same thing for real time visibility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This enables users to manage and monitor real-time content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You can add Power BI to existing application workflows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 discussed earlier, you can create custom connectors and content packs for unique data sources that Power BI doesn’t support as a default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 authentication using Azure Active Directory integration</a:t>
            </a:r>
            <a:endParaRPr 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C3270-D5B6-4AE0-BFEC-3BB548CBAE0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43077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 message: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Power</a:t>
            </a: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BI REST APIs allow developers to extend Power BI to deliver exactly what an organization needs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Talking points: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Here are some of the important uses of APIs: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Push data directly from another application into Power BI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Push not only static data, but also real-time data, into Power BI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Just as Azure Stream Analytics can push data directly into Power BI, you can enable other applications to do the same thing for real time visibility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This enables users to manage and monitor real-time content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You can add Power BI to existing application workflows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 discussed earlier, you can create custom connectors and content packs for unique data sources that Power BI doesn’t support as a default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 authentication using Azure Active Directory integration</a:t>
            </a:r>
            <a:endParaRPr 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C3270-D5B6-4AE0-BFEC-3BB548CBAE0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20122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https://msdn.microsoft.com/en-US/library/dn889825.aspx</a:t>
            </a:r>
          </a:p>
          <a:p>
            <a:endParaRPr lang="en-US" dirty="0"/>
          </a:p>
          <a:p>
            <a:r>
              <a:rPr lang="en-US" b="1" dirty="0">
                <a:effectLst/>
              </a:rPr>
              <a:t>Data types</a:t>
            </a:r>
          </a:p>
          <a:p>
            <a:r>
              <a:rPr lang="en-US" dirty="0">
                <a:effectLst/>
              </a:rPr>
              <a:t>Supported </a:t>
            </a:r>
            <a:r>
              <a:rPr lang="en-US" dirty="0">
                <a:effectLst/>
                <a:hlinkClick r:id="rId3"/>
              </a:rPr>
              <a:t>EDM</a:t>
            </a:r>
            <a:r>
              <a:rPr lang="en-US" dirty="0">
                <a:effectLst/>
              </a:rPr>
              <a:t> date types and restrictions:</a:t>
            </a:r>
          </a:p>
          <a:p>
            <a:endParaRPr lang="en-US" dirty="0">
              <a:effectLst/>
            </a:endParaRPr>
          </a:p>
          <a:p>
            <a:r>
              <a:rPr lang="en-US" b="1" dirty="0">
                <a:effectLst/>
              </a:rPr>
              <a:t>Data type		Restrictions</a:t>
            </a:r>
          </a:p>
          <a:p>
            <a:r>
              <a:rPr lang="en-US" dirty="0">
                <a:effectLst/>
              </a:rPr>
              <a:t>Int64		Int64.MaxValue and Int64.MinValue not allowed.</a:t>
            </a:r>
          </a:p>
          <a:p>
            <a:r>
              <a:rPr lang="en-US" dirty="0">
                <a:effectLst/>
              </a:rPr>
              <a:t>Double		Double.MaxValue and Double.MinValue values not allowed. </a:t>
            </a:r>
          </a:p>
          <a:p>
            <a:r>
              <a:rPr lang="en-US" dirty="0">
                <a:effectLst/>
              </a:rPr>
              <a:t>		NaN not supported.+Infinity and -Infinity not supported </a:t>
            </a:r>
          </a:p>
          <a:p>
            <a:r>
              <a:rPr lang="en-US" dirty="0">
                <a:effectLst/>
              </a:rPr>
              <a:t>		in some functions (e.g. Min, Max).</a:t>
            </a:r>
          </a:p>
          <a:p>
            <a:r>
              <a:rPr lang="en-US" dirty="0">
                <a:effectLst/>
              </a:rPr>
              <a:t>Boolean</a:t>
            </a:r>
          </a:p>
          <a:p>
            <a:r>
              <a:rPr lang="en-US" dirty="0">
                <a:effectLst/>
              </a:rPr>
              <a:t>Datetime		During data loading we quantize values with day fractions </a:t>
            </a:r>
          </a:p>
          <a:p>
            <a:r>
              <a:rPr lang="en-US" dirty="0">
                <a:effectLst/>
              </a:rPr>
              <a:t>		to whole multiples of 1/300 seconds (3.33ms).</a:t>
            </a:r>
          </a:p>
          <a:p>
            <a:r>
              <a:rPr lang="en-US" dirty="0">
                <a:effectLst/>
              </a:rPr>
              <a:t>String		Currently allows up to 128K characters.</a:t>
            </a:r>
          </a:p>
          <a:p>
            <a:endParaRPr lang="en-US" dirty="0">
              <a:effectLst/>
            </a:endParaRPr>
          </a:p>
          <a:p>
            <a:r>
              <a:rPr lang="en-US" b="1" dirty="0">
                <a:effectLst/>
              </a:rPr>
              <a:t>Table Rows [/datasets/{id}/tables/{TableName}/rows]</a:t>
            </a:r>
          </a:p>
          <a:p>
            <a:r>
              <a:rPr lang="en-US" dirty="0">
                <a:effectLst/>
              </a:rPr>
              <a:t>A collection of rows for a specific </a:t>
            </a:r>
            <a:r>
              <a:rPr lang="en-US" b="1" dirty="0">
                <a:effectLst/>
              </a:rPr>
              <a:t>Table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id (required, string, some guid) ... Unique guid of the </a:t>
            </a:r>
            <a:r>
              <a:rPr lang="en-US" b="1" dirty="0">
                <a:effectLst/>
              </a:rPr>
              <a:t>Dataset</a:t>
            </a:r>
            <a:r>
              <a:rPr lang="en-US" dirty="0">
                <a:effectLst/>
              </a:rPr>
              <a:t> to use.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TableName (required, string, friendly table name) ... Name of the </a:t>
            </a:r>
            <a:r>
              <a:rPr lang="en-US" b="1" dirty="0">
                <a:effectLst/>
              </a:rPr>
              <a:t>Dataset</a:t>
            </a:r>
            <a:r>
              <a:rPr lang="en-US" dirty="0">
                <a:effectLst/>
              </a:rPr>
              <a:t> table.</a:t>
            </a:r>
          </a:p>
          <a:p>
            <a:endParaRPr lang="en-US" dirty="0"/>
          </a:p>
          <a:p>
            <a:r>
              <a:rPr lang="en-US" b="1" dirty="0">
                <a:effectLst/>
              </a:rPr>
              <a:t>Supported limits</a:t>
            </a:r>
          </a:p>
          <a:p>
            <a:r>
              <a:rPr lang="en-US" b="1" dirty="0">
                <a:effectLst/>
              </a:rPr>
              <a:t>POST Rows</a:t>
            </a:r>
            <a:endParaRPr lang="en-US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Max rows per single push 10,000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Single push is non-continuous. It does not mean that the table is empty to start and it does not need to complete in under a second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Continuous push: Once per second at a max size of 500 rows with a max table size of 2 million rows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5 million row max per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Max of 5 pending request at one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C02C0-98AB-4661-8FF3-2C79CAD8CBF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76451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Ap-uri… Link</a:t>
            </a:r>
            <a:r>
              <a:rPr lang="en-US" baseline="0" dirty="0"/>
              <a:t> for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C02C0-98AB-4661-8FF3-2C79CAD8CBF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4921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D2D2D2">
                    <a:lumMod val="50000"/>
                  </a:srgbClr>
                </a:solidFill>
              </a:rPr>
              <a:t>Key message: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baseline="0" dirty="0">
              <a:solidFill>
                <a:srgbClr val="D2D2D2">
                  <a:lumMod val="50000"/>
                </a:srgb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baseline="0" dirty="0">
                <a:solidFill>
                  <a:srgbClr val="D2D2D2">
                    <a:lumMod val="50000"/>
                  </a:srgbClr>
                </a:solidFill>
              </a:rPr>
              <a:t>Talking points: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C3270-D5B6-4AE0-BFEC-3BB548CBAE0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492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D2D2D2">
                    <a:lumMod val="50000"/>
                  </a:srgbClr>
                </a:solidFill>
              </a:rPr>
              <a:t>Key message: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baseline="0" dirty="0">
              <a:solidFill>
                <a:srgbClr val="D2D2D2">
                  <a:lumMod val="50000"/>
                </a:srgb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baseline="0" dirty="0">
                <a:solidFill>
                  <a:srgbClr val="D2D2D2">
                    <a:lumMod val="50000"/>
                  </a:srgbClr>
                </a:solidFill>
              </a:rPr>
              <a:t>Talking points: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C3270-D5B6-4AE0-BFEC-3BB548CBAE0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62625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D2D2D2">
                    <a:lumMod val="50000"/>
                  </a:srgbClr>
                </a:solidFill>
              </a:rPr>
              <a:t>Key message: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baseline="0" dirty="0">
              <a:solidFill>
                <a:srgbClr val="D2D2D2">
                  <a:lumMod val="50000"/>
                </a:srgb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baseline="0" dirty="0">
                <a:solidFill>
                  <a:srgbClr val="D2D2D2">
                    <a:lumMod val="50000"/>
                  </a:srgbClr>
                </a:solidFill>
              </a:rPr>
              <a:t>Talking points: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C3270-D5B6-4AE0-BFEC-3BB548CBAE0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87773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D2D2D2">
                    <a:lumMod val="50000"/>
                  </a:srgbClr>
                </a:solidFill>
              </a:rPr>
              <a:t>Key message: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baseline="0" dirty="0">
              <a:solidFill>
                <a:srgbClr val="D2D2D2">
                  <a:lumMod val="50000"/>
                </a:srgb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baseline="0" dirty="0">
                <a:solidFill>
                  <a:srgbClr val="D2D2D2">
                    <a:lumMod val="50000"/>
                  </a:srgbClr>
                </a:solidFill>
              </a:rPr>
              <a:t>Talking points: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C3270-D5B6-4AE0-BFEC-3BB548CBAE0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87445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 message: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Power</a:t>
            </a: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BI REST APIs allow developers to extend Power BI to deliver exactly what an organization needs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Talking points: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Here are some of the important uses of APIs: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Push data directly from another application into Power BI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Push not only static data, but also real-time data, into Power BI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Just as Azure Stream Analytics can push data directly into Power BI, you can enable other applications to do the same thing for real time visibility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This enables users to manage and monitor real-time content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You can add Power BI to existing application workflows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 discussed earlier, you can create custom connectors and content packs for unique data sources that Power BI doesn’t support as a default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 authentication using Azure Active Directory integration</a:t>
            </a:r>
            <a:endParaRPr 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C3270-D5B6-4AE0-BFEC-3BB548CBAE0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75012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 message: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Power</a:t>
            </a: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BI REST APIs allow developers to extend Power BI to deliver exactly what an organization needs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Talking points: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Here are some of the important uses of APIs: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Push data directly from another application into Power BI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Push not only static data, but also real-time data, into Power BI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Just as Azure Stream Analytics can push data directly into Power BI, you can enable other applications to do the same thing for real time visibility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This enables users to manage and monitor real-time content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You can add Power BI to existing application workflows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 discussed earlier, you can create custom connectors and content packs for unique data sources that Power BI doesn’t support as a default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 authentication using Azure Active Directory integration</a:t>
            </a:r>
            <a:endParaRPr 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C3270-D5B6-4AE0-BFEC-3BB548CBAE0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30743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 message: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Power</a:t>
            </a: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BI REST APIs allow developers to extend Power BI to deliver exactly what an organization needs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Talking points: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Here are some of the important uses of APIs: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Push data directly from another application into Power BI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Push not only static data, but also real-time data, into Power BI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Just as Azure Stream Analytics can push data directly into Power BI, you can enable other applications to do the same thing for real time visibility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This enables users to manage and monitor real-time content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You can add Power BI to existing application workflows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 discussed earlier, you can create custom connectors and content packs for unique data sources that Power BI doesn’t support as a default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 authentication using Azure Active Directory integration</a:t>
            </a:r>
            <a:endParaRPr 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C3270-D5B6-4AE0-BFEC-3BB548CBAE0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81502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 message: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Power</a:t>
            </a: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BI REST APIs allow developers to extend Power BI to deliver exactly what an organization needs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Talking points: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Here are some of the important uses of APIs: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Push data directly from another application into Power BI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Push not only static data, but also real-time data, into Power BI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Just as Azure Stream Analytics can push data directly into Power BI, you can enable other applications to do the same thing for real time visibility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This enables users to manage and monitor real-time content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You can add Power BI to existing application workflows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 discussed earlier, you can create custom connectors and content packs for unique data sources that Power BI doesn’t support as a default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 authentication using Azure Active Directory integration</a:t>
            </a:r>
            <a:endParaRPr 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C3270-D5B6-4AE0-BFEC-3BB548CBAE0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9054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3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5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9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82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45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89378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 Ti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4" r="1970" b="13303"/>
          <a:stretch/>
        </p:blipFill>
        <p:spPr>
          <a:xfrm>
            <a:off x="1" y="0"/>
            <a:ext cx="12192000" cy="6894212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33470" y="325979"/>
            <a:ext cx="6233021" cy="4148709"/>
          </a:xfrm>
          <a:prstGeom prst="rect">
            <a:avLst/>
          </a:prstGeom>
          <a:solidFill>
            <a:srgbClr val="F2C812">
              <a:alpha val="83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gradFill>
                <a:gsLst>
                  <a:gs pos="93162">
                    <a:srgbClr val="505050">
                      <a:lumMod val="50000"/>
                    </a:srgbClr>
                  </a:gs>
                  <a:gs pos="68000">
                    <a:srgbClr val="505050">
                      <a:lumMod val="5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3347" y="599489"/>
            <a:ext cx="6053269" cy="1181862"/>
          </a:xfrm>
          <a:prstGeom prst="rect">
            <a:avLst/>
          </a:prstGeom>
          <a:noFill/>
        </p:spPr>
        <p:txBody>
          <a:bodyPr wrap="square" lIns="228600" tIns="91440" rIns="228600" bIns="91440" rtlCol="0">
            <a:spAutoFit/>
          </a:bodyPr>
          <a:lstStyle/>
          <a:p>
            <a:pPr defTabSz="914099" fontAlgn="base">
              <a:lnSpc>
                <a:spcPct val="90000"/>
              </a:lnSpc>
              <a:spcAft>
                <a:spcPts val="1200"/>
              </a:spcAft>
            </a:pPr>
            <a:r>
              <a:rPr lang="en-US" sz="3600" dirty="0">
                <a:gradFill>
                  <a:gsLst>
                    <a:gs pos="93162">
                      <a:srgbClr val="505050">
                        <a:lumMod val="50000"/>
                      </a:srgbClr>
                    </a:gs>
                    <a:gs pos="68000">
                      <a:srgbClr val="505050">
                        <a:lumMod val="50000"/>
                      </a:srgbClr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Power BI Technical Reference Deck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64020" y="2908517"/>
            <a:ext cx="5199207" cy="994420"/>
          </a:xfrm>
          <a:prstGeom prst="rect">
            <a:avLst/>
          </a:prstGeom>
        </p:spPr>
        <p:txBody>
          <a:bodyPr lIns="182880" tIns="146304" rIns="182880" bIns="146304"/>
          <a:lstStyle>
            <a:lvl1pPr marL="0" indent="0" algn="l">
              <a:lnSpc>
                <a:spcPct val="90000"/>
              </a:lnSpc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464020" y="2045436"/>
            <a:ext cx="5199207" cy="709796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157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8193" marR="0" indent="0" algn="ct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6386" marR="0" indent="0" algn="ct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44579" marR="0" indent="0" algn="ct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92773" marR="0" indent="0" algn="ct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40966" indent="0" algn="ctr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89159" indent="0" algn="ctr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37352" indent="0" algn="ctr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585545" indent="0" algn="ctr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Level 300 Deck</a:t>
            </a:r>
          </a:p>
        </p:txBody>
      </p:sp>
    </p:spTree>
    <p:extLst>
      <p:ext uri="{BB962C8B-B14F-4D97-AF65-F5344CB8AC3E}">
        <p14:creationId xmlns:p14="http://schemas.microsoft.com/office/powerpoint/2010/main" val="232151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d Ti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23"/>
          <a:stretch/>
        </p:blipFill>
        <p:spPr>
          <a:xfrm>
            <a:off x="0" y="0"/>
            <a:ext cx="12382500" cy="6885709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410561" y="221672"/>
            <a:ext cx="6233021" cy="3404174"/>
          </a:xfrm>
          <a:prstGeom prst="rect">
            <a:avLst/>
          </a:prstGeom>
          <a:solidFill>
            <a:srgbClr val="F2C812">
              <a:alpha val="83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gradFill>
                <a:gsLst>
                  <a:gs pos="93162">
                    <a:srgbClr val="505050">
                      <a:lumMod val="50000"/>
                    </a:srgbClr>
                  </a:gs>
                  <a:gs pos="68000">
                    <a:srgbClr val="505050">
                      <a:lumMod val="5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438" y="322397"/>
            <a:ext cx="6053269" cy="1181862"/>
          </a:xfrm>
          <a:prstGeom prst="rect">
            <a:avLst/>
          </a:prstGeom>
          <a:noFill/>
        </p:spPr>
        <p:txBody>
          <a:bodyPr wrap="square" lIns="228600" tIns="91440" rIns="228600" bIns="91440" rtlCol="0">
            <a:spAutoFit/>
          </a:bodyPr>
          <a:lstStyle/>
          <a:p>
            <a:pPr defTabSz="914099" fontAlgn="base">
              <a:lnSpc>
                <a:spcPct val="90000"/>
              </a:lnSpc>
              <a:spcAft>
                <a:spcPts val="1200"/>
              </a:spcAft>
            </a:pPr>
            <a:r>
              <a:rPr lang="en-US" sz="3600" dirty="0">
                <a:gradFill>
                  <a:gsLst>
                    <a:gs pos="93162">
                      <a:srgbClr val="505050">
                        <a:lumMod val="50000"/>
                      </a:srgbClr>
                    </a:gs>
                    <a:gs pos="68000">
                      <a:srgbClr val="505050">
                        <a:lumMod val="50000"/>
                      </a:srgbClr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Power BI Technical Reference Deck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41111" y="2532576"/>
            <a:ext cx="5199207" cy="994420"/>
          </a:xfrm>
          <a:prstGeom prst="rect">
            <a:avLst/>
          </a:prstGeom>
        </p:spPr>
        <p:txBody>
          <a:bodyPr lIns="182880" tIns="146304" rIns="182880" bIns="146304"/>
          <a:lstStyle>
            <a:lvl1pPr marL="0" indent="0" algn="l">
              <a:lnSpc>
                <a:spcPct val="90000"/>
              </a:lnSpc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741111" y="1768344"/>
            <a:ext cx="5199207" cy="709796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157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8193" marR="0" indent="0" algn="ct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6386" marR="0" indent="0" algn="ct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44579" marR="0" indent="0" algn="ct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92773" marR="0" indent="0" algn="ct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40966" indent="0" algn="ctr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89159" indent="0" algn="ctr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37352" indent="0" algn="ctr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585545" indent="0" algn="ctr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Level 300 Deck</a:t>
            </a:r>
          </a:p>
        </p:txBody>
      </p:sp>
    </p:spTree>
    <p:extLst>
      <p:ext uri="{BB962C8B-B14F-4D97-AF65-F5344CB8AC3E}">
        <p14:creationId xmlns:p14="http://schemas.microsoft.com/office/powerpoint/2010/main" val="284088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d Ti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3730" cy="6858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33470" y="325979"/>
            <a:ext cx="6233021" cy="4148709"/>
          </a:xfrm>
          <a:prstGeom prst="rect">
            <a:avLst/>
          </a:prstGeom>
          <a:solidFill>
            <a:srgbClr val="F2C812">
              <a:alpha val="83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gradFill>
                <a:gsLst>
                  <a:gs pos="93162">
                    <a:srgbClr val="505050">
                      <a:lumMod val="50000"/>
                    </a:srgbClr>
                  </a:gs>
                  <a:gs pos="68000">
                    <a:srgbClr val="505050">
                      <a:lumMod val="5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3347" y="599489"/>
            <a:ext cx="6053269" cy="1292662"/>
          </a:xfrm>
          <a:prstGeom prst="rect">
            <a:avLst/>
          </a:prstGeom>
          <a:noFill/>
        </p:spPr>
        <p:txBody>
          <a:bodyPr wrap="square" lIns="228600" tIns="91440" rIns="228600" bIns="91440" rtlCol="0">
            <a:spAutoFit/>
          </a:bodyPr>
          <a:lstStyle/>
          <a:p>
            <a:pPr defTabSz="914099" fontAlgn="base">
              <a:lnSpc>
                <a:spcPct val="90000"/>
              </a:lnSpc>
              <a:spcAft>
                <a:spcPts val="1200"/>
              </a:spcAft>
            </a:pPr>
            <a:r>
              <a:rPr lang="en-US" sz="4000" dirty="0">
                <a:gradFill>
                  <a:gsLst>
                    <a:gs pos="93162">
                      <a:srgbClr val="505050">
                        <a:lumMod val="50000"/>
                      </a:srgbClr>
                    </a:gs>
                    <a:gs pos="68000">
                      <a:srgbClr val="505050">
                        <a:lumMod val="50000"/>
                      </a:srgbClr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Bring your data to life with Microsoft Power BI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64020" y="2908517"/>
            <a:ext cx="5199207" cy="994420"/>
          </a:xfrm>
          <a:prstGeom prst="rect">
            <a:avLst/>
          </a:prstGeom>
        </p:spPr>
        <p:txBody>
          <a:bodyPr lIns="182880" tIns="146304" rIns="182880" bIns="146304"/>
          <a:lstStyle>
            <a:lvl1pPr marL="0" indent="0" algn="l">
              <a:lnSpc>
                <a:spcPct val="90000"/>
              </a:lnSpc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464020" y="2045436"/>
            <a:ext cx="5199207" cy="709796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157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8193" marR="0" indent="0" algn="ct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6386" marR="0" indent="0" algn="ct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44579" marR="0" indent="0" algn="ct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92773" marR="0" indent="0" algn="ct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40966" indent="0" algn="ctr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89159" indent="0" algn="ctr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37352" indent="0" algn="ctr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585545" indent="0" algn="ctr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L200 Deck</a:t>
            </a:r>
          </a:p>
        </p:txBody>
      </p:sp>
    </p:spTree>
    <p:extLst>
      <p:ext uri="{BB962C8B-B14F-4D97-AF65-F5344CB8AC3E}">
        <p14:creationId xmlns:p14="http://schemas.microsoft.com/office/powerpoint/2010/main" val="366282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>
                <a:solidFill>
                  <a:srgbClr val="505050"/>
                </a:soli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258FFF-F925-446B-8502-81C933981705}" type="slidenum">
              <a:rPr>
                <a:solidFill>
                  <a:srgbClr val="505050"/>
                </a:solidFill>
              </a:rPr>
              <a:pPr/>
              <a:t>‹#›</a:t>
            </a:fld>
            <a:endParaRPr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4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1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99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975386" y="289511"/>
            <a:ext cx="9108056" cy="15035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style: second line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974849" y="1897702"/>
            <a:ext cx="9106244" cy="4632407"/>
          </a:xfrm>
        </p:spPr>
        <p:txBody>
          <a:bodyPr/>
          <a:lstStyle>
            <a:lvl1pPr marL="182845" indent="-182845">
              <a:buFont typeface="Arial" panose="020B0604020202020204" pitchFamily="34" charset="0"/>
              <a:buChar char="•"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65690" indent="-182845">
              <a:buFont typeface="Arial" panose="020B0604020202020204" pitchFamily="34" charset="0"/>
              <a:buChar char="•"/>
              <a:defRPr sz="2400">
                <a:latin typeface="+mj-lt"/>
              </a:defRPr>
            </a:lvl2pPr>
            <a:lvl3pPr marL="548535" indent="-182845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733802" indent="-285695">
              <a:buFont typeface="Arial" panose="020B0604020202020204" pitchFamily="34" charset="0"/>
              <a:buChar char="•"/>
              <a:defRPr/>
            </a:lvl4pPr>
            <a:lvl5pPr marL="957856" indent="-285695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171118" y="589830"/>
            <a:ext cx="1300504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r"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FFFFFF"/>
                </a:solidFill>
                <a:latin typeface="Segoe UI Light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79895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974849" y="0"/>
            <a:ext cx="9217150" cy="688489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en-US" dirty="0"/>
              <a:t>Click to edit Master title style: header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974849" y="915928"/>
            <a:ext cx="4969616" cy="5614181"/>
          </a:xfrm>
        </p:spPr>
        <p:txBody>
          <a:bodyPr/>
          <a:lstStyle>
            <a:lvl1pPr marL="182845" indent="-182845">
              <a:buFont typeface="Arial" panose="020B0604020202020204" pitchFamily="34" charset="0"/>
              <a:buChar char="•"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06400" indent="-182563">
              <a:buFont typeface="Segoe UI Light" panose="020B0502040204020203" pitchFamily="34" charset="0"/>
              <a:buChar char="−"/>
              <a:defRPr sz="3200">
                <a:latin typeface="+mj-lt"/>
              </a:defRPr>
            </a:lvl2pPr>
            <a:lvl3pPr marL="635000" indent="-182563">
              <a:buFont typeface="Courier New" panose="02070309020205020404" pitchFamily="49" charset="0"/>
              <a:buChar char="o"/>
              <a:defRPr sz="2800">
                <a:latin typeface="+mj-lt"/>
              </a:defRPr>
            </a:lvl3pPr>
            <a:lvl4pPr marL="733802" indent="-285695">
              <a:buFont typeface="Arial" panose="020B0604020202020204" pitchFamily="34" charset="0"/>
              <a:buChar char="•"/>
              <a:defRPr/>
            </a:lvl4pPr>
            <a:lvl5pPr marL="957856" indent="-285695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171118" y="589830"/>
            <a:ext cx="1300504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r"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FFFFFF"/>
                </a:solidFill>
                <a:latin typeface="Segoe UI Light"/>
              </a:rPr>
              <a:t>Feature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8096277" y="915928"/>
            <a:ext cx="3833954" cy="5614181"/>
          </a:xfrm>
          <a:ln w="15240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Screen shot or image here</a:t>
            </a:r>
          </a:p>
        </p:txBody>
      </p:sp>
    </p:spTree>
    <p:extLst>
      <p:ext uri="{BB962C8B-B14F-4D97-AF65-F5344CB8AC3E}">
        <p14:creationId xmlns:p14="http://schemas.microsoft.com/office/powerpoint/2010/main" val="48817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867817"/>
            <a:ext cx="11653523" cy="4662292"/>
          </a:xfrm>
        </p:spPr>
        <p:txBody>
          <a:bodyPr/>
          <a:lstStyle>
            <a:lvl1pPr marL="182845" indent="-182845">
              <a:buFont typeface="Arial" panose="020B0604020202020204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65690" indent="-182845">
              <a:buFont typeface="Arial" panose="020B0604020202020204" pitchFamily="34" charset="0"/>
              <a:buChar char="•"/>
              <a:defRPr sz="1961">
                <a:latin typeface="+mj-lt"/>
              </a:defRPr>
            </a:lvl2pPr>
            <a:lvl3pPr marL="548535" indent="-182845">
              <a:buFont typeface="Arial" panose="020B0604020202020204" pitchFamily="34" charset="0"/>
              <a:buChar char="•"/>
              <a:defRPr sz="1765">
                <a:latin typeface="+mj-lt"/>
              </a:defRPr>
            </a:lvl3pPr>
            <a:lvl4pPr marL="733802" indent="-285695">
              <a:buFont typeface="Arial" panose="020B0604020202020204" pitchFamily="34" charset="0"/>
              <a:buChar char="•"/>
              <a:defRPr/>
            </a:lvl4pPr>
            <a:lvl5pPr marL="957856" indent="-285695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69241" y="1189176"/>
            <a:ext cx="362135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endParaRPr lang="en-US" sz="2353" dirty="0" err="1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69240" y="1220691"/>
            <a:ext cx="11653523" cy="615609"/>
          </a:xfrm>
        </p:spPr>
        <p:txBody>
          <a:bodyPr/>
          <a:lstStyle>
            <a:lvl1pPr marL="0" indent="0">
              <a:buNone/>
              <a:defRPr sz="3137"/>
            </a:lvl1pPr>
            <a:lvl2pPr>
              <a:defRPr sz="1765"/>
            </a:lvl2pPr>
            <a:lvl3pPr>
              <a:defRPr sz="1568"/>
            </a:lvl3pPr>
            <a:lvl4pPr>
              <a:defRPr sz="1372"/>
            </a:lvl4pPr>
            <a:lvl5pPr>
              <a:defRPr sz="1372"/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0288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4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59792"/>
            <a:ext cx="11653521" cy="1075884"/>
          </a:xfrm>
        </p:spPr>
        <p:txBody>
          <a:bodyPr lIns="146304" tIns="91440" rIns="146304" bIns="91440"/>
          <a:lstStyle>
            <a:lvl1pPr>
              <a:lnSpc>
                <a:spcPts val="6176"/>
              </a:lnSpc>
              <a:defRPr sz="4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Lorem ipsum dolor sit.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1" y="1365832"/>
            <a:ext cx="4358791" cy="4949771"/>
          </a:xfrm>
        </p:spPr>
        <p:txBody>
          <a:bodyPr wrap="square">
            <a:noAutofit/>
          </a:bodyPr>
          <a:lstStyle>
            <a:lvl1pPr marL="182880" indent="-18288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3200">
                <a:solidFill>
                  <a:schemeClr val="accent1"/>
                </a:solidFill>
                <a:latin typeface="+mj-lt"/>
              </a:defRPr>
            </a:lvl1pPr>
            <a:lvl2pPr marL="365760" indent="-18288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latin typeface="+mj-lt"/>
              </a:defRPr>
            </a:lvl2pPr>
            <a:lvl3pPr marL="570109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2000">
                <a:latin typeface="+mj-lt"/>
              </a:defRPr>
            </a:lvl3pPr>
            <a:lvl4pPr marL="737056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lvl4pPr>
            <a:lvl5pPr marL="95804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628199" y="1335676"/>
            <a:ext cx="7294563" cy="4949353"/>
          </a:xfrm>
          <a:ln w="15240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Screen shot or image here</a:t>
            </a:r>
          </a:p>
        </p:txBody>
      </p:sp>
    </p:spTree>
    <p:extLst>
      <p:ext uri="{BB962C8B-B14F-4D97-AF65-F5344CB8AC3E}">
        <p14:creationId xmlns:p14="http://schemas.microsoft.com/office/powerpoint/2010/main" val="29703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59792"/>
            <a:ext cx="11653521" cy="1075884"/>
          </a:xfrm>
        </p:spPr>
        <p:txBody>
          <a:bodyPr lIns="146304" tIns="91440" rIns="146304" bIns="91440"/>
          <a:lstStyle>
            <a:lvl1pPr>
              <a:lnSpc>
                <a:spcPts val="6176"/>
              </a:lnSpc>
              <a:defRPr sz="4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Lorem ipsum dolor sit.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24549" y="1446341"/>
            <a:ext cx="7210697" cy="5040206"/>
          </a:xfrm>
          <a:solidFill>
            <a:schemeClr val="bg1"/>
          </a:solidFill>
          <a:ln w="152400">
            <a:solidFill>
              <a:schemeClr val="accent1"/>
            </a:solidFill>
          </a:ln>
        </p:spPr>
        <p:txBody>
          <a:bodyPr wrap="square">
            <a:normAutofit/>
          </a:bodyPr>
          <a:lstStyle>
            <a:lvl1pPr marL="0" indent="0" defTabSz="36576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None/>
              <a:defRPr sz="1600" baseline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65760" indent="0" defTabSz="36576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31520" indent="0" defTabSz="365760">
              <a:lnSpc>
                <a:spcPct val="100000"/>
              </a:lnSpc>
              <a:spcBef>
                <a:spcPts val="0"/>
              </a:spcBef>
              <a:buNone/>
              <a:tabLst/>
              <a:defRPr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097280" indent="0" defTabSz="36576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3040" indent="0" defTabSz="365760">
              <a:lnSpc>
                <a:spcPct val="100000"/>
              </a:lnSpc>
              <a:spcBef>
                <a:spcPts val="0"/>
              </a:spcBef>
              <a:buNone/>
              <a:tabLst/>
              <a:defRPr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1" y="1335676"/>
            <a:ext cx="4358791" cy="5249851"/>
          </a:xfrm>
        </p:spPr>
        <p:txBody>
          <a:bodyPr wrap="square">
            <a:noAutofit/>
          </a:bodyPr>
          <a:lstStyle>
            <a:lvl1pPr marL="182880" indent="-18288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365760" indent="-18288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548640" indent="-18288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961"/>
            </a:lvl3pPr>
            <a:lvl4pPr marL="737056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lvl4pPr>
            <a:lvl5pPr marL="95804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1157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953AD0-7361-4755-9F16-790BE48104A3}" type="datetimeFigureOut">
              <a:rPr lang="en-US" smtClean="0">
                <a:solidFill>
                  <a:srgbClr val="505050"/>
                </a:solidFill>
              </a:rPr>
              <a:pPr/>
              <a:t>9/29/2016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3722D1-D77E-41ED-9FC0-BA6608D9DD8F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20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8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6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7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2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618152"/>
          </a:xfr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91440" rIns="457200" bIns="91440" rtlCol="0" anchor="ctr"/>
          <a:lstStyle>
            <a:lvl1pPr>
              <a:defRPr lang="en-US" sz="4800">
                <a:solidFill>
                  <a:srgbClr val="EDC30D"/>
                </a:solidFill>
                <a:latin typeface="+mj-lt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34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lac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5052060" cy="68580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457200" rtlCol="0" anchor="t"/>
          <a:lstStyle/>
          <a:p>
            <a:endParaRPr lang="en-US" sz="2600" dirty="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6896" y="2600635"/>
            <a:ext cx="4320544" cy="3785652"/>
          </a:xfrm>
        </p:spPr>
        <p:txBody>
          <a:bodyPr anchor="b">
            <a:noAutofit/>
          </a:bodyPr>
          <a:lstStyle>
            <a:lvl1pPr>
              <a:defRPr sz="2000">
                <a:solidFill>
                  <a:schemeClr val="accent1"/>
                </a:solidFill>
                <a:latin typeface="+mj-lt"/>
              </a:defRPr>
            </a:lvl1pPr>
            <a:lvl2pPr>
              <a:defRPr sz="1800">
                <a:solidFill>
                  <a:schemeClr val="accent1"/>
                </a:solidFill>
                <a:latin typeface="+mj-lt"/>
              </a:defRPr>
            </a:lvl2pPr>
            <a:lvl3pPr>
              <a:defRPr sz="1600">
                <a:solidFill>
                  <a:schemeClr val="accent1"/>
                </a:solidFill>
                <a:latin typeface="+mj-lt"/>
              </a:defRPr>
            </a:lvl3pPr>
            <a:lvl4pPr>
              <a:defRPr sz="1400">
                <a:solidFill>
                  <a:schemeClr val="accent1"/>
                </a:solidFill>
                <a:latin typeface="+mj-lt"/>
              </a:defRPr>
            </a:lvl4pPr>
            <a:lvl5pPr>
              <a:defRPr sz="1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4602" y="592633"/>
            <a:ext cx="4643916" cy="1089529"/>
          </a:xfrm>
        </p:spPr>
        <p:txBody>
          <a:bodyPr anchor="t" anchorCtr="0">
            <a:sp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05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1EFD8-0A7B-44AE-BC7B-4868FDA83592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6A10-5272-42DB-956B-2A12568BF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0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/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48212" y="6561764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914367" rtl="0" eaLnBrk="1" latinLnBrk="0" hangingPunct="1">
              <a:defRPr lang="en-US" sz="882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solidFill>
                  <a:srgbClr val="505050"/>
                </a:solidFill>
              </a:rPr>
              <a:t>Microsoft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6" y="6561764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882" b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367"/>
            <a:fld id="{27258FFF-F925-446B-8502-81C933981705}" type="slidenum">
              <a:rPr lang="en-US" smtClean="0">
                <a:solidFill>
                  <a:srgbClr val="505050"/>
                </a:solidFill>
              </a:rPr>
              <a:pPr defTabSz="914367"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9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tx2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tx2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tx2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tx2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t143610.asp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PowerBI-Visu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45650" y="2070551"/>
            <a:ext cx="11132266" cy="23876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282828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Microsoft</a:t>
            </a:r>
            <a:r>
              <a:rPr lang="en-US" dirty="0">
                <a:solidFill>
                  <a:srgbClr val="28282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>
                <a:solidFill>
                  <a:srgbClr val="282828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Power BI</a:t>
            </a:r>
            <a:endParaRPr lang="en-US" dirty="0">
              <a:solidFill>
                <a:srgbClr val="282828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45650" y="4550226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REST APIs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4" y="5977204"/>
            <a:ext cx="1852639" cy="830367"/>
          </a:xfrm>
          <a:prstGeom prst="rect">
            <a:avLst/>
          </a:prstGeom>
        </p:spPr>
      </p:pic>
      <p:sp>
        <p:nvSpPr>
          <p:cNvPr id="11" name="Freeform 8"/>
          <p:cNvSpPr>
            <a:spLocks noChangeAspect="1"/>
          </p:cNvSpPr>
          <p:nvPr/>
        </p:nvSpPr>
        <p:spPr bwMode="auto">
          <a:xfrm>
            <a:off x="8584496" y="206097"/>
            <a:ext cx="3406138" cy="3600000"/>
          </a:xfrm>
          <a:custGeom>
            <a:avLst/>
            <a:gdLst>
              <a:gd name="connsiteX0" fmla="*/ 391886 w 6079389"/>
              <a:gd name="connsiteY0" fmla="*/ 3446312 h 6425371"/>
              <a:gd name="connsiteX1" fmla="*/ 783772 w 6079389"/>
              <a:gd name="connsiteY1" fmla="*/ 3838198 h 6425371"/>
              <a:gd name="connsiteX2" fmla="*/ 783771 w 6079389"/>
              <a:gd name="connsiteY2" fmla="*/ 4814284 h 6425371"/>
              <a:gd name="connsiteX3" fmla="*/ 391885 w 6079389"/>
              <a:gd name="connsiteY3" fmla="*/ 5206170 h 6425371"/>
              <a:gd name="connsiteX4" fmla="*/ 391886 w 6079389"/>
              <a:gd name="connsiteY4" fmla="*/ 5206169 h 6425371"/>
              <a:gd name="connsiteX5" fmla="*/ 0 w 6079389"/>
              <a:gd name="connsiteY5" fmla="*/ 4814283 h 6425371"/>
              <a:gd name="connsiteX6" fmla="*/ 0 w 6079389"/>
              <a:gd name="connsiteY6" fmla="*/ 3838198 h 6425371"/>
              <a:gd name="connsiteX7" fmla="*/ 391886 w 6079389"/>
              <a:gd name="connsiteY7" fmla="*/ 3446312 h 6425371"/>
              <a:gd name="connsiteX8" fmla="*/ 1531258 w 6079389"/>
              <a:gd name="connsiteY8" fmla="*/ 3090714 h 6425371"/>
              <a:gd name="connsiteX9" fmla="*/ 1923144 w 6079389"/>
              <a:gd name="connsiteY9" fmla="*/ 3482600 h 6425371"/>
              <a:gd name="connsiteX10" fmla="*/ 1923143 w 6079389"/>
              <a:gd name="connsiteY10" fmla="*/ 5169881 h 6425371"/>
              <a:gd name="connsiteX11" fmla="*/ 1531257 w 6079389"/>
              <a:gd name="connsiteY11" fmla="*/ 5561767 h 6425371"/>
              <a:gd name="connsiteX12" fmla="*/ 1531258 w 6079389"/>
              <a:gd name="connsiteY12" fmla="*/ 5561766 h 6425371"/>
              <a:gd name="connsiteX13" fmla="*/ 1139372 w 6079389"/>
              <a:gd name="connsiteY13" fmla="*/ 5169880 h 6425371"/>
              <a:gd name="connsiteX14" fmla="*/ 1139372 w 6079389"/>
              <a:gd name="connsiteY14" fmla="*/ 3482600 h 6425371"/>
              <a:gd name="connsiteX15" fmla="*/ 1531258 w 6079389"/>
              <a:gd name="connsiteY15" fmla="*/ 3090714 h 6425371"/>
              <a:gd name="connsiteX16" fmla="*/ 2670630 w 6079389"/>
              <a:gd name="connsiteY16" fmla="*/ 2655284 h 6425371"/>
              <a:gd name="connsiteX17" fmla="*/ 3062516 w 6079389"/>
              <a:gd name="connsiteY17" fmla="*/ 3047170 h 6425371"/>
              <a:gd name="connsiteX18" fmla="*/ 3062515 w 6079389"/>
              <a:gd name="connsiteY18" fmla="*/ 5605309 h 6425371"/>
              <a:gd name="connsiteX19" fmla="*/ 2670629 w 6079389"/>
              <a:gd name="connsiteY19" fmla="*/ 5997195 h 6425371"/>
              <a:gd name="connsiteX20" fmla="*/ 2670630 w 6079389"/>
              <a:gd name="connsiteY20" fmla="*/ 5997194 h 6425371"/>
              <a:gd name="connsiteX21" fmla="*/ 2278744 w 6079389"/>
              <a:gd name="connsiteY21" fmla="*/ 5605308 h 6425371"/>
              <a:gd name="connsiteX22" fmla="*/ 2278744 w 6079389"/>
              <a:gd name="connsiteY22" fmla="*/ 3047170 h 6425371"/>
              <a:gd name="connsiteX23" fmla="*/ 2670630 w 6079389"/>
              <a:gd name="connsiteY23" fmla="*/ 2655284 h 6425371"/>
              <a:gd name="connsiteX24" fmla="*/ 3810002 w 6079389"/>
              <a:gd name="connsiteY24" fmla="*/ 2227106 h 6425371"/>
              <a:gd name="connsiteX25" fmla="*/ 4201888 w 6079389"/>
              <a:gd name="connsiteY25" fmla="*/ 2618992 h 6425371"/>
              <a:gd name="connsiteX26" fmla="*/ 4201887 w 6079389"/>
              <a:gd name="connsiteY26" fmla="*/ 6033485 h 6425371"/>
              <a:gd name="connsiteX27" fmla="*/ 3810001 w 6079389"/>
              <a:gd name="connsiteY27" fmla="*/ 6425371 h 6425371"/>
              <a:gd name="connsiteX28" fmla="*/ 3810002 w 6079389"/>
              <a:gd name="connsiteY28" fmla="*/ 6425370 h 6425371"/>
              <a:gd name="connsiteX29" fmla="*/ 3418116 w 6079389"/>
              <a:gd name="connsiteY29" fmla="*/ 6033484 h 6425371"/>
              <a:gd name="connsiteX30" fmla="*/ 3418116 w 6079389"/>
              <a:gd name="connsiteY30" fmla="*/ 2618992 h 6425371"/>
              <a:gd name="connsiteX31" fmla="*/ 3810002 w 6079389"/>
              <a:gd name="connsiteY31" fmla="*/ 2227106 h 6425371"/>
              <a:gd name="connsiteX32" fmla="*/ 808679 w 6079389"/>
              <a:gd name="connsiteY32" fmla="*/ 1114 h 6425371"/>
              <a:gd name="connsiteX33" fmla="*/ 926895 w 6079389"/>
              <a:gd name="connsiteY33" fmla="*/ 20551 h 6425371"/>
              <a:gd name="connsiteX34" fmla="*/ 5587189 w 6079389"/>
              <a:gd name="connsiteY34" fmla="*/ 1434210 h 6425371"/>
              <a:gd name="connsiteX35" fmla="*/ 6069794 w 6079389"/>
              <a:gd name="connsiteY35" fmla="*/ 1993544 h 6425371"/>
              <a:gd name="connsiteX36" fmla="*/ 6079389 w 6079389"/>
              <a:gd name="connsiteY36" fmla="*/ 5307043 h 6425371"/>
              <a:gd name="connsiteX37" fmla="*/ 5810258 w 6079389"/>
              <a:gd name="connsiteY37" fmla="*/ 5768485 h 6425371"/>
              <a:gd name="connsiteX38" fmla="*/ 5345135 w 6079389"/>
              <a:gd name="connsiteY38" fmla="*/ 5858727 h 6425371"/>
              <a:gd name="connsiteX39" fmla="*/ 5219433 w 6079389"/>
              <a:gd name="connsiteY39" fmla="*/ 5835161 h 6425371"/>
              <a:gd name="connsiteX40" fmla="*/ 4766077 w 6079389"/>
              <a:gd name="connsiteY40" fmla="*/ 5678449 h 6425371"/>
              <a:gd name="connsiteX41" fmla="*/ 4668743 w 6079389"/>
              <a:gd name="connsiteY41" fmla="*/ 5478276 h 6425371"/>
              <a:gd name="connsiteX42" fmla="*/ 4868916 w 6079389"/>
              <a:gd name="connsiteY42" fmla="*/ 5380942 h 6425371"/>
              <a:gd name="connsiteX43" fmla="*/ 5322272 w 6079389"/>
              <a:gd name="connsiteY43" fmla="*/ 5537654 h 6425371"/>
              <a:gd name="connsiteX44" fmla="*/ 5612887 w 6079389"/>
              <a:gd name="connsiteY44" fmla="*/ 5536560 h 6425371"/>
              <a:gd name="connsiteX45" fmla="*/ 5783942 w 6079389"/>
              <a:gd name="connsiteY45" fmla="*/ 5264226 h 6425371"/>
              <a:gd name="connsiteX46" fmla="*/ 5787925 w 6079389"/>
              <a:gd name="connsiteY46" fmla="*/ 1967172 h 6425371"/>
              <a:gd name="connsiteX47" fmla="*/ 5502375 w 6079389"/>
              <a:gd name="connsiteY47" fmla="*/ 1733625 h 6425371"/>
              <a:gd name="connsiteX48" fmla="*/ 769189 w 6079389"/>
              <a:gd name="connsiteY48" fmla="*/ 311225 h 6425371"/>
              <a:gd name="connsiteX49" fmla="*/ 486578 w 6079389"/>
              <a:gd name="connsiteY49" fmla="*/ 541560 h 6425371"/>
              <a:gd name="connsiteX50" fmla="*/ 481719 w 6079389"/>
              <a:gd name="connsiteY50" fmla="*/ 589762 h 6425371"/>
              <a:gd name="connsiteX51" fmla="*/ 480717 w 6079389"/>
              <a:gd name="connsiteY51" fmla="*/ 589762 h 6425371"/>
              <a:gd name="connsiteX52" fmla="*/ 480716 w 6079389"/>
              <a:gd name="connsiteY52" fmla="*/ 2839184 h 6425371"/>
              <a:gd name="connsiteX53" fmla="*/ 331070 w 6079389"/>
              <a:gd name="connsiteY53" fmla="*/ 2988830 h 6425371"/>
              <a:gd name="connsiteX54" fmla="*/ 331071 w 6079389"/>
              <a:gd name="connsiteY54" fmla="*/ 2988829 h 6425371"/>
              <a:gd name="connsiteX55" fmla="*/ 181425 w 6079389"/>
              <a:gd name="connsiteY55" fmla="*/ 2839183 h 6425371"/>
              <a:gd name="connsiteX56" fmla="*/ 181426 w 6079389"/>
              <a:gd name="connsiteY56" fmla="*/ 557970 h 6425371"/>
              <a:gd name="connsiteX57" fmla="*/ 182475 w 6079389"/>
              <a:gd name="connsiteY57" fmla="*/ 557970 h 6425371"/>
              <a:gd name="connsiteX58" fmla="*/ 182394 w 6079389"/>
              <a:gd name="connsiteY58" fmla="*/ 555809 h 6425371"/>
              <a:gd name="connsiteX59" fmla="*/ 201831 w 6079389"/>
              <a:gd name="connsiteY59" fmla="*/ 437593 h 6425371"/>
              <a:gd name="connsiteX60" fmla="*/ 808679 w 6079389"/>
              <a:gd name="connsiteY60" fmla="*/ 1114 h 642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79389" h="6425371">
                <a:moveTo>
                  <a:pt x="391886" y="3446312"/>
                </a:moveTo>
                <a:cubicBezTo>
                  <a:pt x="608319" y="3446312"/>
                  <a:pt x="783772" y="3621765"/>
                  <a:pt x="783772" y="3838198"/>
                </a:cubicBezTo>
                <a:cubicBezTo>
                  <a:pt x="783772" y="4163560"/>
                  <a:pt x="783771" y="4488922"/>
                  <a:pt x="783771" y="4814284"/>
                </a:cubicBezTo>
                <a:cubicBezTo>
                  <a:pt x="783771" y="5030717"/>
                  <a:pt x="608318" y="5206170"/>
                  <a:pt x="391885" y="5206170"/>
                </a:cubicBezTo>
                <a:lnTo>
                  <a:pt x="391886" y="5206169"/>
                </a:lnTo>
                <a:cubicBezTo>
                  <a:pt x="175453" y="5206169"/>
                  <a:pt x="0" y="5030716"/>
                  <a:pt x="0" y="4814283"/>
                </a:cubicBezTo>
                <a:lnTo>
                  <a:pt x="0" y="3838198"/>
                </a:lnTo>
                <a:cubicBezTo>
                  <a:pt x="0" y="3621765"/>
                  <a:pt x="175453" y="3446312"/>
                  <a:pt x="391886" y="3446312"/>
                </a:cubicBezTo>
                <a:close/>
                <a:moveTo>
                  <a:pt x="1531258" y="3090714"/>
                </a:moveTo>
                <a:cubicBezTo>
                  <a:pt x="1747691" y="3090714"/>
                  <a:pt x="1923144" y="3266167"/>
                  <a:pt x="1923144" y="3482600"/>
                </a:cubicBezTo>
                <a:cubicBezTo>
                  <a:pt x="1923144" y="4045027"/>
                  <a:pt x="1923143" y="4607454"/>
                  <a:pt x="1923143" y="5169881"/>
                </a:cubicBezTo>
                <a:cubicBezTo>
                  <a:pt x="1923143" y="5386314"/>
                  <a:pt x="1747690" y="5561767"/>
                  <a:pt x="1531257" y="5561767"/>
                </a:cubicBezTo>
                <a:lnTo>
                  <a:pt x="1531258" y="5561766"/>
                </a:lnTo>
                <a:cubicBezTo>
                  <a:pt x="1314825" y="5561766"/>
                  <a:pt x="1139372" y="5386313"/>
                  <a:pt x="1139372" y="5169880"/>
                </a:cubicBezTo>
                <a:lnTo>
                  <a:pt x="1139372" y="3482600"/>
                </a:lnTo>
                <a:cubicBezTo>
                  <a:pt x="1139372" y="3266167"/>
                  <a:pt x="1314825" y="3090714"/>
                  <a:pt x="1531258" y="3090714"/>
                </a:cubicBezTo>
                <a:close/>
                <a:moveTo>
                  <a:pt x="2670630" y="2655284"/>
                </a:moveTo>
                <a:cubicBezTo>
                  <a:pt x="2887063" y="2655284"/>
                  <a:pt x="3062516" y="2830737"/>
                  <a:pt x="3062516" y="3047170"/>
                </a:cubicBezTo>
                <a:cubicBezTo>
                  <a:pt x="3062516" y="3899883"/>
                  <a:pt x="3062515" y="4752596"/>
                  <a:pt x="3062515" y="5605309"/>
                </a:cubicBezTo>
                <a:cubicBezTo>
                  <a:pt x="3062515" y="5821742"/>
                  <a:pt x="2887062" y="5997195"/>
                  <a:pt x="2670629" y="5997195"/>
                </a:cubicBezTo>
                <a:lnTo>
                  <a:pt x="2670630" y="5997194"/>
                </a:lnTo>
                <a:cubicBezTo>
                  <a:pt x="2454197" y="5997194"/>
                  <a:pt x="2278744" y="5821741"/>
                  <a:pt x="2278744" y="5605308"/>
                </a:cubicBezTo>
                <a:lnTo>
                  <a:pt x="2278744" y="3047170"/>
                </a:lnTo>
                <a:cubicBezTo>
                  <a:pt x="2278744" y="2830737"/>
                  <a:pt x="2454197" y="2655284"/>
                  <a:pt x="2670630" y="2655284"/>
                </a:cubicBezTo>
                <a:close/>
                <a:moveTo>
                  <a:pt x="3810002" y="2227106"/>
                </a:moveTo>
                <a:cubicBezTo>
                  <a:pt x="4026435" y="2227106"/>
                  <a:pt x="4201888" y="2402559"/>
                  <a:pt x="4201888" y="2618992"/>
                </a:cubicBezTo>
                <a:cubicBezTo>
                  <a:pt x="4201888" y="3757156"/>
                  <a:pt x="4201887" y="4895321"/>
                  <a:pt x="4201887" y="6033485"/>
                </a:cubicBezTo>
                <a:cubicBezTo>
                  <a:pt x="4201887" y="6249918"/>
                  <a:pt x="4026434" y="6425371"/>
                  <a:pt x="3810001" y="6425371"/>
                </a:cubicBezTo>
                <a:lnTo>
                  <a:pt x="3810002" y="6425370"/>
                </a:lnTo>
                <a:cubicBezTo>
                  <a:pt x="3593569" y="6425370"/>
                  <a:pt x="3418116" y="6249917"/>
                  <a:pt x="3418116" y="6033484"/>
                </a:cubicBezTo>
                <a:lnTo>
                  <a:pt x="3418116" y="2618992"/>
                </a:lnTo>
                <a:cubicBezTo>
                  <a:pt x="3418116" y="2402559"/>
                  <a:pt x="3593569" y="2227106"/>
                  <a:pt x="3810002" y="2227106"/>
                </a:cubicBezTo>
                <a:close/>
                <a:moveTo>
                  <a:pt x="808679" y="1114"/>
                </a:moveTo>
                <a:lnTo>
                  <a:pt x="926895" y="20551"/>
                </a:lnTo>
                <a:lnTo>
                  <a:pt x="5587189" y="1434210"/>
                </a:lnTo>
                <a:cubicBezTo>
                  <a:pt x="6049287" y="1575150"/>
                  <a:pt x="6072666" y="1832395"/>
                  <a:pt x="6069794" y="1993544"/>
                </a:cubicBezTo>
                <a:cubicBezTo>
                  <a:pt x="6059298" y="2680744"/>
                  <a:pt x="6071846" y="4619829"/>
                  <a:pt x="6079389" y="5307043"/>
                </a:cubicBezTo>
                <a:cubicBezTo>
                  <a:pt x="6079269" y="5510180"/>
                  <a:pt x="5961613" y="5663542"/>
                  <a:pt x="5810258" y="5768485"/>
                </a:cubicBezTo>
                <a:cubicBezTo>
                  <a:pt x="5671304" y="5864830"/>
                  <a:pt x="5503187" y="5895562"/>
                  <a:pt x="5345135" y="5858727"/>
                </a:cubicBezTo>
                <a:lnTo>
                  <a:pt x="5219433" y="5835161"/>
                </a:lnTo>
                <a:lnTo>
                  <a:pt x="4766077" y="5678449"/>
                </a:lnTo>
                <a:cubicBezTo>
                  <a:pt x="4683922" y="5650051"/>
                  <a:pt x="4640344" y="5560430"/>
                  <a:pt x="4668743" y="5478276"/>
                </a:cubicBezTo>
                <a:cubicBezTo>
                  <a:pt x="4697141" y="5396121"/>
                  <a:pt x="4786762" y="5352544"/>
                  <a:pt x="4868916" y="5380942"/>
                </a:cubicBezTo>
                <a:lnTo>
                  <a:pt x="5322272" y="5537654"/>
                </a:lnTo>
                <a:cubicBezTo>
                  <a:pt x="5411887" y="5562689"/>
                  <a:pt x="5526041" y="5599877"/>
                  <a:pt x="5612887" y="5536560"/>
                </a:cubicBezTo>
                <a:cubicBezTo>
                  <a:pt x="5699733" y="5473243"/>
                  <a:pt x="5776844" y="5376525"/>
                  <a:pt x="5783942" y="5264226"/>
                </a:cubicBezTo>
                <a:cubicBezTo>
                  <a:pt x="5785270" y="4165208"/>
                  <a:pt x="5786597" y="3066190"/>
                  <a:pt x="5787925" y="1967172"/>
                </a:cubicBezTo>
                <a:cubicBezTo>
                  <a:pt x="5773762" y="1849640"/>
                  <a:pt x="5704476" y="1802152"/>
                  <a:pt x="5502375" y="1733625"/>
                </a:cubicBezTo>
                <a:cubicBezTo>
                  <a:pt x="4665017" y="1449701"/>
                  <a:pt x="1605155" y="509902"/>
                  <a:pt x="769189" y="311225"/>
                </a:cubicBezTo>
                <a:cubicBezTo>
                  <a:pt x="629785" y="311225"/>
                  <a:pt x="513477" y="410108"/>
                  <a:pt x="486578" y="541560"/>
                </a:cubicBezTo>
                <a:lnTo>
                  <a:pt x="481719" y="589762"/>
                </a:lnTo>
                <a:lnTo>
                  <a:pt x="480717" y="589762"/>
                </a:lnTo>
                <a:cubicBezTo>
                  <a:pt x="480717" y="1339569"/>
                  <a:pt x="480716" y="2089377"/>
                  <a:pt x="480716" y="2839184"/>
                </a:cubicBezTo>
                <a:cubicBezTo>
                  <a:pt x="480716" y="2921831"/>
                  <a:pt x="413717" y="2988830"/>
                  <a:pt x="331070" y="2988830"/>
                </a:cubicBezTo>
                <a:lnTo>
                  <a:pt x="331071" y="2988829"/>
                </a:lnTo>
                <a:cubicBezTo>
                  <a:pt x="248424" y="2988829"/>
                  <a:pt x="181425" y="2921830"/>
                  <a:pt x="181425" y="2839183"/>
                </a:cubicBezTo>
                <a:cubicBezTo>
                  <a:pt x="181425" y="2078779"/>
                  <a:pt x="181426" y="1318374"/>
                  <a:pt x="181426" y="557970"/>
                </a:cubicBezTo>
                <a:lnTo>
                  <a:pt x="182475" y="557970"/>
                </a:lnTo>
                <a:cubicBezTo>
                  <a:pt x="182448" y="557250"/>
                  <a:pt x="182421" y="556529"/>
                  <a:pt x="182394" y="555809"/>
                </a:cubicBezTo>
                <a:cubicBezTo>
                  <a:pt x="184813" y="516583"/>
                  <a:pt x="191199" y="477016"/>
                  <a:pt x="201831" y="437593"/>
                </a:cubicBezTo>
                <a:cubicBezTo>
                  <a:pt x="276256" y="161632"/>
                  <a:pt x="534099" y="-15818"/>
                  <a:pt x="808679" y="1114"/>
                </a:cubicBezTo>
                <a:close/>
              </a:path>
            </a:pathLst>
          </a:custGeom>
          <a:solidFill>
            <a:srgbClr val="2828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5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app sample: Create a dataset in Power BI</a:t>
            </a:r>
            <a:br>
              <a:rPr lang="en-US" dirty="0"/>
            </a:br>
            <a:br>
              <a:rPr lang="en-IN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0727" y="877216"/>
            <a:ext cx="8820715" cy="208980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Create an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HttpWebRequest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 using a POST method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To identify the dataset to add rows to, the resource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uri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 for a POST method has a dataset id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Get a response from the Power BI service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318" y="2765218"/>
            <a:ext cx="7665399" cy="3720913"/>
          </a:xfrm>
          <a:prstGeom prst="rect">
            <a:avLst/>
          </a:prstGeom>
          <a:ln w="63500">
            <a:solidFill>
              <a:srgbClr val="F2C811"/>
            </a:solidFill>
          </a:ln>
        </p:spPr>
      </p:pic>
      <p:grpSp>
        <p:nvGrpSpPr>
          <p:cNvPr id="21" name="Group 20"/>
          <p:cNvGrpSpPr/>
          <p:nvPr/>
        </p:nvGrpSpPr>
        <p:grpSpPr>
          <a:xfrm>
            <a:off x="-19660" y="0"/>
            <a:ext cx="2849058" cy="6857027"/>
            <a:chOff x="-19660" y="0"/>
            <a:chExt cx="2849058" cy="6857027"/>
          </a:xfrm>
        </p:grpSpPr>
        <p:sp>
          <p:nvSpPr>
            <p:cNvPr id="22" name="Rectangle 15"/>
            <p:cNvSpPr/>
            <p:nvPr/>
          </p:nvSpPr>
          <p:spPr bwMode="auto">
            <a:xfrm>
              <a:off x="-19660" y="0"/>
              <a:ext cx="2849058" cy="6857027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3" name="Group 379"/>
            <p:cNvGrpSpPr/>
            <p:nvPr/>
          </p:nvGrpSpPr>
          <p:grpSpPr>
            <a:xfrm>
              <a:off x="443539" y="4208857"/>
              <a:ext cx="124204" cy="16328"/>
              <a:chOff x="4125979" y="7622229"/>
              <a:chExt cx="555624" cy="73042"/>
            </a:xfrm>
            <a:solidFill>
              <a:srgbClr val="00BCF2"/>
            </a:solidFill>
          </p:grpSpPr>
          <p:sp>
            <p:nvSpPr>
              <p:cNvPr id="24" name="Freeform 132"/>
              <p:cNvSpPr>
                <a:spLocks/>
              </p:cNvSpPr>
              <p:nvPr/>
            </p:nvSpPr>
            <p:spPr bwMode="auto">
              <a:xfrm>
                <a:off x="4125979" y="7688918"/>
                <a:ext cx="0" cy="6353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140"/>
              <p:cNvSpPr>
                <a:spLocks/>
              </p:cNvSpPr>
              <p:nvPr/>
            </p:nvSpPr>
            <p:spPr bwMode="auto">
              <a:xfrm>
                <a:off x="4600643" y="7622229"/>
                <a:ext cx="80960" cy="38099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6" name="Rectangle 152"/>
          <p:cNvSpPr/>
          <p:nvPr/>
        </p:nvSpPr>
        <p:spPr bwMode="auto">
          <a:xfrm>
            <a:off x="172007" y="1866625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Web</a:t>
            </a:r>
          </a:p>
        </p:txBody>
      </p:sp>
      <p:sp>
        <p:nvSpPr>
          <p:cNvPr id="27" name="Rectangle 152"/>
          <p:cNvSpPr/>
          <p:nvPr/>
        </p:nvSpPr>
        <p:spPr bwMode="auto">
          <a:xfrm>
            <a:off x="172007" y="2407464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REST API</a:t>
            </a:r>
          </a:p>
        </p:txBody>
      </p:sp>
      <p:sp>
        <p:nvSpPr>
          <p:cNvPr id="28" name="Rectangle 152"/>
          <p:cNvSpPr/>
          <p:nvPr/>
        </p:nvSpPr>
        <p:spPr bwMode="auto">
          <a:xfrm>
            <a:off x="172007" y="2948303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Extensibility</a:t>
            </a:r>
          </a:p>
        </p:txBody>
      </p:sp>
      <p:sp>
        <p:nvSpPr>
          <p:cNvPr id="29" name="Rectangle 152"/>
          <p:cNvSpPr/>
          <p:nvPr/>
        </p:nvSpPr>
        <p:spPr bwMode="auto">
          <a:xfrm>
            <a:off x="172007" y="1325786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Client app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14343" y="-8888"/>
            <a:ext cx="2850524" cy="10710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600"/>
              </a:spcAft>
              <a:defRPr sz="2800" b="1">
                <a:solidFill>
                  <a:srgbClr val="F2C812"/>
                </a:solidFill>
                <a:latin typeface="Segoe UI Light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latin typeface="Segoe UI Light"/>
              </a:rPr>
              <a:t>Power BI for Developers</a:t>
            </a:r>
          </a:p>
        </p:txBody>
      </p:sp>
      <p:sp>
        <p:nvSpPr>
          <p:cNvPr id="31" name="Rectangle 152"/>
          <p:cNvSpPr/>
          <p:nvPr/>
        </p:nvSpPr>
        <p:spPr bwMode="auto">
          <a:xfrm>
            <a:off x="172007" y="3489141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Samples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165224" y="1227690"/>
            <a:ext cx="2457811" cy="2261452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58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sample: Create a dataset in Power BI</a:t>
            </a:r>
            <a:br>
              <a:rPr lang="en-US" dirty="0"/>
            </a:br>
            <a:br>
              <a:rPr lang="en-IN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0728" y="877216"/>
            <a:ext cx="8653290" cy="216674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Create an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HttpWebRequest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 using a POST method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Get a response from the Power BI service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For additional details please see:</a:t>
            </a:r>
          </a:p>
          <a:p>
            <a:pPr marL="338138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hlinkClick r:id="rId3"/>
              </a:rPr>
              <a:t>https://msdn.microsoft.com/en-us/library/mt143610.aspx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-19660" y="0"/>
            <a:ext cx="2849058" cy="6857027"/>
            <a:chOff x="-19660" y="0"/>
            <a:chExt cx="2849058" cy="6857027"/>
          </a:xfrm>
        </p:grpSpPr>
        <p:sp>
          <p:nvSpPr>
            <p:cNvPr id="21" name="Rectangle 15"/>
            <p:cNvSpPr/>
            <p:nvPr/>
          </p:nvSpPr>
          <p:spPr bwMode="auto">
            <a:xfrm>
              <a:off x="-19660" y="0"/>
              <a:ext cx="2849058" cy="6857027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2" name="Group 379"/>
            <p:cNvGrpSpPr/>
            <p:nvPr/>
          </p:nvGrpSpPr>
          <p:grpSpPr>
            <a:xfrm>
              <a:off x="443539" y="4208857"/>
              <a:ext cx="124204" cy="16328"/>
              <a:chOff x="4125979" y="7622229"/>
              <a:chExt cx="555624" cy="73042"/>
            </a:xfrm>
            <a:solidFill>
              <a:srgbClr val="00BCF2"/>
            </a:solidFill>
          </p:grpSpPr>
          <p:sp>
            <p:nvSpPr>
              <p:cNvPr id="23" name="Freeform 132"/>
              <p:cNvSpPr>
                <a:spLocks/>
              </p:cNvSpPr>
              <p:nvPr/>
            </p:nvSpPr>
            <p:spPr bwMode="auto">
              <a:xfrm>
                <a:off x="4125979" y="7688918"/>
                <a:ext cx="0" cy="6353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140"/>
              <p:cNvSpPr>
                <a:spLocks/>
              </p:cNvSpPr>
              <p:nvPr/>
            </p:nvSpPr>
            <p:spPr bwMode="auto">
              <a:xfrm>
                <a:off x="4600643" y="7622229"/>
                <a:ext cx="80960" cy="38099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5" name="Rectangle 152"/>
          <p:cNvSpPr/>
          <p:nvPr/>
        </p:nvSpPr>
        <p:spPr bwMode="auto">
          <a:xfrm>
            <a:off x="172007" y="1866625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Web</a:t>
            </a:r>
          </a:p>
        </p:txBody>
      </p:sp>
      <p:sp>
        <p:nvSpPr>
          <p:cNvPr id="26" name="Rectangle 152"/>
          <p:cNvSpPr/>
          <p:nvPr/>
        </p:nvSpPr>
        <p:spPr bwMode="auto">
          <a:xfrm>
            <a:off x="172007" y="2407464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REST API</a:t>
            </a:r>
          </a:p>
        </p:txBody>
      </p:sp>
      <p:sp>
        <p:nvSpPr>
          <p:cNvPr id="27" name="Rectangle 152"/>
          <p:cNvSpPr/>
          <p:nvPr/>
        </p:nvSpPr>
        <p:spPr bwMode="auto">
          <a:xfrm>
            <a:off x="172007" y="2948303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Extensibility</a:t>
            </a:r>
          </a:p>
        </p:txBody>
      </p:sp>
      <p:sp>
        <p:nvSpPr>
          <p:cNvPr id="28" name="Rectangle 152"/>
          <p:cNvSpPr/>
          <p:nvPr/>
        </p:nvSpPr>
        <p:spPr bwMode="auto">
          <a:xfrm>
            <a:off x="172007" y="1325786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Client app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14343" y="-8888"/>
            <a:ext cx="2850524" cy="10710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600"/>
              </a:spcAft>
              <a:defRPr sz="2800" b="1">
                <a:solidFill>
                  <a:srgbClr val="F2C812"/>
                </a:solidFill>
                <a:latin typeface="Segoe UI Light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latin typeface="Segoe UI Light"/>
              </a:rPr>
              <a:t>Power BI for Developers</a:t>
            </a:r>
          </a:p>
        </p:txBody>
      </p:sp>
      <p:sp>
        <p:nvSpPr>
          <p:cNvPr id="30" name="Rectangle 152"/>
          <p:cNvSpPr/>
          <p:nvPr/>
        </p:nvSpPr>
        <p:spPr bwMode="auto">
          <a:xfrm>
            <a:off x="172007" y="3489141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Samples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165224" y="1219201"/>
            <a:ext cx="2457811" cy="2104424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8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04642" y="1372459"/>
            <a:ext cx="11132266" cy="23876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282828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REST API </a:t>
            </a:r>
            <a:r>
              <a:rPr lang="en-US" b="1" dirty="0">
                <a:solidFill>
                  <a:srgbClr val="282828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Samples</a:t>
            </a:r>
            <a:endParaRPr lang="en-US" b="1" dirty="0">
              <a:solidFill>
                <a:srgbClr val="282828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04642" y="385213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Experience your data … anyway, anywhere, anytime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4" y="5977204"/>
            <a:ext cx="1852639" cy="83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653521" cy="665236"/>
          </a:xfrm>
          <a:noFill/>
        </p:spPr>
        <p:txBody>
          <a:bodyPr vert="horz" wrap="square" lIns="0" tIns="91440" rIns="0" bIns="91440" rtlCol="0" anchor="t">
            <a:noAutofit/>
          </a:bodyPr>
          <a:lstStyle/>
          <a:p>
            <a:pPr marL="168275"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</a:rPr>
              <a:t>Object model hierarchy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9241" y="1365832"/>
            <a:ext cx="4998795" cy="4949771"/>
          </a:xfrm>
        </p:spPr>
        <p:txBody>
          <a:bodyPr/>
          <a:lstStyle/>
          <a:p>
            <a:pPr>
              <a:spcBef>
                <a:spcPts val="600"/>
              </a:spcBef>
              <a:buClr>
                <a:schemeClr val="accent3"/>
              </a:buClr>
            </a:pPr>
            <a:r>
              <a:rPr lang="en-US" sz="3000" dirty="0">
                <a:solidFill>
                  <a:schemeClr val="accent3"/>
                </a:solidFill>
              </a:rPr>
              <a:t>A Power BI tenant can have multiple datasets which are identified with GUID</a:t>
            </a:r>
          </a:p>
          <a:p>
            <a:pPr>
              <a:spcBef>
                <a:spcPts val="600"/>
              </a:spcBef>
              <a:buClr>
                <a:schemeClr val="accent3"/>
              </a:buClr>
            </a:pPr>
            <a:r>
              <a:rPr lang="en-US" sz="3000" dirty="0">
                <a:solidFill>
                  <a:schemeClr val="accent3"/>
                </a:solidFill>
              </a:rPr>
              <a:t>A dataset can have multiple tables which are referenced by name</a:t>
            </a:r>
          </a:p>
          <a:p>
            <a:pPr>
              <a:spcBef>
                <a:spcPts val="600"/>
              </a:spcBef>
              <a:buClr>
                <a:schemeClr val="accent3"/>
              </a:buClr>
            </a:pPr>
            <a:r>
              <a:rPr lang="en-US" sz="3000" dirty="0">
                <a:solidFill>
                  <a:schemeClr val="accent3"/>
                </a:solidFill>
              </a:rPr>
              <a:t>A table has multiple rows</a:t>
            </a:r>
          </a:p>
          <a:p>
            <a:pPr>
              <a:spcBef>
                <a:spcPts val="600"/>
              </a:spcBef>
            </a:pPr>
            <a:endParaRPr lang="en-US" sz="3000" dirty="0">
              <a:solidFill>
                <a:schemeClr val="accent3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472848" y="2191658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9253897" y="3240147"/>
            <a:ext cx="502936" cy="446010"/>
            <a:chOff x="7158708" y="1779250"/>
            <a:chExt cx="502936" cy="446010"/>
          </a:xfrm>
          <a:solidFill>
            <a:schemeClr val="accent3"/>
          </a:solidFill>
        </p:grpSpPr>
        <p:sp>
          <p:nvSpPr>
            <p:cNvPr id="10" name="Freeform 79"/>
            <p:cNvSpPr>
              <a:spLocks noEditPoints="1"/>
            </p:cNvSpPr>
            <p:nvPr/>
          </p:nvSpPr>
          <p:spPr bwMode="black">
            <a:xfrm>
              <a:off x="7382814" y="1893450"/>
              <a:ext cx="278830" cy="331810"/>
            </a:xfrm>
            <a:custGeom>
              <a:avLst/>
              <a:gdLst>
                <a:gd name="T0" fmla="*/ 277 w 277"/>
                <a:gd name="T1" fmla="*/ 171 h 344"/>
                <a:gd name="T2" fmla="*/ 277 w 277"/>
                <a:gd name="T3" fmla="*/ 251 h 344"/>
                <a:gd name="T4" fmla="*/ 274 w 277"/>
                <a:gd name="T5" fmla="*/ 258 h 344"/>
                <a:gd name="T6" fmla="*/ 251 w 277"/>
                <a:gd name="T7" fmla="*/ 280 h 344"/>
                <a:gd name="T8" fmla="*/ 251 w 277"/>
                <a:gd name="T9" fmla="*/ 295 h 344"/>
                <a:gd name="T10" fmla="*/ 248 w 277"/>
                <a:gd name="T11" fmla="*/ 302 h 344"/>
                <a:gd name="T12" fmla="*/ 241 w 277"/>
                <a:gd name="T13" fmla="*/ 305 h 344"/>
                <a:gd name="T14" fmla="*/ 10 w 277"/>
                <a:gd name="T15" fmla="*/ 305 h 344"/>
                <a:gd name="T16" fmla="*/ 3 w 277"/>
                <a:gd name="T17" fmla="*/ 302 h 344"/>
                <a:gd name="T18" fmla="*/ 0 w 277"/>
                <a:gd name="T19" fmla="*/ 295 h 344"/>
                <a:gd name="T20" fmla="*/ 0 w 277"/>
                <a:gd name="T21" fmla="*/ 9 h 344"/>
                <a:gd name="T22" fmla="*/ 3 w 277"/>
                <a:gd name="T23" fmla="*/ 2 h 344"/>
                <a:gd name="T24" fmla="*/ 10 w 277"/>
                <a:gd name="T25" fmla="*/ 0 h 344"/>
                <a:gd name="T26" fmla="*/ 241 w 277"/>
                <a:gd name="T27" fmla="*/ 0 h 344"/>
                <a:gd name="T28" fmla="*/ 248 w 277"/>
                <a:gd name="T29" fmla="*/ 2 h 344"/>
                <a:gd name="T30" fmla="*/ 251 w 277"/>
                <a:gd name="T31" fmla="*/ 9 h 344"/>
                <a:gd name="T32" fmla="*/ 251 w 277"/>
                <a:gd name="T33" fmla="*/ 143 h 344"/>
                <a:gd name="T34" fmla="*/ 274 w 277"/>
                <a:gd name="T35" fmla="*/ 164 h 344"/>
                <a:gd name="T36" fmla="*/ 277 w 277"/>
                <a:gd name="T37" fmla="*/ 171 h 344"/>
                <a:gd name="T38" fmla="*/ 3 w 277"/>
                <a:gd name="T39" fmla="*/ 2 h 344"/>
                <a:gd name="T40" fmla="*/ 0 w 277"/>
                <a:gd name="T41" fmla="*/ 9 h 344"/>
                <a:gd name="T42" fmla="*/ 0 w 277"/>
                <a:gd name="T43" fmla="*/ 295 h 344"/>
                <a:gd name="T44" fmla="*/ 3 w 277"/>
                <a:gd name="T45" fmla="*/ 302 h 344"/>
                <a:gd name="T46" fmla="*/ 10 w 277"/>
                <a:gd name="T47" fmla="*/ 305 h 344"/>
                <a:gd name="T48" fmla="*/ 199 w 277"/>
                <a:gd name="T49" fmla="*/ 305 h 344"/>
                <a:gd name="T50" fmla="*/ 199 w 277"/>
                <a:gd name="T51" fmla="*/ 191 h 344"/>
                <a:gd name="T52" fmla="*/ 216 w 277"/>
                <a:gd name="T53" fmla="*/ 171 h 344"/>
                <a:gd name="T54" fmla="*/ 222 w 277"/>
                <a:gd name="T55" fmla="*/ 155 h 344"/>
                <a:gd name="T56" fmla="*/ 222 w 277"/>
                <a:gd name="T57" fmla="*/ 56 h 344"/>
                <a:gd name="T58" fmla="*/ 202 w 277"/>
                <a:gd name="T59" fmla="*/ 32 h 344"/>
                <a:gd name="T60" fmla="*/ 31 w 277"/>
                <a:gd name="T61" fmla="*/ 0 h 344"/>
                <a:gd name="T62" fmla="*/ 10 w 277"/>
                <a:gd name="T63" fmla="*/ 0 h 344"/>
                <a:gd name="T64" fmla="*/ 3 w 277"/>
                <a:gd name="T65" fmla="*/ 2 h 344"/>
                <a:gd name="T66" fmla="*/ 200 w 277"/>
                <a:gd name="T67" fmla="*/ 47 h 344"/>
                <a:gd name="T68" fmla="*/ 11 w 277"/>
                <a:gd name="T69" fmla="*/ 11 h 344"/>
                <a:gd name="T70" fmla="*/ 4 w 277"/>
                <a:gd name="T71" fmla="*/ 13 h 344"/>
                <a:gd name="T72" fmla="*/ 0 w 277"/>
                <a:gd name="T73" fmla="*/ 20 h 344"/>
                <a:gd name="T74" fmla="*/ 0 w 277"/>
                <a:gd name="T75" fmla="*/ 302 h 344"/>
                <a:gd name="T76" fmla="*/ 8 w 277"/>
                <a:gd name="T77" fmla="*/ 311 h 344"/>
                <a:gd name="T78" fmla="*/ 173 w 277"/>
                <a:gd name="T79" fmla="*/ 343 h 344"/>
                <a:gd name="T80" fmla="*/ 181 w 277"/>
                <a:gd name="T81" fmla="*/ 341 h 344"/>
                <a:gd name="T82" fmla="*/ 184 w 277"/>
                <a:gd name="T83" fmla="*/ 334 h 344"/>
                <a:gd name="T84" fmla="*/ 184 w 277"/>
                <a:gd name="T85" fmla="*/ 185 h 344"/>
                <a:gd name="T86" fmla="*/ 205 w 277"/>
                <a:gd name="T87" fmla="*/ 161 h 344"/>
                <a:gd name="T88" fmla="*/ 207 w 277"/>
                <a:gd name="T89" fmla="*/ 155 h 344"/>
                <a:gd name="T90" fmla="*/ 207 w 277"/>
                <a:gd name="T91" fmla="*/ 56 h 344"/>
                <a:gd name="T92" fmla="*/ 200 w 277"/>
                <a:gd name="T93" fmla="*/ 47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7" h="344">
                  <a:moveTo>
                    <a:pt x="277" y="171"/>
                  </a:moveTo>
                  <a:cubicBezTo>
                    <a:pt x="277" y="251"/>
                    <a:pt x="277" y="251"/>
                    <a:pt x="277" y="251"/>
                  </a:cubicBezTo>
                  <a:cubicBezTo>
                    <a:pt x="277" y="254"/>
                    <a:pt x="276" y="256"/>
                    <a:pt x="274" y="258"/>
                  </a:cubicBezTo>
                  <a:cubicBezTo>
                    <a:pt x="251" y="280"/>
                    <a:pt x="251" y="280"/>
                    <a:pt x="251" y="280"/>
                  </a:cubicBezTo>
                  <a:cubicBezTo>
                    <a:pt x="251" y="295"/>
                    <a:pt x="251" y="295"/>
                    <a:pt x="251" y="295"/>
                  </a:cubicBezTo>
                  <a:cubicBezTo>
                    <a:pt x="251" y="298"/>
                    <a:pt x="250" y="300"/>
                    <a:pt x="248" y="302"/>
                  </a:cubicBezTo>
                  <a:cubicBezTo>
                    <a:pt x="246" y="304"/>
                    <a:pt x="244" y="305"/>
                    <a:pt x="241" y="305"/>
                  </a:cubicBezTo>
                  <a:cubicBezTo>
                    <a:pt x="10" y="305"/>
                    <a:pt x="10" y="305"/>
                    <a:pt x="10" y="305"/>
                  </a:cubicBezTo>
                  <a:cubicBezTo>
                    <a:pt x="7" y="305"/>
                    <a:pt x="5" y="304"/>
                    <a:pt x="3" y="302"/>
                  </a:cubicBezTo>
                  <a:cubicBezTo>
                    <a:pt x="1" y="300"/>
                    <a:pt x="0" y="298"/>
                    <a:pt x="0" y="29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4"/>
                    <a:pt x="3" y="2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4" y="0"/>
                    <a:pt x="246" y="1"/>
                    <a:pt x="248" y="2"/>
                  </a:cubicBezTo>
                  <a:cubicBezTo>
                    <a:pt x="250" y="4"/>
                    <a:pt x="251" y="6"/>
                    <a:pt x="251" y="9"/>
                  </a:cubicBezTo>
                  <a:cubicBezTo>
                    <a:pt x="251" y="143"/>
                    <a:pt x="251" y="143"/>
                    <a:pt x="251" y="143"/>
                  </a:cubicBezTo>
                  <a:cubicBezTo>
                    <a:pt x="274" y="164"/>
                    <a:pt x="274" y="164"/>
                    <a:pt x="274" y="164"/>
                  </a:cubicBezTo>
                  <a:cubicBezTo>
                    <a:pt x="276" y="166"/>
                    <a:pt x="277" y="169"/>
                    <a:pt x="277" y="171"/>
                  </a:cubicBezTo>
                  <a:close/>
                  <a:moveTo>
                    <a:pt x="3" y="2"/>
                  </a:moveTo>
                  <a:cubicBezTo>
                    <a:pt x="1" y="4"/>
                    <a:pt x="0" y="6"/>
                    <a:pt x="0" y="9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8"/>
                    <a:pt x="1" y="300"/>
                    <a:pt x="3" y="302"/>
                  </a:cubicBezTo>
                  <a:cubicBezTo>
                    <a:pt x="5" y="304"/>
                    <a:pt x="7" y="305"/>
                    <a:pt x="10" y="305"/>
                  </a:cubicBezTo>
                  <a:cubicBezTo>
                    <a:pt x="199" y="305"/>
                    <a:pt x="199" y="305"/>
                    <a:pt x="199" y="30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204" y="185"/>
                    <a:pt x="216" y="171"/>
                    <a:pt x="216" y="171"/>
                  </a:cubicBezTo>
                  <a:cubicBezTo>
                    <a:pt x="220" y="166"/>
                    <a:pt x="222" y="161"/>
                    <a:pt x="222" y="155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22" y="44"/>
                    <a:pt x="214" y="35"/>
                    <a:pt x="202" y="3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5" y="1"/>
                    <a:pt x="3" y="2"/>
                  </a:cubicBezTo>
                  <a:close/>
                  <a:moveTo>
                    <a:pt x="200" y="47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9" y="10"/>
                    <a:pt x="6" y="11"/>
                    <a:pt x="4" y="13"/>
                  </a:cubicBezTo>
                  <a:cubicBezTo>
                    <a:pt x="2" y="14"/>
                    <a:pt x="0" y="17"/>
                    <a:pt x="0" y="2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7"/>
                    <a:pt x="4" y="311"/>
                    <a:pt x="8" y="311"/>
                  </a:cubicBezTo>
                  <a:cubicBezTo>
                    <a:pt x="173" y="343"/>
                    <a:pt x="173" y="343"/>
                    <a:pt x="173" y="343"/>
                  </a:cubicBezTo>
                  <a:cubicBezTo>
                    <a:pt x="176" y="344"/>
                    <a:pt x="179" y="343"/>
                    <a:pt x="181" y="341"/>
                  </a:cubicBezTo>
                  <a:cubicBezTo>
                    <a:pt x="183" y="339"/>
                    <a:pt x="184" y="337"/>
                    <a:pt x="184" y="334"/>
                  </a:cubicBezTo>
                  <a:cubicBezTo>
                    <a:pt x="184" y="185"/>
                    <a:pt x="184" y="185"/>
                    <a:pt x="184" y="185"/>
                  </a:cubicBezTo>
                  <a:cubicBezTo>
                    <a:pt x="205" y="161"/>
                    <a:pt x="205" y="161"/>
                    <a:pt x="205" y="161"/>
                  </a:cubicBezTo>
                  <a:cubicBezTo>
                    <a:pt x="206" y="159"/>
                    <a:pt x="207" y="157"/>
                    <a:pt x="207" y="155"/>
                  </a:cubicBezTo>
                  <a:cubicBezTo>
                    <a:pt x="207" y="56"/>
                    <a:pt x="207" y="56"/>
                    <a:pt x="207" y="56"/>
                  </a:cubicBezTo>
                  <a:cubicBezTo>
                    <a:pt x="207" y="51"/>
                    <a:pt x="204" y="48"/>
                    <a:pt x="200" y="4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0687" tIns="40344" rIns="80687" bIns="403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8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79"/>
            <p:cNvSpPr>
              <a:spLocks noEditPoints="1"/>
            </p:cNvSpPr>
            <p:nvPr/>
          </p:nvSpPr>
          <p:spPr bwMode="black">
            <a:xfrm>
              <a:off x="7158708" y="1779250"/>
              <a:ext cx="278830" cy="331810"/>
            </a:xfrm>
            <a:custGeom>
              <a:avLst/>
              <a:gdLst>
                <a:gd name="T0" fmla="*/ 277 w 277"/>
                <a:gd name="T1" fmla="*/ 171 h 344"/>
                <a:gd name="T2" fmla="*/ 277 w 277"/>
                <a:gd name="T3" fmla="*/ 251 h 344"/>
                <a:gd name="T4" fmla="*/ 274 w 277"/>
                <a:gd name="T5" fmla="*/ 258 h 344"/>
                <a:gd name="T6" fmla="*/ 251 w 277"/>
                <a:gd name="T7" fmla="*/ 280 h 344"/>
                <a:gd name="T8" fmla="*/ 251 w 277"/>
                <a:gd name="T9" fmla="*/ 295 h 344"/>
                <a:gd name="T10" fmla="*/ 248 w 277"/>
                <a:gd name="T11" fmla="*/ 302 h 344"/>
                <a:gd name="T12" fmla="*/ 241 w 277"/>
                <a:gd name="T13" fmla="*/ 305 h 344"/>
                <a:gd name="T14" fmla="*/ 10 w 277"/>
                <a:gd name="T15" fmla="*/ 305 h 344"/>
                <a:gd name="T16" fmla="*/ 3 w 277"/>
                <a:gd name="T17" fmla="*/ 302 h 344"/>
                <a:gd name="T18" fmla="*/ 0 w 277"/>
                <a:gd name="T19" fmla="*/ 295 h 344"/>
                <a:gd name="T20" fmla="*/ 0 w 277"/>
                <a:gd name="T21" fmla="*/ 9 h 344"/>
                <a:gd name="T22" fmla="*/ 3 w 277"/>
                <a:gd name="T23" fmla="*/ 2 h 344"/>
                <a:gd name="T24" fmla="*/ 10 w 277"/>
                <a:gd name="T25" fmla="*/ 0 h 344"/>
                <a:gd name="T26" fmla="*/ 241 w 277"/>
                <a:gd name="T27" fmla="*/ 0 h 344"/>
                <a:gd name="T28" fmla="*/ 248 w 277"/>
                <a:gd name="T29" fmla="*/ 2 h 344"/>
                <a:gd name="T30" fmla="*/ 251 w 277"/>
                <a:gd name="T31" fmla="*/ 9 h 344"/>
                <a:gd name="T32" fmla="*/ 251 w 277"/>
                <a:gd name="T33" fmla="*/ 143 h 344"/>
                <a:gd name="T34" fmla="*/ 274 w 277"/>
                <a:gd name="T35" fmla="*/ 164 h 344"/>
                <a:gd name="T36" fmla="*/ 277 w 277"/>
                <a:gd name="T37" fmla="*/ 171 h 344"/>
                <a:gd name="T38" fmla="*/ 3 w 277"/>
                <a:gd name="T39" fmla="*/ 2 h 344"/>
                <a:gd name="T40" fmla="*/ 0 w 277"/>
                <a:gd name="T41" fmla="*/ 9 h 344"/>
                <a:gd name="T42" fmla="*/ 0 w 277"/>
                <a:gd name="T43" fmla="*/ 295 h 344"/>
                <a:gd name="T44" fmla="*/ 3 w 277"/>
                <a:gd name="T45" fmla="*/ 302 h 344"/>
                <a:gd name="T46" fmla="*/ 10 w 277"/>
                <a:gd name="T47" fmla="*/ 305 h 344"/>
                <a:gd name="T48" fmla="*/ 199 w 277"/>
                <a:gd name="T49" fmla="*/ 305 h 344"/>
                <a:gd name="T50" fmla="*/ 199 w 277"/>
                <a:gd name="T51" fmla="*/ 191 h 344"/>
                <a:gd name="T52" fmla="*/ 216 w 277"/>
                <a:gd name="T53" fmla="*/ 171 h 344"/>
                <a:gd name="T54" fmla="*/ 222 w 277"/>
                <a:gd name="T55" fmla="*/ 155 h 344"/>
                <a:gd name="T56" fmla="*/ 222 w 277"/>
                <a:gd name="T57" fmla="*/ 56 h 344"/>
                <a:gd name="T58" fmla="*/ 202 w 277"/>
                <a:gd name="T59" fmla="*/ 32 h 344"/>
                <a:gd name="T60" fmla="*/ 31 w 277"/>
                <a:gd name="T61" fmla="*/ 0 h 344"/>
                <a:gd name="T62" fmla="*/ 10 w 277"/>
                <a:gd name="T63" fmla="*/ 0 h 344"/>
                <a:gd name="T64" fmla="*/ 3 w 277"/>
                <a:gd name="T65" fmla="*/ 2 h 344"/>
                <a:gd name="T66" fmla="*/ 200 w 277"/>
                <a:gd name="T67" fmla="*/ 47 h 344"/>
                <a:gd name="T68" fmla="*/ 11 w 277"/>
                <a:gd name="T69" fmla="*/ 11 h 344"/>
                <a:gd name="T70" fmla="*/ 4 w 277"/>
                <a:gd name="T71" fmla="*/ 13 h 344"/>
                <a:gd name="T72" fmla="*/ 0 w 277"/>
                <a:gd name="T73" fmla="*/ 20 h 344"/>
                <a:gd name="T74" fmla="*/ 0 w 277"/>
                <a:gd name="T75" fmla="*/ 302 h 344"/>
                <a:gd name="T76" fmla="*/ 8 w 277"/>
                <a:gd name="T77" fmla="*/ 311 h 344"/>
                <a:gd name="T78" fmla="*/ 173 w 277"/>
                <a:gd name="T79" fmla="*/ 343 h 344"/>
                <a:gd name="T80" fmla="*/ 181 w 277"/>
                <a:gd name="T81" fmla="*/ 341 h 344"/>
                <a:gd name="T82" fmla="*/ 184 w 277"/>
                <a:gd name="T83" fmla="*/ 334 h 344"/>
                <a:gd name="T84" fmla="*/ 184 w 277"/>
                <a:gd name="T85" fmla="*/ 185 h 344"/>
                <a:gd name="T86" fmla="*/ 205 w 277"/>
                <a:gd name="T87" fmla="*/ 161 h 344"/>
                <a:gd name="T88" fmla="*/ 207 w 277"/>
                <a:gd name="T89" fmla="*/ 155 h 344"/>
                <a:gd name="T90" fmla="*/ 207 w 277"/>
                <a:gd name="T91" fmla="*/ 56 h 344"/>
                <a:gd name="T92" fmla="*/ 200 w 277"/>
                <a:gd name="T93" fmla="*/ 47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7" h="344">
                  <a:moveTo>
                    <a:pt x="277" y="171"/>
                  </a:moveTo>
                  <a:cubicBezTo>
                    <a:pt x="277" y="251"/>
                    <a:pt x="277" y="251"/>
                    <a:pt x="277" y="251"/>
                  </a:cubicBezTo>
                  <a:cubicBezTo>
                    <a:pt x="277" y="254"/>
                    <a:pt x="276" y="256"/>
                    <a:pt x="274" y="258"/>
                  </a:cubicBezTo>
                  <a:cubicBezTo>
                    <a:pt x="251" y="280"/>
                    <a:pt x="251" y="280"/>
                    <a:pt x="251" y="280"/>
                  </a:cubicBezTo>
                  <a:cubicBezTo>
                    <a:pt x="251" y="295"/>
                    <a:pt x="251" y="295"/>
                    <a:pt x="251" y="295"/>
                  </a:cubicBezTo>
                  <a:cubicBezTo>
                    <a:pt x="251" y="298"/>
                    <a:pt x="250" y="300"/>
                    <a:pt x="248" y="302"/>
                  </a:cubicBezTo>
                  <a:cubicBezTo>
                    <a:pt x="246" y="304"/>
                    <a:pt x="244" y="305"/>
                    <a:pt x="241" y="305"/>
                  </a:cubicBezTo>
                  <a:cubicBezTo>
                    <a:pt x="10" y="305"/>
                    <a:pt x="10" y="305"/>
                    <a:pt x="10" y="305"/>
                  </a:cubicBezTo>
                  <a:cubicBezTo>
                    <a:pt x="7" y="305"/>
                    <a:pt x="5" y="304"/>
                    <a:pt x="3" y="302"/>
                  </a:cubicBezTo>
                  <a:cubicBezTo>
                    <a:pt x="1" y="300"/>
                    <a:pt x="0" y="298"/>
                    <a:pt x="0" y="29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4"/>
                    <a:pt x="3" y="2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4" y="0"/>
                    <a:pt x="246" y="1"/>
                    <a:pt x="248" y="2"/>
                  </a:cubicBezTo>
                  <a:cubicBezTo>
                    <a:pt x="250" y="4"/>
                    <a:pt x="251" y="6"/>
                    <a:pt x="251" y="9"/>
                  </a:cubicBezTo>
                  <a:cubicBezTo>
                    <a:pt x="251" y="143"/>
                    <a:pt x="251" y="143"/>
                    <a:pt x="251" y="143"/>
                  </a:cubicBezTo>
                  <a:cubicBezTo>
                    <a:pt x="274" y="164"/>
                    <a:pt x="274" y="164"/>
                    <a:pt x="274" y="164"/>
                  </a:cubicBezTo>
                  <a:cubicBezTo>
                    <a:pt x="276" y="166"/>
                    <a:pt x="277" y="169"/>
                    <a:pt x="277" y="171"/>
                  </a:cubicBezTo>
                  <a:close/>
                  <a:moveTo>
                    <a:pt x="3" y="2"/>
                  </a:moveTo>
                  <a:cubicBezTo>
                    <a:pt x="1" y="4"/>
                    <a:pt x="0" y="6"/>
                    <a:pt x="0" y="9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8"/>
                    <a:pt x="1" y="300"/>
                    <a:pt x="3" y="302"/>
                  </a:cubicBezTo>
                  <a:cubicBezTo>
                    <a:pt x="5" y="304"/>
                    <a:pt x="7" y="305"/>
                    <a:pt x="10" y="305"/>
                  </a:cubicBezTo>
                  <a:cubicBezTo>
                    <a:pt x="199" y="305"/>
                    <a:pt x="199" y="305"/>
                    <a:pt x="199" y="30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204" y="185"/>
                    <a:pt x="216" y="171"/>
                    <a:pt x="216" y="171"/>
                  </a:cubicBezTo>
                  <a:cubicBezTo>
                    <a:pt x="220" y="166"/>
                    <a:pt x="222" y="161"/>
                    <a:pt x="222" y="155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22" y="44"/>
                    <a:pt x="214" y="35"/>
                    <a:pt x="202" y="3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5" y="1"/>
                    <a:pt x="3" y="2"/>
                  </a:cubicBezTo>
                  <a:close/>
                  <a:moveTo>
                    <a:pt x="200" y="47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9" y="10"/>
                    <a:pt x="6" y="11"/>
                    <a:pt x="4" y="13"/>
                  </a:cubicBezTo>
                  <a:cubicBezTo>
                    <a:pt x="2" y="14"/>
                    <a:pt x="0" y="17"/>
                    <a:pt x="0" y="2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7"/>
                    <a:pt x="4" y="311"/>
                    <a:pt x="8" y="311"/>
                  </a:cubicBezTo>
                  <a:cubicBezTo>
                    <a:pt x="173" y="343"/>
                    <a:pt x="173" y="343"/>
                    <a:pt x="173" y="343"/>
                  </a:cubicBezTo>
                  <a:cubicBezTo>
                    <a:pt x="176" y="344"/>
                    <a:pt x="179" y="343"/>
                    <a:pt x="181" y="341"/>
                  </a:cubicBezTo>
                  <a:cubicBezTo>
                    <a:pt x="183" y="339"/>
                    <a:pt x="184" y="337"/>
                    <a:pt x="184" y="334"/>
                  </a:cubicBezTo>
                  <a:cubicBezTo>
                    <a:pt x="184" y="185"/>
                    <a:pt x="184" y="185"/>
                    <a:pt x="184" y="185"/>
                  </a:cubicBezTo>
                  <a:cubicBezTo>
                    <a:pt x="205" y="161"/>
                    <a:pt x="205" y="161"/>
                    <a:pt x="205" y="161"/>
                  </a:cubicBezTo>
                  <a:cubicBezTo>
                    <a:pt x="206" y="159"/>
                    <a:pt x="207" y="157"/>
                    <a:pt x="207" y="155"/>
                  </a:cubicBezTo>
                  <a:cubicBezTo>
                    <a:pt x="207" y="56"/>
                    <a:pt x="207" y="56"/>
                    <a:pt x="207" y="56"/>
                  </a:cubicBezTo>
                  <a:cubicBezTo>
                    <a:pt x="207" y="51"/>
                    <a:pt x="204" y="48"/>
                    <a:pt x="200" y="4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0687" tIns="40344" rIns="80687" bIns="403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68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078203" y="1365832"/>
            <a:ext cx="1230899" cy="45720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noAutofit/>
          </a:bodyPr>
          <a:lstStyle/>
          <a:p>
            <a:pPr marL="0" marR="0" lvl="0" indent="0" algn="ctr" defTabSz="91436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Datasets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1060" y="2656076"/>
            <a:ext cx="985256" cy="45720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noAutofit/>
          </a:bodyPr>
          <a:lstStyle/>
          <a:p>
            <a:pPr marL="0" marR="0" lvl="0" indent="0" algn="ctr" defTabSz="91436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Tables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746573" y="2723317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46573" y="3444503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19951" y="1423673"/>
            <a:ext cx="1315805" cy="457200"/>
          </a:xfrm>
          <a:prstGeom prst="rect">
            <a:avLst/>
          </a:prstGeom>
          <a:noFill/>
        </p:spPr>
        <p:txBody>
          <a:bodyPr wrap="square" lIns="91422" tIns="45712" rIns="91422" bIns="45712" rtlCol="0">
            <a:noAutofit/>
          </a:bodyPr>
          <a:lstStyle/>
          <a:p>
            <a:pPr marL="0" marR="0" lvl="0" indent="0" algn="ctr" defTabSz="9137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Power BI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49852" y="3732200"/>
            <a:ext cx="985256" cy="45720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noAutofit/>
          </a:bodyPr>
          <a:lstStyle/>
          <a:p>
            <a:pPr marL="0" marR="0" lvl="0" indent="0" algn="ctr" defTabSz="91436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Rows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894" y="4321393"/>
            <a:ext cx="349173" cy="398467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9505365" y="3799441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505365" y="4520627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8380343" y="1902001"/>
            <a:ext cx="594995" cy="635619"/>
            <a:chOff x="5568817" y="2895834"/>
            <a:chExt cx="594995" cy="635619"/>
          </a:xfrm>
        </p:grpSpPr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5789258" y="3057150"/>
              <a:ext cx="374554" cy="474303"/>
            </a:xfrm>
            <a:custGeom>
              <a:avLst/>
              <a:gdLst>
                <a:gd name="T0" fmla="*/ 184 w 184"/>
                <a:gd name="T1" fmla="*/ 38 h 244"/>
                <a:gd name="T2" fmla="*/ 184 w 184"/>
                <a:gd name="T3" fmla="*/ 36 h 244"/>
                <a:gd name="T4" fmla="*/ 178 w 184"/>
                <a:gd name="T5" fmla="*/ 24 h 244"/>
                <a:gd name="T6" fmla="*/ 156 w 184"/>
                <a:gd name="T7" fmla="*/ 11 h 244"/>
                <a:gd name="T8" fmla="*/ 105 w 184"/>
                <a:gd name="T9" fmla="*/ 0 h 244"/>
                <a:gd name="T10" fmla="*/ 103 w 184"/>
                <a:gd name="T11" fmla="*/ 0 h 244"/>
                <a:gd name="T12" fmla="*/ 80 w 184"/>
                <a:gd name="T13" fmla="*/ 0 h 244"/>
                <a:gd name="T14" fmla="*/ 78 w 184"/>
                <a:gd name="T15" fmla="*/ 0 h 244"/>
                <a:gd name="T16" fmla="*/ 23 w 184"/>
                <a:gd name="T17" fmla="*/ 13 h 244"/>
                <a:gd name="T18" fmla="*/ 5 w 184"/>
                <a:gd name="T19" fmla="*/ 24 h 244"/>
                <a:gd name="T20" fmla="*/ 0 w 184"/>
                <a:gd name="T21" fmla="*/ 37 h 244"/>
                <a:gd name="T22" fmla="*/ 0 w 184"/>
                <a:gd name="T23" fmla="*/ 205 h 244"/>
                <a:gd name="T24" fmla="*/ 8 w 184"/>
                <a:gd name="T25" fmla="*/ 222 h 244"/>
                <a:gd name="T26" fmla="*/ 37 w 184"/>
                <a:gd name="T27" fmla="*/ 237 h 244"/>
                <a:gd name="T28" fmla="*/ 77 w 184"/>
                <a:gd name="T29" fmla="*/ 244 h 244"/>
                <a:gd name="T30" fmla="*/ 79 w 184"/>
                <a:gd name="T31" fmla="*/ 244 h 244"/>
                <a:gd name="T32" fmla="*/ 105 w 184"/>
                <a:gd name="T33" fmla="*/ 244 h 244"/>
                <a:gd name="T34" fmla="*/ 113 w 184"/>
                <a:gd name="T35" fmla="*/ 243 h 244"/>
                <a:gd name="T36" fmla="*/ 161 w 184"/>
                <a:gd name="T37" fmla="*/ 231 h 244"/>
                <a:gd name="T38" fmla="*/ 181 w 184"/>
                <a:gd name="T39" fmla="*/ 217 h 244"/>
                <a:gd name="T40" fmla="*/ 184 w 184"/>
                <a:gd name="T41" fmla="*/ 209 h 244"/>
                <a:gd name="T42" fmla="*/ 184 w 184"/>
                <a:gd name="T43" fmla="*/ 207 h 244"/>
                <a:gd name="T44" fmla="*/ 184 w 184"/>
                <a:gd name="T45" fmla="*/ 38 h 244"/>
                <a:gd name="T46" fmla="*/ 154 w 184"/>
                <a:gd name="T47" fmla="*/ 39 h 244"/>
                <a:gd name="T48" fmla="*/ 138 w 184"/>
                <a:gd name="T49" fmla="*/ 47 h 244"/>
                <a:gd name="T50" fmla="*/ 92 w 184"/>
                <a:gd name="T51" fmla="*/ 53 h 244"/>
                <a:gd name="T52" fmla="*/ 43 w 184"/>
                <a:gd name="T53" fmla="*/ 46 h 244"/>
                <a:gd name="T54" fmla="*/ 30 w 184"/>
                <a:gd name="T55" fmla="*/ 39 h 244"/>
                <a:gd name="T56" fmla="*/ 30 w 184"/>
                <a:gd name="T57" fmla="*/ 26 h 244"/>
                <a:gd name="T58" fmla="*/ 50 w 184"/>
                <a:gd name="T59" fmla="*/ 17 h 244"/>
                <a:gd name="T60" fmla="*/ 106 w 184"/>
                <a:gd name="T61" fmla="*/ 13 h 244"/>
                <a:gd name="T62" fmla="*/ 141 w 184"/>
                <a:gd name="T63" fmla="*/ 20 h 244"/>
                <a:gd name="T64" fmla="*/ 154 w 184"/>
                <a:gd name="T65" fmla="*/ 26 h 244"/>
                <a:gd name="T66" fmla="*/ 154 w 184"/>
                <a:gd name="T67" fmla="*/ 3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44">
                  <a:moveTo>
                    <a:pt x="184" y="38"/>
                  </a:moveTo>
                  <a:cubicBezTo>
                    <a:pt x="184" y="38"/>
                    <a:pt x="184" y="37"/>
                    <a:pt x="184" y="36"/>
                  </a:cubicBezTo>
                  <a:cubicBezTo>
                    <a:pt x="183" y="31"/>
                    <a:pt x="181" y="27"/>
                    <a:pt x="178" y="24"/>
                  </a:cubicBezTo>
                  <a:cubicBezTo>
                    <a:pt x="171" y="18"/>
                    <a:pt x="164" y="14"/>
                    <a:pt x="156" y="11"/>
                  </a:cubicBezTo>
                  <a:cubicBezTo>
                    <a:pt x="139" y="4"/>
                    <a:pt x="122" y="1"/>
                    <a:pt x="105" y="0"/>
                  </a:cubicBezTo>
                  <a:cubicBezTo>
                    <a:pt x="104" y="0"/>
                    <a:pt x="104" y="0"/>
                    <a:pt x="103" y="0"/>
                  </a:cubicBezTo>
                  <a:cubicBezTo>
                    <a:pt x="95" y="0"/>
                    <a:pt x="88" y="0"/>
                    <a:pt x="80" y="0"/>
                  </a:cubicBezTo>
                  <a:cubicBezTo>
                    <a:pt x="80" y="0"/>
                    <a:pt x="79" y="0"/>
                    <a:pt x="78" y="0"/>
                  </a:cubicBezTo>
                  <a:cubicBezTo>
                    <a:pt x="59" y="1"/>
                    <a:pt x="40" y="5"/>
                    <a:pt x="23" y="13"/>
                  </a:cubicBezTo>
                  <a:cubicBezTo>
                    <a:pt x="16" y="15"/>
                    <a:pt x="10" y="19"/>
                    <a:pt x="5" y="24"/>
                  </a:cubicBezTo>
                  <a:cubicBezTo>
                    <a:pt x="2" y="28"/>
                    <a:pt x="0" y="32"/>
                    <a:pt x="0" y="37"/>
                  </a:cubicBezTo>
                  <a:cubicBezTo>
                    <a:pt x="0" y="93"/>
                    <a:pt x="0" y="149"/>
                    <a:pt x="0" y="205"/>
                  </a:cubicBezTo>
                  <a:cubicBezTo>
                    <a:pt x="0" y="212"/>
                    <a:pt x="3" y="217"/>
                    <a:pt x="8" y="222"/>
                  </a:cubicBezTo>
                  <a:cubicBezTo>
                    <a:pt x="16" y="229"/>
                    <a:pt x="27" y="233"/>
                    <a:pt x="37" y="237"/>
                  </a:cubicBezTo>
                  <a:cubicBezTo>
                    <a:pt x="50" y="241"/>
                    <a:pt x="63" y="243"/>
                    <a:pt x="77" y="244"/>
                  </a:cubicBezTo>
                  <a:cubicBezTo>
                    <a:pt x="77" y="244"/>
                    <a:pt x="78" y="244"/>
                    <a:pt x="79" y="244"/>
                  </a:cubicBezTo>
                  <a:cubicBezTo>
                    <a:pt x="87" y="244"/>
                    <a:pt x="96" y="244"/>
                    <a:pt x="105" y="244"/>
                  </a:cubicBezTo>
                  <a:cubicBezTo>
                    <a:pt x="107" y="243"/>
                    <a:pt x="110" y="244"/>
                    <a:pt x="113" y="243"/>
                  </a:cubicBezTo>
                  <a:cubicBezTo>
                    <a:pt x="129" y="242"/>
                    <a:pt x="146" y="239"/>
                    <a:pt x="161" y="231"/>
                  </a:cubicBezTo>
                  <a:cubicBezTo>
                    <a:pt x="169" y="228"/>
                    <a:pt x="176" y="224"/>
                    <a:pt x="181" y="217"/>
                  </a:cubicBezTo>
                  <a:cubicBezTo>
                    <a:pt x="182" y="215"/>
                    <a:pt x="183" y="212"/>
                    <a:pt x="184" y="209"/>
                  </a:cubicBezTo>
                  <a:cubicBezTo>
                    <a:pt x="184" y="209"/>
                    <a:pt x="184" y="208"/>
                    <a:pt x="184" y="207"/>
                  </a:cubicBezTo>
                  <a:cubicBezTo>
                    <a:pt x="184" y="151"/>
                    <a:pt x="184" y="95"/>
                    <a:pt x="184" y="38"/>
                  </a:cubicBezTo>
                  <a:close/>
                  <a:moveTo>
                    <a:pt x="154" y="39"/>
                  </a:moveTo>
                  <a:cubicBezTo>
                    <a:pt x="149" y="43"/>
                    <a:pt x="143" y="45"/>
                    <a:pt x="138" y="47"/>
                  </a:cubicBezTo>
                  <a:cubicBezTo>
                    <a:pt x="123" y="51"/>
                    <a:pt x="107" y="53"/>
                    <a:pt x="92" y="53"/>
                  </a:cubicBezTo>
                  <a:cubicBezTo>
                    <a:pt x="75" y="53"/>
                    <a:pt x="59" y="51"/>
                    <a:pt x="43" y="46"/>
                  </a:cubicBezTo>
                  <a:cubicBezTo>
                    <a:pt x="38" y="44"/>
                    <a:pt x="34" y="43"/>
                    <a:pt x="30" y="39"/>
                  </a:cubicBezTo>
                  <a:cubicBezTo>
                    <a:pt x="25" y="35"/>
                    <a:pt x="25" y="30"/>
                    <a:pt x="30" y="26"/>
                  </a:cubicBezTo>
                  <a:cubicBezTo>
                    <a:pt x="36" y="21"/>
                    <a:pt x="43" y="19"/>
                    <a:pt x="50" y="17"/>
                  </a:cubicBezTo>
                  <a:cubicBezTo>
                    <a:pt x="69" y="13"/>
                    <a:pt x="87" y="12"/>
                    <a:pt x="106" y="13"/>
                  </a:cubicBezTo>
                  <a:cubicBezTo>
                    <a:pt x="118" y="14"/>
                    <a:pt x="130" y="16"/>
                    <a:pt x="141" y="20"/>
                  </a:cubicBezTo>
                  <a:cubicBezTo>
                    <a:pt x="146" y="21"/>
                    <a:pt x="150" y="23"/>
                    <a:pt x="154" y="26"/>
                  </a:cubicBezTo>
                  <a:cubicBezTo>
                    <a:pt x="158" y="30"/>
                    <a:pt x="158" y="35"/>
                    <a:pt x="154" y="39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18288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5568817" y="2895834"/>
              <a:ext cx="374554" cy="474303"/>
            </a:xfrm>
            <a:custGeom>
              <a:avLst/>
              <a:gdLst>
                <a:gd name="T0" fmla="*/ 184 w 184"/>
                <a:gd name="T1" fmla="*/ 38 h 244"/>
                <a:gd name="T2" fmla="*/ 184 w 184"/>
                <a:gd name="T3" fmla="*/ 36 h 244"/>
                <a:gd name="T4" fmla="*/ 178 w 184"/>
                <a:gd name="T5" fmla="*/ 24 h 244"/>
                <a:gd name="T6" fmla="*/ 156 w 184"/>
                <a:gd name="T7" fmla="*/ 11 h 244"/>
                <a:gd name="T8" fmla="*/ 105 w 184"/>
                <a:gd name="T9" fmla="*/ 0 h 244"/>
                <a:gd name="T10" fmla="*/ 103 w 184"/>
                <a:gd name="T11" fmla="*/ 0 h 244"/>
                <a:gd name="T12" fmla="*/ 80 w 184"/>
                <a:gd name="T13" fmla="*/ 0 h 244"/>
                <a:gd name="T14" fmla="*/ 78 w 184"/>
                <a:gd name="T15" fmla="*/ 0 h 244"/>
                <a:gd name="T16" fmla="*/ 23 w 184"/>
                <a:gd name="T17" fmla="*/ 13 h 244"/>
                <a:gd name="T18" fmla="*/ 5 w 184"/>
                <a:gd name="T19" fmla="*/ 24 h 244"/>
                <a:gd name="T20" fmla="*/ 0 w 184"/>
                <a:gd name="T21" fmla="*/ 37 h 244"/>
                <a:gd name="T22" fmla="*/ 0 w 184"/>
                <a:gd name="T23" fmla="*/ 205 h 244"/>
                <a:gd name="T24" fmla="*/ 8 w 184"/>
                <a:gd name="T25" fmla="*/ 222 h 244"/>
                <a:gd name="T26" fmla="*/ 37 w 184"/>
                <a:gd name="T27" fmla="*/ 237 h 244"/>
                <a:gd name="T28" fmla="*/ 77 w 184"/>
                <a:gd name="T29" fmla="*/ 244 h 244"/>
                <a:gd name="T30" fmla="*/ 79 w 184"/>
                <a:gd name="T31" fmla="*/ 244 h 244"/>
                <a:gd name="T32" fmla="*/ 105 w 184"/>
                <a:gd name="T33" fmla="*/ 244 h 244"/>
                <a:gd name="T34" fmla="*/ 113 w 184"/>
                <a:gd name="T35" fmla="*/ 243 h 244"/>
                <a:gd name="T36" fmla="*/ 161 w 184"/>
                <a:gd name="T37" fmla="*/ 231 h 244"/>
                <a:gd name="T38" fmla="*/ 181 w 184"/>
                <a:gd name="T39" fmla="*/ 217 h 244"/>
                <a:gd name="T40" fmla="*/ 184 w 184"/>
                <a:gd name="T41" fmla="*/ 209 h 244"/>
                <a:gd name="T42" fmla="*/ 184 w 184"/>
                <a:gd name="T43" fmla="*/ 207 h 244"/>
                <a:gd name="T44" fmla="*/ 184 w 184"/>
                <a:gd name="T45" fmla="*/ 38 h 244"/>
                <a:gd name="T46" fmla="*/ 154 w 184"/>
                <a:gd name="T47" fmla="*/ 39 h 244"/>
                <a:gd name="T48" fmla="*/ 138 w 184"/>
                <a:gd name="T49" fmla="*/ 47 h 244"/>
                <a:gd name="T50" fmla="*/ 92 w 184"/>
                <a:gd name="T51" fmla="*/ 53 h 244"/>
                <a:gd name="T52" fmla="*/ 43 w 184"/>
                <a:gd name="T53" fmla="*/ 46 h 244"/>
                <a:gd name="T54" fmla="*/ 30 w 184"/>
                <a:gd name="T55" fmla="*/ 39 h 244"/>
                <a:gd name="T56" fmla="*/ 30 w 184"/>
                <a:gd name="T57" fmla="*/ 26 h 244"/>
                <a:gd name="T58" fmla="*/ 50 w 184"/>
                <a:gd name="T59" fmla="*/ 17 h 244"/>
                <a:gd name="T60" fmla="*/ 106 w 184"/>
                <a:gd name="T61" fmla="*/ 13 h 244"/>
                <a:gd name="T62" fmla="*/ 141 w 184"/>
                <a:gd name="T63" fmla="*/ 20 h 244"/>
                <a:gd name="T64" fmla="*/ 154 w 184"/>
                <a:gd name="T65" fmla="*/ 26 h 244"/>
                <a:gd name="T66" fmla="*/ 154 w 184"/>
                <a:gd name="T67" fmla="*/ 3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44">
                  <a:moveTo>
                    <a:pt x="184" y="38"/>
                  </a:moveTo>
                  <a:cubicBezTo>
                    <a:pt x="184" y="38"/>
                    <a:pt x="184" y="37"/>
                    <a:pt x="184" y="36"/>
                  </a:cubicBezTo>
                  <a:cubicBezTo>
                    <a:pt x="183" y="31"/>
                    <a:pt x="181" y="27"/>
                    <a:pt x="178" y="24"/>
                  </a:cubicBezTo>
                  <a:cubicBezTo>
                    <a:pt x="171" y="18"/>
                    <a:pt x="164" y="14"/>
                    <a:pt x="156" y="11"/>
                  </a:cubicBezTo>
                  <a:cubicBezTo>
                    <a:pt x="139" y="4"/>
                    <a:pt x="122" y="1"/>
                    <a:pt x="105" y="0"/>
                  </a:cubicBezTo>
                  <a:cubicBezTo>
                    <a:pt x="104" y="0"/>
                    <a:pt x="104" y="0"/>
                    <a:pt x="103" y="0"/>
                  </a:cubicBezTo>
                  <a:cubicBezTo>
                    <a:pt x="95" y="0"/>
                    <a:pt x="88" y="0"/>
                    <a:pt x="80" y="0"/>
                  </a:cubicBezTo>
                  <a:cubicBezTo>
                    <a:pt x="80" y="0"/>
                    <a:pt x="79" y="0"/>
                    <a:pt x="78" y="0"/>
                  </a:cubicBezTo>
                  <a:cubicBezTo>
                    <a:pt x="59" y="1"/>
                    <a:pt x="40" y="5"/>
                    <a:pt x="23" y="13"/>
                  </a:cubicBezTo>
                  <a:cubicBezTo>
                    <a:pt x="16" y="15"/>
                    <a:pt x="10" y="19"/>
                    <a:pt x="5" y="24"/>
                  </a:cubicBezTo>
                  <a:cubicBezTo>
                    <a:pt x="2" y="28"/>
                    <a:pt x="0" y="32"/>
                    <a:pt x="0" y="37"/>
                  </a:cubicBezTo>
                  <a:cubicBezTo>
                    <a:pt x="0" y="93"/>
                    <a:pt x="0" y="149"/>
                    <a:pt x="0" y="205"/>
                  </a:cubicBezTo>
                  <a:cubicBezTo>
                    <a:pt x="0" y="212"/>
                    <a:pt x="3" y="217"/>
                    <a:pt x="8" y="222"/>
                  </a:cubicBezTo>
                  <a:cubicBezTo>
                    <a:pt x="16" y="229"/>
                    <a:pt x="27" y="233"/>
                    <a:pt x="37" y="237"/>
                  </a:cubicBezTo>
                  <a:cubicBezTo>
                    <a:pt x="50" y="241"/>
                    <a:pt x="63" y="243"/>
                    <a:pt x="77" y="244"/>
                  </a:cubicBezTo>
                  <a:cubicBezTo>
                    <a:pt x="77" y="244"/>
                    <a:pt x="78" y="244"/>
                    <a:pt x="79" y="244"/>
                  </a:cubicBezTo>
                  <a:cubicBezTo>
                    <a:pt x="87" y="244"/>
                    <a:pt x="96" y="244"/>
                    <a:pt x="105" y="244"/>
                  </a:cubicBezTo>
                  <a:cubicBezTo>
                    <a:pt x="107" y="243"/>
                    <a:pt x="110" y="244"/>
                    <a:pt x="113" y="243"/>
                  </a:cubicBezTo>
                  <a:cubicBezTo>
                    <a:pt x="129" y="242"/>
                    <a:pt x="146" y="239"/>
                    <a:pt x="161" y="231"/>
                  </a:cubicBezTo>
                  <a:cubicBezTo>
                    <a:pt x="169" y="228"/>
                    <a:pt x="176" y="224"/>
                    <a:pt x="181" y="217"/>
                  </a:cubicBezTo>
                  <a:cubicBezTo>
                    <a:pt x="182" y="215"/>
                    <a:pt x="183" y="212"/>
                    <a:pt x="184" y="209"/>
                  </a:cubicBezTo>
                  <a:cubicBezTo>
                    <a:pt x="184" y="209"/>
                    <a:pt x="184" y="208"/>
                    <a:pt x="184" y="207"/>
                  </a:cubicBezTo>
                  <a:cubicBezTo>
                    <a:pt x="184" y="151"/>
                    <a:pt x="184" y="95"/>
                    <a:pt x="184" y="38"/>
                  </a:cubicBezTo>
                  <a:close/>
                  <a:moveTo>
                    <a:pt x="154" y="39"/>
                  </a:moveTo>
                  <a:cubicBezTo>
                    <a:pt x="149" y="43"/>
                    <a:pt x="143" y="45"/>
                    <a:pt x="138" y="47"/>
                  </a:cubicBezTo>
                  <a:cubicBezTo>
                    <a:pt x="123" y="51"/>
                    <a:pt x="107" y="53"/>
                    <a:pt x="92" y="53"/>
                  </a:cubicBezTo>
                  <a:cubicBezTo>
                    <a:pt x="75" y="53"/>
                    <a:pt x="59" y="51"/>
                    <a:pt x="43" y="46"/>
                  </a:cubicBezTo>
                  <a:cubicBezTo>
                    <a:pt x="38" y="44"/>
                    <a:pt x="34" y="43"/>
                    <a:pt x="30" y="39"/>
                  </a:cubicBezTo>
                  <a:cubicBezTo>
                    <a:pt x="25" y="35"/>
                    <a:pt x="25" y="30"/>
                    <a:pt x="30" y="26"/>
                  </a:cubicBezTo>
                  <a:cubicBezTo>
                    <a:pt x="36" y="21"/>
                    <a:pt x="43" y="19"/>
                    <a:pt x="50" y="17"/>
                  </a:cubicBezTo>
                  <a:cubicBezTo>
                    <a:pt x="69" y="13"/>
                    <a:pt x="87" y="12"/>
                    <a:pt x="106" y="13"/>
                  </a:cubicBezTo>
                  <a:cubicBezTo>
                    <a:pt x="118" y="14"/>
                    <a:pt x="130" y="16"/>
                    <a:pt x="141" y="20"/>
                  </a:cubicBezTo>
                  <a:cubicBezTo>
                    <a:pt x="146" y="21"/>
                    <a:pt x="150" y="23"/>
                    <a:pt x="154" y="26"/>
                  </a:cubicBezTo>
                  <a:cubicBezTo>
                    <a:pt x="158" y="30"/>
                    <a:pt x="158" y="35"/>
                    <a:pt x="154" y="39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18288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5" name="Picture 2" descr="PowerBI Designer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27472" y="1766120"/>
            <a:ext cx="835156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"/>
          <p:cNvGrpSpPr/>
          <p:nvPr/>
        </p:nvGrpSpPr>
        <p:grpSpPr>
          <a:xfrm>
            <a:off x="-1176" y="6798847"/>
            <a:ext cx="12192313" cy="91127"/>
            <a:chOff x="2577137" y="4614732"/>
            <a:chExt cx="9101124" cy="1390560"/>
          </a:xfrm>
        </p:grpSpPr>
        <p:sp>
          <p:nvSpPr>
            <p:cNvPr id="30" name="TextBox 29"/>
            <p:cNvSpPr txBox="1"/>
            <p:nvPr/>
          </p:nvSpPr>
          <p:spPr>
            <a:xfrm>
              <a:off x="2577137" y="4614732"/>
              <a:ext cx="3034890" cy="13904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lIns="448149" tIns="134445" rIns="358518" rtlCol="0">
              <a:noAutofit/>
            </a:bodyPr>
            <a:lstStyle/>
            <a:p>
              <a:pPr marL="0" marR="0" lvl="0" indent="0" defTabSz="914144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12027" y="4615278"/>
              <a:ext cx="6066234" cy="139001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448149" tIns="134445" rIns="627408" rtlCol="0">
              <a:noAutofit/>
            </a:bodyPr>
            <a:lstStyle/>
            <a:p>
              <a:pPr marL="0" marR="0" lvl="0" indent="0" defTabSz="913694" eaLnBrk="1" fontAlgn="auto" latinLnBrk="0" hangingPunct="1">
                <a:lnSpc>
                  <a:spcPts val="2942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162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1653521" cy="677732"/>
          </a:xfrm>
          <a:noFill/>
        </p:spPr>
        <p:txBody>
          <a:bodyPr vert="horz" wrap="square" lIns="0" tIns="91440" rIns="0" bIns="91440" rtlCol="0" anchor="t">
            <a:noAutofit/>
          </a:bodyPr>
          <a:lstStyle/>
          <a:p>
            <a:pPr marL="168275"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</a:rPr>
              <a:t>GET Datasets example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ln w="25400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GET https://api.powerbi.com/beta/myorg/datasets HTTP/1.1</a:t>
            </a:r>
          </a:p>
          <a:p>
            <a:r>
              <a:rPr lang="en-US" dirty="0">
                <a:solidFill>
                  <a:schemeClr val="accent3"/>
                </a:solidFill>
              </a:rPr>
              <a:t>Authorization: Bearer {AAD Token}.</a:t>
            </a:r>
          </a:p>
          <a:p>
            <a:r>
              <a:rPr lang="en-US" dirty="0">
                <a:solidFill>
                  <a:schemeClr val="accent3"/>
                </a:solidFill>
              </a:rPr>
              <a:t>Content-Type: application/json; charset=utf-8 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{</a:t>
            </a:r>
          </a:p>
          <a:p>
            <a:r>
              <a:rPr lang="en-US" dirty="0">
                <a:solidFill>
                  <a:schemeClr val="accent3"/>
                </a:solidFill>
              </a:rPr>
              <a:t>  "datasets": [</a:t>
            </a:r>
          </a:p>
          <a:p>
            <a:r>
              <a:rPr lang="en-US" dirty="0">
                <a:solidFill>
                  <a:schemeClr val="accent3"/>
                </a:solidFill>
              </a:rPr>
              <a:t>    {</a:t>
            </a:r>
          </a:p>
          <a:p>
            <a:r>
              <a:rPr lang="en-US" dirty="0">
                <a:solidFill>
                  <a:schemeClr val="accent3"/>
                </a:solidFill>
              </a:rPr>
              <a:t>      "id": "2C0CCF12-A369-4985-A643-0995C249D5B9",</a:t>
            </a:r>
          </a:p>
          <a:p>
            <a:r>
              <a:rPr lang="en-US" dirty="0">
                <a:solidFill>
                  <a:schemeClr val="accent3"/>
                </a:solidFill>
              </a:rPr>
              <a:t>      "name": "Music"</a:t>
            </a:r>
          </a:p>
          <a:p>
            <a:r>
              <a:rPr lang="en-US" dirty="0">
                <a:solidFill>
                  <a:schemeClr val="accent3"/>
                </a:solidFill>
              </a:rPr>
              <a:t>    },</a:t>
            </a:r>
          </a:p>
          <a:p>
            <a:r>
              <a:rPr lang="en-US" dirty="0">
                <a:solidFill>
                  <a:schemeClr val="accent3"/>
                </a:solidFill>
              </a:rPr>
              <a:t>    {</a:t>
            </a:r>
          </a:p>
          <a:p>
            <a:r>
              <a:rPr lang="en-US" dirty="0">
                <a:solidFill>
                  <a:schemeClr val="accent3"/>
                </a:solidFill>
              </a:rPr>
              <a:t>      "id": "C446840B-94AD-4B23-8896-C276E69B8FAA",</a:t>
            </a:r>
          </a:p>
          <a:p>
            <a:r>
              <a:rPr lang="en-US" dirty="0">
                <a:solidFill>
                  <a:schemeClr val="accent3"/>
                </a:solidFill>
              </a:rPr>
              <a:t>      "name": "SalesMarketing"</a:t>
            </a:r>
          </a:p>
          <a:p>
            <a:r>
              <a:rPr lang="en-US" dirty="0">
                <a:solidFill>
                  <a:schemeClr val="accent3"/>
                </a:solidFill>
              </a:rPr>
              <a:t>    }</a:t>
            </a:r>
          </a:p>
          <a:p>
            <a:r>
              <a:rPr lang="en-US" dirty="0">
                <a:solidFill>
                  <a:schemeClr val="accent3"/>
                </a:solidFill>
              </a:rPr>
              <a:t>  ]</a:t>
            </a:r>
          </a:p>
          <a:p>
            <a:r>
              <a:rPr lang="en-US" dirty="0">
                <a:solidFill>
                  <a:schemeClr val="accent3"/>
                </a:solidFill>
              </a:rPr>
              <a:t>}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 vert="horz" wrap="square" lIns="182880" tIns="146304" rIns="182880" bIns="146304" rtlCol="0">
            <a:noAutofit/>
          </a:bodyPr>
          <a:lstStyle/>
          <a:p>
            <a:pPr>
              <a:spcBef>
                <a:spcPts val="600"/>
              </a:spcBef>
              <a:buClr>
                <a:schemeClr val="accent3"/>
              </a:buClr>
            </a:pPr>
            <a:r>
              <a:rPr lang="en-US" sz="3000" dirty="0">
                <a:solidFill>
                  <a:schemeClr val="accent3"/>
                </a:solidFill>
              </a:rPr>
              <a:t>Use GET against your organization path using datasets</a:t>
            </a:r>
          </a:p>
          <a:p>
            <a:pPr>
              <a:spcBef>
                <a:spcPts val="600"/>
              </a:spcBef>
              <a:buClr>
                <a:schemeClr val="accent3"/>
              </a:buClr>
            </a:pPr>
            <a:r>
              <a:rPr lang="en-US" sz="3000" dirty="0">
                <a:solidFill>
                  <a:schemeClr val="accent3"/>
                </a:solidFill>
              </a:rPr>
              <a:t>Returns JSON with id and name</a:t>
            </a:r>
          </a:p>
        </p:txBody>
      </p:sp>
    </p:spTree>
    <p:extLst>
      <p:ext uri="{BB962C8B-B14F-4D97-AF65-F5344CB8AC3E}">
        <p14:creationId xmlns:p14="http://schemas.microsoft.com/office/powerpoint/2010/main" val="17349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653521" cy="731495"/>
          </a:xfrm>
          <a:noFill/>
        </p:spPr>
        <p:txBody>
          <a:bodyPr vert="horz" wrap="square" lIns="0" tIns="91440" rIns="0" bIns="91440" rtlCol="0" anchor="t">
            <a:noAutofit/>
          </a:bodyPr>
          <a:lstStyle/>
          <a:p>
            <a:pPr marL="168275"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</a:rPr>
              <a:t>POST a Table to a Dataset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ln w="25400">
            <a:solidFill>
              <a:schemeClr val="accent6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POST https://api.powerbi.com/beta/myorg/datasets HTTP/1.1</a:t>
            </a:r>
          </a:p>
          <a:p>
            <a:r>
              <a:rPr lang="en-US" dirty="0">
                <a:solidFill>
                  <a:schemeClr val="accent3"/>
                </a:solidFill>
              </a:rPr>
              <a:t>Authorization: Bearer {AAD Token}</a:t>
            </a:r>
          </a:p>
          <a:p>
            <a:r>
              <a:rPr lang="en-US" dirty="0">
                <a:solidFill>
                  <a:schemeClr val="accent3"/>
                </a:solidFill>
              </a:rPr>
              <a:t>Content-Type: application/json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{</a:t>
            </a:r>
          </a:p>
          <a:p>
            <a:r>
              <a:rPr lang="en-US" dirty="0">
                <a:solidFill>
                  <a:schemeClr val="accent3"/>
                </a:solidFill>
              </a:rPr>
              <a:t> "name": "SalesMarketing",</a:t>
            </a:r>
          </a:p>
          <a:p>
            <a:r>
              <a:rPr lang="en-US" dirty="0">
                <a:solidFill>
                  <a:schemeClr val="accent3"/>
                </a:solidFill>
              </a:rPr>
              <a:t>   "tables": </a:t>
            </a:r>
          </a:p>
          <a:p>
            <a:r>
              <a:rPr lang="en-US" dirty="0">
                <a:solidFill>
                  <a:schemeClr val="accent3"/>
                </a:solidFill>
              </a:rPr>
              <a:t>   [</a:t>
            </a:r>
          </a:p>
          <a:p>
            <a:r>
              <a:rPr lang="en-US" dirty="0">
                <a:solidFill>
                  <a:schemeClr val="accent3"/>
                </a:solidFill>
              </a:rPr>
              <a:t>     {</a:t>
            </a:r>
          </a:p>
          <a:p>
            <a:r>
              <a:rPr lang="en-US" dirty="0">
                <a:solidFill>
                  <a:schemeClr val="accent3"/>
                </a:solidFill>
              </a:rPr>
              <a:t>       "name": "Product", "columns": </a:t>
            </a:r>
          </a:p>
          <a:p>
            <a:r>
              <a:rPr lang="en-US" dirty="0">
                <a:solidFill>
                  <a:schemeClr val="accent3"/>
                </a:solidFill>
              </a:rPr>
              <a:t>         [</a:t>
            </a:r>
          </a:p>
          <a:p>
            <a:r>
              <a:rPr lang="en-US" dirty="0">
                <a:solidFill>
                  <a:schemeClr val="accent3"/>
                </a:solidFill>
              </a:rPr>
              <a:t>           { "name": "ProductID", "dataType": "Int64"},</a:t>
            </a:r>
          </a:p>
          <a:p>
            <a:r>
              <a:rPr lang="en-US" dirty="0">
                <a:solidFill>
                  <a:schemeClr val="accent3"/>
                </a:solidFill>
              </a:rPr>
              <a:t>           { "name": "Name", "dataType": "string"},</a:t>
            </a:r>
          </a:p>
          <a:p>
            <a:r>
              <a:rPr lang="en-US" dirty="0">
                <a:solidFill>
                  <a:schemeClr val="accent3"/>
                </a:solidFill>
              </a:rPr>
              <a:t>           { "name": "Category", "dataType": "string"},</a:t>
            </a:r>
          </a:p>
          <a:p>
            <a:r>
              <a:rPr lang="en-US" dirty="0">
                <a:solidFill>
                  <a:schemeClr val="accent3"/>
                </a:solidFill>
              </a:rPr>
              <a:t>           { "name": "IsCompete", "dataType": "bool"},</a:t>
            </a:r>
          </a:p>
          <a:p>
            <a:r>
              <a:rPr lang="en-US" dirty="0">
                <a:solidFill>
                  <a:schemeClr val="accent3"/>
                </a:solidFill>
              </a:rPr>
              <a:t>           { "name": "ManufacturedOn", "dataType": "DateTime"}</a:t>
            </a:r>
          </a:p>
          <a:p>
            <a:r>
              <a:rPr lang="en-US" dirty="0">
                <a:solidFill>
                  <a:schemeClr val="accent3"/>
                </a:solidFill>
              </a:rPr>
              <a:t>         ]</a:t>
            </a:r>
          </a:p>
          <a:p>
            <a:r>
              <a:rPr lang="en-US" dirty="0">
                <a:solidFill>
                  <a:schemeClr val="accent3"/>
                </a:solidFill>
              </a:rPr>
              <a:t>      }</a:t>
            </a:r>
          </a:p>
          <a:p>
            <a:r>
              <a:rPr lang="en-US" dirty="0">
                <a:solidFill>
                  <a:schemeClr val="accent3"/>
                </a:solidFill>
              </a:rPr>
              <a:t>    ]</a:t>
            </a:r>
          </a:p>
          <a:p>
            <a:r>
              <a:rPr lang="en-US" dirty="0">
                <a:solidFill>
                  <a:schemeClr val="accent3"/>
                </a:solidFill>
              </a:rPr>
              <a:t>}</a:t>
            </a:r>
          </a:p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3000" dirty="0">
                <a:solidFill>
                  <a:schemeClr val="accent3"/>
                </a:solidFill>
              </a:rPr>
              <a:t>Create table using POST to datasets collection </a:t>
            </a:r>
          </a:p>
          <a:p>
            <a:pPr marL="822960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Specify the name of the dataset</a:t>
            </a:r>
          </a:p>
          <a:p>
            <a:pPr marL="822960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Specify the table name</a:t>
            </a:r>
          </a:p>
          <a:p>
            <a:pPr marL="822960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Specify the columns in the table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1528719" y="3508214"/>
            <a:ext cx="250059" cy="250059"/>
          </a:xfrm>
          <a:prstGeom prst="ellipse">
            <a:avLst/>
          </a:prstGeom>
          <a:solidFill>
            <a:schemeClr val="tx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rPr>
              <a:t>2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1528719" y="3893081"/>
            <a:ext cx="250059" cy="250059"/>
          </a:xfrm>
          <a:prstGeom prst="ellipse">
            <a:avLst/>
          </a:prstGeom>
          <a:solidFill>
            <a:schemeClr val="tx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rPr>
              <a:t>3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1528719" y="2653974"/>
            <a:ext cx="250059" cy="250059"/>
          </a:xfrm>
          <a:prstGeom prst="ellipse">
            <a:avLst/>
          </a:prstGeom>
          <a:solidFill>
            <a:schemeClr val="tx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21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653521" cy="645459"/>
          </a:xfrm>
          <a:noFill/>
        </p:spPr>
        <p:txBody>
          <a:bodyPr vert="horz" wrap="square" lIns="0" tIns="91440" rIns="0" bIns="91440" rtlCol="0" anchor="t">
            <a:noAutofit/>
          </a:bodyPr>
          <a:lstStyle/>
          <a:p>
            <a:pPr marL="168275"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</a:rPr>
              <a:t>POST rows to a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ln w="25400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POST https://api.powerbi.com/beta/myorg/datasets/</a:t>
            </a:r>
            <a:r>
              <a:rPr lang="en-US" sz="1800" b="1" dirty="0">
                <a:solidFill>
                  <a:schemeClr val="accent3"/>
                </a:solidFill>
              </a:rPr>
              <a:t>2C0CCF12-A369-4985-A643-0995C249D5B9</a:t>
            </a:r>
            <a:r>
              <a:rPr lang="en-US" dirty="0">
                <a:solidFill>
                  <a:schemeClr val="accent3"/>
                </a:solidFill>
              </a:rPr>
              <a:t>/Tables/</a:t>
            </a:r>
            <a:r>
              <a:rPr lang="en-US" sz="1800" b="1" dirty="0">
                <a:solidFill>
                  <a:schemeClr val="accent3"/>
                </a:solidFill>
              </a:rPr>
              <a:t>Product</a:t>
            </a:r>
            <a:r>
              <a:rPr lang="en-US" dirty="0">
                <a:solidFill>
                  <a:schemeClr val="accent3"/>
                </a:solidFill>
              </a:rPr>
              <a:t>/Rows HTTP/1.1</a:t>
            </a:r>
          </a:p>
          <a:p>
            <a:r>
              <a:rPr lang="en-US" dirty="0">
                <a:solidFill>
                  <a:schemeClr val="accent3"/>
                </a:solidFill>
              </a:rPr>
              <a:t>Authorization: Bearer {AAD Token}</a:t>
            </a:r>
          </a:p>
          <a:p>
            <a:r>
              <a:rPr lang="en-US" dirty="0">
                <a:solidFill>
                  <a:schemeClr val="accent3"/>
                </a:solidFill>
              </a:rPr>
              <a:t>Content-Type: application/json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{</a:t>
            </a:r>
          </a:p>
          <a:p>
            <a:r>
              <a:rPr lang="en-US" dirty="0">
                <a:solidFill>
                  <a:schemeClr val="accent3"/>
                </a:solidFill>
              </a:rPr>
              <a:t>   "rows": </a:t>
            </a:r>
          </a:p>
          <a:p>
            <a:r>
              <a:rPr lang="en-US" dirty="0">
                <a:solidFill>
                  <a:schemeClr val="accent3"/>
                </a:solidFill>
              </a:rPr>
              <a:t>   [</a:t>
            </a:r>
          </a:p>
          <a:p>
            <a:r>
              <a:rPr lang="en-US" dirty="0">
                <a:solidFill>
                  <a:schemeClr val="accent3"/>
                </a:solidFill>
              </a:rPr>
              <a:t>         {</a:t>
            </a:r>
          </a:p>
          <a:p>
            <a:r>
              <a:rPr lang="en-US" dirty="0">
                <a:solidFill>
                  <a:schemeClr val="accent3"/>
                </a:solidFill>
              </a:rPr>
              <a:t>            "ProductID":1,</a:t>
            </a:r>
          </a:p>
          <a:p>
            <a:r>
              <a:rPr lang="en-US" dirty="0">
                <a:solidFill>
                  <a:schemeClr val="accent3"/>
                </a:solidFill>
              </a:rPr>
              <a:t>            "Name":"Adjustable Race",</a:t>
            </a:r>
          </a:p>
          <a:p>
            <a:r>
              <a:rPr lang="en-US" dirty="0">
                <a:solidFill>
                  <a:schemeClr val="accent3"/>
                </a:solidFill>
              </a:rPr>
              <a:t>            "Category":"Components",</a:t>
            </a:r>
          </a:p>
          <a:p>
            <a:r>
              <a:rPr lang="en-US" dirty="0">
                <a:solidFill>
                  <a:schemeClr val="accent3"/>
                </a:solidFill>
              </a:rPr>
              <a:t>            "IsCompete":true,</a:t>
            </a:r>
          </a:p>
          <a:p>
            <a:r>
              <a:rPr lang="en-US" dirty="0">
                <a:solidFill>
                  <a:schemeClr val="accent3"/>
                </a:solidFill>
              </a:rPr>
              <a:t>            "ManufacturedOn":"07/30/2014"</a:t>
            </a:r>
          </a:p>
          <a:p>
            <a:r>
              <a:rPr lang="en-US" dirty="0">
                <a:solidFill>
                  <a:schemeClr val="accent3"/>
                </a:solidFill>
              </a:rPr>
              <a:t>       }</a:t>
            </a:r>
          </a:p>
          <a:p>
            <a:r>
              <a:rPr lang="en-US" dirty="0">
                <a:solidFill>
                  <a:schemeClr val="accent3"/>
                </a:solidFill>
              </a:rPr>
              <a:t>   ]</a:t>
            </a:r>
          </a:p>
          <a:p>
            <a:r>
              <a:rPr lang="en-US" dirty="0">
                <a:solidFill>
                  <a:schemeClr val="accent3"/>
                </a:solidFill>
              </a:rPr>
              <a:t>}</a:t>
            </a:r>
          </a:p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3000" dirty="0">
                <a:solidFill>
                  <a:schemeClr val="accent3"/>
                </a:solidFill>
              </a:rPr>
              <a:t>Use POST with rows JSON payload to add rows to a table</a:t>
            </a:r>
          </a:p>
          <a:p>
            <a:pPr marL="822960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Use the ID for the Dataset along with the table name </a:t>
            </a:r>
          </a:p>
          <a:p>
            <a:pPr marL="822960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Specify the payload with the column name and value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1528718" y="3960601"/>
            <a:ext cx="250059" cy="250059"/>
          </a:xfrm>
          <a:prstGeom prst="ellipse">
            <a:avLst/>
          </a:prstGeom>
          <a:solidFill>
            <a:schemeClr val="tx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rPr>
              <a:t>2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1528719" y="1537443"/>
            <a:ext cx="250059" cy="250059"/>
          </a:xfrm>
          <a:prstGeom prst="ellipse">
            <a:avLst/>
          </a:prstGeom>
          <a:solidFill>
            <a:schemeClr val="tx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1082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653521" cy="602428"/>
          </a:xfrm>
          <a:noFill/>
        </p:spPr>
        <p:txBody>
          <a:bodyPr vert="horz" wrap="square" lIns="0" tIns="91440" rIns="0" bIns="91440" rtlCol="0" anchor="t">
            <a:noAutofit/>
          </a:bodyPr>
          <a:lstStyle/>
          <a:p>
            <a:pPr marL="168275"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</a:rPr>
              <a:t>DELETE all rows in the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ln w="25400">
            <a:solidFill>
              <a:schemeClr val="accent6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DELETE https://api.powerbi.com/beta/myorg/datasets/</a:t>
            </a:r>
            <a:r>
              <a:rPr lang="en-US" sz="1800" b="1" dirty="0">
                <a:solidFill>
                  <a:schemeClr val="accent3"/>
                </a:solidFill>
              </a:rPr>
              <a:t>2C0CCF12-A369-4985-A643-0995C249D5B9</a:t>
            </a:r>
            <a:r>
              <a:rPr lang="en-US" dirty="0">
                <a:solidFill>
                  <a:schemeClr val="accent3"/>
                </a:solidFill>
              </a:rPr>
              <a:t>/Tables/</a:t>
            </a:r>
            <a:r>
              <a:rPr lang="en-US" sz="1800" b="1" dirty="0">
                <a:solidFill>
                  <a:schemeClr val="accent3"/>
                </a:solidFill>
              </a:rPr>
              <a:t>Product</a:t>
            </a:r>
            <a:r>
              <a:rPr lang="en-US" dirty="0">
                <a:solidFill>
                  <a:schemeClr val="accent3"/>
                </a:solidFill>
              </a:rPr>
              <a:t>/Rows HTTP/1.1</a:t>
            </a:r>
          </a:p>
          <a:p>
            <a:r>
              <a:rPr lang="en-US" dirty="0">
                <a:solidFill>
                  <a:schemeClr val="accent3"/>
                </a:solidFill>
              </a:rPr>
              <a:t>Authorization: Bearer {AAD Token}</a:t>
            </a:r>
          </a:p>
          <a:p>
            <a:r>
              <a:rPr lang="en-US" dirty="0">
                <a:solidFill>
                  <a:schemeClr val="accent3"/>
                </a:solidFill>
              </a:rPr>
              <a:t>Content-Type: application/json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3000" dirty="0">
                <a:solidFill>
                  <a:schemeClr val="accent3"/>
                </a:solidFill>
              </a:rPr>
              <a:t>Use DELETE verb and the path to the table rows to truncate the table</a:t>
            </a:r>
          </a:p>
          <a:p>
            <a:pPr marL="822960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Include the Dataset ID and the Table name in the path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1672703" y="1720323"/>
            <a:ext cx="250059" cy="250059"/>
          </a:xfrm>
          <a:prstGeom prst="ellipse">
            <a:avLst/>
          </a:prstGeom>
          <a:solidFill>
            <a:schemeClr val="tx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829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1653521" cy="666974"/>
          </a:xfrm>
          <a:noFill/>
        </p:spPr>
        <p:txBody>
          <a:bodyPr vert="horz" wrap="square" lIns="0" tIns="91440" rIns="0" bIns="91440" rtlCol="0" anchor="t">
            <a:noAutofit/>
          </a:bodyPr>
          <a:lstStyle/>
          <a:p>
            <a:pPr marL="168275"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</a:rPr>
              <a:t>User authorization of app on first run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600"/>
              </a:spcBef>
              <a:buClr>
                <a:schemeClr val="accent3"/>
              </a:buClr>
            </a:pPr>
            <a:r>
              <a:rPr lang="en-US" sz="3000" dirty="0">
                <a:solidFill>
                  <a:schemeClr val="accent3"/>
                </a:solidFill>
              </a:rPr>
              <a:t>User launches application</a:t>
            </a:r>
          </a:p>
          <a:p>
            <a:pPr>
              <a:spcBef>
                <a:spcPts val="600"/>
              </a:spcBef>
              <a:buClr>
                <a:schemeClr val="accent3"/>
              </a:buClr>
            </a:pPr>
            <a:r>
              <a:rPr lang="en-US" sz="3000" dirty="0">
                <a:solidFill>
                  <a:schemeClr val="accent3"/>
                </a:solidFill>
              </a:rPr>
              <a:t>Power BI displays the Authorize Device dialog for the app token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305" y="1365832"/>
            <a:ext cx="3770892" cy="504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5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653521" cy="634701"/>
          </a:xfrm>
          <a:noFill/>
        </p:spPr>
        <p:txBody>
          <a:bodyPr vert="horz" wrap="square" lIns="0" tIns="91440" rIns="0" bIns="91440" rtlCol="0" anchor="t">
            <a:noAutofit/>
          </a:bodyPr>
          <a:lstStyle/>
          <a:p>
            <a:pPr marL="168275"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</a:rPr>
              <a:t>How Web Applications are authorized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3000" dirty="0">
                <a:solidFill>
                  <a:schemeClr val="accent3"/>
                </a:solidFill>
              </a:rPr>
              <a:t>From top to bottom, this is how Power BI authenticates application requests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415" y="1335677"/>
            <a:ext cx="7353340" cy="438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7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653" y="1540925"/>
            <a:ext cx="5486400" cy="305859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339258" y="3554640"/>
            <a:ext cx="1078282" cy="1191995"/>
            <a:chOff x="3186958" y="3107652"/>
            <a:chExt cx="1328157" cy="1191995"/>
          </a:xfrm>
        </p:grpSpPr>
        <p:sp>
          <p:nvSpPr>
            <p:cNvPr id="244" name="Rectangle 243"/>
            <p:cNvSpPr/>
            <p:nvPr/>
          </p:nvSpPr>
          <p:spPr bwMode="auto">
            <a:xfrm>
              <a:off x="3187087" y="3107652"/>
              <a:ext cx="1328027" cy="457200"/>
            </a:xfrm>
            <a:prstGeom prst="rect">
              <a:avLst/>
            </a:prstGeom>
            <a:solidFill>
              <a:srgbClr val="F2C81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" pitchFamily="34" charset="0"/>
                </a:rPr>
                <a:t>Push data</a:t>
              </a: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3186958" y="3556019"/>
              <a:ext cx="1328157" cy="74362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367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 w="3175">
                    <a:noFill/>
                  </a:ln>
                  <a:gradFill>
                    <a:gsLst>
                      <a:gs pos="1250">
                        <a:schemeClr val="tx2"/>
                      </a:gs>
                      <a:gs pos="99000">
                        <a:schemeClr val="tx2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Push data directly from an application into Power BI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699910" y="2998603"/>
            <a:ext cx="1156087" cy="1200178"/>
            <a:chOff x="10930691" y="3448641"/>
            <a:chExt cx="1020359" cy="1200178"/>
          </a:xfrm>
        </p:grpSpPr>
        <p:sp>
          <p:nvSpPr>
            <p:cNvPr id="237" name="Rectangle 236"/>
            <p:cNvSpPr/>
            <p:nvPr/>
          </p:nvSpPr>
          <p:spPr bwMode="auto">
            <a:xfrm>
              <a:off x="10930691" y="3448641"/>
              <a:ext cx="1012672" cy="457200"/>
            </a:xfrm>
            <a:prstGeom prst="rect">
              <a:avLst/>
            </a:prstGeom>
            <a:solidFill>
              <a:srgbClr val="F2C812"/>
            </a:solidFill>
            <a:ln w="9525" cap="flat" cmpd="sng" algn="ctr">
              <a:solidFill>
                <a:srgbClr val="EDC30D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" pitchFamily="34" charset="0"/>
                </a:rPr>
                <a:t>Integration</a:t>
              </a:r>
            </a:p>
          </p:txBody>
        </p:sp>
        <p:sp>
          <p:nvSpPr>
            <p:cNvPr id="460" name="Rectangle 459"/>
            <p:cNvSpPr/>
            <p:nvPr/>
          </p:nvSpPr>
          <p:spPr bwMode="auto">
            <a:xfrm>
              <a:off x="10938378" y="3911040"/>
              <a:ext cx="1012672" cy="73777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367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 w="3175">
                    <a:noFill/>
                  </a:ln>
                  <a:gradFill>
                    <a:gsLst>
                      <a:gs pos="1250">
                        <a:schemeClr val="tx2"/>
                      </a:gs>
                      <a:gs pos="99000">
                        <a:schemeClr val="tx2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Add Power BI to existing application workflows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77611" y="5243723"/>
            <a:ext cx="4479525" cy="548640"/>
            <a:chOff x="5676992" y="6441234"/>
            <a:chExt cx="4479525" cy="548640"/>
          </a:xfrm>
        </p:grpSpPr>
        <p:sp>
          <p:nvSpPr>
            <p:cNvPr id="461" name="Rectangle 460"/>
            <p:cNvSpPr/>
            <p:nvPr/>
          </p:nvSpPr>
          <p:spPr bwMode="auto">
            <a:xfrm>
              <a:off x="6499952" y="6441234"/>
              <a:ext cx="3656565" cy="54864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367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 w="3175">
                    <a:noFill/>
                  </a:ln>
                  <a:gradFill>
                    <a:gsLst>
                      <a:gs pos="1250">
                        <a:schemeClr val="tx2"/>
                      </a:gs>
                      <a:gs pos="99000">
                        <a:schemeClr val="tx2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Enable real-time content management and monitoring so users can uncover the latest insights from device, sensor and application data</a:t>
              </a: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5676992" y="6441234"/>
              <a:ext cx="822960" cy="548640"/>
            </a:xfrm>
            <a:prstGeom prst="rect">
              <a:avLst/>
            </a:prstGeom>
            <a:solidFill>
              <a:srgbClr val="F2C81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" pitchFamily="34" charset="0"/>
                </a:rPr>
                <a:t>Real-time</a:t>
              </a:r>
            </a:p>
          </p:txBody>
        </p:sp>
      </p:grpSp>
      <p:sp>
        <p:nvSpPr>
          <p:cNvPr id="65" name="Rectangle 3"/>
          <p:cNvSpPr/>
          <p:nvPr/>
        </p:nvSpPr>
        <p:spPr bwMode="auto">
          <a:xfrm>
            <a:off x="2" y="487"/>
            <a:ext cx="2849058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solidFill>
                <a:srgbClr val="EDC30D"/>
              </a:soli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Text Placeholder 2"/>
          <p:cNvSpPr txBox="1">
            <a:spLocks/>
          </p:cNvSpPr>
          <p:nvPr/>
        </p:nvSpPr>
        <p:spPr>
          <a:xfrm>
            <a:off x="-1464" y="3841681"/>
            <a:ext cx="2899832" cy="3006410"/>
          </a:xfrm>
          <a:prstGeom prst="rect">
            <a:avLst/>
          </a:prstGeom>
          <a:noFill/>
          <a:ln w="10795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2880" tIns="146304" rIns="182880" bIns="146304" rtlCol="0">
            <a:noAutofit/>
          </a:bodyPr>
          <a:lstStyle>
            <a:lvl1pPr marL="182845" marR="0" indent="-1828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65690" marR="0" indent="-1828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2pPr>
            <a:lvl3pPr marL="548535" marR="0" indent="-1828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3pPr>
            <a:lvl4pPr marL="733802" marR="0" indent="-28569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57856" marR="0" indent="-28569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"name":{String},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"tables":[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...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]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384829" y="1540925"/>
            <a:ext cx="2074112" cy="793514"/>
            <a:chOff x="-2724205" y="2137037"/>
            <a:chExt cx="2497191" cy="955375"/>
          </a:xfrm>
        </p:grpSpPr>
        <p:sp>
          <p:nvSpPr>
            <p:cNvPr id="72" name="TextBox 71"/>
            <p:cNvSpPr txBox="1"/>
            <p:nvPr/>
          </p:nvSpPr>
          <p:spPr>
            <a:xfrm>
              <a:off x="-2089835" y="2394822"/>
              <a:ext cx="1862821" cy="300151"/>
            </a:xfrm>
            <a:prstGeom prst="rect">
              <a:avLst/>
            </a:prstGeom>
            <a:noFill/>
          </p:spPr>
          <p:txBody>
            <a:bodyPr wrap="square" lIns="182880" tIns="0" rIns="182880" bIns="0" rtlCol="0">
              <a:spAutoFit/>
            </a:bodyPr>
            <a:lstStyle>
              <a:defPPr>
                <a:defRPr lang="en-US"/>
              </a:defPPr>
              <a:lvl1pPr algn="r">
                <a:lnSpc>
                  <a:spcPct val="90000"/>
                </a:lnSpc>
                <a:spcAft>
                  <a:spcPts val="600"/>
                </a:spcAft>
                <a:defRPr sz="1200">
                  <a:gradFill flip="none" rotWithShape="1">
                    <a:gsLst>
                      <a:gs pos="0">
                        <a:schemeClr val="bg1"/>
                      </a:gs>
                      <a:gs pos="74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2"/>
                      </a:gs>
                    </a:gsLst>
                    <a:lin ang="0" scaled="1"/>
                    <a:tileRect/>
                  </a:gradFill>
                </a:defRPr>
              </a:lvl1pPr>
            </a:lstStyle>
            <a:p>
              <a:pPr marL="0" marR="0" lvl="0" indent="0" algn="l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</a:rPr>
                <a:t>011001010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-2089837" y="2662380"/>
              <a:ext cx="1862821" cy="300151"/>
            </a:xfrm>
            <a:prstGeom prst="rect">
              <a:avLst/>
            </a:prstGeom>
            <a:noFill/>
          </p:spPr>
          <p:txBody>
            <a:bodyPr wrap="square" lIns="182880" tIns="0" rIns="18288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Aft>
                  <a:spcPts val="600"/>
                </a:spcAft>
                <a:defRPr>
                  <a:gradFill flip="none" rotWithShape="1">
                    <a:gsLst>
                      <a:gs pos="0">
                        <a:schemeClr val="tx2"/>
                      </a:gs>
                      <a:gs pos="61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2">
                          <a:lumMod val="90000"/>
                        </a:schemeClr>
                      </a:gs>
                    </a:gsLst>
                    <a:lin ang="10800000" scaled="1"/>
                    <a:tileRect/>
                  </a:gradFill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</a:rPr>
                <a:t>0001010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-2724205" y="2137037"/>
              <a:ext cx="833669" cy="955375"/>
              <a:chOff x="4076702" y="-2333624"/>
              <a:chExt cx="1446213" cy="1657349"/>
            </a:xfrm>
            <a:solidFill>
              <a:schemeClr val="tx2"/>
            </a:solidFill>
          </p:grpSpPr>
          <p:grpSp>
            <p:nvGrpSpPr>
              <p:cNvPr id="75" name="Group 4"/>
              <p:cNvGrpSpPr>
                <a:grpSpLocks noChangeAspect="1"/>
              </p:cNvGrpSpPr>
              <p:nvPr/>
            </p:nvGrpSpPr>
            <p:grpSpPr bwMode="auto">
              <a:xfrm>
                <a:off x="4076702" y="-2333624"/>
                <a:ext cx="1446213" cy="1657349"/>
                <a:chOff x="2568" y="-1470"/>
                <a:chExt cx="911" cy="1044"/>
              </a:xfrm>
              <a:grpFill/>
            </p:grpSpPr>
            <p:sp>
              <p:nvSpPr>
                <p:cNvPr id="81" name="Freeform 5"/>
                <p:cNvSpPr>
                  <a:spLocks/>
                </p:cNvSpPr>
                <p:nvPr/>
              </p:nvSpPr>
              <p:spPr bwMode="auto">
                <a:xfrm>
                  <a:off x="2568" y="-1330"/>
                  <a:ext cx="907" cy="904"/>
                </a:xfrm>
                <a:custGeom>
                  <a:avLst/>
                  <a:gdLst>
                    <a:gd name="T0" fmla="*/ 354 w 381"/>
                    <a:gd name="T1" fmla="*/ 102 h 380"/>
                    <a:gd name="T2" fmla="*/ 182 w 381"/>
                    <a:gd name="T3" fmla="*/ 3 h 380"/>
                    <a:gd name="T4" fmla="*/ 4 w 381"/>
                    <a:gd name="T5" fmla="*/ 196 h 380"/>
                    <a:gd name="T6" fmla="*/ 27 w 381"/>
                    <a:gd name="T7" fmla="*/ 278 h 380"/>
                    <a:gd name="T8" fmla="*/ 199 w 381"/>
                    <a:gd name="T9" fmla="*/ 377 h 380"/>
                    <a:gd name="T10" fmla="*/ 377 w 381"/>
                    <a:gd name="T11" fmla="*/ 184 h 380"/>
                    <a:gd name="T12" fmla="*/ 354 w 381"/>
                    <a:gd name="T13" fmla="*/ 102 h 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1" h="380">
                      <a:moveTo>
                        <a:pt x="354" y="102"/>
                      </a:moveTo>
                      <a:cubicBezTo>
                        <a:pt x="322" y="41"/>
                        <a:pt x="256" y="0"/>
                        <a:pt x="182" y="3"/>
                      </a:cubicBezTo>
                      <a:cubicBezTo>
                        <a:pt x="80" y="8"/>
                        <a:pt x="0" y="94"/>
                        <a:pt x="4" y="196"/>
                      </a:cubicBezTo>
                      <a:cubicBezTo>
                        <a:pt x="5" y="226"/>
                        <a:pt x="14" y="254"/>
                        <a:pt x="27" y="278"/>
                      </a:cubicBezTo>
                      <a:cubicBezTo>
                        <a:pt x="59" y="339"/>
                        <a:pt x="125" y="380"/>
                        <a:pt x="199" y="377"/>
                      </a:cubicBezTo>
                      <a:cubicBezTo>
                        <a:pt x="301" y="373"/>
                        <a:pt x="381" y="287"/>
                        <a:pt x="377" y="184"/>
                      </a:cubicBezTo>
                      <a:cubicBezTo>
                        <a:pt x="375" y="154"/>
                        <a:pt x="367" y="127"/>
                        <a:pt x="354" y="102"/>
                      </a:cubicBezTo>
                      <a:close/>
                    </a:path>
                  </a:pathLst>
                </a:custGeom>
                <a:solidFill>
                  <a:srgbClr val="9191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" name="Oval 7"/>
                <p:cNvSpPr>
                  <a:spLocks noChangeArrowheads="1"/>
                </p:cNvSpPr>
                <p:nvPr/>
              </p:nvSpPr>
              <p:spPr bwMode="auto">
                <a:xfrm>
                  <a:off x="2960" y="-906"/>
                  <a:ext cx="115" cy="114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3" name="Oval 8"/>
                <p:cNvSpPr>
                  <a:spLocks noChangeArrowheads="1"/>
                </p:cNvSpPr>
                <p:nvPr/>
              </p:nvSpPr>
              <p:spPr bwMode="auto">
                <a:xfrm>
                  <a:off x="2987" y="-887"/>
                  <a:ext cx="69" cy="7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" name="Freeform 9"/>
                <p:cNvSpPr>
                  <a:spLocks/>
                </p:cNvSpPr>
                <p:nvPr/>
              </p:nvSpPr>
              <p:spPr bwMode="auto">
                <a:xfrm>
                  <a:off x="2896" y="-1380"/>
                  <a:ext cx="243" cy="126"/>
                </a:xfrm>
                <a:custGeom>
                  <a:avLst/>
                  <a:gdLst>
                    <a:gd name="T0" fmla="*/ 102 w 102"/>
                    <a:gd name="T1" fmla="*/ 35 h 53"/>
                    <a:gd name="T2" fmla="*/ 83 w 102"/>
                    <a:gd name="T3" fmla="*/ 53 h 53"/>
                    <a:gd name="T4" fmla="*/ 19 w 102"/>
                    <a:gd name="T5" fmla="*/ 53 h 53"/>
                    <a:gd name="T6" fmla="*/ 0 w 102"/>
                    <a:gd name="T7" fmla="*/ 35 h 53"/>
                    <a:gd name="T8" fmla="*/ 0 w 102"/>
                    <a:gd name="T9" fmla="*/ 19 h 53"/>
                    <a:gd name="T10" fmla="*/ 19 w 102"/>
                    <a:gd name="T11" fmla="*/ 0 h 53"/>
                    <a:gd name="T12" fmla="*/ 83 w 102"/>
                    <a:gd name="T13" fmla="*/ 0 h 53"/>
                    <a:gd name="T14" fmla="*/ 102 w 102"/>
                    <a:gd name="T15" fmla="*/ 19 h 53"/>
                    <a:gd name="T16" fmla="*/ 102 w 102"/>
                    <a:gd name="T17" fmla="*/ 35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53">
                      <a:moveTo>
                        <a:pt x="102" y="35"/>
                      </a:moveTo>
                      <a:cubicBezTo>
                        <a:pt x="102" y="45"/>
                        <a:pt x="93" y="53"/>
                        <a:pt x="83" y="53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8" y="53"/>
                        <a:pt x="0" y="45"/>
                        <a:pt x="0" y="35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8"/>
                        <a:pt x="8" y="0"/>
                        <a:pt x="19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93" y="0"/>
                        <a:pt x="102" y="8"/>
                        <a:pt x="102" y="19"/>
                      </a:cubicBezTo>
                      <a:lnTo>
                        <a:pt x="102" y="35"/>
                      </a:lnTo>
                      <a:close/>
                    </a:path>
                  </a:pathLst>
                </a:custGeom>
                <a:solidFill>
                  <a:srgbClr val="9191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5" name="Oval 10"/>
                <p:cNvSpPr>
                  <a:spLocks noChangeArrowheads="1"/>
                </p:cNvSpPr>
                <p:nvPr/>
              </p:nvSpPr>
              <p:spPr bwMode="auto">
                <a:xfrm>
                  <a:off x="2991" y="-873"/>
                  <a:ext cx="53" cy="5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Freeform 11"/>
                <p:cNvSpPr>
                  <a:spLocks/>
                </p:cNvSpPr>
                <p:nvPr/>
              </p:nvSpPr>
              <p:spPr bwMode="auto">
                <a:xfrm>
                  <a:off x="3353" y="-1263"/>
                  <a:ext cx="126" cy="143"/>
                </a:xfrm>
                <a:custGeom>
                  <a:avLst/>
                  <a:gdLst>
                    <a:gd name="T0" fmla="*/ 47 w 53"/>
                    <a:gd name="T1" fmla="*/ 56 h 60"/>
                    <a:gd name="T2" fmla="*/ 29 w 53"/>
                    <a:gd name="T3" fmla="*/ 54 h 60"/>
                    <a:gd name="T4" fmla="*/ 4 w 53"/>
                    <a:gd name="T5" fmla="*/ 22 h 60"/>
                    <a:gd name="T6" fmla="*/ 6 w 53"/>
                    <a:gd name="T7" fmla="*/ 4 h 60"/>
                    <a:gd name="T8" fmla="*/ 6 w 53"/>
                    <a:gd name="T9" fmla="*/ 4 h 60"/>
                    <a:gd name="T10" fmla="*/ 24 w 53"/>
                    <a:gd name="T11" fmla="*/ 6 h 60"/>
                    <a:gd name="T12" fmla="*/ 49 w 53"/>
                    <a:gd name="T13" fmla="*/ 38 h 60"/>
                    <a:gd name="T14" fmla="*/ 47 w 53"/>
                    <a:gd name="T15" fmla="*/ 5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" h="60">
                      <a:moveTo>
                        <a:pt x="47" y="56"/>
                      </a:moveTo>
                      <a:cubicBezTo>
                        <a:pt x="41" y="60"/>
                        <a:pt x="33" y="59"/>
                        <a:pt x="29" y="54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0" y="16"/>
                        <a:pt x="1" y="8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12" y="0"/>
                        <a:pt x="20" y="1"/>
                        <a:pt x="24" y="6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53" y="44"/>
                        <a:pt x="52" y="51"/>
                        <a:pt x="47" y="56"/>
                      </a:cubicBezTo>
                      <a:close/>
                    </a:path>
                  </a:pathLst>
                </a:custGeom>
                <a:solidFill>
                  <a:srgbClr val="9191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7" name="Freeform 12"/>
                <p:cNvSpPr>
                  <a:spLocks/>
                </p:cNvSpPr>
                <p:nvPr/>
              </p:nvSpPr>
              <p:spPr bwMode="auto">
                <a:xfrm>
                  <a:off x="3298" y="-1206"/>
                  <a:ext cx="129" cy="112"/>
                </a:xfrm>
                <a:custGeom>
                  <a:avLst/>
                  <a:gdLst>
                    <a:gd name="T0" fmla="*/ 15 w 54"/>
                    <a:gd name="T1" fmla="*/ 44 h 47"/>
                    <a:gd name="T2" fmla="*/ 3 w 54"/>
                    <a:gd name="T3" fmla="*/ 43 h 47"/>
                    <a:gd name="T4" fmla="*/ 3 w 54"/>
                    <a:gd name="T5" fmla="*/ 43 h 47"/>
                    <a:gd name="T6" fmla="*/ 4 w 54"/>
                    <a:gd name="T7" fmla="*/ 31 h 47"/>
                    <a:gd name="T8" fmla="*/ 39 w 54"/>
                    <a:gd name="T9" fmla="*/ 3 h 47"/>
                    <a:gd name="T10" fmla="*/ 51 w 54"/>
                    <a:gd name="T11" fmla="*/ 5 h 47"/>
                    <a:gd name="T12" fmla="*/ 51 w 54"/>
                    <a:gd name="T13" fmla="*/ 5 h 47"/>
                    <a:gd name="T14" fmla="*/ 50 w 54"/>
                    <a:gd name="T15" fmla="*/ 17 h 47"/>
                    <a:gd name="T16" fmla="*/ 15 w 54"/>
                    <a:gd name="T17" fmla="*/ 4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4" h="47">
                      <a:moveTo>
                        <a:pt x="15" y="44"/>
                      </a:moveTo>
                      <a:cubicBezTo>
                        <a:pt x="11" y="47"/>
                        <a:pt x="6" y="47"/>
                        <a:pt x="3" y="43"/>
                      </a:cubicBezTo>
                      <a:cubicBezTo>
                        <a:pt x="3" y="43"/>
                        <a:pt x="3" y="43"/>
                        <a:pt x="3" y="43"/>
                      </a:cubicBezTo>
                      <a:cubicBezTo>
                        <a:pt x="0" y="39"/>
                        <a:pt x="0" y="34"/>
                        <a:pt x="4" y="31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43" y="0"/>
                        <a:pt x="48" y="1"/>
                        <a:pt x="51" y="5"/>
                      </a:cubicBezTo>
                      <a:cubicBezTo>
                        <a:pt x="51" y="5"/>
                        <a:pt x="51" y="5"/>
                        <a:pt x="51" y="5"/>
                      </a:cubicBezTo>
                      <a:cubicBezTo>
                        <a:pt x="54" y="8"/>
                        <a:pt x="54" y="14"/>
                        <a:pt x="50" y="17"/>
                      </a:cubicBezTo>
                      <a:lnTo>
                        <a:pt x="15" y="44"/>
                      </a:lnTo>
                      <a:close/>
                    </a:path>
                  </a:pathLst>
                </a:custGeom>
                <a:solidFill>
                  <a:srgbClr val="9191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8" name="Freeform 13"/>
                <p:cNvSpPr>
                  <a:spLocks/>
                </p:cNvSpPr>
                <p:nvPr/>
              </p:nvSpPr>
              <p:spPr bwMode="auto">
                <a:xfrm>
                  <a:off x="2925" y="-1470"/>
                  <a:ext cx="183" cy="59"/>
                </a:xfrm>
                <a:custGeom>
                  <a:avLst/>
                  <a:gdLst>
                    <a:gd name="T0" fmla="*/ 77 w 77"/>
                    <a:gd name="T1" fmla="*/ 13 h 25"/>
                    <a:gd name="T2" fmla="*/ 64 w 77"/>
                    <a:gd name="T3" fmla="*/ 25 h 25"/>
                    <a:gd name="T4" fmla="*/ 12 w 77"/>
                    <a:gd name="T5" fmla="*/ 25 h 25"/>
                    <a:gd name="T6" fmla="*/ 0 w 77"/>
                    <a:gd name="T7" fmla="*/ 13 h 25"/>
                    <a:gd name="T8" fmla="*/ 0 w 77"/>
                    <a:gd name="T9" fmla="*/ 13 h 25"/>
                    <a:gd name="T10" fmla="*/ 12 w 77"/>
                    <a:gd name="T11" fmla="*/ 0 h 25"/>
                    <a:gd name="T12" fmla="*/ 64 w 77"/>
                    <a:gd name="T13" fmla="*/ 0 h 25"/>
                    <a:gd name="T14" fmla="*/ 77 w 77"/>
                    <a:gd name="T15" fmla="*/ 1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7" h="25">
                      <a:moveTo>
                        <a:pt x="77" y="13"/>
                      </a:moveTo>
                      <a:cubicBezTo>
                        <a:pt x="77" y="20"/>
                        <a:pt x="71" y="25"/>
                        <a:pt x="64" y="25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5" y="25"/>
                        <a:pt x="0" y="20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5" y="0"/>
                        <a:pt x="12" y="0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71" y="0"/>
                        <a:pt x="77" y="6"/>
                        <a:pt x="77" y="13"/>
                      </a:cubicBezTo>
                      <a:close/>
                    </a:path>
                  </a:pathLst>
                </a:custGeom>
                <a:solidFill>
                  <a:srgbClr val="9191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9" name="Rectangle 14"/>
                <p:cNvSpPr>
                  <a:spLocks noChangeArrowheads="1"/>
                </p:cNvSpPr>
                <p:nvPr/>
              </p:nvSpPr>
              <p:spPr bwMode="auto">
                <a:xfrm>
                  <a:off x="2965" y="-1422"/>
                  <a:ext cx="105" cy="54"/>
                </a:xfrm>
                <a:prstGeom prst="rect">
                  <a:avLst/>
                </a:prstGeom>
                <a:solidFill>
                  <a:srgbClr val="9191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 rot="5400000">
                <a:off x="4266802" y="-1927225"/>
                <a:ext cx="1066800" cy="1066800"/>
                <a:chOff x="4236244" y="-1957783"/>
                <a:chExt cx="1066800" cy="1066800"/>
              </a:xfrm>
              <a:grpFill/>
            </p:grpSpPr>
            <p:sp>
              <p:nvSpPr>
                <p:cNvPr id="79" name="Oval 78"/>
                <p:cNvSpPr/>
                <p:nvPr/>
              </p:nvSpPr>
              <p:spPr>
                <a:xfrm>
                  <a:off x="4236244" y="-1957783"/>
                  <a:ext cx="1066800" cy="10668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0" name="Isosceles Triangle 79"/>
                <p:cNvSpPr/>
                <p:nvPr/>
              </p:nvSpPr>
              <p:spPr>
                <a:xfrm>
                  <a:off x="4718082" y="-1951436"/>
                  <a:ext cx="103123" cy="533401"/>
                </a:xfrm>
                <a:prstGeom prst="triangle">
                  <a:avLst/>
                </a:prstGeom>
                <a:solidFill>
                  <a:srgbClr val="9191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7" name="Block Arc 76"/>
              <p:cNvSpPr/>
              <p:nvPr/>
            </p:nvSpPr>
            <p:spPr>
              <a:xfrm>
                <a:off x="4262569" y="-1931062"/>
                <a:ext cx="1073150" cy="1073148"/>
              </a:xfrm>
              <a:prstGeom prst="blockArc">
                <a:avLst>
                  <a:gd name="adj1" fmla="val 16240927"/>
                  <a:gd name="adj2" fmla="val 0"/>
                  <a:gd name="adj3" fmla="val 25000"/>
                </a:avLst>
              </a:prstGeom>
              <a:gradFill>
                <a:gsLst>
                  <a:gs pos="28000">
                    <a:schemeClr val="tx2">
                      <a:alpha val="0"/>
                    </a:schemeClr>
                  </a:gs>
                  <a:gs pos="100000">
                    <a:srgbClr val="919191"/>
                  </a:gs>
                </a:gsLst>
                <a:lin ang="36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709048" y="-1484981"/>
                <a:ext cx="182312" cy="182312"/>
              </a:xfrm>
              <a:prstGeom prst="ellipse">
                <a:avLst/>
              </a:prstGeom>
              <a:solidFill>
                <a:srgbClr val="9191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384829" y="2723173"/>
            <a:ext cx="2412176" cy="591019"/>
            <a:chOff x="-652983" y="2717202"/>
            <a:chExt cx="2450789" cy="591019"/>
          </a:xfrm>
        </p:grpSpPr>
        <p:sp>
          <p:nvSpPr>
            <p:cNvPr id="91" name="TextBox 90"/>
            <p:cNvSpPr txBox="1"/>
            <p:nvPr/>
          </p:nvSpPr>
          <p:spPr>
            <a:xfrm>
              <a:off x="-24138" y="2717202"/>
              <a:ext cx="1821944" cy="581698"/>
            </a:xfrm>
            <a:prstGeom prst="rect">
              <a:avLst/>
            </a:prstGeom>
            <a:noFill/>
          </p:spPr>
          <p:txBody>
            <a:bodyPr wrap="square" lIns="182880" tIns="0" rIns="182880" bIns="0" rtlCol="0">
              <a:spAutoFit/>
            </a:bodyPr>
            <a:lstStyle>
              <a:defPPr>
                <a:defRPr lang="en-US"/>
              </a:defPPr>
              <a:lvl1pPr algn="r">
                <a:lnSpc>
                  <a:spcPct val="90000"/>
                </a:lnSpc>
                <a:spcAft>
                  <a:spcPts val="600"/>
                </a:spcAft>
                <a:defRPr sz="1200">
                  <a:gradFill flip="none" rotWithShape="1">
                    <a:gsLst>
                      <a:gs pos="0">
                        <a:schemeClr val="bg1"/>
                      </a:gs>
                      <a:gs pos="74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2"/>
                      </a:gs>
                    </a:gsLst>
                    <a:lin ang="0" scaled="1"/>
                    <a:tileRect/>
                  </a:gradFill>
                </a:defRPr>
              </a:lvl1pPr>
            </a:lstStyle>
            <a:p>
              <a:pPr marL="0" marR="0" lvl="0" indent="0" algn="l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</a:rPr>
                <a:t> “name”:[string],</a:t>
              </a:r>
              <a:b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</a:rPr>
              </a:b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</a:rPr>
                <a:t>“columns”:[String]</a:t>
              </a:r>
              <a:b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</a:rPr>
              </a:b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</a:rPr>
                <a:t>“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</a:rPr>
                <a:t>daType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</a:rPr>
                <a:t>”:[String]</a:t>
              </a:r>
            </a:p>
          </p:txBody>
        </p:sp>
        <p:pic>
          <p:nvPicPr>
            <p:cNvPr id="92" name="Donut 59"/>
            <p:cNvPicPr>
              <a:picLocks noChangeAspect="1" noChangeArrowheads="1"/>
            </p:cNvPicPr>
            <p:nvPr/>
          </p:nvPicPr>
          <p:blipFill rotWithShape="1"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98" r="35911" b="22156"/>
            <a:stretch/>
          </p:blipFill>
          <p:spPr bwMode="auto">
            <a:xfrm>
              <a:off x="-652983" y="2736910"/>
              <a:ext cx="736636" cy="571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3" name="Text Placeholder 3"/>
          <p:cNvSpPr txBox="1">
            <a:spLocks/>
          </p:cNvSpPr>
          <p:nvPr/>
        </p:nvSpPr>
        <p:spPr>
          <a:xfrm>
            <a:off x="447675" y="5157115"/>
            <a:ext cx="2849060" cy="1690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"name":{String},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"columns":[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{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"name":{String},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"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":{String}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},</a:t>
            </a:r>
          </a:p>
        </p:txBody>
      </p:sp>
      <p:sp>
        <p:nvSpPr>
          <p:cNvPr id="319" name="Rectangle 318"/>
          <p:cNvSpPr/>
          <p:nvPr/>
        </p:nvSpPr>
        <p:spPr bwMode="auto">
          <a:xfrm>
            <a:off x="4686183" y="1411619"/>
            <a:ext cx="5783865" cy="341624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1" name="Isosceles Triangle 250"/>
          <p:cNvSpPr/>
          <p:nvPr/>
        </p:nvSpPr>
        <p:spPr bwMode="auto">
          <a:xfrm rot="10800000" flipV="1">
            <a:off x="6274796" y="4229291"/>
            <a:ext cx="4479525" cy="983921"/>
          </a:xfrm>
          <a:prstGeom prst="triangle">
            <a:avLst>
              <a:gd name="adj" fmla="val 71445"/>
            </a:avLst>
          </a:prstGeom>
          <a:solidFill>
            <a:srgbClr val="F2C812"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2" name="Isosceles Triangle 251"/>
          <p:cNvSpPr/>
          <p:nvPr/>
        </p:nvSpPr>
        <p:spPr bwMode="auto">
          <a:xfrm rot="16200000" flipH="1">
            <a:off x="9889267" y="3393311"/>
            <a:ext cx="1200178" cy="386698"/>
          </a:xfrm>
          <a:prstGeom prst="triangle">
            <a:avLst>
              <a:gd name="adj" fmla="val 38397"/>
            </a:avLst>
          </a:prstGeom>
          <a:solidFill>
            <a:srgbClr val="F2C812"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3" name="Isosceles Triangle 372"/>
          <p:cNvSpPr/>
          <p:nvPr/>
        </p:nvSpPr>
        <p:spPr bwMode="auto">
          <a:xfrm rot="5400000">
            <a:off x="4006866" y="3982573"/>
            <a:ext cx="1192608" cy="335522"/>
          </a:xfrm>
          <a:prstGeom prst="triangle">
            <a:avLst>
              <a:gd name="adj" fmla="val 41074"/>
            </a:avLst>
          </a:prstGeom>
          <a:solidFill>
            <a:srgbClr val="F2C812"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Title 10"/>
          <p:cNvSpPr txBox="1">
            <a:spLocks/>
          </p:cNvSpPr>
          <p:nvPr/>
        </p:nvSpPr>
        <p:spPr>
          <a:xfrm>
            <a:off x="2849060" y="0"/>
            <a:ext cx="9342940" cy="665151"/>
          </a:xfrm>
          <a:prstGeom prst="rect">
            <a:avLst/>
          </a:prstGeom>
          <a:noFill/>
        </p:spPr>
        <p:txBody>
          <a:bodyPr vert="horz" wrap="square" lIns="0" tIns="91440" rIns="0" bIns="91440" rtlCol="0" anchor="t">
            <a:noAutofit/>
          </a:bodyPr>
          <a:lstStyle>
            <a:lvl1pPr defTabSz="914367">
              <a:lnSpc>
                <a:spcPct val="90000"/>
              </a:lnSpc>
              <a:spcBef>
                <a:spcPct val="0"/>
              </a:spcBef>
              <a:buNone/>
              <a:defRPr lang="en-US" sz="5294" b="0" cap="none" spc="-100" baseline="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cs typeface="Segoe UI" pitchFamily="34" charset="0"/>
              </a:defRPr>
            </a:lvl1pPr>
          </a:lstStyle>
          <a:p>
            <a:pPr marL="168275" marR="0" lvl="0" indent="0" defTabSz="914367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-100" normalizeH="0" baseline="0" noProof="0" dirty="0">
                <a:ln w="3175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cs typeface="Segoe UI" pitchFamily="34" charset="0"/>
              </a:rPr>
              <a:t>Develop exactly what your organization needs</a:t>
            </a:r>
            <a:endParaRPr kumimoji="0" lang="en-IN" sz="3600" b="0" i="0" u="none" strike="noStrike" kern="0" cap="none" spc="-100" normalizeH="0" baseline="0" noProof="0" dirty="0">
              <a:ln w="3175"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Segoe UI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462703" y="2056253"/>
            <a:ext cx="1078282" cy="1191995"/>
            <a:chOff x="3186958" y="3107652"/>
            <a:chExt cx="1328157" cy="1191995"/>
          </a:xfrm>
        </p:grpSpPr>
        <p:sp>
          <p:nvSpPr>
            <p:cNvPr id="49" name="Rectangle 48"/>
            <p:cNvSpPr/>
            <p:nvPr/>
          </p:nvSpPr>
          <p:spPr bwMode="auto">
            <a:xfrm>
              <a:off x="3187087" y="3107652"/>
              <a:ext cx="1328027" cy="457200"/>
            </a:xfrm>
            <a:prstGeom prst="rect">
              <a:avLst/>
            </a:prstGeom>
            <a:solidFill>
              <a:srgbClr val="F2C81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" pitchFamily="34" charset="0"/>
                </a:rPr>
                <a:t>Visuals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186958" y="3556019"/>
              <a:ext cx="1328157" cy="74362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367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 w="3175">
                    <a:noFill/>
                  </a:ln>
                  <a:gradFill>
                    <a:gsLst>
                      <a:gs pos="1250">
                        <a:schemeClr val="tx2"/>
                      </a:gs>
                      <a:gs pos="99000">
                        <a:schemeClr val="tx2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Create your own custom visuals for Power BI</a:t>
              </a:r>
            </a:p>
          </p:txBody>
        </p:sp>
      </p:grpSp>
      <p:sp>
        <p:nvSpPr>
          <p:cNvPr id="51" name="Isosceles Triangle 50"/>
          <p:cNvSpPr/>
          <p:nvPr/>
        </p:nvSpPr>
        <p:spPr bwMode="auto">
          <a:xfrm rot="5400000">
            <a:off x="4130311" y="2484186"/>
            <a:ext cx="1192608" cy="335522"/>
          </a:xfrm>
          <a:prstGeom prst="triangle">
            <a:avLst>
              <a:gd name="adj" fmla="val 90911"/>
            </a:avLst>
          </a:prstGeom>
          <a:solidFill>
            <a:srgbClr val="F2C812"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14343" y="-8888"/>
            <a:ext cx="2850524" cy="10710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600"/>
              </a:spcAft>
              <a:defRPr sz="2800" b="1">
                <a:solidFill>
                  <a:srgbClr val="F2C812"/>
                </a:solidFill>
                <a:latin typeface="Segoe UI Light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latin typeface="Segoe UI Light"/>
              </a:rPr>
              <a:t>Power BI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245689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653521" cy="763793"/>
          </a:xfrm>
          <a:noFill/>
        </p:spPr>
        <p:txBody>
          <a:bodyPr vert="horz" wrap="square" lIns="0" tIns="91440" rIns="0" bIns="91440" rtlCol="0" anchor="t">
            <a:noAutofit/>
          </a:bodyPr>
          <a:lstStyle/>
          <a:p>
            <a:pPr marL="168275"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</a:rPr>
              <a:t>How native client applications are authorized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3000" dirty="0">
                <a:solidFill>
                  <a:schemeClr val="accent3"/>
                </a:solidFill>
              </a:rPr>
              <a:t>From top to bottom, this is how Power BI authenticates application requests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32" y="1335676"/>
            <a:ext cx="6595025" cy="506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2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653521" cy="677732"/>
          </a:xfrm>
          <a:noFill/>
        </p:spPr>
        <p:txBody>
          <a:bodyPr vert="horz" wrap="square" lIns="0" tIns="91440" rIns="0" bIns="91440" rtlCol="0" anchor="t">
            <a:noAutofit/>
          </a:bodyPr>
          <a:lstStyle/>
          <a:p>
            <a:pPr marL="168275"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</a:rPr>
              <a:t>Working with the API console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31775" indent="-231775">
              <a:spcBef>
                <a:spcPts val="600"/>
              </a:spcBef>
              <a:buClr>
                <a:schemeClr val="accent3"/>
              </a:buClr>
            </a:pPr>
            <a:r>
              <a:rPr lang="en-US" sz="3000" dirty="0">
                <a:solidFill>
                  <a:schemeClr val="accent3"/>
                </a:solidFill>
              </a:rPr>
              <a:t>To better understand how the API works, click on Get started now to launch the API console</a:t>
            </a:r>
          </a:p>
          <a:p>
            <a:pPr marL="231775" indent="-231775">
              <a:spcBef>
                <a:spcPts val="600"/>
              </a:spcBef>
              <a:buClr>
                <a:schemeClr val="accent3"/>
              </a:buClr>
            </a:pPr>
            <a:r>
              <a:rPr lang="en-US" sz="3000" dirty="0">
                <a:solidFill>
                  <a:schemeClr val="accent3"/>
                </a:solidFill>
              </a:rPr>
              <a:t>Test out each of the API verbs using the console interface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18310" t="17597" b="2334"/>
          <a:stretch/>
        </p:blipFill>
        <p:spPr>
          <a:xfrm>
            <a:off x="6807094" y="1515976"/>
            <a:ext cx="2637800" cy="1696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0742"/>
          <a:stretch/>
        </p:blipFill>
        <p:spPr>
          <a:xfrm>
            <a:off x="5582167" y="3745673"/>
            <a:ext cx="5087655" cy="23774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ight Arrow 5"/>
          <p:cNvSpPr/>
          <p:nvPr/>
        </p:nvSpPr>
        <p:spPr bwMode="auto">
          <a:xfrm rot="5400000">
            <a:off x="7851674" y="3213765"/>
            <a:ext cx="548640" cy="54864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74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wrap="square" lIns="146304" tIns="91440" rIns="146304" bIns="91440" rtlCol="0" anchor="t">
            <a:noAutofit/>
          </a:bodyPr>
          <a:lstStyle/>
          <a:p>
            <a:pPr marL="233363"/>
            <a:r>
              <a:rPr lang="en-US" sz="3200" dirty="0">
                <a:solidFill>
                  <a:schemeClr val="tx1"/>
                </a:solidFill>
              </a:rPr>
              <a:t>Client app development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74849" y="915929"/>
            <a:ext cx="4945262" cy="5452028"/>
          </a:xfrm>
        </p:spPr>
        <p:txBody>
          <a:bodyPr vert="horz" wrap="square" lIns="182880" tIns="146304" rIns="182880" bIns="146304" rtlCol="0">
            <a:noAutofit/>
          </a:bodyPr>
          <a:lstStyle/>
          <a:p>
            <a:pPr marL="342900" indent="-342900" defTabSz="91440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Using console app, cloud app, mobile app, cloud app we can push real time data to Power BI</a:t>
            </a:r>
          </a:p>
          <a:p>
            <a:pPr marL="342900" indent="-342900" defTabSz="91440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Register a client app</a:t>
            </a:r>
          </a:p>
          <a:p>
            <a:pPr marL="342900" indent="-342900" defTabSz="91440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Get client app id</a:t>
            </a:r>
          </a:p>
          <a:p>
            <a:pPr marL="342900" indent="-342900" defTabSz="91440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Power BI REST API calls are made on behalf of an authenticated user by passing a token in the “Authorization” header that is acquired through Azure Active Directory</a:t>
            </a:r>
          </a:p>
          <a:p>
            <a:pPr marL="342900" indent="-342900" defTabSz="91440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http://dev.powerbi.com</a:t>
            </a:r>
          </a:p>
          <a:p>
            <a:pPr marL="566455" lvl="1" indent="-342900" defTabSz="91440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z="16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-19660" y="0"/>
            <a:ext cx="2849058" cy="6857027"/>
            <a:chOff x="-19660" y="0"/>
            <a:chExt cx="2849058" cy="6857027"/>
          </a:xfrm>
        </p:grpSpPr>
        <p:sp>
          <p:nvSpPr>
            <p:cNvPr id="39" name="Rectangle 15"/>
            <p:cNvSpPr/>
            <p:nvPr/>
          </p:nvSpPr>
          <p:spPr bwMode="auto">
            <a:xfrm>
              <a:off x="-19660" y="0"/>
              <a:ext cx="2849058" cy="6857027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1" name="Group 379"/>
            <p:cNvGrpSpPr/>
            <p:nvPr/>
          </p:nvGrpSpPr>
          <p:grpSpPr>
            <a:xfrm>
              <a:off x="443539" y="4208857"/>
              <a:ext cx="124204" cy="16328"/>
              <a:chOff x="4125979" y="7622229"/>
              <a:chExt cx="555624" cy="73042"/>
            </a:xfrm>
            <a:solidFill>
              <a:srgbClr val="00BCF2"/>
            </a:solidFill>
          </p:grpSpPr>
          <p:sp>
            <p:nvSpPr>
              <p:cNvPr id="42" name="Freeform 132"/>
              <p:cNvSpPr>
                <a:spLocks/>
              </p:cNvSpPr>
              <p:nvPr/>
            </p:nvSpPr>
            <p:spPr bwMode="auto">
              <a:xfrm>
                <a:off x="4125979" y="7688918"/>
                <a:ext cx="0" cy="6353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140"/>
              <p:cNvSpPr>
                <a:spLocks/>
              </p:cNvSpPr>
              <p:nvPr/>
            </p:nvSpPr>
            <p:spPr bwMode="auto">
              <a:xfrm>
                <a:off x="4600643" y="7622229"/>
                <a:ext cx="80960" cy="38099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4" name="Rectangle 152"/>
          <p:cNvSpPr/>
          <p:nvPr/>
        </p:nvSpPr>
        <p:spPr bwMode="auto">
          <a:xfrm>
            <a:off x="172007" y="1866625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Web</a:t>
            </a:r>
          </a:p>
        </p:txBody>
      </p:sp>
      <p:sp>
        <p:nvSpPr>
          <p:cNvPr id="45" name="Rectangle 152"/>
          <p:cNvSpPr/>
          <p:nvPr/>
        </p:nvSpPr>
        <p:spPr bwMode="auto">
          <a:xfrm>
            <a:off x="172007" y="2407464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REST API</a:t>
            </a:r>
          </a:p>
        </p:txBody>
      </p:sp>
      <p:sp>
        <p:nvSpPr>
          <p:cNvPr id="46" name="Rectangle 152"/>
          <p:cNvSpPr/>
          <p:nvPr/>
        </p:nvSpPr>
        <p:spPr bwMode="auto">
          <a:xfrm>
            <a:off x="172007" y="2948303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Extensibility</a:t>
            </a:r>
          </a:p>
        </p:txBody>
      </p:sp>
      <p:sp>
        <p:nvSpPr>
          <p:cNvPr id="52" name="Rectangle 152"/>
          <p:cNvSpPr/>
          <p:nvPr/>
        </p:nvSpPr>
        <p:spPr bwMode="auto">
          <a:xfrm>
            <a:off x="172007" y="1325786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Client app</a:t>
            </a: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886" y="1763205"/>
            <a:ext cx="3657600" cy="23174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9" name="TextBox 128"/>
          <p:cNvSpPr txBox="1"/>
          <p:nvPr/>
        </p:nvSpPr>
        <p:spPr>
          <a:xfrm>
            <a:off x="-14343" y="-8888"/>
            <a:ext cx="2850524" cy="10710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600"/>
              </a:spcAft>
              <a:defRPr sz="2800" b="1">
                <a:solidFill>
                  <a:srgbClr val="F2C812"/>
                </a:solidFill>
                <a:latin typeface="Segoe UI Light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latin typeface="Segoe UI Light"/>
              </a:rPr>
              <a:t>Power BI for Developers</a:t>
            </a:r>
          </a:p>
        </p:txBody>
      </p:sp>
      <p:sp>
        <p:nvSpPr>
          <p:cNvPr id="130" name="Rectangle 152"/>
          <p:cNvSpPr/>
          <p:nvPr/>
        </p:nvSpPr>
        <p:spPr bwMode="auto">
          <a:xfrm>
            <a:off x="172007" y="3489141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Samples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165224" y="1866625"/>
            <a:ext cx="2457811" cy="3150267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49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wrap="square" lIns="146304" tIns="91440" rIns="146304" bIns="91440" rtlCol="0" anchor="t">
            <a:noAutofit/>
          </a:bodyPr>
          <a:lstStyle/>
          <a:p>
            <a:pPr marL="233363"/>
            <a:r>
              <a:rPr lang="en-US" sz="3200" dirty="0">
                <a:solidFill>
                  <a:schemeClr val="tx1"/>
                </a:solidFill>
              </a:rPr>
              <a:t>Web development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74849" y="915929"/>
            <a:ext cx="5128142" cy="5452028"/>
          </a:xfrm>
        </p:spPr>
        <p:txBody>
          <a:bodyPr vert="horz" wrap="square" lIns="182880" tIns="146304" rIns="182880" bIns="146304" rtlCol="0">
            <a:noAutofit/>
          </a:bodyPr>
          <a:lstStyle/>
          <a:p>
            <a:pPr marL="342900" indent="-342900" defTabSz="91440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Using web application, web app role you can push real time data to Power BI</a:t>
            </a:r>
          </a:p>
          <a:p>
            <a:pPr marL="342900" indent="-342900" defTabSz="91440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Register your web app</a:t>
            </a:r>
          </a:p>
          <a:p>
            <a:pPr marL="342900" indent="-342900" defTabSz="91440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Configure Power BI settings to authenticate with Azure AD</a:t>
            </a:r>
          </a:p>
          <a:p>
            <a:pPr marL="342900" indent="-342900" defTabSz="91440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Create a query string to get authorization code from Azure AD</a:t>
            </a:r>
          </a:p>
          <a:p>
            <a:pPr marL="342900" indent="-342900" defTabSz="91440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Acquire an Azure AD access token using authorization code</a:t>
            </a:r>
          </a:p>
          <a:p>
            <a:pPr marL="342900" indent="-342900" defTabSz="91440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 Azure AD access token to call a Power BI operation</a:t>
            </a:r>
          </a:p>
          <a:p>
            <a:pPr marL="342900" indent="-342900" defTabSz="91440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http://dev.powerbi.com</a:t>
            </a:r>
          </a:p>
          <a:p>
            <a:pPr marL="0" indent="0" defTabSz="91440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3555" lvl="1" indent="0" defTabSz="91440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6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886" y="1763205"/>
            <a:ext cx="3657600" cy="23174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/>
          <p:cNvGrpSpPr/>
          <p:nvPr/>
        </p:nvGrpSpPr>
        <p:grpSpPr>
          <a:xfrm>
            <a:off x="-19660" y="0"/>
            <a:ext cx="2849058" cy="6857027"/>
            <a:chOff x="-19660" y="0"/>
            <a:chExt cx="2849058" cy="6857027"/>
          </a:xfrm>
        </p:grpSpPr>
        <p:sp>
          <p:nvSpPr>
            <p:cNvPr id="19" name="Rectangle 15"/>
            <p:cNvSpPr/>
            <p:nvPr/>
          </p:nvSpPr>
          <p:spPr bwMode="auto">
            <a:xfrm>
              <a:off x="-19660" y="0"/>
              <a:ext cx="2849058" cy="6857027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" name="Group 379"/>
            <p:cNvGrpSpPr/>
            <p:nvPr/>
          </p:nvGrpSpPr>
          <p:grpSpPr>
            <a:xfrm>
              <a:off x="443539" y="4208857"/>
              <a:ext cx="124204" cy="16328"/>
              <a:chOff x="4125979" y="7622229"/>
              <a:chExt cx="555624" cy="73042"/>
            </a:xfrm>
            <a:solidFill>
              <a:srgbClr val="00BCF2"/>
            </a:solidFill>
          </p:grpSpPr>
          <p:sp>
            <p:nvSpPr>
              <p:cNvPr id="21" name="Freeform 132"/>
              <p:cNvSpPr>
                <a:spLocks/>
              </p:cNvSpPr>
              <p:nvPr/>
            </p:nvSpPr>
            <p:spPr bwMode="auto">
              <a:xfrm>
                <a:off x="4125979" y="7688918"/>
                <a:ext cx="0" cy="6353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140"/>
              <p:cNvSpPr>
                <a:spLocks/>
              </p:cNvSpPr>
              <p:nvPr/>
            </p:nvSpPr>
            <p:spPr bwMode="auto">
              <a:xfrm>
                <a:off x="4600643" y="7622229"/>
                <a:ext cx="80960" cy="38099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3" name="Rectangle 152"/>
          <p:cNvSpPr/>
          <p:nvPr/>
        </p:nvSpPr>
        <p:spPr bwMode="auto">
          <a:xfrm>
            <a:off x="172007" y="1866625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Web</a:t>
            </a:r>
          </a:p>
        </p:txBody>
      </p:sp>
      <p:sp>
        <p:nvSpPr>
          <p:cNvPr id="24" name="Rectangle 152"/>
          <p:cNvSpPr/>
          <p:nvPr/>
        </p:nvSpPr>
        <p:spPr bwMode="auto">
          <a:xfrm>
            <a:off x="172007" y="2407464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REST API</a:t>
            </a:r>
          </a:p>
        </p:txBody>
      </p:sp>
      <p:sp>
        <p:nvSpPr>
          <p:cNvPr id="25" name="Rectangle 152"/>
          <p:cNvSpPr/>
          <p:nvPr/>
        </p:nvSpPr>
        <p:spPr bwMode="auto">
          <a:xfrm>
            <a:off x="172007" y="2948303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Extensibility</a:t>
            </a:r>
          </a:p>
        </p:txBody>
      </p:sp>
      <p:sp>
        <p:nvSpPr>
          <p:cNvPr id="26" name="Rectangle 152"/>
          <p:cNvSpPr/>
          <p:nvPr/>
        </p:nvSpPr>
        <p:spPr bwMode="auto">
          <a:xfrm>
            <a:off x="172007" y="1325786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Client app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14343" y="-8888"/>
            <a:ext cx="2850524" cy="10710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600"/>
              </a:spcAft>
              <a:defRPr sz="2800" b="1">
                <a:solidFill>
                  <a:srgbClr val="F2C812"/>
                </a:solidFill>
                <a:latin typeface="Segoe UI Light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latin typeface="Segoe UI Light"/>
              </a:rPr>
              <a:t>Power BI for Developers</a:t>
            </a:r>
          </a:p>
        </p:txBody>
      </p:sp>
      <p:sp>
        <p:nvSpPr>
          <p:cNvPr id="28" name="Rectangle 152"/>
          <p:cNvSpPr/>
          <p:nvPr/>
        </p:nvSpPr>
        <p:spPr bwMode="auto">
          <a:xfrm>
            <a:off x="172007" y="3489141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Samples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65224" y="2407464"/>
            <a:ext cx="2457811" cy="2609428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14639" y="1071062"/>
            <a:ext cx="2457811" cy="630046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86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wrap="square" lIns="146304" tIns="91440" rIns="146304" bIns="91440" rtlCol="0" anchor="t">
            <a:noAutofit/>
          </a:bodyPr>
          <a:lstStyle/>
          <a:p>
            <a:pPr marL="233363"/>
            <a:r>
              <a:rPr lang="en-US" sz="3200" dirty="0">
                <a:solidFill>
                  <a:schemeClr val="tx1"/>
                </a:solidFill>
              </a:rPr>
              <a:t>Open API for integration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74849" y="915929"/>
            <a:ext cx="5023619" cy="5452028"/>
          </a:xfrm>
        </p:spPr>
        <p:txBody>
          <a:bodyPr vert="horz" wrap="square" lIns="182880" tIns="146304" rIns="182880" bIns="146304" rtlCol="0">
            <a:no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Programmatically access Power BI resources (datasets, tables)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 the REST API to push data directly from your application into Power BI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Azure Active Directory and OAuth 2.0 for user authentication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Max rows per single push 10,000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Used JSON to describe objects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 million row max per table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Max of 5 pending request at one time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http://dev.powerbi.com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z="20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3555" lvl="1" indent="0" defTabSz="91440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6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166196" y="1368871"/>
            <a:ext cx="3547635" cy="1764821"/>
          </a:xfrm>
          <a:prstGeom prst="rect">
            <a:avLst/>
          </a:prstGeom>
          <a:solidFill>
            <a:srgbClr val="F2C81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05050">
                    <a:lumMod val="10000"/>
                  </a:srgbClr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Power BI SaaS Service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8333918" y="1997346"/>
            <a:ext cx="3212189" cy="99294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</a:rPr>
              <a:t>Power BI User Account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8166193" y="3859286"/>
            <a:ext cx="3547635" cy="173157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</a:rPr>
              <a:t>Your Service or Application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8333914" y="4536161"/>
            <a:ext cx="3212189" cy="38987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Push Data Component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8333915" y="5061355"/>
            <a:ext cx="3212189" cy="38987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3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Push Content Component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558097" y="2383302"/>
            <a:ext cx="2763821" cy="485563"/>
            <a:chOff x="7666037" y="2822308"/>
            <a:chExt cx="2819241" cy="4953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7666037" y="2822308"/>
              <a:ext cx="838200" cy="4953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rPr>
                <a:t>Datasets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8656558" y="2822308"/>
              <a:ext cx="838200" cy="4953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rPr>
                <a:t>Reports</a:t>
              </a:r>
              <a:endParaRPr kumimoji="0" lang="en-US" sz="1078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9647078" y="2822308"/>
              <a:ext cx="838200" cy="4953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rPr>
                <a:t>Dashboards</a:t>
              </a:r>
              <a:endParaRPr kumimoji="0" lang="en-US" sz="1078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flipV="1">
            <a:off x="9940011" y="3207303"/>
            <a:ext cx="5530" cy="553481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-19660" y="0"/>
            <a:ext cx="2849058" cy="6857027"/>
            <a:chOff x="-19660" y="0"/>
            <a:chExt cx="2849058" cy="6857027"/>
          </a:xfrm>
        </p:grpSpPr>
        <p:sp>
          <p:nvSpPr>
            <p:cNvPr id="28" name="Rectangle 15"/>
            <p:cNvSpPr/>
            <p:nvPr/>
          </p:nvSpPr>
          <p:spPr bwMode="auto">
            <a:xfrm>
              <a:off x="-19660" y="0"/>
              <a:ext cx="2849058" cy="6857027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9" name="Group 379"/>
            <p:cNvGrpSpPr/>
            <p:nvPr/>
          </p:nvGrpSpPr>
          <p:grpSpPr>
            <a:xfrm>
              <a:off x="443539" y="4208857"/>
              <a:ext cx="124204" cy="16328"/>
              <a:chOff x="4125979" y="7622229"/>
              <a:chExt cx="555624" cy="73042"/>
            </a:xfrm>
            <a:solidFill>
              <a:srgbClr val="00BCF2"/>
            </a:solidFill>
          </p:grpSpPr>
          <p:sp>
            <p:nvSpPr>
              <p:cNvPr id="30" name="Freeform 132"/>
              <p:cNvSpPr>
                <a:spLocks/>
              </p:cNvSpPr>
              <p:nvPr/>
            </p:nvSpPr>
            <p:spPr bwMode="auto">
              <a:xfrm>
                <a:off x="4125979" y="7688918"/>
                <a:ext cx="0" cy="6353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140"/>
              <p:cNvSpPr>
                <a:spLocks/>
              </p:cNvSpPr>
              <p:nvPr/>
            </p:nvSpPr>
            <p:spPr bwMode="auto">
              <a:xfrm>
                <a:off x="4600643" y="7622229"/>
                <a:ext cx="80960" cy="38099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2" name="Rectangle 152"/>
          <p:cNvSpPr/>
          <p:nvPr/>
        </p:nvSpPr>
        <p:spPr bwMode="auto">
          <a:xfrm>
            <a:off x="172007" y="1866625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Web</a:t>
            </a:r>
          </a:p>
        </p:txBody>
      </p:sp>
      <p:sp>
        <p:nvSpPr>
          <p:cNvPr id="33" name="Rectangle 152"/>
          <p:cNvSpPr/>
          <p:nvPr/>
        </p:nvSpPr>
        <p:spPr bwMode="auto">
          <a:xfrm>
            <a:off x="172007" y="2407464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REST API</a:t>
            </a:r>
          </a:p>
        </p:txBody>
      </p:sp>
      <p:sp>
        <p:nvSpPr>
          <p:cNvPr id="34" name="Rectangle 152"/>
          <p:cNvSpPr/>
          <p:nvPr/>
        </p:nvSpPr>
        <p:spPr bwMode="auto">
          <a:xfrm>
            <a:off x="172007" y="2948303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Extensibility</a:t>
            </a:r>
          </a:p>
        </p:txBody>
      </p:sp>
      <p:sp>
        <p:nvSpPr>
          <p:cNvPr id="35" name="Rectangle 152"/>
          <p:cNvSpPr/>
          <p:nvPr/>
        </p:nvSpPr>
        <p:spPr bwMode="auto">
          <a:xfrm>
            <a:off x="172007" y="1325786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Client app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-14343" y="-8888"/>
            <a:ext cx="2850524" cy="10710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600"/>
              </a:spcAft>
              <a:defRPr sz="2800" b="1">
                <a:solidFill>
                  <a:srgbClr val="F2C812"/>
                </a:solidFill>
                <a:latin typeface="Segoe UI Light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latin typeface="Segoe UI Light"/>
              </a:rPr>
              <a:t>Power BI for Developers</a:t>
            </a:r>
          </a:p>
        </p:txBody>
      </p:sp>
      <p:sp>
        <p:nvSpPr>
          <p:cNvPr id="37" name="Rectangle 152"/>
          <p:cNvSpPr/>
          <p:nvPr/>
        </p:nvSpPr>
        <p:spPr bwMode="auto">
          <a:xfrm>
            <a:off x="172007" y="3489141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Samples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165224" y="2868865"/>
            <a:ext cx="2457811" cy="2148027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65224" y="1183453"/>
            <a:ext cx="2457811" cy="1114884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93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wrap="square" lIns="146304" tIns="91440" rIns="146304" bIns="91440" rtlCol="0" anchor="t">
            <a:noAutofit/>
          </a:bodyPr>
          <a:lstStyle/>
          <a:p>
            <a:pPr marL="233363"/>
            <a:r>
              <a:rPr lang="en-US" sz="3200" dirty="0">
                <a:solidFill>
                  <a:schemeClr val="tx1"/>
                </a:solidFill>
              </a:rPr>
              <a:t>Extend Power BI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74849" y="915929"/>
            <a:ext cx="5344006" cy="5452028"/>
          </a:xfrm>
        </p:spPr>
        <p:txBody>
          <a:bodyPr vert="horz" wrap="square" lIns="182880" tIns="146304" rIns="182880" bIns="146304" rtlCol="0">
            <a:noAutofit/>
          </a:bodyPr>
          <a:lstStyle/>
          <a:p>
            <a:pPr marL="342900" indent="-342900" defTabSz="91440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Extend Power BI with custom visuals</a:t>
            </a:r>
          </a:p>
          <a:p>
            <a:pPr marL="342900" indent="-342900" defTabSz="91440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Enabling developers to easily add custom visuals into Power BI for use in dashboard, reports and content packs</a:t>
            </a:r>
          </a:p>
          <a:p>
            <a:pPr marL="342900" indent="-342900" defTabSz="91440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https://github.com/Microsoft/PowerBI-Visuals</a:t>
            </a:r>
            <a:endParaRPr lang="en-US" sz="18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defTabSz="91440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http://dev.powerbi.com</a:t>
            </a:r>
          </a:p>
          <a:p>
            <a:pPr marL="0" indent="0" defTabSz="91440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3555" lvl="1" indent="0" defTabSz="91440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6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-19660" y="0"/>
            <a:ext cx="2849058" cy="6857027"/>
            <a:chOff x="-19660" y="0"/>
            <a:chExt cx="2849058" cy="6857027"/>
          </a:xfrm>
        </p:grpSpPr>
        <p:sp>
          <p:nvSpPr>
            <p:cNvPr id="17" name="Rectangle 15"/>
            <p:cNvSpPr/>
            <p:nvPr/>
          </p:nvSpPr>
          <p:spPr bwMode="auto">
            <a:xfrm>
              <a:off x="-19660" y="0"/>
              <a:ext cx="2849058" cy="6857027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8" name="Group 379"/>
            <p:cNvGrpSpPr/>
            <p:nvPr/>
          </p:nvGrpSpPr>
          <p:grpSpPr>
            <a:xfrm>
              <a:off x="443539" y="4208857"/>
              <a:ext cx="124204" cy="16328"/>
              <a:chOff x="4125979" y="7622229"/>
              <a:chExt cx="555624" cy="73042"/>
            </a:xfrm>
            <a:solidFill>
              <a:srgbClr val="00BCF2"/>
            </a:solidFill>
          </p:grpSpPr>
          <p:sp>
            <p:nvSpPr>
              <p:cNvPr id="19" name="Freeform 132"/>
              <p:cNvSpPr>
                <a:spLocks/>
              </p:cNvSpPr>
              <p:nvPr/>
            </p:nvSpPr>
            <p:spPr bwMode="auto">
              <a:xfrm>
                <a:off x="4125979" y="7688918"/>
                <a:ext cx="0" cy="6353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40"/>
              <p:cNvSpPr>
                <a:spLocks/>
              </p:cNvSpPr>
              <p:nvPr/>
            </p:nvSpPr>
            <p:spPr bwMode="auto">
              <a:xfrm>
                <a:off x="4600643" y="7622229"/>
                <a:ext cx="80960" cy="38099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1" name="Rectangle 152"/>
          <p:cNvSpPr/>
          <p:nvPr/>
        </p:nvSpPr>
        <p:spPr bwMode="auto">
          <a:xfrm>
            <a:off x="172007" y="1866625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Web</a:t>
            </a:r>
          </a:p>
        </p:txBody>
      </p:sp>
      <p:sp>
        <p:nvSpPr>
          <p:cNvPr id="22" name="Rectangle 152"/>
          <p:cNvSpPr/>
          <p:nvPr/>
        </p:nvSpPr>
        <p:spPr bwMode="auto">
          <a:xfrm>
            <a:off x="172007" y="2407464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REST API</a:t>
            </a:r>
          </a:p>
        </p:txBody>
      </p:sp>
      <p:sp>
        <p:nvSpPr>
          <p:cNvPr id="23" name="Rectangle 152"/>
          <p:cNvSpPr/>
          <p:nvPr/>
        </p:nvSpPr>
        <p:spPr bwMode="auto">
          <a:xfrm>
            <a:off x="172007" y="2948303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Extensibility</a:t>
            </a:r>
          </a:p>
        </p:txBody>
      </p:sp>
      <p:sp>
        <p:nvSpPr>
          <p:cNvPr id="24" name="Rectangle 152"/>
          <p:cNvSpPr/>
          <p:nvPr/>
        </p:nvSpPr>
        <p:spPr bwMode="auto">
          <a:xfrm>
            <a:off x="172007" y="1325786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Client app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14343" y="-8888"/>
            <a:ext cx="2850524" cy="10710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600"/>
              </a:spcAft>
              <a:defRPr sz="2800" b="1">
                <a:solidFill>
                  <a:srgbClr val="F2C812"/>
                </a:solidFill>
                <a:latin typeface="Segoe UI Light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latin typeface="Segoe UI Light"/>
              </a:rPr>
              <a:t>Power BI for Developers</a:t>
            </a:r>
          </a:p>
        </p:txBody>
      </p:sp>
      <p:sp>
        <p:nvSpPr>
          <p:cNvPr id="26" name="Rectangle 152"/>
          <p:cNvSpPr/>
          <p:nvPr/>
        </p:nvSpPr>
        <p:spPr bwMode="auto">
          <a:xfrm>
            <a:off x="172007" y="3489141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Samples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65224" y="3332513"/>
            <a:ext cx="2457811" cy="1684379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65223" y="1038277"/>
            <a:ext cx="2457811" cy="174451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523" y="1143354"/>
            <a:ext cx="3291840" cy="2903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650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app sample: Get Azure AD access token</a:t>
            </a:r>
            <a:br>
              <a:rPr lang="en-US" dirty="0"/>
            </a:br>
            <a:br>
              <a:rPr lang="en-IN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21065" y="868599"/>
            <a:ext cx="8679048" cy="247452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Add the "Active Directory Authentication Library"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NuGet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 package to your project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Add a reference to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Microsoft.IdentityModel.Clients.ActiveDirectory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Create a new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AuthenticationContext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 passing an Authority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Get an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Azure Active Directory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 token by calling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AcquireToken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698" y="3428513"/>
            <a:ext cx="7525416" cy="2151633"/>
          </a:xfrm>
          <a:prstGeom prst="rect">
            <a:avLst/>
          </a:prstGeom>
          <a:ln w="63500">
            <a:solidFill>
              <a:srgbClr val="F2C811"/>
            </a:solidFill>
          </a:ln>
        </p:spPr>
      </p:pic>
      <p:grpSp>
        <p:nvGrpSpPr>
          <p:cNvPr id="24" name="Group 23"/>
          <p:cNvGrpSpPr/>
          <p:nvPr/>
        </p:nvGrpSpPr>
        <p:grpSpPr>
          <a:xfrm>
            <a:off x="-19660" y="0"/>
            <a:ext cx="2849058" cy="6857027"/>
            <a:chOff x="-19660" y="0"/>
            <a:chExt cx="2849058" cy="6857027"/>
          </a:xfrm>
        </p:grpSpPr>
        <p:sp>
          <p:nvSpPr>
            <p:cNvPr id="25" name="Rectangle 15"/>
            <p:cNvSpPr/>
            <p:nvPr/>
          </p:nvSpPr>
          <p:spPr bwMode="auto">
            <a:xfrm>
              <a:off x="-19660" y="0"/>
              <a:ext cx="2849058" cy="6857027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6" name="Group 379"/>
            <p:cNvGrpSpPr/>
            <p:nvPr/>
          </p:nvGrpSpPr>
          <p:grpSpPr>
            <a:xfrm>
              <a:off x="443539" y="4208857"/>
              <a:ext cx="124204" cy="16328"/>
              <a:chOff x="4125979" y="7622229"/>
              <a:chExt cx="555624" cy="73042"/>
            </a:xfrm>
            <a:solidFill>
              <a:srgbClr val="00BCF2"/>
            </a:solidFill>
          </p:grpSpPr>
          <p:sp>
            <p:nvSpPr>
              <p:cNvPr id="27" name="Freeform 132"/>
              <p:cNvSpPr>
                <a:spLocks/>
              </p:cNvSpPr>
              <p:nvPr/>
            </p:nvSpPr>
            <p:spPr bwMode="auto">
              <a:xfrm>
                <a:off x="4125979" y="7688918"/>
                <a:ext cx="0" cy="6353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40"/>
              <p:cNvSpPr>
                <a:spLocks/>
              </p:cNvSpPr>
              <p:nvPr/>
            </p:nvSpPr>
            <p:spPr bwMode="auto">
              <a:xfrm>
                <a:off x="4600643" y="7622229"/>
                <a:ext cx="80960" cy="38099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9" name="Rectangle 152"/>
          <p:cNvSpPr/>
          <p:nvPr/>
        </p:nvSpPr>
        <p:spPr bwMode="auto">
          <a:xfrm>
            <a:off x="172007" y="1866625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Web</a:t>
            </a:r>
          </a:p>
        </p:txBody>
      </p:sp>
      <p:sp>
        <p:nvSpPr>
          <p:cNvPr id="30" name="Rectangle 152"/>
          <p:cNvSpPr/>
          <p:nvPr/>
        </p:nvSpPr>
        <p:spPr bwMode="auto">
          <a:xfrm>
            <a:off x="172007" y="2407464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REST API</a:t>
            </a:r>
          </a:p>
        </p:txBody>
      </p:sp>
      <p:sp>
        <p:nvSpPr>
          <p:cNvPr id="31" name="Rectangle 152"/>
          <p:cNvSpPr/>
          <p:nvPr/>
        </p:nvSpPr>
        <p:spPr bwMode="auto">
          <a:xfrm>
            <a:off x="172007" y="2948303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Extensibility</a:t>
            </a:r>
          </a:p>
        </p:txBody>
      </p:sp>
      <p:sp>
        <p:nvSpPr>
          <p:cNvPr id="32" name="Rectangle 152"/>
          <p:cNvSpPr/>
          <p:nvPr/>
        </p:nvSpPr>
        <p:spPr bwMode="auto">
          <a:xfrm>
            <a:off x="172007" y="1325786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Client app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-14343" y="-8888"/>
            <a:ext cx="2850524" cy="10710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600"/>
              </a:spcAft>
              <a:defRPr sz="2800" b="1">
                <a:solidFill>
                  <a:srgbClr val="F2C812"/>
                </a:solidFill>
                <a:latin typeface="Segoe UI Light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latin typeface="Segoe UI Light"/>
              </a:rPr>
              <a:t>Power BI for Developers</a:t>
            </a:r>
          </a:p>
        </p:txBody>
      </p:sp>
      <p:sp>
        <p:nvSpPr>
          <p:cNvPr id="34" name="Rectangle 152"/>
          <p:cNvSpPr/>
          <p:nvPr/>
        </p:nvSpPr>
        <p:spPr bwMode="auto">
          <a:xfrm>
            <a:off x="172007" y="3489141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Samples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165224" y="1227690"/>
            <a:ext cx="2457811" cy="2261452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3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app sample: Get all datasets from Power BI</a:t>
            </a:r>
            <a:br>
              <a:rPr lang="en-US" dirty="0"/>
            </a:br>
            <a:br>
              <a:rPr lang="en-IN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0728" y="877216"/>
            <a:ext cx="8769200" cy="13973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Create an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HttpWebRequest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 using a GET method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Get a response from the Power BI service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698" y="2198819"/>
            <a:ext cx="7544050" cy="3954463"/>
          </a:xfrm>
          <a:prstGeom prst="rect">
            <a:avLst/>
          </a:prstGeom>
          <a:ln w="63500">
            <a:solidFill>
              <a:srgbClr val="F2C811"/>
            </a:solidFill>
          </a:ln>
        </p:spPr>
      </p:pic>
      <p:grpSp>
        <p:nvGrpSpPr>
          <p:cNvPr id="21" name="Group 20"/>
          <p:cNvGrpSpPr/>
          <p:nvPr/>
        </p:nvGrpSpPr>
        <p:grpSpPr>
          <a:xfrm>
            <a:off x="-19660" y="0"/>
            <a:ext cx="2849058" cy="6857027"/>
            <a:chOff x="-19660" y="0"/>
            <a:chExt cx="2849058" cy="6857027"/>
          </a:xfrm>
        </p:grpSpPr>
        <p:sp>
          <p:nvSpPr>
            <p:cNvPr id="22" name="Rectangle 15"/>
            <p:cNvSpPr/>
            <p:nvPr/>
          </p:nvSpPr>
          <p:spPr bwMode="auto">
            <a:xfrm>
              <a:off x="-19660" y="0"/>
              <a:ext cx="2849058" cy="6857027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3" name="Group 379"/>
            <p:cNvGrpSpPr/>
            <p:nvPr/>
          </p:nvGrpSpPr>
          <p:grpSpPr>
            <a:xfrm>
              <a:off x="443539" y="4208857"/>
              <a:ext cx="124204" cy="16328"/>
              <a:chOff x="4125979" y="7622229"/>
              <a:chExt cx="555624" cy="73042"/>
            </a:xfrm>
            <a:solidFill>
              <a:srgbClr val="00BCF2"/>
            </a:solidFill>
          </p:grpSpPr>
          <p:sp>
            <p:nvSpPr>
              <p:cNvPr id="24" name="Freeform 132"/>
              <p:cNvSpPr>
                <a:spLocks/>
              </p:cNvSpPr>
              <p:nvPr/>
            </p:nvSpPr>
            <p:spPr bwMode="auto">
              <a:xfrm>
                <a:off x="4125979" y="7688918"/>
                <a:ext cx="0" cy="6353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140"/>
              <p:cNvSpPr>
                <a:spLocks/>
              </p:cNvSpPr>
              <p:nvPr/>
            </p:nvSpPr>
            <p:spPr bwMode="auto">
              <a:xfrm>
                <a:off x="4600643" y="7622229"/>
                <a:ext cx="80960" cy="38099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6" name="Rectangle 152"/>
          <p:cNvSpPr/>
          <p:nvPr/>
        </p:nvSpPr>
        <p:spPr bwMode="auto">
          <a:xfrm>
            <a:off x="172007" y="1866625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Web</a:t>
            </a:r>
          </a:p>
        </p:txBody>
      </p:sp>
      <p:sp>
        <p:nvSpPr>
          <p:cNvPr id="27" name="Rectangle 152"/>
          <p:cNvSpPr/>
          <p:nvPr/>
        </p:nvSpPr>
        <p:spPr bwMode="auto">
          <a:xfrm>
            <a:off x="172007" y="2407464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REST API</a:t>
            </a:r>
          </a:p>
        </p:txBody>
      </p:sp>
      <p:sp>
        <p:nvSpPr>
          <p:cNvPr id="28" name="Rectangle 152"/>
          <p:cNvSpPr/>
          <p:nvPr/>
        </p:nvSpPr>
        <p:spPr bwMode="auto">
          <a:xfrm>
            <a:off x="172007" y="2948303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Extensibility</a:t>
            </a:r>
          </a:p>
        </p:txBody>
      </p:sp>
      <p:sp>
        <p:nvSpPr>
          <p:cNvPr id="29" name="Rectangle 152"/>
          <p:cNvSpPr/>
          <p:nvPr/>
        </p:nvSpPr>
        <p:spPr bwMode="auto">
          <a:xfrm>
            <a:off x="172007" y="1325786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Client app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14343" y="-8888"/>
            <a:ext cx="2850524" cy="10710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600"/>
              </a:spcAft>
              <a:defRPr sz="2800" b="1">
                <a:solidFill>
                  <a:srgbClr val="F2C812"/>
                </a:solidFill>
                <a:latin typeface="Segoe UI Light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latin typeface="Segoe UI Light"/>
              </a:rPr>
              <a:t>Power BI for Developers</a:t>
            </a:r>
          </a:p>
        </p:txBody>
      </p:sp>
      <p:sp>
        <p:nvSpPr>
          <p:cNvPr id="31" name="Rectangle 152"/>
          <p:cNvSpPr/>
          <p:nvPr/>
        </p:nvSpPr>
        <p:spPr bwMode="auto">
          <a:xfrm>
            <a:off x="172007" y="3489141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Samples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165224" y="1227690"/>
            <a:ext cx="2457811" cy="2261452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57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app sample: Create a dataset in Power BI</a:t>
            </a:r>
            <a:br>
              <a:rPr lang="en-US" dirty="0"/>
            </a:br>
            <a:br>
              <a:rPr lang="en-IN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68204" y="877216"/>
            <a:ext cx="8634392" cy="13973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Create an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HttpWebRequest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 using a POST method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Get a response from the Power BI service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911" y="2045502"/>
            <a:ext cx="7222191" cy="4458143"/>
          </a:xfrm>
          <a:prstGeom prst="rect">
            <a:avLst/>
          </a:prstGeom>
          <a:ln w="63500">
            <a:solidFill>
              <a:srgbClr val="F2C811"/>
            </a:solidFill>
          </a:ln>
        </p:spPr>
      </p:pic>
      <p:grpSp>
        <p:nvGrpSpPr>
          <p:cNvPr id="21" name="Group 20"/>
          <p:cNvGrpSpPr/>
          <p:nvPr/>
        </p:nvGrpSpPr>
        <p:grpSpPr>
          <a:xfrm>
            <a:off x="-19660" y="0"/>
            <a:ext cx="2849058" cy="6857027"/>
            <a:chOff x="-19660" y="0"/>
            <a:chExt cx="2849058" cy="6857027"/>
          </a:xfrm>
        </p:grpSpPr>
        <p:sp>
          <p:nvSpPr>
            <p:cNvPr id="22" name="Rectangle 15"/>
            <p:cNvSpPr/>
            <p:nvPr/>
          </p:nvSpPr>
          <p:spPr bwMode="auto">
            <a:xfrm>
              <a:off x="-19660" y="0"/>
              <a:ext cx="2849058" cy="6857027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3" name="Group 379"/>
            <p:cNvGrpSpPr/>
            <p:nvPr/>
          </p:nvGrpSpPr>
          <p:grpSpPr>
            <a:xfrm>
              <a:off x="443539" y="4208857"/>
              <a:ext cx="124204" cy="16328"/>
              <a:chOff x="4125979" y="7622229"/>
              <a:chExt cx="555624" cy="73042"/>
            </a:xfrm>
            <a:solidFill>
              <a:srgbClr val="00BCF2"/>
            </a:solidFill>
          </p:grpSpPr>
          <p:sp>
            <p:nvSpPr>
              <p:cNvPr id="24" name="Freeform 132"/>
              <p:cNvSpPr>
                <a:spLocks/>
              </p:cNvSpPr>
              <p:nvPr/>
            </p:nvSpPr>
            <p:spPr bwMode="auto">
              <a:xfrm>
                <a:off x="4125979" y="7688918"/>
                <a:ext cx="0" cy="6353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140"/>
              <p:cNvSpPr>
                <a:spLocks/>
              </p:cNvSpPr>
              <p:nvPr/>
            </p:nvSpPr>
            <p:spPr bwMode="auto">
              <a:xfrm>
                <a:off x="4600643" y="7622229"/>
                <a:ext cx="80960" cy="38099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6" name="Rectangle 152"/>
          <p:cNvSpPr/>
          <p:nvPr/>
        </p:nvSpPr>
        <p:spPr bwMode="auto">
          <a:xfrm>
            <a:off x="172007" y="1866625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Web</a:t>
            </a:r>
          </a:p>
        </p:txBody>
      </p:sp>
      <p:sp>
        <p:nvSpPr>
          <p:cNvPr id="27" name="Rectangle 152"/>
          <p:cNvSpPr/>
          <p:nvPr/>
        </p:nvSpPr>
        <p:spPr bwMode="auto">
          <a:xfrm>
            <a:off x="172007" y="2407464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REST API</a:t>
            </a:r>
          </a:p>
        </p:txBody>
      </p:sp>
      <p:sp>
        <p:nvSpPr>
          <p:cNvPr id="28" name="Rectangle 152"/>
          <p:cNvSpPr/>
          <p:nvPr/>
        </p:nvSpPr>
        <p:spPr bwMode="auto">
          <a:xfrm>
            <a:off x="172007" y="2948303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Extensibility</a:t>
            </a:r>
          </a:p>
        </p:txBody>
      </p:sp>
      <p:sp>
        <p:nvSpPr>
          <p:cNvPr id="29" name="Rectangle 152"/>
          <p:cNvSpPr/>
          <p:nvPr/>
        </p:nvSpPr>
        <p:spPr bwMode="auto">
          <a:xfrm>
            <a:off x="172007" y="1325786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Client app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14343" y="-8888"/>
            <a:ext cx="2850524" cy="10710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600"/>
              </a:spcAft>
              <a:defRPr sz="2800" b="1">
                <a:solidFill>
                  <a:srgbClr val="F2C812"/>
                </a:solidFill>
                <a:latin typeface="Segoe UI Light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latin typeface="Segoe UI Light"/>
              </a:rPr>
              <a:t>Power BI for Developers</a:t>
            </a:r>
          </a:p>
        </p:txBody>
      </p:sp>
      <p:sp>
        <p:nvSpPr>
          <p:cNvPr id="31" name="Rectangle 152"/>
          <p:cNvSpPr/>
          <p:nvPr/>
        </p:nvSpPr>
        <p:spPr bwMode="auto">
          <a:xfrm>
            <a:off x="172007" y="3489141"/>
            <a:ext cx="2497052" cy="3753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2C812"/>
                </a:solidFill>
                <a:effectLst/>
                <a:uLnTx/>
                <a:uFillTx/>
                <a:cs typeface="Segoe UI Light" panose="020B0502040204020203" pitchFamily="34" charset="0"/>
              </a:rPr>
              <a:t>Samples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165224" y="1227690"/>
            <a:ext cx="2457811" cy="2261452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40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ower BI">
  <a:themeElements>
    <a:clrScheme name="Custom 10">
      <a:dk1>
        <a:sysClr val="windowText" lastClr="000000"/>
      </a:dk1>
      <a:lt1>
        <a:sysClr val="window" lastClr="FFFFFF"/>
      </a:lt1>
      <a:dk2>
        <a:srgbClr val="282828"/>
      </a:dk2>
      <a:lt2>
        <a:srgbClr val="F2F2F2"/>
      </a:lt2>
      <a:accent1>
        <a:srgbClr val="EDC30D"/>
      </a:accent1>
      <a:accent2>
        <a:srgbClr val="01B8AA"/>
      </a:accent2>
      <a:accent3>
        <a:srgbClr val="D9D9D9"/>
      </a:accent3>
      <a:accent4>
        <a:srgbClr val="FFC000"/>
      </a:accent4>
      <a:accent5>
        <a:srgbClr val="4472C4"/>
      </a:accent5>
      <a:accent6>
        <a:srgbClr val="70AD47"/>
      </a:accent6>
      <a:hlink>
        <a:srgbClr val="282828"/>
      </a:hlink>
      <a:folHlink>
        <a:srgbClr val="282828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B Product Families 2013">
  <a:themeElements>
    <a:clrScheme name="Custom 4">
      <a:dk1>
        <a:srgbClr val="000000"/>
      </a:dk1>
      <a:lt1>
        <a:srgbClr val="FFFFFF"/>
      </a:lt1>
      <a:dk2>
        <a:srgbClr val="505050"/>
      </a:dk2>
      <a:lt2>
        <a:srgbClr val="D2D2D2"/>
      </a:lt2>
      <a:accent1>
        <a:srgbClr val="DC3C00"/>
      </a:accent1>
      <a:accent2>
        <a:srgbClr val="FF8C00"/>
      </a:accent2>
      <a:accent3>
        <a:srgbClr val="0072C6"/>
      </a:accent3>
      <a:accent4>
        <a:srgbClr val="008272"/>
      </a:accent4>
      <a:accent5>
        <a:srgbClr val="68217A"/>
      </a:accent5>
      <a:accent6>
        <a:srgbClr val="00BCF2"/>
      </a:accent6>
      <a:hlink>
        <a:srgbClr val="D2D2D2"/>
      </a:hlink>
      <a:folHlink>
        <a:srgbClr val="505050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8DAB7D18-9A9C-442A-B50E-F6F6DCC92343}" vid="{626FD01B-D220-44C7-964F-5ACF063E015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1970</Words>
  <Application>Microsoft Office PowerPoint</Application>
  <PresentationFormat>Widescreen</PresentationFormat>
  <Paragraphs>361</Paragraphs>
  <Slides>21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Segoe UI</vt:lpstr>
      <vt:lpstr>Segoe UI Black</vt:lpstr>
      <vt:lpstr>Segoe UI Light</vt:lpstr>
      <vt:lpstr>Segoe UI Semibold</vt:lpstr>
      <vt:lpstr>Symbol</vt:lpstr>
      <vt:lpstr>Times New Roman</vt:lpstr>
      <vt:lpstr>Wingdings</vt:lpstr>
      <vt:lpstr>Power BI</vt:lpstr>
      <vt:lpstr>STB Product Families 2013</vt:lpstr>
      <vt:lpstr>think-cell Slide</vt:lpstr>
      <vt:lpstr>Microsoft Power BI</vt:lpstr>
      <vt:lpstr>PowerPoint Presentation</vt:lpstr>
      <vt:lpstr>Client app development</vt:lpstr>
      <vt:lpstr>Web development</vt:lpstr>
      <vt:lpstr>Open API for integration</vt:lpstr>
      <vt:lpstr>Extend Power BI</vt:lpstr>
      <vt:lpstr>Client app sample: Get Azure AD access token  </vt:lpstr>
      <vt:lpstr>Client app sample: Get all datasets from Power BI  </vt:lpstr>
      <vt:lpstr>Client app sample: Create a dataset in Power BI  </vt:lpstr>
      <vt:lpstr>Client app sample: Create a dataset in Power BI  </vt:lpstr>
      <vt:lpstr>Web app sample: Create a dataset in Power BI  </vt:lpstr>
      <vt:lpstr>REST API Samples</vt:lpstr>
      <vt:lpstr>Object model hierarchy</vt:lpstr>
      <vt:lpstr>GET Datasets example</vt:lpstr>
      <vt:lpstr>POST a Table to a Dataset</vt:lpstr>
      <vt:lpstr>POST rows to a table</vt:lpstr>
      <vt:lpstr>DELETE all rows in the table</vt:lpstr>
      <vt:lpstr>User authorization of app on first run</vt:lpstr>
      <vt:lpstr>How Web Applications are authorized</vt:lpstr>
      <vt:lpstr>How native client applications are authorized</vt:lpstr>
      <vt:lpstr>Working with the API console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BI</dc:title>
  <dc:creator>Amy Nicholson</dc:creator>
  <cp:lastModifiedBy>Amy Nicholson</cp:lastModifiedBy>
  <cp:revision>1</cp:revision>
  <dcterms:created xsi:type="dcterms:W3CDTF">2016-09-29T13:46:26Z</dcterms:created>
  <dcterms:modified xsi:type="dcterms:W3CDTF">2016-09-29T13:49:18Z</dcterms:modified>
</cp:coreProperties>
</file>