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7"/>
  </p:notesMasterIdLst>
  <p:sldIdLst>
    <p:sldId id="271" r:id="rId2"/>
    <p:sldId id="272" r:id="rId3"/>
    <p:sldId id="280" r:id="rId4"/>
    <p:sldId id="281" r:id="rId5"/>
    <p:sldId id="270" r:id="rId6"/>
    <p:sldId id="257" r:id="rId7"/>
    <p:sldId id="258" r:id="rId8"/>
    <p:sldId id="273" r:id="rId9"/>
    <p:sldId id="274" r:id="rId10"/>
    <p:sldId id="275" r:id="rId11"/>
    <p:sldId id="276" r:id="rId12"/>
    <p:sldId id="277" r:id="rId13"/>
    <p:sldId id="278" r:id="rId14"/>
    <p:sldId id="259" r:id="rId15"/>
    <p:sldId id="261" r:id="rId16"/>
    <p:sldId id="262" r:id="rId17"/>
    <p:sldId id="263" r:id="rId18"/>
    <p:sldId id="264" r:id="rId19"/>
    <p:sldId id="285" r:id="rId20"/>
    <p:sldId id="282" r:id="rId21"/>
    <p:sldId id="287" r:id="rId22"/>
    <p:sldId id="288" r:id="rId23"/>
    <p:sldId id="289" r:id="rId24"/>
    <p:sldId id="286"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rkmt" initials="w" lastIdx="1" clrIdx="0">
    <p:extLst>
      <p:ext uri="{19B8F6BF-5375-455C-9EA6-DF929625EA0E}">
        <p15:presenceInfo xmlns:p15="http://schemas.microsoft.com/office/powerpoint/2012/main" userId="work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BMDS312\Test%202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Frequentist Log-Logistic Model with BMR of 10% Extra Risk for the BMD and 0.95 Lower Confidence Limit for the BMDL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Estimated Probability</c:v>
          </c:tx>
          <c:spPr>
            <a:ln w="28575" cap="rnd">
              <a:solidFill>
                <a:schemeClr val="accent1"/>
              </a:solidFill>
              <a:round/>
            </a:ln>
            <a:effectLst/>
          </c:spPr>
          <c:marker>
            <c:symbol val="none"/>
          </c:marker>
          <c:xVal>
            <c:numLit>
              <c:formatCode>General</c:formatCode>
              <c:ptCount val="51"/>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pt idx="18">
                <c:v>36</c:v>
              </c:pt>
              <c:pt idx="19">
                <c:v>38</c:v>
              </c:pt>
              <c:pt idx="20">
                <c:v>40</c:v>
              </c:pt>
              <c:pt idx="21">
                <c:v>42</c:v>
              </c:pt>
              <c:pt idx="22">
                <c:v>44</c:v>
              </c:pt>
              <c:pt idx="23">
                <c:v>46</c:v>
              </c:pt>
              <c:pt idx="24">
                <c:v>48</c:v>
              </c:pt>
              <c:pt idx="25">
                <c:v>50</c:v>
              </c:pt>
              <c:pt idx="26">
                <c:v>52</c:v>
              </c:pt>
              <c:pt idx="27">
                <c:v>54</c:v>
              </c:pt>
              <c:pt idx="28">
                <c:v>56</c:v>
              </c:pt>
              <c:pt idx="29">
                <c:v>58</c:v>
              </c:pt>
              <c:pt idx="30">
                <c:v>60</c:v>
              </c:pt>
              <c:pt idx="31">
                <c:v>62</c:v>
              </c:pt>
              <c:pt idx="32">
                <c:v>64</c:v>
              </c:pt>
              <c:pt idx="33">
                <c:v>66</c:v>
              </c:pt>
              <c:pt idx="34">
                <c:v>68</c:v>
              </c:pt>
              <c:pt idx="35">
                <c:v>70</c:v>
              </c:pt>
              <c:pt idx="36">
                <c:v>72</c:v>
              </c:pt>
              <c:pt idx="37">
                <c:v>74</c:v>
              </c:pt>
              <c:pt idx="38">
                <c:v>76</c:v>
              </c:pt>
              <c:pt idx="39">
                <c:v>78</c:v>
              </c:pt>
              <c:pt idx="40">
                <c:v>80</c:v>
              </c:pt>
              <c:pt idx="41">
                <c:v>82</c:v>
              </c:pt>
              <c:pt idx="42">
                <c:v>84</c:v>
              </c:pt>
              <c:pt idx="43">
                <c:v>86</c:v>
              </c:pt>
              <c:pt idx="44">
                <c:v>88</c:v>
              </c:pt>
              <c:pt idx="45">
                <c:v>90</c:v>
              </c:pt>
              <c:pt idx="46">
                <c:v>92</c:v>
              </c:pt>
              <c:pt idx="47">
                <c:v>94</c:v>
              </c:pt>
              <c:pt idx="48">
                <c:v>96</c:v>
              </c:pt>
              <c:pt idx="49">
                <c:v>98</c:v>
              </c:pt>
              <c:pt idx="50">
                <c:v>100</c:v>
              </c:pt>
            </c:numLit>
          </c:xVal>
          <c:yVal>
            <c:numLit>
              <c:formatCode>General</c:formatCode>
              <c:ptCount val="51"/>
              <c:pt idx="0">
                <c:v>8.2061186292341302E-3</c:v>
              </c:pt>
              <c:pt idx="1">
                <c:v>9.118044976123266E-3</c:v>
              </c:pt>
              <c:pt idx="2">
                <c:v>1.0028295882704338E-2</c:v>
              </c:pt>
              <c:pt idx="3">
                <c:v>1.0936875962053699E-2</c:v>
              </c:pt>
              <c:pt idx="4">
                <c:v>1.1843789810328017E-2</c:v>
              </c:pt>
              <c:pt idx="5">
                <c:v>1.2749042006841745E-2</c:v>
              </c:pt>
              <c:pt idx="6">
                <c:v>1.3652637114144215E-2</c:v>
              </c:pt>
              <c:pt idx="7">
                <c:v>1.4554579678096305E-2</c:v>
              </c:pt>
              <c:pt idx="8">
                <c:v>1.5454874227946629E-2</c:v>
              </c:pt>
              <c:pt idx="9">
                <c:v>1.6353525276407387E-2</c:v>
              </c:pt>
              <c:pt idx="10">
                <c:v>1.725053731972976E-2</c:v>
              </c:pt>
              <c:pt idx="11">
                <c:v>1.8145914837778894E-2</c:v>
              </c:pt>
              <c:pt idx="12">
                <c:v>1.9039662294108452E-2</c:v>
              </c:pt>
              <c:pt idx="13">
                <c:v>1.9931784136034844E-2</c:v>
              </c:pt>
              <c:pt idx="14">
                <c:v>2.0822284794710943E-2</c:v>
              </c:pt>
              <c:pt idx="15">
                <c:v>2.1711168685199452E-2</c:v>
              </c:pt>
              <c:pt idx="16">
                <c:v>2.2598440206545906E-2</c:v>
              </c:pt>
              <c:pt idx="17">
                <c:v>2.3484103741851212E-2</c:v>
              </c:pt>
              <c:pt idx="18">
                <c:v>2.4368163658343833E-2</c:v>
              </c:pt>
              <c:pt idx="19">
                <c:v>2.525062430745157E-2</c:v>
              </c:pt>
              <c:pt idx="20">
                <c:v>2.6131490024872958E-2</c:v>
              </c:pt>
              <c:pt idx="21">
                <c:v>2.7010765130648266E-2</c:v>
              </c:pt>
              <c:pt idx="22">
                <c:v>2.7888453929230114E-2</c:v>
              </c:pt>
              <c:pt idx="23">
                <c:v>2.8764560709553761E-2</c:v>
              </c:pt>
              <c:pt idx="24">
                <c:v>2.9639089745106893E-2</c:v>
              </c:pt>
              <c:pt idx="25">
                <c:v>3.0512045293999156E-2</c:v>
              </c:pt>
              <c:pt idx="26">
                <c:v>3.1383431599031279E-2</c:v>
              </c:pt>
              <c:pt idx="27">
                <c:v>3.2253252887763754E-2</c:v>
              </c:pt>
              <c:pt idx="28">
                <c:v>3.312151337258526E-2</c:v>
              </c:pt>
              <c:pt idx="29">
                <c:v>3.3988217250780599E-2</c:v>
              </c:pt>
              <c:pt idx="30">
                <c:v>3.4853368704598445E-2</c:v>
              </c:pt>
              <c:pt idx="31">
                <c:v>3.5716971901318499E-2</c:v>
              </c:pt>
              <c:pt idx="32">
                <c:v>3.6579030993318405E-2</c:v>
              </c:pt>
              <c:pt idx="33">
                <c:v>3.7439550118140402E-2</c:v>
              </c:pt>
              <c:pt idx="34">
                <c:v>3.8298533398557447E-2</c:v>
              </c:pt>
              <c:pt idx="35">
                <c:v>3.9155984942638999E-2</c:v>
              </c:pt>
              <c:pt idx="36">
                <c:v>4.001190884381664E-2</c:v>
              </c:pt>
              <c:pt idx="37">
                <c:v>4.0866309180949155E-2</c:v>
              </c:pt>
              <c:pt idx="38">
                <c:v>4.1719190018387253E-2</c:v>
              </c:pt>
              <c:pt idx="39">
                <c:v>4.2570555406038164E-2</c:v>
              </c:pt>
              <c:pt idx="40">
                <c:v>4.3420409379429571E-2</c:v>
              </c:pt>
              <c:pt idx="41">
                <c:v>4.4268755959773566E-2</c:v>
              </c:pt>
              <c:pt idx="42">
                <c:v>4.5115599154029816E-2</c:v>
              </c:pt>
              <c:pt idx="43">
                <c:v>4.5960942954968949E-2</c:v>
              </c:pt>
              <c:pt idx="44">
                <c:v>4.6804791341235115E-2</c:v>
              </c:pt>
              <c:pt idx="45">
                <c:v>4.7647148277408333E-2</c:v>
              </c:pt>
              <c:pt idx="46">
                <c:v>4.8488017714066869E-2</c:v>
              </c:pt>
              <c:pt idx="47">
                <c:v>4.9327403587848692E-2</c:v>
              </c:pt>
              <c:pt idx="48">
                <c:v>5.0165309821513099E-2</c:v>
              </c:pt>
              <c:pt idx="49">
                <c:v>5.1001740324001767E-2</c:v>
              </c:pt>
              <c:pt idx="50">
                <c:v>5.1836698990499447E-2</c:v>
              </c:pt>
            </c:numLit>
          </c:yVal>
          <c:smooth val="1"/>
          <c:extLst>
            <c:ext xmlns:c16="http://schemas.microsoft.com/office/drawing/2014/chart" uri="{C3380CC4-5D6E-409C-BE32-E72D297353CC}">
              <c16:uniqueId val="{00000000-A459-43DE-BF6E-C71EFF0A7201}"/>
            </c:ext>
          </c:extLst>
        </c:ser>
        <c:ser>
          <c:idx val="2"/>
          <c:order val="2"/>
          <c:tx>
            <c:v>Response at BMD</c:v>
          </c:tx>
          <c:spPr>
            <a:ln w="28575" cap="rnd">
              <a:solidFill>
                <a:schemeClr val="accent3"/>
              </a:solidFill>
              <a:round/>
            </a:ln>
            <a:effectLst/>
          </c:spPr>
          <c:marker>
            <c:symbol val="none"/>
          </c:marker>
          <c:xVal>
            <c:numLit>
              <c:formatCode>General</c:formatCode>
              <c:ptCount val="2"/>
              <c:pt idx="0">
                <c:v>0</c:v>
              </c:pt>
              <c:pt idx="1">
                <c:v>241.462472003865</c:v>
              </c:pt>
            </c:numLit>
          </c:xVal>
          <c:yVal>
            <c:numLit>
              <c:formatCode>General</c:formatCode>
              <c:ptCount val="2"/>
              <c:pt idx="0">
                <c:v>0.10738550676631035</c:v>
              </c:pt>
              <c:pt idx="1">
                <c:v>0.10738550676631035</c:v>
              </c:pt>
            </c:numLit>
          </c:yVal>
          <c:smooth val="1"/>
          <c:extLst>
            <c:ext xmlns:c16="http://schemas.microsoft.com/office/drawing/2014/chart" uri="{C3380CC4-5D6E-409C-BE32-E72D297353CC}">
              <c16:uniqueId val="{00000001-A459-43DE-BF6E-C71EFF0A7201}"/>
            </c:ext>
          </c:extLst>
        </c:ser>
        <c:dLbls>
          <c:showLegendKey val="0"/>
          <c:showVal val="0"/>
          <c:showCatName val="0"/>
          <c:showSerName val="0"/>
          <c:showPercent val="0"/>
          <c:showBubbleSize val="0"/>
        </c:dLbls>
        <c:axId val="1824632656"/>
        <c:axId val="1746347840"/>
      </c:scatterChart>
      <c:scatterChart>
        <c:scatterStyle val="lineMarker"/>
        <c:varyColors val="0"/>
        <c:ser>
          <c:idx val="1"/>
          <c:order val="1"/>
          <c:tx>
            <c:v>Data</c:v>
          </c:tx>
          <c:spPr>
            <a:ln w="25400" cap="rnd">
              <a:noFill/>
              <a:round/>
            </a:ln>
            <a:effectLst/>
          </c:spPr>
          <c:marker>
            <c:symbol val="circle"/>
            <c:size val="8"/>
            <c:spPr>
              <a:noFill/>
              <a:ln w="9525">
                <a:solidFill>
                  <a:schemeClr val="accent2"/>
                </a:solidFill>
              </a:ln>
              <a:effectLst/>
              <a:extLst>
                <a:ext uri="{909E8E84-426E-40DD-AFC4-6F175D3DCCD1}">
                  <a14:hiddenFill xmlns:a14="http://schemas.microsoft.com/office/drawing/2010/main">
                    <a:solidFill>
                      <a:srgbClr val="ED7D31"/>
                    </a:solidFill>
                  </a14:hiddenFill>
                </a:ext>
              </a:extLst>
            </c:spPr>
          </c:marker>
          <c:errBars>
            <c:errDir val="y"/>
            <c:errBarType val="both"/>
            <c:errValType val="cust"/>
            <c:noEndCap val="0"/>
            <c:plus>
              <c:numLit>
                <c:formatCode>General</c:formatCode>
                <c:ptCount val="4"/>
                <c:pt idx="0">
                  <c:v>2.4691896753138286E-2</c:v>
                </c:pt>
                <c:pt idx="1">
                  <c:v>2.4691896753138286E-2</c:v>
                </c:pt>
                <c:pt idx="2">
                  <c:v>3.3728427609738341E-2</c:v>
                </c:pt>
                <c:pt idx="3">
                  <c:v>3.6943988783335178E-2</c:v>
                </c:pt>
              </c:numLit>
            </c:plus>
            <c:minus>
              <c:numLit>
                <c:formatCode>General</c:formatCode>
                <c:ptCount val="4"/>
                <c:pt idx="0">
                  <c:v>6.8886202786645982E-3</c:v>
                </c:pt>
                <c:pt idx="1">
                  <c:v>6.8886202786645982E-3</c:v>
                </c:pt>
                <c:pt idx="2">
                  <c:v>1.7752064152895403E-2</c:v>
                </c:pt>
                <c:pt idx="3">
                  <c:v>2.1555378827937916E-2</c:v>
                </c:pt>
              </c:numLit>
            </c:minus>
            <c:spPr>
              <a:noFill/>
              <a:ln w="9525" cap="flat" cmpd="sng" algn="ctr">
                <a:solidFill>
                  <a:schemeClr val="tx1">
                    <a:lumMod val="65000"/>
                    <a:lumOff val="35000"/>
                  </a:schemeClr>
                </a:solidFill>
                <a:round/>
              </a:ln>
              <a:effectLst/>
            </c:spPr>
          </c:errBars>
          <c:xVal>
            <c:numLit>
              <c:formatCode>General</c:formatCode>
              <c:ptCount val="4"/>
              <c:pt idx="0">
                <c:v>0</c:v>
              </c:pt>
              <c:pt idx="1">
                <c:v>10</c:v>
              </c:pt>
              <c:pt idx="2">
                <c:v>33</c:v>
              </c:pt>
              <c:pt idx="3">
                <c:v>100</c:v>
              </c:pt>
            </c:numLit>
          </c:xVal>
          <c:yVal>
            <c:numLit>
              <c:formatCode>General</c:formatCode>
              <c:ptCount val="4"/>
              <c:pt idx="0">
                <c:v>8.3333333333333332E-3</c:v>
              </c:pt>
              <c:pt idx="1">
                <c:v>8.3333333333333332E-3</c:v>
              </c:pt>
              <c:pt idx="2">
                <c:v>3.3333333333333333E-2</c:v>
              </c:pt>
              <c:pt idx="3">
                <c:v>4.583333333333333E-2</c:v>
              </c:pt>
            </c:numLit>
          </c:yVal>
          <c:smooth val="0"/>
          <c:extLst>
            <c:ext xmlns:c16="http://schemas.microsoft.com/office/drawing/2014/chart" uri="{C3380CC4-5D6E-409C-BE32-E72D297353CC}">
              <c16:uniqueId val="{00000002-A459-43DE-BF6E-C71EFF0A7201}"/>
            </c:ext>
          </c:extLst>
        </c:ser>
        <c:ser>
          <c:idx val="3"/>
          <c:order val="3"/>
          <c:tx>
            <c:v>BMD</c:v>
          </c:tx>
          <c:spPr>
            <a:ln w="25400" cap="rnd">
              <a:solidFill>
                <a:schemeClr val="accent6"/>
              </a:solidFill>
              <a:round/>
            </a:ln>
            <a:effectLst/>
          </c:spPr>
          <c:marker>
            <c:symbol val="none"/>
          </c:marker>
          <c:errBars>
            <c:errDir val="y"/>
            <c:errBarType val="minus"/>
            <c:errValType val="cust"/>
            <c:noEndCap val="1"/>
            <c:minus>
              <c:numLit>
                <c:formatCode>General</c:formatCode>
                <c:ptCount val="2"/>
                <c:pt idx="0">
                  <c:v>0.10738550676631035</c:v>
                </c:pt>
                <c:pt idx="1">
                  <c:v>0.10738550676631035</c:v>
                </c:pt>
              </c:numLit>
            </c:minus>
            <c:spPr>
              <a:noFill/>
              <a:ln w="25400" cap="flat" cmpd="sng" algn="ctr">
                <a:solidFill>
                  <a:srgbClr val="70AD47">
                    <a:lumMod val="100000"/>
                  </a:srgbClr>
                </a:solidFill>
                <a:prstDash val="solid"/>
                <a:round/>
                <a:headEnd type="none" w="med" len="med"/>
                <a:tailEnd type="none" w="med" len="med"/>
              </a:ln>
              <a:effectLst/>
            </c:spPr>
          </c:errBars>
          <c:xVal>
            <c:numLit>
              <c:formatCode>General</c:formatCode>
              <c:ptCount val="1"/>
              <c:pt idx="0">
                <c:v>241.462472003865</c:v>
              </c:pt>
            </c:numLit>
          </c:xVal>
          <c:yVal>
            <c:numLit>
              <c:formatCode>General</c:formatCode>
              <c:ptCount val="2"/>
              <c:pt idx="0">
                <c:v>0.10738550676631035</c:v>
              </c:pt>
              <c:pt idx="1">
                <c:v>0.10738550676631035</c:v>
              </c:pt>
            </c:numLit>
          </c:yVal>
          <c:smooth val="0"/>
          <c:extLst>
            <c:ext xmlns:c16="http://schemas.microsoft.com/office/drawing/2014/chart" uri="{C3380CC4-5D6E-409C-BE32-E72D297353CC}">
              <c16:uniqueId val="{00000003-A459-43DE-BF6E-C71EFF0A7201}"/>
            </c:ext>
          </c:extLst>
        </c:ser>
        <c:ser>
          <c:idx val="4"/>
          <c:order val="4"/>
          <c:tx>
            <c:v>BMDL</c:v>
          </c:tx>
          <c:spPr>
            <a:ln w="25400" cap="rnd">
              <a:solidFill>
                <a:schemeClr val="accent4"/>
              </a:solidFill>
              <a:round/>
            </a:ln>
            <a:effectLst/>
          </c:spPr>
          <c:marker>
            <c:symbol val="none"/>
          </c:marker>
          <c:errBars>
            <c:errDir val="y"/>
            <c:errBarType val="minus"/>
            <c:errValType val="cust"/>
            <c:noEndCap val="1"/>
            <c:minus>
              <c:numLit>
                <c:formatCode>General</c:formatCode>
                <c:ptCount val="2"/>
                <c:pt idx="0">
                  <c:v>0.10738550676631035</c:v>
                </c:pt>
                <c:pt idx="1">
                  <c:v>0.10738550676631035</c:v>
                </c:pt>
              </c:numLit>
            </c:minus>
            <c:spPr>
              <a:noFill/>
              <a:ln w="25400" cap="flat" cmpd="sng" algn="ctr">
                <a:solidFill>
                  <a:srgbClr val="FFC000">
                    <a:lumMod val="100000"/>
                  </a:srgbClr>
                </a:solidFill>
                <a:prstDash val="solid"/>
                <a:round/>
                <a:headEnd type="none" w="med" len="med"/>
                <a:tailEnd type="none" w="med" len="med"/>
              </a:ln>
              <a:effectLst/>
            </c:spPr>
          </c:errBars>
          <c:xVal>
            <c:numLit>
              <c:formatCode>General</c:formatCode>
              <c:ptCount val="1"/>
              <c:pt idx="0">
                <c:v>138.06036436677684</c:v>
              </c:pt>
            </c:numLit>
          </c:xVal>
          <c:yVal>
            <c:numLit>
              <c:formatCode>General</c:formatCode>
              <c:ptCount val="2"/>
              <c:pt idx="0">
                <c:v>0.10738550676631035</c:v>
              </c:pt>
              <c:pt idx="1">
                <c:v>0.10738550676631035</c:v>
              </c:pt>
            </c:numLit>
          </c:yVal>
          <c:smooth val="0"/>
          <c:extLst>
            <c:ext xmlns:c16="http://schemas.microsoft.com/office/drawing/2014/chart" uri="{C3380CC4-5D6E-409C-BE32-E72D297353CC}">
              <c16:uniqueId val="{00000004-A459-43DE-BF6E-C71EFF0A7201}"/>
            </c:ext>
          </c:extLst>
        </c:ser>
        <c:dLbls>
          <c:showLegendKey val="0"/>
          <c:showVal val="0"/>
          <c:showCatName val="0"/>
          <c:showSerName val="0"/>
          <c:showPercent val="0"/>
          <c:showBubbleSize val="0"/>
        </c:dLbls>
        <c:axId val="1824632656"/>
        <c:axId val="1746347840"/>
      </c:scatterChart>
      <c:valAx>
        <c:axId val="1824632656"/>
        <c:scaling>
          <c:orientation val="minMax"/>
          <c:max val="200"/>
          <c:min val="0"/>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Dose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46347840"/>
        <c:crosses val="autoZero"/>
        <c:crossBetween val="midCat"/>
      </c:valAx>
      <c:valAx>
        <c:axId val="1746347840"/>
        <c:scaling>
          <c:orientation val="minMax"/>
          <c:max val="0.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Response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82463265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12T09:15:31.762" idx="1">
    <p:pos x="2515" y="1085"/>
    <p:text>This information is required for doing the original part A of the BMD assignment ( see Tyler's slide set page 6 where the previous BMD output included slope and se of the slope.)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D1A8E-48EE-414C-911E-7990E54B11CD}"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59F93-EC34-4075-B038-F2CF3E8C521B}" type="slidenum">
              <a:rPr lang="en-US" smtClean="0"/>
              <a:t>‹#›</a:t>
            </a:fld>
            <a:endParaRPr lang="en-US"/>
          </a:p>
        </p:txBody>
      </p:sp>
    </p:spTree>
    <p:extLst>
      <p:ext uri="{BB962C8B-B14F-4D97-AF65-F5344CB8AC3E}">
        <p14:creationId xmlns:p14="http://schemas.microsoft.com/office/powerpoint/2010/main" val="366685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charset="0"/>
              <a:buChar char="•"/>
              <a:defRPr/>
            </a:pPr>
            <a:r>
              <a:rPr lang="en-US" dirty="0"/>
              <a:t>Thanks Elaine for the</a:t>
            </a:r>
            <a:r>
              <a:rPr lang="en-US" baseline="0" dirty="0"/>
              <a:t> introduction!</a:t>
            </a:r>
            <a:endParaRPr lang="en-US" dirty="0"/>
          </a:p>
          <a:p>
            <a:pPr marL="174708" indent="-174708" defTabSz="931774">
              <a:buFont typeface="Arial" charset="0"/>
              <a:buChar char="•"/>
              <a:defRPr/>
            </a:pPr>
            <a:r>
              <a:rPr lang="en-US" dirty="0"/>
              <a:t>Hi</a:t>
            </a:r>
            <a:r>
              <a:rPr lang="en-US" baseline="0" dirty="0"/>
              <a:t> everyone, and thank you for coming to my general exam, I hope you enjoy the talk today!</a:t>
            </a:r>
          </a:p>
          <a:p>
            <a:endParaRPr lang="en-US" dirty="0"/>
          </a:p>
        </p:txBody>
      </p:sp>
      <p:sp>
        <p:nvSpPr>
          <p:cNvPr id="4" name="Slide Number Placeholder 3"/>
          <p:cNvSpPr>
            <a:spLocks noGrp="1"/>
          </p:cNvSpPr>
          <p:nvPr>
            <p:ph type="sldNum" sz="quarter" idx="10"/>
          </p:nvPr>
        </p:nvSpPr>
        <p:spPr/>
        <p:txBody>
          <a:bodyPr/>
          <a:lstStyle/>
          <a:p>
            <a:fld id="{72744950-8B4D-AF4E-9D5A-9B17975A1EA6}" type="slidenum">
              <a:rPr lang="en-US" smtClean="0">
                <a:solidFill>
                  <a:prstClr val="black"/>
                </a:solidFill>
              </a:rPr>
              <a:pPr/>
              <a:t>1</a:t>
            </a:fld>
            <a:endParaRPr lang="en-US">
              <a:solidFill>
                <a:prstClr val="black"/>
              </a:solidFill>
            </a:endParaRPr>
          </a:p>
        </p:txBody>
      </p:sp>
      <p:sp>
        <p:nvSpPr>
          <p:cNvPr id="5" name="Header Placeholder 4"/>
          <p:cNvSpPr>
            <a:spLocks noGrp="1"/>
          </p:cNvSpPr>
          <p:nvPr>
            <p:ph type="hdr" sz="quarter" idx="11"/>
          </p:nvPr>
        </p:nvSpPr>
        <p:spPr/>
        <p:txBody>
          <a:bodyPr/>
          <a:lstStyle/>
          <a:p>
            <a:r>
              <a:rPr lang="en-US"/>
              <a:t>14. Quantitative Worksheet</a:t>
            </a:r>
          </a:p>
        </p:txBody>
      </p:sp>
    </p:spTree>
    <p:extLst>
      <p:ext uri="{BB962C8B-B14F-4D97-AF65-F5344CB8AC3E}">
        <p14:creationId xmlns:p14="http://schemas.microsoft.com/office/powerpoint/2010/main" val="149922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2C24-5EC6-45B2-8C1B-29C5859B9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806C9-DE73-42F6-8474-DBDA8B93E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30EC7A-3346-43D0-986D-C59B25A5DAD6}"/>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1528DC4C-C881-492A-9970-919B0FC3D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60FE8-973E-4175-ADA5-E8E3BDB3511F}"/>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86204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731C-A5D2-4C36-8A72-85F139996F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E5C65-1FB3-46C5-81E8-51456D78E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1FEC2-9778-42D6-8C2C-97CB8F510BCA}"/>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D7EB8209-ADCC-4897-9F04-1F00D64B6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DECC2-A26A-4969-B4C5-E761D871ABFC}"/>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347607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00A2A-F030-479E-9A4D-F23326F25D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976D8-1473-4FC8-9E23-210437DA7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9DD1F-F394-42B8-AAD0-DDC2D04867E1}"/>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0051E654-33DF-46F6-A6C1-868BA7167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4911B-0C9C-4A8B-AC50-B891709A1BF0}"/>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235968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5">
            <a:lumMod val="5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903112" y="6354234"/>
            <a:ext cx="3386667" cy="266700"/>
          </a:xfrm>
          <a:prstGeom prst="rect">
            <a:avLst/>
          </a:prstGeom>
        </p:spPr>
      </p:pic>
      <p:sp>
        <p:nvSpPr>
          <p:cNvPr id="6" name="Text Placeholder 5"/>
          <p:cNvSpPr>
            <a:spLocks noGrp="1"/>
          </p:cNvSpPr>
          <p:nvPr>
            <p:ph type="body" sz="quarter" idx="10" hasCustomPrompt="1"/>
          </p:nvPr>
        </p:nvSpPr>
        <p:spPr>
          <a:xfrm>
            <a:off x="895676" y="1179824"/>
            <a:ext cx="9296400" cy="2641756"/>
          </a:xfrm>
          <a:prstGeom prst="rect">
            <a:avLst/>
          </a:prstGeom>
        </p:spPr>
        <p:txBody>
          <a:bodyPr anchor="b">
            <a:normAutofit/>
          </a:bodyPr>
          <a:lstStyle>
            <a:lvl1pPr marL="0" indent="0">
              <a:lnSpc>
                <a:spcPct val="100000"/>
              </a:lnSpc>
              <a:buNone/>
              <a:defRPr sz="5000" b="0" i="0" baseline="0">
                <a:solidFill>
                  <a:schemeClr val="accent3"/>
                </a:solidFill>
                <a:latin typeface="+mn-lt"/>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(CALIBRI, 50 PT.)</a:t>
            </a:r>
          </a:p>
        </p:txBody>
      </p:sp>
      <p:pic>
        <p:nvPicPr>
          <p:cNvPr id="2" name="Picture 1" descr="Bar_RtAngle_7502_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4784" y="4006085"/>
            <a:ext cx="3045737" cy="112770"/>
          </a:xfrm>
          <a:prstGeom prst="rect">
            <a:avLst/>
          </a:prstGeom>
        </p:spPr>
      </p:pic>
      <p:pic>
        <p:nvPicPr>
          <p:cNvPr id="8" name="Picture 7" descr="UW_W Logo_Whit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69559" y="6460640"/>
            <a:ext cx="786852" cy="397360"/>
          </a:xfrm>
          <a:prstGeom prst="rect">
            <a:avLst/>
          </a:prstGeom>
        </p:spPr>
      </p:pic>
    </p:spTree>
    <p:extLst>
      <p:ext uri="{BB962C8B-B14F-4D97-AF65-F5344CB8AC3E}">
        <p14:creationId xmlns:p14="http://schemas.microsoft.com/office/powerpoint/2010/main" val="2657454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2" name="Rectangle 1"/>
          <p:cNvSpPr/>
          <p:nvPr userDrawn="1"/>
        </p:nvSpPr>
        <p:spPr>
          <a:xfrm>
            <a:off x="0" y="6400800"/>
            <a:ext cx="12192000"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pic>
        <p:nvPicPr>
          <p:cNvPr id="8" name="Picture 7" descr="UW_W 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69559" y="6460640"/>
            <a:ext cx="786852" cy="397360"/>
          </a:xfrm>
          <a:prstGeom prst="rect">
            <a:avLst/>
          </a:prstGeom>
        </p:spPr>
      </p:pic>
      <p:sp>
        <p:nvSpPr>
          <p:cNvPr id="3" name="Text Placeholder 5"/>
          <p:cNvSpPr>
            <a:spLocks noGrp="1"/>
          </p:cNvSpPr>
          <p:nvPr>
            <p:ph type="body" sz="quarter" idx="10" hasCustomPrompt="1"/>
          </p:nvPr>
        </p:nvSpPr>
        <p:spPr>
          <a:xfrm>
            <a:off x="895675" y="371510"/>
            <a:ext cx="10460736" cy="991998"/>
          </a:xfrm>
          <a:prstGeom prst="rect">
            <a:avLst/>
          </a:prstGeom>
        </p:spPr>
        <p:txBody>
          <a:bodyPr anchor="b">
            <a:normAutofit/>
          </a:bodyPr>
          <a:lstStyle>
            <a:lvl1pPr marL="0" indent="0">
              <a:lnSpc>
                <a:spcPct val="90000"/>
              </a:lnSpc>
              <a:buNone/>
              <a:defRPr sz="2800" b="1" i="0" baseline="0">
                <a:solidFill>
                  <a:schemeClr val="accent5">
                    <a:lumMod val="50000"/>
                  </a:schemeClr>
                </a:solidFill>
                <a:latin typeface="+mn-lt"/>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(CALIBRI, 28 PT.)</a:t>
            </a:r>
          </a:p>
        </p:txBody>
      </p:sp>
      <p:sp>
        <p:nvSpPr>
          <p:cNvPr id="6" name="Text Placeholder 9"/>
          <p:cNvSpPr>
            <a:spLocks noGrp="1"/>
          </p:cNvSpPr>
          <p:nvPr>
            <p:ph type="body" sz="quarter" idx="11" hasCustomPrompt="1"/>
          </p:nvPr>
        </p:nvSpPr>
        <p:spPr>
          <a:xfrm>
            <a:off x="895675" y="1736726"/>
            <a:ext cx="10460736" cy="4015497"/>
          </a:xfrm>
          <a:prstGeom prst="rect">
            <a:avLst/>
          </a:prstGeom>
        </p:spPr>
        <p:txBody>
          <a:bodyPr/>
          <a:lstStyle>
            <a:lvl1pPr marL="342900" indent="-342900">
              <a:buFont typeface="Lucida Grande"/>
              <a:buChar char="&gt;"/>
              <a:defRPr sz="2400" b="0" i="0" baseline="0">
                <a:solidFill>
                  <a:schemeClr val="accent5">
                    <a:lumMod val="50000"/>
                  </a:schemeClr>
                </a:solidFill>
                <a:latin typeface="+mn-lt"/>
                <a:cs typeface="Open Sans"/>
              </a:defRPr>
            </a:lvl1pPr>
            <a:lvl2pPr>
              <a:defRPr sz="2000" b="0" i="0" baseline="0">
                <a:solidFill>
                  <a:schemeClr val="accent5">
                    <a:lumMod val="50000"/>
                  </a:schemeClr>
                </a:solidFill>
                <a:latin typeface="+mn-lt"/>
                <a:cs typeface="Open Sans"/>
              </a:defRPr>
            </a:lvl2pPr>
            <a:lvl3pPr marL="1143000" indent="-228600">
              <a:buSzPct val="100000"/>
              <a:buFont typeface="Lucida Grande"/>
              <a:buChar char="&gt;"/>
              <a:defRPr sz="1800" b="0" i="0" baseline="0">
                <a:solidFill>
                  <a:schemeClr val="accent5">
                    <a:lumMod val="50000"/>
                  </a:schemeClr>
                </a:solidFill>
                <a:latin typeface="+mn-lt"/>
                <a:cs typeface="Open Sans"/>
              </a:defRPr>
            </a:lvl3pPr>
            <a:lvl4pPr>
              <a:defRPr sz="1600" b="0" i="0" baseline="0">
                <a:solidFill>
                  <a:schemeClr val="accent5">
                    <a:lumMod val="50000"/>
                  </a:schemeClr>
                </a:solidFill>
                <a:latin typeface="+mn-lt"/>
                <a:cs typeface="Open Sans"/>
              </a:defRPr>
            </a:lvl4pPr>
            <a:lvl5pPr marL="2057400" indent="-228600">
              <a:buFont typeface="Lucida Grande"/>
              <a:buChar char="&gt;"/>
              <a:defRPr sz="1400" b="0" i="0" baseline="0">
                <a:solidFill>
                  <a:schemeClr val="accent5">
                    <a:lumMod val="50000"/>
                  </a:schemeClr>
                </a:solidFill>
                <a:latin typeface="+mn-lt"/>
                <a:cs typeface="Open Sans"/>
              </a:defRPr>
            </a:lvl5pPr>
          </a:lstStyle>
          <a:p>
            <a:pPr lvl="0"/>
            <a:r>
              <a:rPr lang="en-US" dirty="0"/>
              <a:t>Content here (Calibri, 24 pt.)</a:t>
            </a:r>
          </a:p>
          <a:p>
            <a:pPr lvl="1"/>
            <a:r>
              <a:rPr lang="en-US" dirty="0"/>
              <a:t>Second level (Calibri, 20 pt.)</a:t>
            </a:r>
          </a:p>
          <a:p>
            <a:pPr lvl="2"/>
            <a:r>
              <a:rPr lang="en-US" dirty="0"/>
              <a:t>Third level (Calibri, 18 pt.)</a:t>
            </a:r>
          </a:p>
          <a:p>
            <a:pPr lvl="3"/>
            <a:r>
              <a:rPr lang="en-US" dirty="0"/>
              <a:t>Fourth level (Calibri, 16 pt.)</a:t>
            </a:r>
          </a:p>
          <a:p>
            <a:pPr lvl="4"/>
            <a:r>
              <a:rPr lang="en-US" dirty="0"/>
              <a:t>Fifth level (Calibri, 14 pt.)</a:t>
            </a:r>
          </a:p>
        </p:txBody>
      </p:sp>
      <p:pic>
        <p:nvPicPr>
          <p:cNvPr id="7" name="Picture 6" descr="Bar_RtAngle_7502_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5633" y="1437805"/>
            <a:ext cx="1810912" cy="67050"/>
          </a:xfrm>
          <a:prstGeom prst="rect">
            <a:avLst/>
          </a:prstGeom>
        </p:spPr>
      </p:pic>
      <p:sp>
        <p:nvSpPr>
          <p:cNvPr id="10" name="Slide Number Placeholder 5"/>
          <p:cNvSpPr>
            <a:spLocks noGrp="1"/>
          </p:cNvSpPr>
          <p:nvPr>
            <p:ph type="sldNum" sz="quarter" idx="12"/>
          </p:nvPr>
        </p:nvSpPr>
        <p:spPr>
          <a:xfrm>
            <a:off x="895676" y="6492876"/>
            <a:ext cx="558105" cy="365125"/>
          </a:xfrm>
        </p:spPr>
        <p:txBody>
          <a:bodyPr/>
          <a:lstStyle>
            <a:lvl1pPr>
              <a:defRPr>
                <a:solidFill>
                  <a:schemeClr val="bg1"/>
                </a:solidFill>
              </a:defRPr>
            </a:lvl1pPr>
          </a:lstStyle>
          <a:p>
            <a:fld id="{9D005772-36EE-F849-AC94-E683255D986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922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8581-AD38-456E-9180-3CF3F3FB6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7FBA1-EAF2-4599-91A5-D2E9AB46B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E91E8-3BB9-4B42-AC4E-552D6145968D}"/>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080D3954-34FF-40FE-AC64-D6AC2C546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D57D3-EC98-4047-AA6E-D686F7261001}"/>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13163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9D0B-8080-4D6C-8557-EB75E212B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10F37-6375-46C6-A285-D4E7ACA17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66382-295F-4CBF-94CA-FB862574A922}"/>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33733FD1-AA50-435F-AD37-B0CB003A5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A5DAE-C80E-4008-9049-5EA03D64F130}"/>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121925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4531-7B66-4FF4-BE8F-B92C39413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A0234-B4A4-4562-8E1E-93D147E0D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13621-F342-4165-A43C-85E44BCE9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7DE8B-DDE5-4910-8742-EB1CB1EC66D5}"/>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6" name="Footer Placeholder 5">
            <a:extLst>
              <a:ext uri="{FF2B5EF4-FFF2-40B4-BE49-F238E27FC236}">
                <a16:creationId xmlns:a16="http://schemas.microsoft.com/office/drawing/2014/main" id="{75F75B98-FAA4-4EF9-8BB9-29A84E3B4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D1920-C76E-4020-915F-3CAD345F9750}"/>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147395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653D-885F-45AB-85DE-9973DA267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D90BD-4895-419C-B270-D2321758C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70E5D-9236-462D-BC84-0FDD14EAB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33CBF-57E0-4A67-987F-1FEA1A0A2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E4CDD-CE3E-4921-867E-EE5B47D18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EBCA83-023C-4B2F-AD91-E4BCE9FA51DE}"/>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8" name="Footer Placeholder 7">
            <a:extLst>
              <a:ext uri="{FF2B5EF4-FFF2-40B4-BE49-F238E27FC236}">
                <a16:creationId xmlns:a16="http://schemas.microsoft.com/office/drawing/2014/main" id="{B550FF0E-40A3-4864-8F7C-8BCF81F6D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F6FD4-ADBE-4C91-8137-73528804C0D7}"/>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231944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5D31-0F6C-48F3-B86D-B282C1633D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919D16-2731-4CB9-8B44-AD9A770668BB}"/>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4" name="Footer Placeholder 3">
            <a:extLst>
              <a:ext uri="{FF2B5EF4-FFF2-40B4-BE49-F238E27FC236}">
                <a16:creationId xmlns:a16="http://schemas.microsoft.com/office/drawing/2014/main" id="{C65E4493-33A8-40A8-9BF6-ADD821E92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32E02-CDC1-40BF-B926-7C5724FFF34B}"/>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59296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A8AC4-6F02-475A-910A-A0559C6B8E9F}"/>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3" name="Footer Placeholder 2">
            <a:extLst>
              <a:ext uri="{FF2B5EF4-FFF2-40B4-BE49-F238E27FC236}">
                <a16:creationId xmlns:a16="http://schemas.microsoft.com/office/drawing/2014/main" id="{286A6576-578D-409E-B887-280525818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D1FDEB-3792-487D-9595-EE1437F81F79}"/>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17868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595A-33BB-4A74-B24F-16DF57FB7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3A9AD1-F60B-4819-99D5-53105A522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A32A21-7029-4E31-94BF-1DD8014F3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654C2-4FCE-4E5C-99AC-F6FB12994E39}"/>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6" name="Footer Placeholder 5">
            <a:extLst>
              <a:ext uri="{FF2B5EF4-FFF2-40B4-BE49-F238E27FC236}">
                <a16:creationId xmlns:a16="http://schemas.microsoft.com/office/drawing/2014/main" id="{4BEBD707-61D3-4C7A-8E43-3FA68DC16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98309-146B-4760-A9A9-B14546ABF573}"/>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346080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CA59-6668-4E01-8CF9-B2532EFB6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7A373-BADB-48EB-98ED-EDF12BBC7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C1AE5-8906-4C3B-837D-2E30D7039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FD396-5B5B-49E6-A0EC-10285DC668C1}"/>
              </a:ext>
            </a:extLst>
          </p:cNvPr>
          <p:cNvSpPr>
            <a:spLocks noGrp="1"/>
          </p:cNvSpPr>
          <p:nvPr>
            <p:ph type="dt" sz="half" idx="10"/>
          </p:nvPr>
        </p:nvSpPr>
        <p:spPr/>
        <p:txBody>
          <a:bodyPr/>
          <a:lstStyle/>
          <a:p>
            <a:fld id="{78E52904-C2DE-4BEB-A56E-BE574C721232}" type="datetimeFigureOut">
              <a:rPr lang="en-US" smtClean="0"/>
              <a:t>9/9/2020</a:t>
            </a:fld>
            <a:endParaRPr lang="en-US"/>
          </a:p>
        </p:txBody>
      </p:sp>
      <p:sp>
        <p:nvSpPr>
          <p:cNvPr id="6" name="Footer Placeholder 5">
            <a:extLst>
              <a:ext uri="{FF2B5EF4-FFF2-40B4-BE49-F238E27FC236}">
                <a16:creationId xmlns:a16="http://schemas.microsoft.com/office/drawing/2014/main" id="{4FB5353D-A369-486F-BE3B-428B6775F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B688-A93F-4AC5-9873-B9F676D50693}"/>
              </a:ext>
            </a:extLst>
          </p:cNvPr>
          <p:cNvSpPr>
            <a:spLocks noGrp="1"/>
          </p:cNvSpPr>
          <p:nvPr>
            <p:ph type="sldNum" sz="quarter" idx="12"/>
          </p:nvPr>
        </p:nvSpPr>
        <p:spPr/>
        <p:txBody>
          <a:bodyPr/>
          <a:lstStyle/>
          <a:p>
            <a:fld id="{5B582584-6517-4C84-B979-3BF7E808C8FA}" type="slidenum">
              <a:rPr lang="en-US" smtClean="0"/>
              <a:t>‹#›</a:t>
            </a:fld>
            <a:endParaRPr lang="en-US"/>
          </a:p>
        </p:txBody>
      </p:sp>
    </p:spTree>
    <p:extLst>
      <p:ext uri="{BB962C8B-B14F-4D97-AF65-F5344CB8AC3E}">
        <p14:creationId xmlns:p14="http://schemas.microsoft.com/office/powerpoint/2010/main" val="227711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0262A-E38B-44C1-80D7-360CD1EF1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DDEAE-B873-430C-9583-667E90AE6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363C5-3909-4D3B-8674-94E512898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52904-C2DE-4BEB-A56E-BE574C721232}" type="datetimeFigureOut">
              <a:rPr lang="en-US" smtClean="0"/>
              <a:t>9/9/2020</a:t>
            </a:fld>
            <a:endParaRPr lang="en-US"/>
          </a:p>
        </p:txBody>
      </p:sp>
      <p:sp>
        <p:nvSpPr>
          <p:cNvPr id="5" name="Footer Placeholder 4">
            <a:extLst>
              <a:ext uri="{FF2B5EF4-FFF2-40B4-BE49-F238E27FC236}">
                <a16:creationId xmlns:a16="http://schemas.microsoft.com/office/drawing/2014/main" id="{67D0CFF1-8EEA-446C-A205-6D1E34EF1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2DAEDC-522C-4228-A0AC-FBCFD0AC1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82584-6517-4C84-B979-3BF7E808C8FA}" type="slidenum">
              <a:rPr lang="en-US" smtClean="0"/>
              <a:t>‹#›</a:t>
            </a:fld>
            <a:endParaRPr lang="en-US"/>
          </a:p>
        </p:txBody>
      </p:sp>
    </p:spTree>
    <p:extLst>
      <p:ext uri="{BB962C8B-B14F-4D97-AF65-F5344CB8AC3E}">
        <p14:creationId xmlns:p14="http://schemas.microsoft.com/office/powerpoint/2010/main" val="33641321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clu-in.org/conf/tio/BMDS1/slides/BMDS_Dichotomous_Models.pdf" TargetMode="Externa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lu-in.org/conf/tio/bmd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epa.gov/bmds/benchmark-dose-software-bmds-version-32-download"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95757" y="1981173"/>
            <a:ext cx="7405443" cy="1717836"/>
          </a:xfrm>
        </p:spPr>
        <p:txBody>
          <a:bodyPr>
            <a:noAutofit/>
          </a:bodyPr>
          <a:lstStyle/>
          <a:p>
            <a:r>
              <a:rPr lang="en-US" sz="2800" b="1" dirty="0">
                <a:solidFill>
                  <a:srgbClr val="BDBEBF"/>
                </a:solidFill>
              </a:rPr>
              <a:t>EPA BMDS Version 3.2</a:t>
            </a:r>
          </a:p>
        </p:txBody>
      </p:sp>
      <p:sp>
        <p:nvSpPr>
          <p:cNvPr id="4" name="Subtitle 2"/>
          <p:cNvSpPr txBox="1">
            <a:spLocks/>
          </p:cNvSpPr>
          <p:nvPr/>
        </p:nvSpPr>
        <p:spPr>
          <a:xfrm>
            <a:off x="2667000" y="4572000"/>
            <a:ext cx="6858000" cy="83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BDBEBF"/>
                </a:solidFill>
              </a:rPr>
              <a:t>ENV H 577</a:t>
            </a:r>
          </a:p>
          <a:p>
            <a:pPr marL="0" indent="0">
              <a:buNone/>
            </a:pPr>
            <a:r>
              <a:rPr lang="en-US" sz="2000" b="1" dirty="0">
                <a:solidFill>
                  <a:srgbClr val="BDBEBF"/>
                </a:solidFill>
              </a:rPr>
              <a:t>Autumn 2020</a:t>
            </a:r>
          </a:p>
        </p:txBody>
      </p:sp>
    </p:spTree>
    <p:extLst>
      <p:ext uri="{BB962C8B-B14F-4D97-AF65-F5344CB8AC3E}">
        <p14:creationId xmlns:p14="http://schemas.microsoft.com/office/powerpoint/2010/main" val="20669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DB1A5-4F5E-46ED-81B0-A3D2D4559693}"/>
              </a:ext>
            </a:extLst>
          </p:cNvPr>
          <p:cNvPicPr>
            <a:picLocks noChangeAspect="1"/>
          </p:cNvPicPr>
          <p:nvPr/>
        </p:nvPicPr>
        <p:blipFill rotWithShape="1">
          <a:blip r:embed="rId2"/>
          <a:srcRect l="1679" t="2103"/>
          <a:stretch/>
        </p:blipFill>
        <p:spPr>
          <a:xfrm>
            <a:off x="15745" y="368490"/>
            <a:ext cx="12176255" cy="6155681"/>
          </a:xfrm>
          <a:prstGeom prst="rect">
            <a:avLst/>
          </a:prstGeom>
        </p:spPr>
      </p:pic>
    </p:spTree>
    <p:extLst>
      <p:ext uri="{BB962C8B-B14F-4D97-AF65-F5344CB8AC3E}">
        <p14:creationId xmlns:p14="http://schemas.microsoft.com/office/powerpoint/2010/main" val="93115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91818-06A6-48B9-B69D-138802C7702B}"/>
              </a:ext>
            </a:extLst>
          </p:cNvPr>
          <p:cNvPicPr>
            <a:picLocks noChangeAspect="1"/>
          </p:cNvPicPr>
          <p:nvPr/>
        </p:nvPicPr>
        <p:blipFill>
          <a:blip r:embed="rId2"/>
          <a:stretch>
            <a:fillRect/>
          </a:stretch>
        </p:blipFill>
        <p:spPr>
          <a:xfrm>
            <a:off x="0" y="434662"/>
            <a:ext cx="12192000" cy="5988676"/>
          </a:xfrm>
          <a:prstGeom prst="rect">
            <a:avLst/>
          </a:prstGeom>
        </p:spPr>
      </p:pic>
    </p:spTree>
    <p:extLst>
      <p:ext uri="{BB962C8B-B14F-4D97-AF65-F5344CB8AC3E}">
        <p14:creationId xmlns:p14="http://schemas.microsoft.com/office/powerpoint/2010/main" val="299852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DA7299-F74B-4176-A55F-76B2ADEA9AA1}"/>
              </a:ext>
            </a:extLst>
          </p:cNvPr>
          <p:cNvPicPr>
            <a:picLocks noChangeAspect="1"/>
          </p:cNvPicPr>
          <p:nvPr/>
        </p:nvPicPr>
        <p:blipFill>
          <a:blip r:embed="rId2"/>
          <a:stretch>
            <a:fillRect/>
          </a:stretch>
        </p:blipFill>
        <p:spPr>
          <a:xfrm>
            <a:off x="432597" y="23337"/>
            <a:ext cx="11326806" cy="6811326"/>
          </a:xfrm>
          <a:prstGeom prst="rect">
            <a:avLst/>
          </a:prstGeom>
        </p:spPr>
      </p:pic>
    </p:spTree>
    <p:extLst>
      <p:ext uri="{BB962C8B-B14F-4D97-AF65-F5344CB8AC3E}">
        <p14:creationId xmlns:p14="http://schemas.microsoft.com/office/powerpoint/2010/main" val="196567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7683-2954-4E0E-A942-7A30B40DDB5D}"/>
              </a:ext>
            </a:extLst>
          </p:cNvPr>
          <p:cNvSpPr>
            <a:spLocks noGrp="1"/>
          </p:cNvSpPr>
          <p:nvPr>
            <p:ph type="title"/>
          </p:nvPr>
        </p:nvSpPr>
        <p:spPr/>
        <p:txBody>
          <a:bodyPr/>
          <a:lstStyle/>
          <a:p>
            <a:r>
              <a:rPr lang="en-US" dirty="0"/>
              <a:t>Another example </a:t>
            </a:r>
            <a:br>
              <a:rPr lang="en-US" dirty="0"/>
            </a:br>
            <a:r>
              <a:rPr lang="en-US" dirty="0"/>
              <a:t>BMD &gt; highest dose tested</a:t>
            </a:r>
          </a:p>
        </p:txBody>
      </p:sp>
      <p:sp>
        <p:nvSpPr>
          <p:cNvPr id="3" name="Text Placeholder 2">
            <a:extLst>
              <a:ext uri="{FF2B5EF4-FFF2-40B4-BE49-F238E27FC236}">
                <a16:creationId xmlns:a16="http://schemas.microsoft.com/office/drawing/2014/main" id="{3FAAD182-5E58-455F-B2F5-4DE2676113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291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45F92B-18FD-47F5-8DBC-583C49C95D7F}"/>
              </a:ext>
            </a:extLst>
          </p:cNvPr>
          <p:cNvPicPr>
            <a:picLocks noChangeAspect="1"/>
          </p:cNvPicPr>
          <p:nvPr/>
        </p:nvPicPr>
        <p:blipFill rotWithShape="1">
          <a:blip r:embed="rId2"/>
          <a:srcRect t="17627"/>
          <a:stretch/>
        </p:blipFill>
        <p:spPr>
          <a:xfrm>
            <a:off x="93961" y="89115"/>
            <a:ext cx="12004078" cy="6679769"/>
          </a:xfrm>
          <a:prstGeom prst="rect">
            <a:avLst/>
          </a:prstGeom>
        </p:spPr>
      </p:pic>
      <p:pic>
        <p:nvPicPr>
          <p:cNvPr id="3" name="Picture 2">
            <a:extLst>
              <a:ext uri="{FF2B5EF4-FFF2-40B4-BE49-F238E27FC236}">
                <a16:creationId xmlns:a16="http://schemas.microsoft.com/office/drawing/2014/main" id="{4BFCF352-DE05-478C-B430-2E3192567EAB}"/>
              </a:ext>
            </a:extLst>
          </p:cNvPr>
          <p:cNvPicPr>
            <a:picLocks noChangeAspect="1"/>
          </p:cNvPicPr>
          <p:nvPr/>
        </p:nvPicPr>
        <p:blipFill>
          <a:blip r:embed="rId3"/>
          <a:stretch>
            <a:fillRect/>
          </a:stretch>
        </p:blipFill>
        <p:spPr>
          <a:xfrm>
            <a:off x="0" y="14735"/>
            <a:ext cx="12192000" cy="6828530"/>
          </a:xfrm>
          <a:prstGeom prst="rect">
            <a:avLst/>
          </a:prstGeom>
        </p:spPr>
      </p:pic>
    </p:spTree>
    <p:extLst>
      <p:ext uri="{BB962C8B-B14F-4D97-AF65-F5344CB8AC3E}">
        <p14:creationId xmlns:p14="http://schemas.microsoft.com/office/powerpoint/2010/main" val="146400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34525-9B28-49C3-9CC2-ADA23312E3A8}"/>
              </a:ext>
            </a:extLst>
          </p:cNvPr>
          <p:cNvPicPr>
            <a:picLocks noChangeAspect="1"/>
          </p:cNvPicPr>
          <p:nvPr/>
        </p:nvPicPr>
        <p:blipFill>
          <a:blip r:embed="rId2"/>
          <a:stretch>
            <a:fillRect/>
          </a:stretch>
        </p:blipFill>
        <p:spPr>
          <a:xfrm>
            <a:off x="0" y="8162"/>
            <a:ext cx="12192000" cy="6841675"/>
          </a:xfrm>
          <a:prstGeom prst="rect">
            <a:avLst/>
          </a:prstGeom>
        </p:spPr>
      </p:pic>
    </p:spTree>
    <p:extLst>
      <p:ext uri="{BB962C8B-B14F-4D97-AF65-F5344CB8AC3E}">
        <p14:creationId xmlns:p14="http://schemas.microsoft.com/office/powerpoint/2010/main" val="246923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73681-442B-4BFC-BEE9-14AAB05AB5DA}"/>
              </a:ext>
            </a:extLst>
          </p:cNvPr>
          <p:cNvPicPr>
            <a:picLocks noChangeAspect="1"/>
          </p:cNvPicPr>
          <p:nvPr/>
        </p:nvPicPr>
        <p:blipFill>
          <a:blip r:embed="rId2"/>
          <a:stretch>
            <a:fillRect/>
          </a:stretch>
        </p:blipFill>
        <p:spPr>
          <a:xfrm>
            <a:off x="0" y="643926"/>
            <a:ext cx="12192000" cy="5570147"/>
          </a:xfrm>
          <a:prstGeom prst="rect">
            <a:avLst/>
          </a:prstGeom>
        </p:spPr>
      </p:pic>
    </p:spTree>
    <p:extLst>
      <p:ext uri="{BB962C8B-B14F-4D97-AF65-F5344CB8AC3E}">
        <p14:creationId xmlns:p14="http://schemas.microsoft.com/office/powerpoint/2010/main" val="25276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est Chart">
            <a:extLst>
              <a:ext uri="{FF2B5EF4-FFF2-40B4-BE49-F238E27FC236}">
                <a16:creationId xmlns:a16="http://schemas.microsoft.com/office/drawing/2014/main" id="{9DE7102C-69D1-46FD-8A2B-4999A925C13C}"/>
              </a:ext>
            </a:extLst>
          </p:cNvPr>
          <p:cNvGraphicFramePr>
            <a:graphicFrameLocks/>
          </p:cNvGraphicFramePr>
          <p:nvPr>
            <p:extLst>
              <p:ext uri="{D42A27DB-BD31-4B8C-83A1-F6EECF244321}">
                <p14:modId xmlns:p14="http://schemas.microsoft.com/office/powerpoint/2010/main" val="3526956520"/>
              </p:ext>
            </p:extLst>
          </p:nvPr>
        </p:nvGraphicFramePr>
        <p:xfrm>
          <a:off x="834189" y="192505"/>
          <a:ext cx="10940715" cy="6265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8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06EE0-EC6F-450F-8AA0-7F547EB8127C}"/>
              </a:ext>
            </a:extLst>
          </p:cNvPr>
          <p:cNvPicPr>
            <a:picLocks noChangeAspect="1"/>
          </p:cNvPicPr>
          <p:nvPr/>
        </p:nvPicPr>
        <p:blipFill>
          <a:blip r:embed="rId2"/>
          <a:stretch>
            <a:fillRect/>
          </a:stretch>
        </p:blipFill>
        <p:spPr>
          <a:xfrm>
            <a:off x="0" y="254707"/>
            <a:ext cx="12192000" cy="6348586"/>
          </a:xfrm>
          <a:prstGeom prst="rect">
            <a:avLst/>
          </a:prstGeom>
        </p:spPr>
      </p:pic>
    </p:spTree>
    <p:extLst>
      <p:ext uri="{BB962C8B-B14F-4D97-AF65-F5344CB8AC3E}">
        <p14:creationId xmlns:p14="http://schemas.microsoft.com/office/powerpoint/2010/main" val="415862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14BB3D-3EDA-42EA-9063-89A58AA25AA0}"/>
              </a:ext>
            </a:extLst>
          </p:cNvPr>
          <p:cNvSpPr>
            <a:spLocks noGrp="1"/>
          </p:cNvSpPr>
          <p:nvPr>
            <p:ph type="title"/>
          </p:nvPr>
        </p:nvSpPr>
        <p:spPr>
          <a:xfrm>
            <a:off x="859713" y="196922"/>
            <a:ext cx="10515600" cy="1325563"/>
          </a:xfrm>
        </p:spPr>
        <p:txBody>
          <a:bodyPr/>
          <a:lstStyle/>
          <a:p>
            <a:r>
              <a:rPr lang="en-US" dirty="0"/>
              <a:t>BMDS Decision tree for Dichotomous Models</a:t>
            </a:r>
          </a:p>
        </p:txBody>
      </p:sp>
      <p:pic>
        <p:nvPicPr>
          <p:cNvPr id="6" name="Picture 5">
            <a:extLst>
              <a:ext uri="{FF2B5EF4-FFF2-40B4-BE49-F238E27FC236}">
                <a16:creationId xmlns:a16="http://schemas.microsoft.com/office/drawing/2014/main" id="{A431A82D-B07A-40D5-876A-B3F4558C8F10}"/>
              </a:ext>
            </a:extLst>
          </p:cNvPr>
          <p:cNvPicPr>
            <a:picLocks noChangeAspect="1"/>
          </p:cNvPicPr>
          <p:nvPr/>
        </p:nvPicPr>
        <p:blipFill>
          <a:blip r:embed="rId2"/>
          <a:stretch>
            <a:fillRect/>
          </a:stretch>
        </p:blipFill>
        <p:spPr>
          <a:xfrm>
            <a:off x="1014060" y="1280633"/>
            <a:ext cx="7121639" cy="5357973"/>
          </a:xfrm>
          <a:prstGeom prst="rect">
            <a:avLst/>
          </a:prstGeom>
        </p:spPr>
      </p:pic>
      <p:sp>
        <p:nvSpPr>
          <p:cNvPr id="7" name="TextBox 6">
            <a:extLst>
              <a:ext uri="{FF2B5EF4-FFF2-40B4-BE49-F238E27FC236}">
                <a16:creationId xmlns:a16="http://schemas.microsoft.com/office/drawing/2014/main" id="{1674328B-C540-44B4-A4AB-8B88CAE475E5}"/>
              </a:ext>
            </a:extLst>
          </p:cNvPr>
          <p:cNvSpPr txBox="1"/>
          <p:nvPr/>
        </p:nvSpPr>
        <p:spPr>
          <a:xfrm>
            <a:off x="936785" y="6610408"/>
            <a:ext cx="6268142" cy="307777"/>
          </a:xfrm>
          <a:prstGeom prst="rect">
            <a:avLst/>
          </a:prstGeom>
          <a:noFill/>
        </p:spPr>
        <p:txBody>
          <a:bodyPr wrap="square">
            <a:spAutoFit/>
          </a:bodyPr>
          <a:lstStyle/>
          <a:p>
            <a:r>
              <a:rPr lang="en-US" sz="1400" dirty="0">
                <a:hlinkClick r:id="rId3"/>
              </a:rPr>
              <a:t>https://clu-in.org/conf/tio/BMDS1/slides/BMDS_Dichotomous_Models.pdf</a:t>
            </a:r>
            <a:endParaRPr lang="en-US" sz="1400" dirty="0"/>
          </a:p>
        </p:txBody>
      </p:sp>
      <p:sp>
        <p:nvSpPr>
          <p:cNvPr id="8" name="TextBox 7">
            <a:extLst>
              <a:ext uri="{FF2B5EF4-FFF2-40B4-BE49-F238E27FC236}">
                <a16:creationId xmlns:a16="http://schemas.microsoft.com/office/drawing/2014/main" id="{93BA0372-E8A9-4C1A-804F-D7D68C05168F}"/>
              </a:ext>
            </a:extLst>
          </p:cNvPr>
          <p:cNvSpPr txBox="1"/>
          <p:nvPr/>
        </p:nvSpPr>
        <p:spPr>
          <a:xfrm>
            <a:off x="8529308" y="3416952"/>
            <a:ext cx="3269082" cy="2554545"/>
          </a:xfrm>
          <a:prstGeom prst="rect">
            <a:avLst/>
          </a:prstGeom>
          <a:noFill/>
        </p:spPr>
        <p:txBody>
          <a:bodyPr wrap="square" rtlCol="0">
            <a:spAutoFit/>
          </a:bodyPr>
          <a:lstStyle/>
          <a:p>
            <a:r>
              <a:rPr lang="en-US" sz="1600" dirty="0"/>
              <a:t>Note: After evaluating models for global fit (good-of-fit p value &gt; 0.1) and local fit (scaled residuals with absolute value &lt;2.0) per Step 3, the </a:t>
            </a:r>
            <a:r>
              <a:rPr lang="en-US" sz="1600" b="1" dirty="0"/>
              <a:t>Akaike Information Criteria (AIC) </a:t>
            </a:r>
            <a:r>
              <a:rPr lang="en-US" sz="1600" dirty="0"/>
              <a:t>is typically the final deciding factor in choosing the model with the best fit.</a:t>
            </a:r>
          </a:p>
          <a:p>
            <a:endParaRPr lang="en-US" sz="1600" dirty="0"/>
          </a:p>
          <a:p>
            <a:r>
              <a:rPr lang="en-US" sz="1600" dirty="0"/>
              <a:t>Recent versions of BMDS have automated this process. </a:t>
            </a:r>
          </a:p>
        </p:txBody>
      </p:sp>
    </p:spTree>
    <p:extLst>
      <p:ext uri="{BB962C8B-B14F-4D97-AF65-F5344CB8AC3E}">
        <p14:creationId xmlns:p14="http://schemas.microsoft.com/office/powerpoint/2010/main" val="114378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EEEDB607-30B4-4934-82FE-625402D90F5B}"/>
              </a:ext>
            </a:extLst>
          </p:cNvPr>
          <p:cNvPicPr>
            <a:picLocks noChangeAspect="1"/>
          </p:cNvPicPr>
          <p:nvPr/>
        </p:nvPicPr>
        <p:blipFill rotWithShape="1">
          <a:blip r:embed="rId2"/>
          <a:srcRect b="7804"/>
          <a:stretch/>
        </p:blipFill>
        <p:spPr>
          <a:xfrm>
            <a:off x="20" y="1282"/>
            <a:ext cx="12191980" cy="6856718"/>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D005772-36EE-F849-AC94-E683255D9864}"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67611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9C75-32F7-4E60-A0DB-67D3C31621D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br>
            <a:r>
              <a:rPr lang="en-US" sz="4000" dirty="0"/>
              <a:t>EPA Online Training archived for BMDS (2014)</a:t>
            </a:r>
          </a:p>
        </p:txBody>
      </p:sp>
      <p:sp>
        <p:nvSpPr>
          <p:cNvPr id="3" name="Content Placeholder 2">
            <a:extLst>
              <a:ext uri="{FF2B5EF4-FFF2-40B4-BE49-F238E27FC236}">
                <a16:creationId xmlns:a16="http://schemas.microsoft.com/office/drawing/2014/main" id="{A02D0DB6-FD6E-44F7-8EEB-8151DABB211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Version 2.x archived training: </a:t>
            </a:r>
            <a:r>
              <a:rPr lang="en-US" sz="1800" dirty="0">
                <a:hlinkClick r:id="rId2"/>
              </a:rPr>
              <a:t>https://clu-in.org/conf/tio/bmds/</a:t>
            </a:r>
            <a:r>
              <a:rPr lang="en-US" sz="1800" dirty="0"/>
              <a:t>   </a:t>
            </a:r>
          </a:p>
        </p:txBody>
      </p:sp>
      <p:pic>
        <p:nvPicPr>
          <p:cNvPr id="4" name="Picture 3">
            <a:extLst>
              <a:ext uri="{FF2B5EF4-FFF2-40B4-BE49-F238E27FC236}">
                <a16:creationId xmlns:a16="http://schemas.microsoft.com/office/drawing/2014/main" id="{89E2236A-1211-416B-8DA7-9014F3B0F05C}"/>
              </a:ext>
            </a:extLst>
          </p:cNvPr>
          <p:cNvPicPr>
            <a:picLocks noChangeAspect="1"/>
          </p:cNvPicPr>
          <p:nvPr/>
        </p:nvPicPr>
        <p:blipFill>
          <a:blip r:embed="rId3"/>
          <a:stretch>
            <a:fillRect/>
          </a:stretch>
        </p:blipFill>
        <p:spPr>
          <a:xfrm>
            <a:off x="838200" y="2752299"/>
            <a:ext cx="5284274" cy="3986235"/>
          </a:xfrm>
          <a:prstGeom prst="rect">
            <a:avLst/>
          </a:prstGeom>
        </p:spPr>
      </p:pic>
      <p:sp>
        <p:nvSpPr>
          <p:cNvPr id="5" name="TextBox 4">
            <a:extLst>
              <a:ext uri="{FF2B5EF4-FFF2-40B4-BE49-F238E27FC236}">
                <a16:creationId xmlns:a16="http://schemas.microsoft.com/office/drawing/2014/main" id="{7D85C750-68A2-4211-8B19-1C8E26AB63BC}"/>
              </a:ext>
            </a:extLst>
          </p:cNvPr>
          <p:cNvSpPr txBox="1"/>
          <p:nvPr/>
        </p:nvSpPr>
        <p:spPr>
          <a:xfrm>
            <a:off x="6866044" y="2752299"/>
            <a:ext cx="4098235" cy="3139321"/>
          </a:xfrm>
          <a:prstGeom prst="rect">
            <a:avLst/>
          </a:prstGeom>
          <a:noFill/>
        </p:spPr>
        <p:txBody>
          <a:bodyPr wrap="square" rtlCol="0">
            <a:spAutoFit/>
          </a:bodyPr>
          <a:lstStyle/>
          <a:p>
            <a:r>
              <a:rPr lang="en-US" dirty="0"/>
              <a:t>In addition to the BMDS User Guide and other currently available documents, EPA has an archived BMDS training from 2014. </a:t>
            </a:r>
          </a:p>
          <a:p>
            <a:endParaRPr lang="en-US" dirty="0"/>
          </a:p>
          <a:p>
            <a:r>
              <a:rPr lang="en-US" dirty="0"/>
              <a:t>Note that BMDS Wizard training and some other features (pertaining to software before the release of BMDS versions 3.x) may not be as relevant. However, this training provides additional guidance on the theoretical approaches behind using certain models.  </a:t>
            </a:r>
          </a:p>
        </p:txBody>
      </p:sp>
    </p:spTree>
    <p:extLst>
      <p:ext uri="{BB962C8B-B14F-4D97-AF65-F5344CB8AC3E}">
        <p14:creationId xmlns:p14="http://schemas.microsoft.com/office/powerpoint/2010/main" val="297231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E7C7-EAB7-45B7-B9C2-F04B90CDC2CA}"/>
              </a:ext>
            </a:extLst>
          </p:cNvPr>
          <p:cNvSpPr>
            <a:spLocks noGrp="1"/>
          </p:cNvSpPr>
          <p:nvPr>
            <p:ph type="title"/>
          </p:nvPr>
        </p:nvSpPr>
        <p:spPr>
          <a:xfrm>
            <a:off x="1653363" y="365760"/>
            <a:ext cx="9367203" cy="1188720"/>
          </a:xfrm>
        </p:spPr>
        <p:txBody>
          <a:bodyPr>
            <a:normAutofit/>
          </a:bodyPr>
          <a:lstStyle/>
          <a:p>
            <a:r>
              <a:rPr lang="en-US" dirty="0"/>
              <a:t>Differences in BMD approaches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1DD3FB-FA2A-4351-A797-36BF3CC7B8F0}"/>
              </a:ext>
            </a:extLst>
          </p:cNvPr>
          <p:cNvSpPr>
            <a:spLocks noGrp="1"/>
          </p:cNvSpPr>
          <p:nvPr>
            <p:ph idx="1"/>
          </p:nvPr>
        </p:nvSpPr>
        <p:spPr>
          <a:xfrm>
            <a:off x="1653363" y="2176272"/>
            <a:ext cx="9367204" cy="4041648"/>
          </a:xfrm>
        </p:spPr>
        <p:txBody>
          <a:bodyPr anchor="t">
            <a:normAutofit/>
          </a:bodyPr>
          <a:lstStyle/>
          <a:p>
            <a:r>
              <a:rPr lang="en-US" sz="2400" dirty="0"/>
              <a:t>Recommendations between US EPA and EFSA (European Food Safety Authority) differ, including:</a:t>
            </a:r>
          </a:p>
          <a:p>
            <a:pPr lvl="1"/>
            <a:r>
              <a:rPr lang="en-US" dirty="0"/>
              <a:t>Choice of BMR (benchmark response) for continuous data</a:t>
            </a:r>
          </a:p>
          <a:p>
            <a:pPr lvl="1"/>
            <a:r>
              <a:rPr lang="en-US" dirty="0"/>
              <a:t>Use of unrestricted models</a:t>
            </a:r>
          </a:p>
          <a:p>
            <a:pPr lvl="1"/>
            <a:r>
              <a:rPr lang="en-US" dirty="0"/>
              <a:t>Mathematical models used</a:t>
            </a:r>
          </a:p>
          <a:p>
            <a:r>
              <a:rPr lang="en-US" sz="2400" dirty="0"/>
              <a:t>BMD field is moving towards model averaging, as opposed to choosing lowest values (i.e. AIC).</a:t>
            </a:r>
          </a:p>
          <a:p>
            <a:pPr lvl="1"/>
            <a:r>
              <a:rPr lang="en-US" dirty="0"/>
              <a:t>Need to consider underlying biological considerations</a:t>
            </a:r>
          </a:p>
          <a:p>
            <a:pPr lvl="1"/>
            <a:r>
              <a:rPr lang="en-US" dirty="0"/>
              <a:t>More research needed on UF and appropriate BMR values</a:t>
            </a:r>
          </a:p>
        </p:txBody>
      </p:sp>
    </p:spTree>
    <p:extLst>
      <p:ext uri="{BB962C8B-B14F-4D97-AF65-F5344CB8AC3E}">
        <p14:creationId xmlns:p14="http://schemas.microsoft.com/office/powerpoint/2010/main" val="4004183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24054A-E168-4402-B427-7683783225CE}"/>
              </a:ext>
            </a:extLst>
          </p:cNvPr>
          <p:cNvSpPr>
            <a:spLocks noGrp="1"/>
          </p:cNvSpPr>
          <p:nvPr>
            <p:ph type="body" idx="1"/>
          </p:nvPr>
        </p:nvSpPr>
        <p:spPr>
          <a:xfrm>
            <a:off x="839788" y="284783"/>
            <a:ext cx="5157787" cy="823912"/>
          </a:xfrm>
        </p:spPr>
        <p:txBody>
          <a:bodyPr/>
          <a:lstStyle/>
          <a:p>
            <a:r>
              <a:rPr lang="en-US" dirty="0"/>
              <a:t>EPA BMDS</a:t>
            </a:r>
          </a:p>
        </p:txBody>
      </p:sp>
      <p:sp>
        <p:nvSpPr>
          <p:cNvPr id="6" name="Content Placeholder 5">
            <a:extLst>
              <a:ext uri="{FF2B5EF4-FFF2-40B4-BE49-F238E27FC236}">
                <a16:creationId xmlns:a16="http://schemas.microsoft.com/office/drawing/2014/main" id="{84DF75B6-2E10-4EC4-B635-138B0CAC3672}"/>
              </a:ext>
            </a:extLst>
          </p:cNvPr>
          <p:cNvSpPr>
            <a:spLocks noGrp="1"/>
          </p:cNvSpPr>
          <p:nvPr>
            <p:ph sz="half" idx="2"/>
          </p:nvPr>
        </p:nvSpPr>
        <p:spPr>
          <a:xfrm>
            <a:off x="839788" y="1267720"/>
            <a:ext cx="5157787" cy="3684588"/>
          </a:xfrm>
        </p:spPr>
        <p:txBody>
          <a:bodyPr>
            <a:normAutofit fontScale="70000" lnSpcReduction="20000"/>
          </a:bodyPr>
          <a:lstStyle/>
          <a:p>
            <a:r>
              <a:rPr lang="en-US" sz="1800" dirty="0"/>
              <a:t>Includes models for nested dichotomous data (for multi-generational studies)</a:t>
            </a:r>
          </a:p>
          <a:p>
            <a:r>
              <a:rPr lang="en-US" sz="1800" dirty="0"/>
              <a:t>Does not recommend modeling with BMDS in cases where response in all dose groups is high (too uncertain) – use NOAEL/LOAEL approach or obtain more data instead.</a:t>
            </a:r>
          </a:p>
          <a:p>
            <a:r>
              <a:rPr lang="en-US" sz="1800" dirty="0"/>
              <a:t>No default BMRs but suggests various options, e.g. 10% for quantal data, 5% for certain biological effects</a:t>
            </a:r>
          </a:p>
          <a:p>
            <a:r>
              <a:rPr lang="en-US" sz="1800" dirty="0"/>
              <a:t>Model selection described as a two-step process: finding acceptable models via goodness of fit / scaled residuals, the selection of the best choice among those models (i.e. recommended lowest AIC value)</a:t>
            </a:r>
          </a:p>
          <a:p>
            <a:r>
              <a:rPr lang="en-US" sz="1800" dirty="0"/>
              <a:t>For Continuous data with no consensus on BMR, EPA recommends a BMR corresponding to a change in the control mean response of one control SD.</a:t>
            </a:r>
          </a:p>
          <a:p>
            <a:r>
              <a:rPr lang="en-US" sz="1800" dirty="0"/>
              <a:t>Alternative approaches for continuous data: Concern about the potential for different degrees of response being associated with the same percent change for different endpoints</a:t>
            </a:r>
          </a:p>
          <a:p>
            <a:r>
              <a:rPr lang="en-US" sz="1800" dirty="0"/>
              <a:t>Differences in model restriction (discussed in finalized WHO paper)</a:t>
            </a:r>
          </a:p>
        </p:txBody>
      </p:sp>
      <p:sp>
        <p:nvSpPr>
          <p:cNvPr id="7" name="Text Placeholder 6">
            <a:extLst>
              <a:ext uri="{FF2B5EF4-FFF2-40B4-BE49-F238E27FC236}">
                <a16:creationId xmlns:a16="http://schemas.microsoft.com/office/drawing/2014/main" id="{47127359-964D-4072-88B1-7A9946CF96F1}"/>
              </a:ext>
            </a:extLst>
          </p:cNvPr>
          <p:cNvSpPr>
            <a:spLocks noGrp="1"/>
          </p:cNvSpPr>
          <p:nvPr>
            <p:ph type="body" sz="quarter" idx="3"/>
          </p:nvPr>
        </p:nvSpPr>
        <p:spPr>
          <a:xfrm>
            <a:off x="6172200" y="284783"/>
            <a:ext cx="5183188" cy="823912"/>
          </a:xfrm>
        </p:spPr>
        <p:txBody>
          <a:bodyPr/>
          <a:lstStyle/>
          <a:p>
            <a:r>
              <a:rPr lang="en-US" dirty="0"/>
              <a:t>EFSA PROAST</a:t>
            </a:r>
          </a:p>
        </p:txBody>
      </p:sp>
      <p:sp>
        <p:nvSpPr>
          <p:cNvPr id="8" name="Content Placeholder 7">
            <a:extLst>
              <a:ext uri="{FF2B5EF4-FFF2-40B4-BE49-F238E27FC236}">
                <a16:creationId xmlns:a16="http://schemas.microsoft.com/office/drawing/2014/main" id="{35899C41-82E2-434E-A74A-13A0F4BBCF4E}"/>
              </a:ext>
            </a:extLst>
          </p:cNvPr>
          <p:cNvSpPr>
            <a:spLocks noGrp="1"/>
          </p:cNvSpPr>
          <p:nvPr>
            <p:ph sz="quarter" idx="4"/>
          </p:nvPr>
        </p:nvSpPr>
        <p:spPr>
          <a:xfrm>
            <a:off x="6172200" y="1267720"/>
            <a:ext cx="5183188" cy="3684588"/>
          </a:xfrm>
        </p:spPr>
        <p:txBody>
          <a:bodyPr>
            <a:normAutofit fontScale="70000" lnSpcReduction="20000"/>
          </a:bodyPr>
          <a:lstStyle/>
          <a:p>
            <a:r>
              <a:rPr lang="en-US" sz="2000" dirty="0"/>
              <a:t>No nested models</a:t>
            </a:r>
          </a:p>
          <a:p>
            <a:r>
              <a:rPr lang="en-US" sz="2000" dirty="0"/>
              <a:t>Recommends 10% BMR for extra risk as an appropriate default</a:t>
            </a:r>
          </a:p>
          <a:p>
            <a:r>
              <a:rPr lang="en-US" sz="2000" dirty="0"/>
              <a:t>For Continuous data with no consensus on BMR, EFSA (2017) recommends a default of a 5% change in the mean response</a:t>
            </a:r>
          </a:p>
          <a:p>
            <a:r>
              <a:rPr lang="en-US" sz="2000" dirty="0"/>
              <a:t>Alternative approaches for continuous data: Concern that defining the BMR in terms of the control variability results in the BMD varying with study-specific factors</a:t>
            </a:r>
          </a:p>
          <a:p>
            <a:r>
              <a:rPr lang="en-US" sz="2000" dirty="0"/>
              <a:t>Decision tree includes consultation with BMD specialist and consideration of convergence and broader criteria for AIC values for statistically acceptable models</a:t>
            </a:r>
          </a:p>
          <a:p>
            <a:pPr lvl="1"/>
            <a:r>
              <a:rPr lang="en-US" sz="1700" dirty="0"/>
              <a:t>Model averaging is preferred</a:t>
            </a:r>
          </a:p>
          <a:p>
            <a:pPr lvl="1"/>
            <a:endParaRPr lang="en-US" sz="1600" dirty="0"/>
          </a:p>
          <a:p>
            <a:pPr marL="457200" lvl="1" indent="0">
              <a:buNone/>
            </a:pPr>
            <a:endParaRPr lang="en-US" sz="1600" dirty="0"/>
          </a:p>
        </p:txBody>
      </p:sp>
      <p:sp>
        <p:nvSpPr>
          <p:cNvPr id="9" name="TextBox 8">
            <a:extLst>
              <a:ext uri="{FF2B5EF4-FFF2-40B4-BE49-F238E27FC236}">
                <a16:creationId xmlns:a16="http://schemas.microsoft.com/office/drawing/2014/main" id="{0F2CD99C-7DF0-48E4-96AC-2A6B161F785B}"/>
              </a:ext>
            </a:extLst>
          </p:cNvPr>
          <p:cNvSpPr txBox="1"/>
          <p:nvPr/>
        </p:nvSpPr>
        <p:spPr>
          <a:xfrm>
            <a:off x="914400" y="5071212"/>
            <a:ext cx="10515600" cy="1477328"/>
          </a:xfrm>
          <a:prstGeom prst="rect">
            <a:avLst/>
          </a:prstGeom>
          <a:noFill/>
        </p:spPr>
        <p:txBody>
          <a:bodyPr wrap="square" rtlCol="0">
            <a:spAutoFit/>
          </a:bodyPr>
          <a:lstStyle/>
          <a:p>
            <a:r>
              <a:rPr lang="en-US" dirty="0"/>
              <a:t>Commonalities: </a:t>
            </a:r>
          </a:p>
          <a:p>
            <a:pPr marL="285750" indent="-285750">
              <a:buFont typeface="Arial" panose="020B0604020202020204" pitchFamily="34" charset="0"/>
              <a:buChar char="•"/>
            </a:pPr>
            <a:r>
              <a:rPr lang="en-US" dirty="0"/>
              <a:t>Recommended use of Extra risk</a:t>
            </a:r>
          </a:p>
          <a:p>
            <a:pPr marL="285750" indent="-285750">
              <a:buFont typeface="Arial" panose="020B0604020202020204" pitchFamily="34" charset="0"/>
              <a:buChar char="•"/>
            </a:pPr>
            <a:r>
              <a:rPr lang="en-US" dirty="0"/>
              <a:t>Both avoid dichotomizing data from continuous data (EPA more explicitly notes loss of information)</a:t>
            </a:r>
          </a:p>
          <a:p>
            <a:pPr marL="285750" indent="-285750">
              <a:buFont typeface="Arial" panose="020B0604020202020204" pitchFamily="34" charset="0"/>
              <a:buChar char="•"/>
            </a:pPr>
            <a:r>
              <a:rPr lang="en-US" dirty="0"/>
              <a:t>Interest in harmonization and consideration of biological considerations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493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E6E047-AE54-4A89-AE70-972F07D76F47}"/>
              </a:ext>
            </a:extLst>
          </p:cNvPr>
          <p:cNvPicPr>
            <a:picLocks noChangeAspect="1"/>
          </p:cNvPicPr>
          <p:nvPr/>
        </p:nvPicPr>
        <p:blipFill>
          <a:blip r:embed="rId2"/>
          <a:stretch>
            <a:fillRect/>
          </a:stretch>
        </p:blipFill>
        <p:spPr>
          <a:xfrm>
            <a:off x="1379412" y="0"/>
            <a:ext cx="9433175" cy="6858000"/>
          </a:xfrm>
          <a:prstGeom prst="rect">
            <a:avLst/>
          </a:prstGeom>
        </p:spPr>
      </p:pic>
    </p:spTree>
    <p:extLst>
      <p:ext uri="{BB962C8B-B14F-4D97-AF65-F5344CB8AC3E}">
        <p14:creationId xmlns:p14="http://schemas.microsoft.com/office/powerpoint/2010/main" val="283353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F99D-F6F2-45DA-8FB5-9E1B68AC10E5}"/>
              </a:ext>
            </a:extLst>
          </p:cNvPr>
          <p:cNvSpPr>
            <a:spLocks noGrp="1"/>
          </p:cNvSpPr>
          <p:nvPr>
            <p:ph type="title"/>
          </p:nvPr>
        </p:nvSpPr>
        <p:spPr/>
        <p:txBody>
          <a:bodyPr/>
          <a:lstStyle/>
          <a:p>
            <a:r>
              <a:rPr lang="en-US" dirty="0"/>
              <a:t>Additional Readings</a:t>
            </a:r>
          </a:p>
        </p:txBody>
      </p:sp>
      <p:pic>
        <p:nvPicPr>
          <p:cNvPr id="5" name="Content Placeholder 4">
            <a:extLst>
              <a:ext uri="{FF2B5EF4-FFF2-40B4-BE49-F238E27FC236}">
                <a16:creationId xmlns:a16="http://schemas.microsoft.com/office/drawing/2014/main" id="{441B46B4-2A38-421B-A222-FF9C3FA47BEC}"/>
              </a:ext>
            </a:extLst>
          </p:cNvPr>
          <p:cNvPicPr>
            <a:picLocks noGrp="1" noChangeAspect="1"/>
          </p:cNvPicPr>
          <p:nvPr>
            <p:ph idx="1"/>
          </p:nvPr>
        </p:nvPicPr>
        <p:blipFill>
          <a:blip r:embed="rId2"/>
          <a:stretch>
            <a:fillRect/>
          </a:stretch>
        </p:blipFill>
        <p:spPr>
          <a:xfrm>
            <a:off x="838200" y="1471590"/>
            <a:ext cx="9237785" cy="2697611"/>
          </a:xfrm>
          <a:ln>
            <a:solidFill>
              <a:schemeClr val="accent1"/>
            </a:solidFill>
          </a:ln>
        </p:spPr>
      </p:pic>
      <p:pic>
        <p:nvPicPr>
          <p:cNvPr id="7" name="Picture 6">
            <a:extLst>
              <a:ext uri="{FF2B5EF4-FFF2-40B4-BE49-F238E27FC236}">
                <a16:creationId xmlns:a16="http://schemas.microsoft.com/office/drawing/2014/main" id="{52B0F5D5-3200-45EE-B7AA-33B5F0BE9790}"/>
              </a:ext>
            </a:extLst>
          </p:cNvPr>
          <p:cNvPicPr>
            <a:picLocks noChangeAspect="1"/>
          </p:cNvPicPr>
          <p:nvPr/>
        </p:nvPicPr>
        <p:blipFill>
          <a:blip r:embed="rId3"/>
          <a:stretch>
            <a:fillRect/>
          </a:stretch>
        </p:blipFill>
        <p:spPr>
          <a:xfrm>
            <a:off x="838199" y="4191496"/>
            <a:ext cx="7378521" cy="2653625"/>
          </a:xfrm>
          <a:prstGeom prst="rect">
            <a:avLst/>
          </a:prstGeom>
          <a:ln>
            <a:solidFill>
              <a:schemeClr val="accent1"/>
            </a:solidFill>
          </a:ln>
        </p:spPr>
      </p:pic>
    </p:spTree>
    <p:extLst>
      <p:ext uri="{BB962C8B-B14F-4D97-AF65-F5344CB8AC3E}">
        <p14:creationId xmlns:p14="http://schemas.microsoft.com/office/powerpoint/2010/main" val="1496321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5B7E2A-373B-4200-B086-8D0E68B29A31}"/>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i="0" u="none" strike="noStrike" dirty="0">
                <a:effectLst/>
              </a:rPr>
              <a:t>The following features will be rolled out in future BMDS releases:</a:t>
            </a:r>
            <a:endParaRPr lang="en-US" sz="36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DB8D7009-5EF5-4A6C-B686-4B1687814563}"/>
              </a:ext>
            </a:extLst>
          </p:cNvPr>
          <p:cNvSpPr txBox="1"/>
          <p:nvPr/>
        </p:nvSpPr>
        <p:spPr>
          <a:xfrm>
            <a:off x="643467" y="1782981"/>
            <a:ext cx="10905066" cy="439398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b="0" i="0" u="none" strike="noStrike" dirty="0">
                <a:effectLst/>
              </a:rPr>
              <a:t>Analysis of two-dose datasets</a:t>
            </a:r>
          </a:p>
          <a:p>
            <a:pPr indent="-228600">
              <a:lnSpc>
                <a:spcPct val="90000"/>
              </a:lnSpc>
              <a:spcAft>
                <a:spcPts val="600"/>
              </a:spcAft>
              <a:buFont typeface="Arial" panose="020B0604020202020204" pitchFamily="34" charset="0"/>
              <a:buChar char="•"/>
            </a:pPr>
            <a:r>
              <a:rPr lang="en-US" sz="1400" b="1" i="0" u="none" strike="noStrike" dirty="0">
                <a:effectLst/>
              </a:rPr>
              <a:t>Report parameter standard error (SE) values</a:t>
            </a:r>
          </a:p>
          <a:p>
            <a:pPr indent="-228600">
              <a:lnSpc>
                <a:spcPct val="90000"/>
              </a:lnSpc>
              <a:spcAft>
                <a:spcPts val="600"/>
              </a:spcAft>
              <a:buFont typeface="Arial" panose="020B0604020202020204" pitchFamily="34" charset="0"/>
              <a:buChar char="•"/>
            </a:pPr>
            <a:r>
              <a:rPr lang="en-US" sz="1400" b="0" i="0" u="none" strike="noStrike" dirty="0">
                <a:effectLst/>
              </a:rPr>
              <a:t>Implement NCTR nested dichotomous model</a:t>
            </a:r>
          </a:p>
          <a:p>
            <a:pPr indent="-228600">
              <a:lnSpc>
                <a:spcPct val="90000"/>
              </a:lnSpc>
              <a:spcAft>
                <a:spcPts val="600"/>
              </a:spcAft>
              <a:buFont typeface="Arial" panose="020B0604020202020204" pitchFamily="34" charset="0"/>
              <a:buChar char="•"/>
            </a:pPr>
            <a:r>
              <a:rPr lang="en-US" sz="1400" b="0" i="0" u="none" strike="noStrike" dirty="0">
                <a:effectLst/>
              </a:rPr>
              <a:t>Recompile models for improved speed (particularly for “Added Risk”)</a:t>
            </a:r>
          </a:p>
          <a:p>
            <a:pPr indent="-228600">
              <a:lnSpc>
                <a:spcPct val="90000"/>
              </a:lnSpc>
              <a:spcAft>
                <a:spcPts val="600"/>
              </a:spcAft>
              <a:buFont typeface="Arial" panose="020B0604020202020204" pitchFamily="34" charset="0"/>
              <a:buChar char="•"/>
            </a:pPr>
            <a:r>
              <a:rPr lang="en-US" sz="1400" b="0" i="0" u="none" strike="noStrike" dirty="0">
                <a:effectLst/>
              </a:rPr>
              <a:t>Add Asymptotic Correlation Matrix of Parameter Estimates table to dichotomous output</a:t>
            </a:r>
          </a:p>
          <a:p>
            <a:pPr indent="-228600">
              <a:lnSpc>
                <a:spcPct val="90000"/>
              </a:lnSpc>
              <a:spcAft>
                <a:spcPts val="600"/>
              </a:spcAft>
              <a:buFont typeface="Arial" panose="020B0604020202020204" pitchFamily="34" charset="0"/>
              <a:buChar char="•"/>
            </a:pPr>
            <a:r>
              <a:rPr lang="en-US" sz="1400" b="0" i="0" u="none" strike="noStrike" dirty="0">
                <a:effectLst/>
              </a:rPr>
              <a:t>Implement improvements to Results Workbook and Word Report feature</a:t>
            </a:r>
          </a:p>
          <a:p>
            <a:pPr indent="-228600">
              <a:lnSpc>
                <a:spcPct val="90000"/>
              </a:lnSpc>
              <a:spcAft>
                <a:spcPts val="600"/>
              </a:spcAft>
              <a:buFont typeface="Arial" panose="020B0604020202020204" pitchFamily="34" charset="0"/>
              <a:buChar char="•"/>
            </a:pPr>
            <a:r>
              <a:rPr lang="en-US" sz="1400" b="0" i="0" u="none" strike="noStrike" dirty="0">
                <a:effectLst/>
              </a:rPr>
              <a:t>Implement confidence intervals for plotted group responses</a:t>
            </a:r>
          </a:p>
          <a:p>
            <a:pPr indent="-228600">
              <a:lnSpc>
                <a:spcPct val="90000"/>
              </a:lnSpc>
              <a:spcAft>
                <a:spcPts val="600"/>
              </a:spcAft>
              <a:buFont typeface="Arial" panose="020B0604020202020204" pitchFamily="34" charset="0"/>
              <a:buChar char="•"/>
            </a:pPr>
            <a:r>
              <a:rPr lang="en-US" sz="1400" b="0" i="0" u="none" strike="noStrike" dirty="0">
                <a:effectLst/>
              </a:rPr>
              <a:t>Implement Cochran-Armitage trend test for dichotomous datasets</a:t>
            </a:r>
          </a:p>
          <a:p>
            <a:pPr indent="-228600">
              <a:lnSpc>
                <a:spcPct val="90000"/>
              </a:lnSpc>
              <a:spcAft>
                <a:spcPts val="600"/>
              </a:spcAft>
              <a:buFont typeface="Arial" panose="020B0604020202020204" pitchFamily="34" charset="0"/>
              <a:buChar char="•"/>
            </a:pPr>
            <a:r>
              <a:rPr lang="en-US" sz="1400" b="0" i="0" u="none" strike="noStrike" dirty="0">
                <a:effectLst/>
              </a:rPr>
              <a:t>Implement data transformations on a column of data (for example, multiplying by a constant, returning the Log() base 10 of all values in a column, or converting standard errors to standard deviations, among other types of transformations)</a:t>
            </a:r>
          </a:p>
          <a:p>
            <a:pPr indent="-228600">
              <a:lnSpc>
                <a:spcPct val="90000"/>
              </a:lnSpc>
              <a:spcAft>
                <a:spcPts val="600"/>
              </a:spcAft>
              <a:buFont typeface="Arial" panose="020B0604020202020204" pitchFamily="34" charset="0"/>
              <a:buChar char="•"/>
            </a:pPr>
            <a:r>
              <a:rPr lang="en-US" sz="1400" b="0" i="0" u="none" strike="noStrike" dirty="0">
                <a:effectLst/>
              </a:rPr>
              <a:t>Auto-update feature</a:t>
            </a:r>
          </a:p>
          <a:p>
            <a:pPr indent="-228600">
              <a:lnSpc>
                <a:spcPct val="90000"/>
              </a:lnSpc>
              <a:spcAft>
                <a:spcPts val="600"/>
              </a:spcAft>
              <a:buFont typeface="Arial" panose="020B0604020202020204" pitchFamily="34" charset="0"/>
              <a:buChar char="•"/>
            </a:pPr>
            <a:r>
              <a:rPr lang="en-US" sz="1400" b="0" i="0" u="none" strike="noStrike" dirty="0">
                <a:effectLst/>
              </a:rPr>
              <a:t>Bayesian models for continuous response data</a:t>
            </a:r>
          </a:p>
          <a:p>
            <a:pPr indent="-228600">
              <a:lnSpc>
                <a:spcPct val="90000"/>
              </a:lnSpc>
              <a:spcAft>
                <a:spcPts val="600"/>
              </a:spcAft>
              <a:buFont typeface="Arial" panose="020B0604020202020204" pitchFamily="34" charset="0"/>
              <a:buChar char="•"/>
            </a:pPr>
            <a:r>
              <a:rPr lang="en-US" sz="1400" b="0" i="0" u="none" strike="noStrike" dirty="0">
                <a:effectLst/>
              </a:rPr>
              <a:t>Bayesian model averaging for continuous response data</a:t>
            </a:r>
          </a:p>
          <a:p>
            <a:pPr indent="-228600">
              <a:lnSpc>
                <a:spcPct val="90000"/>
              </a:lnSpc>
              <a:spcAft>
                <a:spcPts val="600"/>
              </a:spcAft>
              <a:buFont typeface="Arial" panose="020B0604020202020204" pitchFamily="34" charset="0"/>
              <a:buChar char="•"/>
            </a:pPr>
            <a:r>
              <a:rPr lang="en-US" sz="1400" b="0" i="0" u="none" strike="noStrike" dirty="0">
                <a:effectLst/>
              </a:rPr>
              <a:t>Sensitivity analysis for Bayesian priors (posterior distributions for alternative priors)</a:t>
            </a:r>
          </a:p>
          <a:p>
            <a:pPr indent="-228600">
              <a:lnSpc>
                <a:spcPct val="90000"/>
              </a:lnSpc>
              <a:spcAft>
                <a:spcPts val="600"/>
              </a:spcAft>
              <a:buFont typeface="Arial" panose="020B0604020202020204" pitchFamily="34" charset="0"/>
              <a:buChar char="•"/>
            </a:pPr>
            <a:r>
              <a:rPr lang="en-US" sz="1400" b="0" i="0" u="none" strike="noStrike" dirty="0">
                <a:effectLst/>
              </a:rPr>
              <a:t>P-value (or equivalent) for Bayesian models</a:t>
            </a:r>
          </a:p>
          <a:p>
            <a:pPr indent="-228600">
              <a:lnSpc>
                <a:spcPct val="90000"/>
              </a:lnSpc>
              <a:spcAft>
                <a:spcPts val="600"/>
              </a:spcAft>
              <a:buFont typeface="Arial" panose="020B0604020202020204" pitchFamily="34" charset="0"/>
              <a:buChar char="•"/>
            </a:pPr>
            <a:r>
              <a:rPr lang="en-US" sz="1400" b="0" i="0" u="none" strike="noStrike" dirty="0">
                <a:effectLst/>
              </a:rPr>
              <a:t>Covariate capability for all models</a:t>
            </a:r>
          </a:p>
          <a:p>
            <a:pPr indent="-228600">
              <a:lnSpc>
                <a:spcPct val="90000"/>
              </a:lnSpc>
              <a:spcAft>
                <a:spcPts val="600"/>
              </a:spcAft>
              <a:buFont typeface="Arial" panose="020B0604020202020204" pitchFamily="34" charset="0"/>
              <a:buChar char="•"/>
            </a:pPr>
            <a:r>
              <a:rPr lang="en-US" sz="1400" b="0" i="0" u="none" strike="noStrike" dirty="0">
                <a:effectLst/>
              </a:rPr>
              <a:t>Risk-at-a-dose capability for all models</a:t>
            </a:r>
          </a:p>
          <a:p>
            <a:pPr indent="-228600">
              <a:lnSpc>
                <a:spcPct val="90000"/>
              </a:lnSpc>
              <a:spcAft>
                <a:spcPts val="600"/>
              </a:spcAft>
              <a:buFont typeface="Arial" panose="020B0604020202020204" pitchFamily="34" charset="0"/>
              <a:buChar char="•"/>
            </a:pPr>
            <a:r>
              <a:rPr lang="en-US" sz="1400" b="0" i="0" u="none" strike="noStrike" dirty="0">
                <a:effectLst/>
              </a:rPr>
              <a:t>Model Averaging plots</a:t>
            </a:r>
          </a:p>
        </p:txBody>
      </p:sp>
    </p:spTree>
    <p:extLst>
      <p:ext uri="{BB962C8B-B14F-4D97-AF65-F5344CB8AC3E}">
        <p14:creationId xmlns:p14="http://schemas.microsoft.com/office/powerpoint/2010/main" val="51627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E9DA18-07ED-4219-9E4C-F9F6E40D6B54}"/>
              </a:ext>
            </a:extLst>
          </p:cNvPr>
          <p:cNvSpPr>
            <a:spLocks noGrp="1"/>
          </p:cNvSpPr>
          <p:nvPr>
            <p:ph type="body" sz="quarter" idx="10"/>
          </p:nvPr>
        </p:nvSpPr>
        <p:spPr/>
        <p:txBody>
          <a:bodyPr/>
          <a:lstStyle/>
          <a:p>
            <a:r>
              <a:rPr lang="en-US" dirty="0"/>
              <a:t>When downloading and installing BMDS</a:t>
            </a:r>
          </a:p>
        </p:txBody>
      </p:sp>
      <p:sp>
        <p:nvSpPr>
          <p:cNvPr id="5" name="Text Placeholder 4">
            <a:extLst>
              <a:ext uri="{FF2B5EF4-FFF2-40B4-BE49-F238E27FC236}">
                <a16:creationId xmlns:a16="http://schemas.microsoft.com/office/drawing/2014/main" id="{2DD8E0C6-B80D-42DD-AC97-286A9F4A7D4A}"/>
              </a:ext>
            </a:extLst>
          </p:cNvPr>
          <p:cNvSpPr>
            <a:spLocks noGrp="1"/>
          </p:cNvSpPr>
          <p:nvPr>
            <p:ph type="body" sz="quarter" idx="11"/>
          </p:nvPr>
        </p:nvSpPr>
        <p:spPr/>
        <p:txBody>
          <a:bodyPr/>
          <a:lstStyle/>
          <a:p>
            <a:r>
              <a:rPr lang="en-US" dirty="0">
                <a:hlinkClick r:id="rId2"/>
              </a:rPr>
              <a:t>https://www.epa.gov/bmds/benchmark-dose-software-bmds-version-32-download</a:t>
            </a:r>
            <a:endParaRPr lang="en-US" dirty="0"/>
          </a:p>
          <a:p>
            <a:r>
              <a:rPr lang="en-US" b="1" dirty="0"/>
              <a:t>Keep the file path short:</a:t>
            </a:r>
            <a:r>
              <a:rPr lang="en-US" dirty="0"/>
              <a:t> For best results, place the extracted folder (and its subfolders) in the simplest, shortest directory, without special characters or spaces, and for which you have administrative rights (for most users, this will be C:\Users\[user's LAN ID], but sometimes includes C:\).​</a:t>
            </a:r>
          </a:p>
        </p:txBody>
      </p:sp>
      <p:sp>
        <p:nvSpPr>
          <p:cNvPr id="4" name="Slide Number Placeholder 3"/>
          <p:cNvSpPr>
            <a:spLocks noGrp="1"/>
          </p:cNvSpPr>
          <p:nvPr>
            <p:ph type="sldNum" sz="quarter" idx="12"/>
          </p:nvPr>
        </p:nvSpPr>
        <p:spPr/>
        <p:txBody>
          <a:bodyPr/>
          <a:lstStyle/>
          <a:p>
            <a:fld id="{9D005772-36EE-F849-AC94-E683255D9864}"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11971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005772-36EE-F849-AC94-E683255D9864}" type="slidenum">
              <a:rPr lang="en-US" smtClean="0">
                <a:solidFill>
                  <a:prstClr val="white"/>
                </a:solidFill>
              </a:rPr>
              <a:pPr/>
              <a:t>4</a:t>
            </a:fld>
            <a:endParaRPr lang="en-US" dirty="0">
              <a:solidFill>
                <a:prstClr val="white"/>
              </a:solidFill>
            </a:endParaRPr>
          </a:p>
        </p:txBody>
      </p:sp>
      <p:pic>
        <p:nvPicPr>
          <p:cNvPr id="3" name="Picture 2">
            <a:extLst>
              <a:ext uri="{FF2B5EF4-FFF2-40B4-BE49-F238E27FC236}">
                <a16:creationId xmlns:a16="http://schemas.microsoft.com/office/drawing/2014/main" id="{5B6F2B8B-DE8A-444D-9765-6EB6BFE9724E}"/>
              </a:ext>
            </a:extLst>
          </p:cNvPr>
          <p:cNvPicPr>
            <a:picLocks noChangeAspect="1"/>
          </p:cNvPicPr>
          <p:nvPr/>
        </p:nvPicPr>
        <p:blipFill rotWithShape="1">
          <a:blip r:embed="rId2"/>
          <a:srcRect r="13306" b="9712"/>
          <a:stretch/>
        </p:blipFill>
        <p:spPr>
          <a:xfrm>
            <a:off x="309966" y="256938"/>
            <a:ext cx="10569844" cy="5895889"/>
          </a:xfrm>
          <a:prstGeom prst="rect">
            <a:avLst/>
          </a:prstGeom>
        </p:spPr>
      </p:pic>
    </p:spTree>
    <p:extLst>
      <p:ext uri="{BB962C8B-B14F-4D97-AF65-F5344CB8AC3E}">
        <p14:creationId xmlns:p14="http://schemas.microsoft.com/office/powerpoint/2010/main" val="89327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457200" indent="-457200">
              <a:buFont typeface="+mj-lt"/>
              <a:buAutoNum type="alphaUcPeriod"/>
            </a:pPr>
            <a:r>
              <a:rPr lang="en-US" sz="2400" dirty="0"/>
              <a:t>BMDS:               		</a:t>
            </a:r>
            <a:br>
              <a:rPr lang="en-US" sz="2400" dirty="0"/>
            </a:br>
            <a:r>
              <a:rPr lang="en-US" sz="2400" dirty="0"/>
              <a:t>Quantal Data</a:t>
            </a:r>
          </a:p>
        </p:txBody>
      </p:sp>
      <p:sp>
        <p:nvSpPr>
          <p:cNvPr id="3" name="Text Placeholder 2"/>
          <p:cNvSpPr>
            <a:spLocks noGrp="1"/>
          </p:cNvSpPr>
          <p:nvPr>
            <p:ph type="body" sz="quarter" idx="11"/>
          </p:nvPr>
        </p:nvSpPr>
        <p:spPr/>
        <p:txBody>
          <a:bodyPr/>
          <a:lstStyle/>
          <a:p>
            <a:r>
              <a:rPr lang="en-US" dirty="0"/>
              <a:t>Data includes dose groups, sample size per dose and frequency of incidence </a:t>
            </a:r>
          </a:p>
        </p:txBody>
      </p:sp>
      <p:sp>
        <p:nvSpPr>
          <p:cNvPr id="4" name="Slide Number Placeholder 3"/>
          <p:cNvSpPr>
            <a:spLocks noGrp="1"/>
          </p:cNvSpPr>
          <p:nvPr>
            <p:ph type="sldNum" sz="quarter" idx="12"/>
          </p:nvPr>
        </p:nvSpPr>
        <p:spPr/>
        <p:txBody>
          <a:bodyPr/>
          <a:lstStyle/>
          <a:p>
            <a:fld id="{9D005772-36EE-F849-AC94-E683255D9864}" type="slidenum">
              <a:rPr lang="en-US" smtClean="0">
                <a:solidFill>
                  <a:prstClr val="white"/>
                </a:solidFill>
              </a:rPr>
              <a:pPr/>
              <a:t>5</a:t>
            </a:fld>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60643026"/>
              </p:ext>
            </p:extLst>
          </p:nvPr>
        </p:nvGraphicFramePr>
        <p:xfrm>
          <a:off x="2793710" y="2817374"/>
          <a:ext cx="5884164" cy="1854200"/>
        </p:xfrm>
        <a:graphic>
          <a:graphicData uri="http://schemas.openxmlformats.org/drawingml/2006/table">
            <a:tbl>
              <a:tblPr firstRow="1" bandRow="1">
                <a:tableStyleId>{7DF18680-E054-41AD-8BC1-D1AEF772440D}</a:tableStyleId>
              </a:tblPr>
              <a:tblGrid>
                <a:gridCol w="1961388">
                  <a:extLst>
                    <a:ext uri="{9D8B030D-6E8A-4147-A177-3AD203B41FA5}">
                      <a16:colId xmlns:a16="http://schemas.microsoft.com/office/drawing/2014/main" val="20000"/>
                    </a:ext>
                  </a:extLst>
                </a:gridCol>
                <a:gridCol w="1961388">
                  <a:extLst>
                    <a:ext uri="{9D8B030D-6E8A-4147-A177-3AD203B41FA5}">
                      <a16:colId xmlns:a16="http://schemas.microsoft.com/office/drawing/2014/main" val="20001"/>
                    </a:ext>
                  </a:extLst>
                </a:gridCol>
                <a:gridCol w="1961388">
                  <a:extLst>
                    <a:ext uri="{9D8B030D-6E8A-4147-A177-3AD203B41FA5}">
                      <a16:colId xmlns:a16="http://schemas.microsoft.com/office/drawing/2014/main" val="20002"/>
                    </a:ext>
                  </a:extLst>
                </a:gridCol>
              </a:tblGrid>
              <a:tr h="370840">
                <a:tc>
                  <a:txBody>
                    <a:bodyPr/>
                    <a:lstStyle/>
                    <a:p>
                      <a:r>
                        <a:rPr lang="en-US" dirty="0"/>
                        <a:t>Dose (mg/kg/day)</a:t>
                      </a:r>
                    </a:p>
                  </a:txBody>
                  <a:tcPr/>
                </a:tc>
                <a:tc>
                  <a:txBody>
                    <a:bodyPr/>
                    <a:lstStyle/>
                    <a:p>
                      <a:r>
                        <a:rPr lang="en-US" dirty="0"/>
                        <a:t>Animals</a:t>
                      </a:r>
                      <a:r>
                        <a:rPr lang="en-US" baseline="0" dirty="0"/>
                        <a:t> (n)</a:t>
                      </a:r>
                      <a:endParaRPr lang="en-US" dirty="0"/>
                    </a:p>
                  </a:txBody>
                  <a:tcPr/>
                </a:tc>
                <a:tc>
                  <a:txBody>
                    <a:bodyPr/>
                    <a:lstStyle/>
                    <a:p>
                      <a:r>
                        <a:rPr lang="en-US" dirty="0"/>
                        <a:t>Incidence (n)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75</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5</a:t>
                      </a:r>
                    </a:p>
                  </a:txBody>
                  <a:tcPr/>
                </a:tc>
                <a:tc>
                  <a:txBody>
                    <a:bodyPr/>
                    <a:lstStyle/>
                    <a:p>
                      <a:r>
                        <a:rPr lang="en-US" dirty="0"/>
                        <a:t>50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25</a:t>
                      </a:r>
                    </a:p>
                  </a:txBody>
                  <a:tcPr/>
                </a:tc>
                <a:tc>
                  <a:txBody>
                    <a:bodyPr/>
                    <a:lstStyle/>
                    <a:p>
                      <a:r>
                        <a:rPr lang="en-US" dirty="0"/>
                        <a:t>50</a:t>
                      </a:r>
                    </a:p>
                  </a:txBody>
                  <a:tcPr/>
                </a:tc>
                <a:tc>
                  <a:txBody>
                    <a:bodyPr/>
                    <a:lstStyle/>
                    <a:p>
                      <a:r>
                        <a:rPr lang="en-US" b="0" dirty="0"/>
                        <a:t>9</a:t>
                      </a:r>
                    </a:p>
                  </a:txBody>
                  <a:tcPr/>
                </a:tc>
                <a:extLst>
                  <a:ext uri="{0D108BD9-81ED-4DB2-BD59-A6C34878D82A}">
                    <a16:rowId xmlns:a16="http://schemas.microsoft.com/office/drawing/2014/main" val="10003"/>
                  </a:ext>
                </a:extLst>
              </a:tr>
              <a:tr h="370840">
                <a:tc>
                  <a:txBody>
                    <a:bodyPr/>
                    <a:lstStyle/>
                    <a:p>
                      <a:r>
                        <a:rPr lang="en-US" dirty="0"/>
                        <a:t>50</a:t>
                      </a:r>
                    </a:p>
                  </a:txBody>
                  <a:tcPr/>
                </a:tc>
                <a:tc>
                  <a:txBody>
                    <a:bodyPr/>
                    <a:lstStyle/>
                    <a:p>
                      <a:r>
                        <a:rPr lang="en-US" dirty="0"/>
                        <a:t>50</a:t>
                      </a:r>
                    </a:p>
                  </a:txBody>
                  <a:tcPr/>
                </a:tc>
                <a:tc>
                  <a:txBody>
                    <a:bodyPr/>
                    <a:lstStyle/>
                    <a:p>
                      <a:r>
                        <a:rPr lang="en-US" b="0" dirty="0"/>
                        <a:t>15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895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29C39-3702-480C-8A95-49184D48260E}"/>
              </a:ext>
            </a:extLst>
          </p:cNvPr>
          <p:cNvPicPr>
            <a:picLocks noChangeAspect="1"/>
          </p:cNvPicPr>
          <p:nvPr/>
        </p:nvPicPr>
        <p:blipFill>
          <a:blip r:embed="rId2"/>
          <a:stretch>
            <a:fillRect/>
          </a:stretch>
        </p:blipFill>
        <p:spPr>
          <a:xfrm>
            <a:off x="78375" y="0"/>
            <a:ext cx="12035249" cy="6858000"/>
          </a:xfrm>
          <a:prstGeom prst="rect">
            <a:avLst/>
          </a:prstGeom>
        </p:spPr>
      </p:pic>
    </p:spTree>
    <p:extLst>
      <p:ext uri="{BB962C8B-B14F-4D97-AF65-F5344CB8AC3E}">
        <p14:creationId xmlns:p14="http://schemas.microsoft.com/office/powerpoint/2010/main" val="318621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962875-E16C-41D7-9C14-4B74D2C31917}"/>
              </a:ext>
            </a:extLst>
          </p:cNvPr>
          <p:cNvPicPr>
            <a:picLocks noChangeAspect="1"/>
          </p:cNvPicPr>
          <p:nvPr/>
        </p:nvPicPr>
        <p:blipFill>
          <a:blip r:embed="rId2"/>
          <a:stretch>
            <a:fillRect/>
          </a:stretch>
        </p:blipFill>
        <p:spPr>
          <a:xfrm>
            <a:off x="0" y="482772"/>
            <a:ext cx="12192000" cy="5892455"/>
          </a:xfrm>
          <a:prstGeom prst="rect">
            <a:avLst/>
          </a:prstGeom>
        </p:spPr>
      </p:pic>
    </p:spTree>
    <p:extLst>
      <p:ext uri="{BB962C8B-B14F-4D97-AF65-F5344CB8AC3E}">
        <p14:creationId xmlns:p14="http://schemas.microsoft.com/office/powerpoint/2010/main" val="254954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005772-36EE-F849-AC94-E683255D9864}" type="slidenum">
              <a:rPr lang="en-US" smtClean="0">
                <a:solidFill>
                  <a:prstClr val="white"/>
                </a:solidFill>
              </a:rPr>
              <a:pPr/>
              <a:t>8</a:t>
            </a:fld>
            <a:endParaRPr lang="en-US" dirty="0">
              <a:solidFill>
                <a:prstClr val="white"/>
              </a:solidFill>
            </a:endParaRPr>
          </a:p>
        </p:txBody>
      </p:sp>
      <p:pic>
        <p:nvPicPr>
          <p:cNvPr id="5" name="Picture 4">
            <a:extLst>
              <a:ext uri="{FF2B5EF4-FFF2-40B4-BE49-F238E27FC236}">
                <a16:creationId xmlns:a16="http://schemas.microsoft.com/office/drawing/2014/main" id="{8F120EEB-F1A7-4580-8331-DB15D50AA617}"/>
              </a:ext>
            </a:extLst>
          </p:cNvPr>
          <p:cNvPicPr>
            <a:picLocks noChangeAspect="1"/>
          </p:cNvPicPr>
          <p:nvPr/>
        </p:nvPicPr>
        <p:blipFill>
          <a:blip r:embed="rId2"/>
          <a:stretch>
            <a:fillRect/>
          </a:stretch>
        </p:blipFill>
        <p:spPr>
          <a:xfrm>
            <a:off x="0" y="337560"/>
            <a:ext cx="12192000" cy="6182879"/>
          </a:xfrm>
          <a:prstGeom prst="rect">
            <a:avLst/>
          </a:prstGeom>
        </p:spPr>
      </p:pic>
    </p:spTree>
    <p:extLst>
      <p:ext uri="{BB962C8B-B14F-4D97-AF65-F5344CB8AC3E}">
        <p14:creationId xmlns:p14="http://schemas.microsoft.com/office/powerpoint/2010/main" val="90771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95648-3B85-4D06-9F34-227F0F9DE55A}"/>
              </a:ext>
            </a:extLst>
          </p:cNvPr>
          <p:cNvPicPr>
            <a:picLocks noChangeAspect="1"/>
          </p:cNvPicPr>
          <p:nvPr/>
        </p:nvPicPr>
        <p:blipFill>
          <a:blip r:embed="rId2"/>
          <a:stretch>
            <a:fillRect/>
          </a:stretch>
        </p:blipFill>
        <p:spPr>
          <a:xfrm>
            <a:off x="0" y="256442"/>
            <a:ext cx="12192000" cy="6345115"/>
          </a:xfrm>
          <a:prstGeom prst="rect">
            <a:avLst/>
          </a:prstGeom>
        </p:spPr>
      </p:pic>
    </p:spTree>
    <p:extLst>
      <p:ext uri="{BB962C8B-B14F-4D97-AF65-F5344CB8AC3E}">
        <p14:creationId xmlns:p14="http://schemas.microsoft.com/office/powerpoint/2010/main" val="889474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921</Words>
  <Application>Microsoft Office PowerPoint</Application>
  <PresentationFormat>Widescreen</PresentationFormat>
  <Paragraphs>92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Encode Sans Normal Black</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  BMD &gt; highest dose tested</vt:lpstr>
      <vt:lpstr>PowerPoint Presentation</vt:lpstr>
      <vt:lpstr>PowerPoint Presentation</vt:lpstr>
      <vt:lpstr>PowerPoint Presentation</vt:lpstr>
      <vt:lpstr>PowerPoint Presentation</vt:lpstr>
      <vt:lpstr>PowerPoint Presentation</vt:lpstr>
      <vt:lpstr>BMDS Decision tree for Dichotomous Models</vt:lpstr>
      <vt:lpstr>PowerPoint Presentation</vt:lpstr>
      <vt:lpstr>Differences in BMD approaches</vt:lpstr>
      <vt:lpstr>PowerPoint Presentation</vt:lpstr>
      <vt:lpstr>PowerPoint Presentation</vt:lpstr>
      <vt:lpstr>Additional Readings</vt:lpstr>
      <vt:lpstr>The following features will be rolled out in future BMDS releases: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L Leang</dc:creator>
  <cp:lastModifiedBy>Amy L Leang</cp:lastModifiedBy>
  <cp:revision>12</cp:revision>
  <dcterms:created xsi:type="dcterms:W3CDTF">2020-09-09T18:08:22Z</dcterms:created>
  <dcterms:modified xsi:type="dcterms:W3CDTF">2020-09-10T00:00:19Z</dcterms:modified>
</cp:coreProperties>
</file>