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6"/>
  </p:notesMasterIdLst>
  <p:handoutMasterIdLst>
    <p:handoutMasterId r:id="rId27"/>
  </p:handoutMasterIdLst>
  <p:sldIdLst>
    <p:sldId id="281" r:id="rId5"/>
    <p:sldId id="355" r:id="rId6"/>
    <p:sldId id="354" r:id="rId7"/>
    <p:sldId id="353" r:id="rId8"/>
    <p:sldId id="361" r:id="rId9"/>
    <p:sldId id="362" r:id="rId10"/>
    <p:sldId id="365" r:id="rId11"/>
    <p:sldId id="366" r:id="rId12"/>
    <p:sldId id="372" r:id="rId13"/>
    <p:sldId id="367" r:id="rId14"/>
    <p:sldId id="368" r:id="rId15"/>
    <p:sldId id="375" r:id="rId16"/>
    <p:sldId id="395" r:id="rId17"/>
    <p:sldId id="396" r:id="rId18"/>
    <p:sldId id="397" r:id="rId19"/>
    <p:sldId id="371" r:id="rId20"/>
    <p:sldId id="373" r:id="rId21"/>
    <p:sldId id="374" r:id="rId22"/>
    <p:sldId id="358" r:id="rId23"/>
    <p:sldId id="359" r:id="rId24"/>
    <p:sldId id="398" r:id="rId2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A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72" y="150"/>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8647F05-0506-494A-8060-3F395B947DF9}" type="datetimeFigureOut">
              <a:rPr lang="en-US" smtClean="0"/>
              <a:t>04/10/2023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8BC0A13-3F3D-45D4-B17C-1E0ACF36A6FB}" type="datetimeFigureOut">
              <a:rPr lang="en-US" smtClean="0"/>
              <a:t>04/10/2023</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a:t>9/4/20XX</a:t>
            </a:r>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a:t>9/4/20XX</a:t>
            </a:r>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9/4/20XX</a:t>
            </a:r>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ue happiness isn't about being happy all the time">
            <a:extLst>
              <a:ext uri="{FF2B5EF4-FFF2-40B4-BE49-F238E27FC236}">
                <a16:creationId xmlns:a16="http://schemas.microsoft.com/office/drawing/2014/main" id="{67169690-13EA-03B2-CFD1-5ADE0E55C083}"/>
              </a:ext>
            </a:extLst>
          </p:cNvPr>
          <p:cNvPicPr>
            <a:picLocks noChangeAspect="1"/>
          </p:cNvPicPr>
          <p:nvPr/>
        </p:nvPicPr>
        <p:blipFill rotWithShape="1">
          <a:blip r:embed="rId3">
            <a:extLst>
              <a:ext uri="{28A0092B-C50C-407E-A947-70E740481C1C}">
                <a14:useLocalDpi xmlns:a14="http://schemas.microsoft.com/office/drawing/2010/main" val="0"/>
              </a:ext>
            </a:extLst>
          </a:blip>
          <a:srcRect l="37748"/>
          <a:stretch/>
        </p:blipFill>
        <p:spPr bwMode="auto">
          <a:xfrm>
            <a:off x="3523488" y="10"/>
            <a:ext cx="8668512" cy="6857990"/>
          </a:xfrm>
          <a:prstGeom prst="rect">
            <a:avLst/>
          </a:prstGeom>
          <a:noFill/>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477981" y="1122363"/>
            <a:ext cx="4023360" cy="3204134"/>
          </a:xfrm>
        </p:spPr>
        <p:txBody>
          <a:bodyPr anchor="b">
            <a:normAutofit/>
          </a:bodyPr>
          <a:lstStyle/>
          <a:p>
            <a:pPr algn="l"/>
            <a:r>
              <a:rPr lang="en-US" sz="4800" dirty="0"/>
              <a:t>The Happiness Project</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477980" y="4872922"/>
            <a:ext cx="4023359" cy="1208141"/>
          </a:xfrm>
          <a:solidFill>
            <a:srgbClr val="FADA39"/>
          </a:solidFill>
        </p:spPr>
        <p:txBody>
          <a:bodyPr>
            <a:normAutofit/>
          </a:bodyPr>
          <a:lstStyle/>
          <a:p>
            <a:pPr algn="l"/>
            <a:r>
              <a:rPr lang="en-US" sz="3200" dirty="0">
                <a:solidFill>
                  <a:schemeClr val="tx1"/>
                </a:solidFill>
              </a:rPr>
              <a:t>Group Seven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4645533" cy="2990088"/>
          </a:xfrm>
        </p:spPr>
        <p:txBody>
          <a:bodyPr>
            <a:normAutofit fontScale="90000"/>
          </a:bodyPr>
          <a:lstStyle/>
          <a:p>
            <a:r>
              <a:rPr lang="en-US" dirty="0"/>
              <a:t>How does GDP interplay with</a:t>
            </a:r>
            <a:br>
              <a:rPr lang="en-US" dirty="0"/>
            </a:br>
            <a:r>
              <a:rPr lang="en-US" dirty="0"/>
              <a:t>Confidence in Government?</a:t>
            </a:r>
          </a:p>
        </p:txBody>
      </p:sp>
      <p:pic>
        <p:nvPicPr>
          <p:cNvPr id="5" name="Picture 4">
            <a:extLst>
              <a:ext uri="{FF2B5EF4-FFF2-40B4-BE49-F238E27FC236}">
                <a16:creationId xmlns:a16="http://schemas.microsoft.com/office/drawing/2014/main" id="{4D30B313-71ED-0796-39F9-BFFA2A0692F0}"/>
              </a:ext>
            </a:extLst>
          </p:cNvPr>
          <p:cNvPicPr>
            <a:picLocks noChangeAspect="1"/>
          </p:cNvPicPr>
          <p:nvPr/>
        </p:nvPicPr>
        <p:blipFill>
          <a:blip r:embed="rId2"/>
          <a:srcRect/>
          <a:stretch/>
        </p:blipFill>
        <p:spPr>
          <a:xfrm>
            <a:off x="5724525" y="1766693"/>
            <a:ext cx="5943600" cy="3343275"/>
          </a:xfrm>
          <a:prstGeom prst="rect">
            <a:avLst/>
          </a:prstGeom>
        </p:spPr>
      </p:pic>
    </p:spTree>
    <p:extLst>
      <p:ext uri="{BB962C8B-B14F-4D97-AF65-F5344CB8AC3E}">
        <p14:creationId xmlns:p14="http://schemas.microsoft.com/office/powerpoint/2010/main" val="371833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pPr algn="ctr"/>
            <a:r>
              <a:rPr lang="en-US" dirty="0">
                <a:solidFill>
                  <a:schemeClr val="tx1"/>
                </a:solidFill>
              </a:rPr>
              <a:t>2011</a:t>
            </a:r>
          </a:p>
          <a:p>
            <a:pPr algn="ctr"/>
            <a:r>
              <a:rPr lang="en-US" dirty="0">
                <a:solidFill>
                  <a:schemeClr val="tx1"/>
                </a:solidFill>
              </a:rPr>
              <a:t>GDP vs Confidence in Gov:</a:t>
            </a:r>
          </a:p>
          <a:p>
            <a:endParaRPr lang="en-US" dirty="0">
              <a:solidFill>
                <a:schemeClr val="tx1"/>
              </a:solidFill>
            </a:endParaRPr>
          </a:p>
          <a:p>
            <a:pPr marL="457200" indent="-457200">
              <a:buAutoNum type="arabicPeriod"/>
            </a:pPr>
            <a:r>
              <a:rPr lang="en-US" dirty="0">
                <a:solidFill>
                  <a:schemeClr val="tx1"/>
                </a:solidFill>
              </a:rPr>
              <a:t>Pearson Correlation Coefficient is -0.25 : a very weak, </a:t>
            </a:r>
            <a:r>
              <a:rPr lang="en-US" b="1" u="sng" dirty="0">
                <a:solidFill>
                  <a:schemeClr val="tx1"/>
                </a:solidFill>
              </a:rPr>
              <a:t>negative</a:t>
            </a:r>
            <a:r>
              <a:rPr lang="en-US" dirty="0">
                <a:solidFill>
                  <a:schemeClr val="tx1"/>
                </a:solidFill>
              </a:rPr>
              <a:t> correlation</a:t>
            </a:r>
          </a:p>
          <a:p>
            <a:pPr marL="457200" indent="-457200">
              <a:buAutoNum type="arabicPeriod"/>
            </a:pPr>
            <a:endParaRPr lang="en-US" dirty="0">
              <a:solidFill>
                <a:schemeClr val="tx1"/>
              </a:solidFill>
            </a:endParaRPr>
          </a:p>
          <a:p>
            <a:pPr marL="457200" indent="-457200">
              <a:buAutoNum type="arabicPeriod"/>
            </a:pPr>
            <a:r>
              <a:rPr lang="en-US" dirty="0">
                <a:solidFill>
                  <a:schemeClr val="tx1"/>
                </a:solidFill>
              </a:rPr>
              <a:t>With a p-value of 0.01, it appears that there is little to no reason to infer that the GDP is related to confidence in government</a:t>
            </a:r>
          </a:p>
        </p:txBody>
      </p:sp>
      <p:pic>
        <p:nvPicPr>
          <p:cNvPr id="4" name="Picture 3">
            <a:extLst>
              <a:ext uri="{FF2B5EF4-FFF2-40B4-BE49-F238E27FC236}">
                <a16:creationId xmlns:a16="http://schemas.microsoft.com/office/drawing/2014/main" id="{33DB6EF5-D9C9-683A-F2D2-4EF68254532A}"/>
              </a:ext>
            </a:extLst>
          </p:cNvPr>
          <p:cNvPicPr>
            <a:picLocks noChangeAspect="1"/>
          </p:cNvPicPr>
          <p:nvPr/>
        </p:nvPicPr>
        <p:blipFill>
          <a:blip r:embed="rId2"/>
          <a:stretch>
            <a:fillRect/>
          </a:stretch>
        </p:blipFill>
        <p:spPr>
          <a:xfrm>
            <a:off x="4823378" y="833436"/>
            <a:ext cx="6838950" cy="5191125"/>
          </a:xfrm>
          <a:prstGeom prst="rect">
            <a:avLst/>
          </a:prstGeom>
        </p:spPr>
      </p:pic>
    </p:spTree>
    <p:extLst>
      <p:ext uri="{BB962C8B-B14F-4D97-AF65-F5344CB8AC3E}">
        <p14:creationId xmlns:p14="http://schemas.microsoft.com/office/powerpoint/2010/main" val="226747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pPr algn="ctr"/>
            <a:r>
              <a:rPr lang="en-US" dirty="0">
                <a:solidFill>
                  <a:schemeClr val="tx1"/>
                </a:solidFill>
              </a:rPr>
              <a:t>2021</a:t>
            </a:r>
          </a:p>
          <a:p>
            <a:pPr algn="ctr"/>
            <a:r>
              <a:rPr lang="en-US" dirty="0">
                <a:solidFill>
                  <a:schemeClr val="tx1"/>
                </a:solidFill>
              </a:rPr>
              <a:t>GDP vs Confidence in Gov:</a:t>
            </a:r>
          </a:p>
          <a:p>
            <a:endParaRPr lang="en-US" dirty="0">
              <a:solidFill>
                <a:schemeClr val="tx1"/>
              </a:solidFill>
            </a:endParaRPr>
          </a:p>
          <a:p>
            <a:pPr marL="457200" indent="-457200">
              <a:buAutoNum type="arabicPeriod"/>
            </a:pPr>
            <a:r>
              <a:rPr lang="en-US" dirty="0">
                <a:solidFill>
                  <a:schemeClr val="tx1"/>
                </a:solidFill>
              </a:rPr>
              <a:t>Pearson Correlation Coefficient is -0.13 : a very weak, </a:t>
            </a:r>
            <a:r>
              <a:rPr lang="en-US" b="1" u="sng" dirty="0">
                <a:solidFill>
                  <a:schemeClr val="tx1"/>
                </a:solidFill>
              </a:rPr>
              <a:t>negative</a:t>
            </a:r>
            <a:r>
              <a:rPr lang="en-US" dirty="0">
                <a:solidFill>
                  <a:schemeClr val="tx1"/>
                </a:solidFill>
              </a:rPr>
              <a:t> correlation</a:t>
            </a:r>
          </a:p>
          <a:p>
            <a:pPr marL="457200" indent="-457200">
              <a:buAutoNum type="arabicPeriod"/>
            </a:pPr>
            <a:endParaRPr lang="en-US" dirty="0">
              <a:solidFill>
                <a:schemeClr val="tx1"/>
              </a:solidFill>
            </a:endParaRPr>
          </a:p>
          <a:p>
            <a:pPr marL="457200" indent="-457200">
              <a:buAutoNum type="arabicPeriod"/>
            </a:pPr>
            <a:r>
              <a:rPr lang="en-US" dirty="0">
                <a:solidFill>
                  <a:schemeClr val="tx1"/>
                </a:solidFill>
              </a:rPr>
              <a:t>With a p-value of 0.17, it appears that there is little to no reason to infer that the GDP is related to confidence in government</a:t>
            </a: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4870867" y="785987"/>
            <a:ext cx="6833845" cy="5134771"/>
          </a:xfrm>
          <a:prstGeom prst="rect">
            <a:avLst/>
          </a:prstGeom>
        </p:spPr>
      </p:pic>
    </p:spTree>
    <p:extLst>
      <p:ext uri="{BB962C8B-B14F-4D97-AF65-F5344CB8AC3E}">
        <p14:creationId xmlns:p14="http://schemas.microsoft.com/office/powerpoint/2010/main" val="106999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4645533" cy="2990088"/>
          </a:xfrm>
        </p:spPr>
        <p:txBody>
          <a:bodyPr>
            <a:normAutofit fontScale="90000"/>
          </a:bodyPr>
          <a:lstStyle/>
          <a:p>
            <a:r>
              <a:rPr lang="en-US" dirty="0"/>
              <a:t>How does the Freedom to Make Life choices interplay with Happiness?</a:t>
            </a:r>
          </a:p>
        </p:txBody>
      </p:sp>
      <p:pic>
        <p:nvPicPr>
          <p:cNvPr id="5" name="Picture 4">
            <a:extLst>
              <a:ext uri="{FF2B5EF4-FFF2-40B4-BE49-F238E27FC236}">
                <a16:creationId xmlns:a16="http://schemas.microsoft.com/office/drawing/2014/main" id="{4D30B313-71ED-0796-39F9-BFFA2A0692F0}"/>
              </a:ext>
            </a:extLst>
          </p:cNvPr>
          <p:cNvPicPr>
            <a:picLocks noChangeAspect="1"/>
          </p:cNvPicPr>
          <p:nvPr/>
        </p:nvPicPr>
        <p:blipFill>
          <a:blip r:embed="rId2"/>
          <a:srcRect/>
          <a:stretch/>
        </p:blipFill>
        <p:spPr>
          <a:xfrm>
            <a:off x="5569527" y="1439033"/>
            <a:ext cx="5749501" cy="3979933"/>
          </a:xfrm>
          <a:prstGeom prst="rect">
            <a:avLst/>
          </a:prstGeom>
        </p:spPr>
      </p:pic>
    </p:spTree>
    <p:extLst>
      <p:ext uri="{BB962C8B-B14F-4D97-AF65-F5344CB8AC3E}">
        <p14:creationId xmlns:p14="http://schemas.microsoft.com/office/powerpoint/2010/main" val="83670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pPr algn="ctr"/>
            <a:r>
              <a:rPr lang="en-US" dirty="0">
                <a:solidFill>
                  <a:schemeClr val="tx1"/>
                </a:solidFill>
              </a:rPr>
              <a:t>Freedom to Make Life Choices</a:t>
            </a:r>
          </a:p>
          <a:p>
            <a:endParaRPr lang="en-US" dirty="0">
              <a:solidFill>
                <a:schemeClr val="tx1"/>
              </a:solidFill>
            </a:endParaRPr>
          </a:p>
          <a:p>
            <a:pPr marL="457200" indent="-457200">
              <a:buAutoNum type="arabicPeriod"/>
            </a:pPr>
            <a:r>
              <a:rPr lang="en-US" dirty="0">
                <a:solidFill>
                  <a:schemeClr val="tx1"/>
                </a:solidFill>
              </a:rPr>
              <a:t>Pearson Correlation Coefficient is 0.60 – a strong correlation</a:t>
            </a:r>
          </a:p>
          <a:p>
            <a:pPr marL="457200" indent="-457200">
              <a:buAutoNum type="arabicPeriod"/>
            </a:pPr>
            <a:r>
              <a:rPr lang="en-US" dirty="0">
                <a:solidFill>
                  <a:schemeClr val="tx1"/>
                </a:solidFill>
              </a:rPr>
              <a:t>For the Top 10: the r = 0.56 and p-value = 0.09</a:t>
            </a:r>
          </a:p>
          <a:p>
            <a:pPr marL="457200" indent="-457200">
              <a:buAutoNum type="arabicPeriod"/>
            </a:pPr>
            <a:r>
              <a:rPr lang="en-US" dirty="0">
                <a:solidFill>
                  <a:schemeClr val="tx1"/>
                </a:solidFill>
              </a:rPr>
              <a:t>For the Top 10: the r = 0.25 and p-value = 0.48</a:t>
            </a:r>
          </a:p>
        </p:txBody>
      </p:sp>
      <p:pic>
        <p:nvPicPr>
          <p:cNvPr id="4" name="Picture 3">
            <a:extLst>
              <a:ext uri="{FF2B5EF4-FFF2-40B4-BE49-F238E27FC236}">
                <a16:creationId xmlns:a16="http://schemas.microsoft.com/office/drawing/2014/main" id="{33DB6EF5-D9C9-683A-F2D2-4EF68254532A}"/>
              </a:ext>
            </a:extLst>
          </p:cNvPr>
          <p:cNvPicPr>
            <a:picLocks noChangeAspect="1"/>
          </p:cNvPicPr>
          <p:nvPr/>
        </p:nvPicPr>
        <p:blipFill>
          <a:blip r:embed="rId2"/>
          <a:srcRect/>
          <a:stretch/>
        </p:blipFill>
        <p:spPr>
          <a:xfrm>
            <a:off x="4398588" y="971343"/>
            <a:ext cx="7771628" cy="4915313"/>
          </a:xfrm>
          <a:prstGeom prst="rect">
            <a:avLst/>
          </a:prstGeom>
        </p:spPr>
      </p:pic>
    </p:spTree>
    <p:extLst>
      <p:ext uri="{BB962C8B-B14F-4D97-AF65-F5344CB8AC3E}">
        <p14:creationId xmlns:p14="http://schemas.microsoft.com/office/powerpoint/2010/main" val="210814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5891125" y="1810541"/>
            <a:ext cx="5722223" cy="3713942"/>
          </a:xfrm>
          <a:prstGeom prst="rect">
            <a:avLst/>
          </a:prstGeom>
        </p:spPr>
      </p:pic>
      <p:sp>
        <p:nvSpPr>
          <p:cNvPr id="7" name="Text Placeholder 6">
            <a:extLst>
              <a:ext uri="{FF2B5EF4-FFF2-40B4-BE49-F238E27FC236}">
                <a16:creationId xmlns:a16="http://schemas.microsoft.com/office/drawing/2014/main" id="{6648C711-3F76-C41C-98A0-03156A6B6B32}"/>
              </a:ext>
            </a:extLst>
          </p:cNvPr>
          <p:cNvSpPr>
            <a:spLocks noGrp="1"/>
          </p:cNvSpPr>
          <p:nvPr>
            <p:ph type="body" idx="1"/>
          </p:nvPr>
        </p:nvSpPr>
        <p:spPr>
          <a:xfrm>
            <a:off x="481029" y="227784"/>
            <a:ext cx="11229942" cy="1293894"/>
          </a:xfrm>
          <a:solidFill>
            <a:srgbClr val="FADA39"/>
          </a:solidFill>
        </p:spPr>
        <p:txBody>
          <a:bodyPr>
            <a:normAutofit/>
          </a:bodyPr>
          <a:lstStyle/>
          <a:p>
            <a:pPr algn="ctr"/>
            <a:r>
              <a:rPr lang="en-US" sz="3200" dirty="0">
                <a:solidFill>
                  <a:schemeClr val="tx1"/>
                </a:solidFill>
              </a:rPr>
              <a:t>Happiness Score and Freedom to Make Life Choices: </a:t>
            </a:r>
          </a:p>
          <a:p>
            <a:pPr algn="ctr"/>
            <a:r>
              <a:rPr lang="en-US" sz="3200" dirty="0">
                <a:solidFill>
                  <a:schemeClr val="tx1"/>
                </a:solidFill>
              </a:rPr>
              <a:t>Bottom 10 and Top 10 Countries</a:t>
            </a:r>
          </a:p>
        </p:txBody>
      </p:sp>
      <p:pic>
        <p:nvPicPr>
          <p:cNvPr id="12" name="Picture 11">
            <a:extLst>
              <a:ext uri="{FF2B5EF4-FFF2-40B4-BE49-F238E27FC236}">
                <a16:creationId xmlns:a16="http://schemas.microsoft.com/office/drawing/2014/main" id="{55A4E939-70CF-C1C5-D1BA-86C43BCA5F0A}"/>
              </a:ext>
            </a:extLst>
          </p:cNvPr>
          <p:cNvPicPr>
            <a:picLocks noChangeAspect="1"/>
          </p:cNvPicPr>
          <p:nvPr/>
        </p:nvPicPr>
        <p:blipFill>
          <a:blip r:embed="rId3"/>
          <a:srcRect/>
          <a:stretch/>
        </p:blipFill>
        <p:spPr>
          <a:xfrm>
            <a:off x="481029" y="1836726"/>
            <a:ext cx="5663872" cy="3705336"/>
          </a:xfrm>
          <a:prstGeom prst="rect">
            <a:avLst/>
          </a:prstGeom>
        </p:spPr>
      </p:pic>
    </p:spTree>
    <p:extLst>
      <p:ext uri="{BB962C8B-B14F-4D97-AF65-F5344CB8AC3E}">
        <p14:creationId xmlns:p14="http://schemas.microsoft.com/office/powerpoint/2010/main" val="354144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10318811" cy="2990088"/>
          </a:xfrm>
          <a:solidFill>
            <a:srgbClr val="FADA39"/>
          </a:solidFill>
        </p:spPr>
        <p:txBody>
          <a:bodyPr>
            <a:normAutofit/>
          </a:bodyPr>
          <a:lstStyle/>
          <a:p>
            <a:pPr algn="ctr"/>
            <a:r>
              <a:rPr lang="en-US" dirty="0"/>
              <a:t>Trends from 2005 – 2022:</a:t>
            </a:r>
            <a:br>
              <a:rPr lang="en-US" dirty="0"/>
            </a:br>
            <a:r>
              <a:rPr lang="en-US" dirty="0"/>
              <a:t>the Top 5 and Bottom 5</a:t>
            </a:r>
          </a:p>
        </p:txBody>
      </p:sp>
    </p:spTree>
    <p:extLst>
      <p:ext uri="{BB962C8B-B14F-4D97-AF65-F5344CB8AC3E}">
        <p14:creationId xmlns:p14="http://schemas.microsoft.com/office/powerpoint/2010/main" val="318517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F79DCE-B84B-C00F-020E-68952CC7F963}"/>
              </a:ext>
            </a:extLst>
          </p:cNvPr>
          <p:cNvSpPr>
            <a:spLocks noGrp="1"/>
          </p:cNvSpPr>
          <p:nvPr>
            <p:ph type="body" idx="1"/>
          </p:nvPr>
        </p:nvSpPr>
        <p:spPr>
          <a:solidFill>
            <a:srgbClr val="FADA39"/>
          </a:solidFill>
        </p:spPr>
        <p:txBody>
          <a:bodyPr/>
          <a:lstStyle/>
          <a:p>
            <a:r>
              <a:rPr lang="en-US" dirty="0">
                <a:solidFill>
                  <a:schemeClr val="tx1"/>
                </a:solidFill>
              </a:rPr>
              <a:t>The negative</a:t>
            </a:r>
          </a:p>
        </p:txBody>
      </p:sp>
      <p:pic>
        <p:nvPicPr>
          <p:cNvPr id="5" name="Picture 4" descr="Chart, line chart&#10;&#10;Description automatically generated">
            <a:extLst>
              <a:ext uri="{FF2B5EF4-FFF2-40B4-BE49-F238E27FC236}">
                <a16:creationId xmlns:a16="http://schemas.microsoft.com/office/drawing/2014/main" id="{529AD854-A61A-FEF9-18E1-C36D0EEFB716}"/>
              </a:ext>
            </a:extLst>
          </p:cNvPr>
          <p:cNvPicPr>
            <a:picLocks noChangeAspect="1"/>
          </p:cNvPicPr>
          <p:nvPr/>
        </p:nvPicPr>
        <p:blipFill>
          <a:blip r:embed="rId2"/>
          <a:stretch>
            <a:fillRect/>
          </a:stretch>
        </p:blipFill>
        <p:spPr>
          <a:xfrm>
            <a:off x="396228" y="326746"/>
            <a:ext cx="5852172" cy="4389129"/>
          </a:xfrm>
          <a:prstGeom prst="rect">
            <a:avLst/>
          </a:prstGeom>
        </p:spPr>
      </p:pic>
      <p:sp>
        <p:nvSpPr>
          <p:cNvPr id="6" name="AutoShape 2">
            <a:extLst>
              <a:ext uri="{FF2B5EF4-FFF2-40B4-BE49-F238E27FC236}">
                <a16:creationId xmlns:a16="http://schemas.microsoft.com/office/drawing/2014/main" id="{FDBFEAB5-A63B-3FA9-8802-E44BF299FF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CF60FBDF-7FC2-D6A8-3262-88B84DA1625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Chart, line chart&#10;&#10;Description automatically generated">
            <a:extLst>
              <a:ext uri="{FF2B5EF4-FFF2-40B4-BE49-F238E27FC236}">
                <a16:creationId xmlns:a16="http://schemas.microsoft.com/office/drawing/2014/main" id="{91A2D9F9-F279-0930-C722-3EDD8D28C141}"/>
              </a:ext>
            </a:extLst>
          </p:cNvPr>
          <p:cNvPicPr>
            <a:picLocks noChangeAspect="1"/>
          </p:cNvPicPr>
          <p:nvPr/>
        </p:nvPicPr>
        <p:blipFill>
          <a:blip r:embed="rId3"/>
          <a:stretch>
            <a:fillRect/>
          </a:stretch>
        </p:blipFill>
        <p:spPr>
          <a:xfrm>
            <a:off x="5943600" y="326746"/>
            <a:ext cx="5852172" cy="4389129"/>
          </a:xfrm>
          <a:prstGeom prst="rect">
            <a:avLst/>
          </a:prstGeom>
        </p:spPr>
      </p:pic>
    </p:spTree>
    <p:extLst>
      <p:ext uri="{BB962C8B-B14F-4D97-AF65-F5344CB8AC3E}">
        <p14:creationId xmlns:p14="http://schemas.microsoft.com/office/powerpoint/2010/main" val="394541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B1B21D-1F2A-17A1-1CA0-F70769DE006B}"/>
              </a:ext>
            </a:extLst>
          </p:cNvPr>
          <p:cNvSpPr>
            <a:spLocks noGrp="1"/>
          </p:cNvSpPr>
          <p:nvPr>
            <p:ph type="body" idx="1"/>
          </p:nvPr>
        </p:nvSpPr>
        <p:spPr>
          <a:xfrm>
            <a:off x="960431" y="5136414"/>
            <a:ext cx="10516222" cy="585216"/>
          </a:xfrm>
          <a:solidFill>
            <a:srgbClr val="FADA39"/>
          </a:solidFill>
        </p:spPr>
        <p:txBody>
          <a:bodyPr/>
          <a:lstStyle/>
          <a:p>
            <a:r>
              <a:rPr lang="en-US" dirty="0">
                <a:solidFill>
                  <a:schemeClr val="tx1"/>
                </a:solidFill>
              </a:rPr>
              <a:t>The positive</a:t>
            </a:r>
          </a:p>
        </p:txBody>
      </p:sp>
      <p:pic>
        <p:nvPicPr>
          <p:cNvPr id="15" name="Picture 14" descr="Chart, line chart&#10;&#10;Description automatically generated">
            <a:extLst>
              <a:ext uri="{FF2B5EF4-FFF2-40B4-BE49-F238E27FC236}">
                <a16:creationId xmlns:a16="http://schemas.microsoft.com/office/drawing/2014/main" id="{7A67014D-4DA0-E1EF-466C-5E94AF32D9F3}"/>
              </a:ext>
            </a:extLst>
          </p:cNvPr>
          <p:cNvPicPr>
            <a:picLocks noChangeAspect="1"/>
          </p:cNvPicPr>
          <p:nvPr/>
        </p:nvPicPr>
        <p:blipFill>
          <a:blip r:embed="rId2"/>
          <a:stretch>
            <a:fillRect/>
          </a:stretch>
        </p:blipFill>
        <p:spPr>
          <a:xfrm>
            <a:off x="6096000" y="514598"/>
            <a:ext cx="6054434" cy="4540826"/>
          </a:xfrm>
          <a:prstGeom prst="rect">
            <a:avLst/>
          </a:prstGeom>
        </p:spPr>
      </p:pic>
      <p:pic>
        <p:nvPicPr>
          <p:cNvPr id="21" name="Picture 20">
            <a:extLst>
              <a:ext uri="{FF2B5EF4-FFF2-40B4-BE49-F238E27FC236}">
                <a16:creationId xmlns:a16="http://schemas.microsoft.com/office/drawing/2014/main" id="{1DBBA4FB-2B90-A3D2-A59A-5E659E9D7925}"/>
              </a:ext>
            </a:extLst>
          </p:cNvPr>
          <p:cNvPicPr>
            <a:picLocks noChangeAspect="1"/>
          </p:cNvPicPr>
          <p:nvPr/>
        </p:nvPicPr>
        <p:blipFill>
          <a:blip r:embed="rId3"/>
          <a:stretch>
            <a:fillRect/>
          </a:stretch>
        </p:blipFill>
        <p:spPr>
          <a:xfrm>
            <a:off x="596611" y="778699"/>
            <a:ext cx="5457825" cy="4276725"/>
          </a:xfrm>
          <a:prstGeom prst="rect">
            <a:avLst/>
          </a:prstGeom>
        </p:spPr>
      </p:pic>
    </p:spTree>
    <p:extLst>
      <p:ext uri="{BB962C8B-B14F-4D97-AF65-F5344CB8AC3E}">
        <p14:creationId xmlns:p14="http://schemas.microsoft.com/office/powerpoint/2010/main" val="63155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9372-10C9-4FE2-AA18-D375777028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593CCB26-C7B5-4926-8F38-01AA28C00B75}"/>
              </a:ext>
            </a:extLst>
          </p:cNvPr>
          <p:cNvSpPr>
            <a:spLocks noGrp="1"/>
          </p:cNvSpPr>
          <p:nvPr>
            <p:ph idx="1"/>
          </p:nvPr>
        </p:nvSpPr>
        <p:spPr/>
        <p:txBody>
          <a:bodyPr>
            <a:normAutofit fontScale="77500" lnSpcReduction="20000"/>
          </a:bodyPr>
          <a:lstStyle/>
          <a:p>
            <a:r>
              <a:rPr lang="en-US" dirty="0"/>
              <a:t>1. There is a strong correlation between Affect Difference and Happiness</a:t>
            </a:r>
          </a:p>
          <a:p>
            <a:r>
              <a:rPr lang="en-US" dirty="0"/>
              <a:t>2. Higher Life Expectancy leads to higher reported Life Ladder/Happiness scores.</a:t>
            </a:r>
          </a:p>
          <a:p>
            <a:r>
              <a:rPr lang="en-US" dirty="0"/>
              <a:t>3. There is a weak and negative correlation between GDP and Confidence in Gov</a:t>
            </a:r>
          </a:p>
          <a:p>
            <a:r>
              <a:rPr lang="en-US" dirty="0"/>
              <a:t>4. Trends 1: Happiest tend to be in Scandinavia </a:t>
            </a:r>
          </a:p>
          <a:p>
            <a:r>
              <a:rPr lang="en-US" dirty="0"/>
              <a:t>5. Trends 2: Least happy tend to be in Africa</a:t>
            </a:r>
          </a:p>
          <a:p>
            <a:r>
              <a:rPr lang="en-US" dirty="0"/>
              <a:t>6. Trends 3: Outliers from the above trends are likely due to political/social security or lack thereof. </a:t>
            </a:r>
          </a:p>
          <a:p>
            <a:r>
              <a:rPr lang="en-US" u="sng" dirty="0"/>
              <a:t>Next Steps</a:t>
            </a:r>
            <a:r>
              <a:rPr lang="en-US" dirty="0"/>
              <a:t>: Continue monitoring the dataset</a:t>
            </a:r>
          </a:p>
        </p:txBody>
      </p:sp>
      <p:pic>
        <p:nvPicPr>
          <p:cNvPr id="19" name="Picture Placeholder 18">
            <a:extLst>
              <a:ext uri="{FF2B5EF4-FFF2-40B4-BE49-F238E27FC236}">
                <a16:creationId xmlns:a16="http://schemas.microsoft.com/office/drawing/2014/main" id="{B9DA24F4-B703-4FC0-9F8E-A952502DA90F}"/>
              </a:ext>
            </a:extLst>
          </p:cNvPr>
          <p:cNvPicPr>
            <a:picLocks noGrp="1" noChangeAspect="1"/>
          </p:cNvPicPr>
          <p:nvPr>
            <p:ph type="pic" sz="quarter" idx="14"/>
          </p:nvPr>
        </p:nvPicPr>
        <p:blipFill>
          <a:blip r:embed="rId2"/>
          <a:srcRect t="10916" b="10916"/>
          <a:stretch/>
        </p:blipFill>
        <p:spPr>
          <a:xfrm>
            <a:off x="5843015" y="566928"/>
            <a:ext cx="5989319" cy="2340864"/>
          </a:xfrm>
        </p:spPr>
      </p:pic>
      <p:pic>
        <p:nvPicPr>
          <p:cNvPr id="23" name="Picture Placeholder 22">
            <a:extLst>
              <a:ext uri="{FF2B5EF4-FFF2-40B4-BE49-F238E27FC236}">
                <a16:creationId xmlns:a16="http://schemas.microsoft.com/office/drawing/2014/main" id="{0006A4E5-E551-4887-9767-4EBBCDF54EB8}"/>
              </a:ext>
            </a:extLst>
          </p:cNvPr>
          <p:cNvPicPr>
            <a:picLocks noGrp="1" noChangeAspect="1"/>
          </p:cNvPicPr>
          <p:nvPr>
            <p:ph type="pic" sz="quarter" idx="17"/>
          </p:nvPr>
        </p:nvPicPr>
        <p:blipFill>
          <a:blip r:embed="rId3"/>
          <a:srcRect t="4673" b="4673"/>
          <a:stretch/>
        </p:blipFill>
        <p:spPr/>
      </p:pic>
    </p:spTree>
    <p:extLst>
      <p:ext uri="{BB962C8B-B14F-4D97-AF65-F5344CB8AC3E}">
        <p14:creationId xmlns:p14="http://schemas.microsoft.com/office/powerpoint/2010/main" val="118579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sz="5200" dirty="0">
                <a:latin typeface="+mj-lt"/>
              </a:rPr>
              <a:t>Industry: </a:t>
            </a:r>
            <a:br>
              <a:rPr lang="en-US" sz="5200" dirty="0">
                <a:latin typeface="+mj-lt"/>
              </a:rPr>
            </a:br>
            <a:r>
              <a:rPr lang="en-US" sz="5200" dirty="0">
                <a:latin typeface="+mj-lt"/>
              </a:rPr>
              <a:t>Public Policy</a:t>
            </a:r>
            <a:endParaRPr lang="en-US" dirty="0"/>
          </a:p>
        </p:txBody>
      </p:sp>
      <p:pic>
        <p:nvPicPr>
          <p:cNvPr id="11" name="Picture Placeholder 10">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a:blip r:embed="rId2"/>
          <a:srcRect l="22766" r="22766"/>
          <a:stretch/>
        </p:blipFill>
        <p:spPr/>
      </p:pic>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p:txBody>
          <a:bodyPr>
            <a:normAutofit fontScale="92500" lnSpcReduction="10000"/>
          </a:bodyPr>
          <a:lstStyle/>
          <a:p>
            <a:pPr marL="0" indent="0"/>
            <a:r>
              <a:rPr lang="en-US" sz="1400" kern="100" dirty="0">
                <a:effectLst/>
                <a:latin typeface="Calibri" panose="020F0502020204030204" pitchFamily="34" charset="0"/>
                <a:ea typeface="Calibri" panose="020F0502020204030204" pitchFamily="34" charset="0"/>
                <a:cs typeface="Times New Roman" panose="02020603050405020304" pitchFamily="18" charset="0"/>
              </a:rPr>
              <a:t>Dataset:</a:t>
            </a:r>
          </a:p>
          <a:p>
            <a:pPr marL="0" indent="0"/>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World Happiness Report is a publication of the Sustainable Development Solutions Network, powered by the Gallup World Poll data. The World Happiness Report reflects a worldwide demand for more attention to happiness and well-being as criteria for government policy. It reviews the state of happiness in the world today and shows how the science of happiness explains personal and national variations in happiness.</a:t>
            </a:r>
          </a:p>
          <a:p>
            <a:pPr marL="0" indent="0">
              <a:lnSpc>
                <a:spcPct val="110000"/>
              </a:lnSpc>
              <a:buNone/>
            </a:pPr>
            <a:endParaRPr lang="en-US" sz="1400" dirty="0"/>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Life evaluations from the Gallup World Poll provide the basis for the annual happiness rankings. They are based on answers to the main life evaluation question. The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Cantril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ladder (aka. Life Ladder) asks respondents to think of a ladder, with the best possible life for them being a 10 and the worst possible life being a 0. They are then asked to rate their own current lives on a 0 to 10 scale. </a:t>
            </a:r>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2E3A-DB80-46C8-A227-EE0F7E87D747}"/>
              </a:ext>
            </a:extLst>
          </p:cNvPr>
          <p:cNvSpPr>
            <a:spLocks noGrp="1"/>
          </p:cNvSpPr>
          <p:nvPr>
            <p:ph type="title"/>
          </p:nvPr>
        </p:nvSpPr>
        <p:spPr/>
        <p:txBody>
          <a:bodyPr/>
          <a:lstStyle/>
          <a:p>
            <a:r>
              <a:rPr lang="en-US" dirty="0"/>
              <a:t>Group Seven</a:t>
            </a:r>
          </a:p>
        </p:txBody>
      </p:sp>
      <p:pic>
        <p:nvPicPr>
          <p:cNvPr id="23" name="Picture Placeholder 22">
            <a:extLst>
              <a:ext uri="{FF2B5EF4-FFF2-40B4-BE49-F238E27FC236}">
                <a16:creationId xmlns:a16="http://schemas.microsoft.com/office/drawing/2014/main" id="{D978928C-7EEA-4B8E-AA43-12AFD61BC299}"/>
              </a:ext>
            </a:extLst>
          </p:cNvPr>
          <p:cNvPicPr>
            <a:picLocks noGrp="1" noChangeAspect="1"/>
          </p:cNvPicPr>
          <p:nvPr>
            <p:ph type="pic" sz="quarter" idx="21"/>
          </p:nvPr>
        </p:nvPicPr>
        <p:blipFill>
          <a:blip r:embed="rId2"/>
          <a:srcRect l="16040" r="16040"/>
          <a:stretch/>
        </p:blipFill>
        <p:spPr>
          <a:xfrm>
            <a:off x="328907" y="590550"/>
            <a:ext cx="6684541" cy="5535930"/>
          </a:xfrm>
        </p:spPr>
      </p:pic>
      <p:sp>
        <p:nvSpPr>
          <p:cNvPr id="10" name="Text Placeholder 9">
            <a:extLst>
              <a:ext uri="{FF2B5EF4-FFF2-40B4-BE49-F238E27FC236}">
                <a16:creationId xmlns:a16="http://schemas.microsoft.com/office/drawing/2014/main" id="{82977D1C-657B-4FA7-B4A1-CD08EC61D37B}"/>
              </a:ext>
            </a:extLst>
          </p:cNvPr>
          <p:cNvSpPr>
            <a:spLocks noGrp="1"/>
          </p:cNvSpPr>
          <p:nvPr>
            <p:ph type="body" sz="quarter" idx="22"/>
          </p:nvPr>
        </p:nvSpPr>
        <p:spPr>
          <a:xfrm>
            <a:off x="7772400" y="3099816"/>
            <a:ext cx="3721100" cy="2367534"/>
          </a:xfrm>
        </p:spPr>
        <p:txBody>
          <a:bodyPr/>
          <a:lstStyle/>
          <a:p>
            <a:pPr marL="0" indent="0">
              <a:buNone/>
            </a:pPr>
            <a:r>
              <a:rPr lang="en-US" sz="1600" dirty="0"/>
              <a:t>Anisa Braun</a:t>
            </a:r>
          </a:p>
          <a:p>
            <a:pPr marL="0" indent="0">
              <a:buNone/>
            </a:pPr>
            <a:r>
              <a:rPr lang="en-US" sz="1600" dirty="0"/>
              <a:t>Amy Paschal</a:t>
            </a:r>
          </a:p>
          <a:p>
            <a:pPr marL="0" indent="0">
              <a:buNone/>
            </a:pPr>
            <a:r>
              <a:rPr lang="en-US" sz="1600" dirty="0" err="1"/>
              <a:t>Nels</a:t>
            </a:r>
            <a:r>
              <a:rPr lang="en-US" dirty="0"/>
              <a:t> Jacobson II</a:t>
            </a:r>
          </a:p>
          <a:p>
            <a:pPr marL="0" indent="0">
              <a:buNone/>
            </a:pPr>
            <a:r>
              <a:rPr lang="en-US" sz="1600" dirty="0"/>
              <a:t>Tony Coast</a:t>
            </a:r>
          </a:p>
        </p:txBody>
      </p:sp>
    </p:spTree>
    <p:extLst>
      <p:ext uri="{BB962C8B-B14F-4D97-AF65-F5344CB8AC3E}">
        <p14:creationId xmlns:p14="http://schemas.microsoft.com/office/powerpoint/2010/main" val="1257752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10;&#10;Description automatically generated with medium confidence">
            <a:extLst>
              <a:ext uri="{FF2B5EF4-FFF2-40B4-BE49-F238E27FC236}">
                <a16:creationId xmlns:a16="http://schemas.microsoft.com/office/drawing/2014/main" id="{4431517F-D3D1-3D00-4178-18981D09A227}"/>
              </a:ext>
            </a:extLst>
          </p:cNvPr>
          <p:cNvPicPr>
            <a:picLocks noChangeAspect="1"/>
          </p:cNvPicPr>
          <p:nvPr/>
        </p:nvPicPr>
        <p:blipFill>
          <a:blip r:embed="rId2"/>
          <a:stretch>
            <a:fillRect/>
          </a:stretch>
        </p:blipFill>
        <p:spPr>
          <a:xfrm>
            <a:off x="0" y="-1340"/>
            <a:ext cx="12191999" cy="6860680"/>
          </a:xfrm>
          <a:prstGeom prst="rect">
            <a:avLst/>
          </a:prstGeom>
        </p:spPr>
      </p:pic>
    </p:spTree>
    <p:extLst>
      <p:ext uri="{BB962C8B-B14F-4D97-AF65-F5344CB8AC3E}">
        <p14:creationId xmlns:p14="http://schemas.microsoft.com/office/powerpoint/2010/main" val="105818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7" y="3355847"/>
            <a:ext cx="11467499" cy="3355847"/>
          </a:xfrm>
        </p:spPr>
        <p:txBody>
          <a:bodyPr>
            <a:noAutofit/>
          </a:bodyPr>
          <a:lstStyle/>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1.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Log GDP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per capita is in terms of Purchasing Power Parity (PPP). The equation uses the natural log of GDP per capita, as this form fits the data significantly better than GDP per capita.</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2. The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Healthy life expectancy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birth is constructed based on data from the WHO, with data available for 2005, 2010, 2015, 2016, and 2019. To match this report’s sample period (2005-2022), interpolation and extrapolation are used. </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3.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Social support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(0-1) is the national average of the question “If you were in trouble, do you have relatives or friends you can count on to help you whenever you need them, or not?”</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4.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Freedom to make life choices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(0-1) is the national average of the question “Are you satisfied or dissatisfied with your freedom to choose what you do with your life?”</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5.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Positive affect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is defined as the average of previous-day effects measures for </a:t>
            </a:r>
            <a:r>
              <a:rPr lang="en-US" sz="1400" u="sng" kern="100" dirty="0">
                <a:effectLst/>
                <a:latin typeface="Calibri" panose="020F0502020204030204" pitchFamily="34" charset="0"/>
                <a:ea typeface="Calibri" panose="020F0502020204030204" pitchFamily="34" charset="0"/>
                <a:cs typeface="Times New Roman" panose="02020603050405020304" pitchFamily="18" charset="0"/>
              </a:rPr>
              <a:t>laughter, enjoyment, and interest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The general form for the affect questions is: Did you experience the following feelings during a lot of the day yesterday?</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6.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Negative affect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is defined as the average of previous-day effects measures for </a:t>
            </a:r>
            <a:r>
              <a:rPr lang="en-US" sz="1400" u="sng" kern="100" dirty="0">
                <a:effectLst/>
                <a:latin typeface="Calibri" panose="020F0502020204030204" pitchFamily="34" charset="0"/>
                <a:ea typeface="Calibri" panose="020F0502020204030204" pitchFamily="34" charset="0"/>
                <a:cs typeface="Times New Roman" panose="02020603050405020304" pitchFamily="18" charset="0"/>
              </a:rPr>
              <a:t>worry, sadness, and anger</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8" name="Picture Placeholder 17">
            <a:extLst>
              <a:ext uri="{FF2B5EF4-FFF2-40B4-BE49-F238E27FC236}">
                <a16:creationId xmlns:a16="http://schemas.microsoft.com/office/drawing/2014/main" id="{1A615CC8-9DF3-484C-8E7E-BA035F939002}"/>
              </a:ext>
            </a:extLst>
          </p:cNvPr>
          <p:cNvPicPr>
            <a:picLocks noGrp="1" noChangeAspect="1"/>
          </p:cNvPicPr>
          <p:nvPr>
            <p:ph type="pic" sz="quarter" idx="14"/>
          </p:nvPr>
        </p:nvPicPr>
        <p:blipFill>
          <a:blip r:embed="rId2"/>
          <a:srcRect l="3285" r="3285"/>
          <a:stretch/>
        </p:blipFill>
        <p:spPr>
          <a:xfrm>
            <a:off x="7680960" y="0"/>
            <a:ext cx="4507992" cy="3355848"/>
          </a:xfrm>
        </p:spPr>
      </p:pic>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4645533" cy="2990088"/>
          </a:xfrm>
        </p:spPr>
        <p:txBody>
          <a:bodyPr>
            <a:normAutofit fontScale="90000"/>
          </a:bodyPr>
          <a:lstStyle/>
          <a:p>
            <a:r>
              <a:rPr lang="en-US" dirty="0"/>
              <a:t>How Do Positive and Negative Affect Interplay with Happiness?</a:t>
            </a:r>
          </a:p>
        </p:txBody>
      </p:sp>
      <p:pic>
        <p:nvPicPr>
          <p:cNvPr id="5" name="Picture 4" descr="Chart, radar chart&#10;&#10;Description automatically generated">
            <a:extLst>
              <a:ext uri="{FF2B5EF4-FFF2-40B4-BE49-F238E27FC236}">
                <a16:creationId xmlns:a16="http://schemas.microsoft.com/office/drawing/2014/main" id="{4D30B313-71ED-0796-39F9-BFFA2A0692F0}"/>
              </a:ext>
            </a:extLst>
          </p:cNvPr>
          <p:cNvPicPr>
            <a:picLocks noChangeAspect="1"/>
          </p:cNvPicPr>
          <p:nvPr/>
        </p:nvPicPr>
        <p:blipFill>
          <a:blip r:embed="rId2"/>
          <a:stretch>
            <a:fillRect/>
          </a:stretch>
        </p:blipFill>
        <p:spPr>
          <a:xfrm>
            <a:off x="5724525" y="1493901"/>
            <a:ext cx="5943600" cy="3870198"/>
          </a:xfrm>
          <a:prstGeom prst="rect">
            <a:avLst/>
          </a:prstGeom>
        </p:spPr>
      </p:pic>
    </p:spTree>
    <p:extLst>
      <p:ext uri="{BB962C8B-B14F-4D97-AF65-F5344CB8AC3E}">
        <p14:creationId xmlns:p14="http://schemas.microsoft.com/office/powerpoint/2010/main" val="217754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r>
              <a:rPr lang="en-US" dirty="0">
                <a:solidFill>
                  <a:schemeClr val="tx1"/>
                </a:solidFill>
              </a:rPr>
              <a:t>Relationship between Happiness Score and Affect Difference:</a:t>
            </a:r>
          </a:p>
          <a:p>
            <a:endParaRPr lang="en-US" dirty="0">
              <a:solidFill>
                <a:schemeClr val="tx1"/>
              </a:solidFill>
            </a:endParaRPr>
          </a:p>
          <a:p>
            <a:pPr marL="457200" indent="-457200">
              <a:buAutoNum type="arabicPeriod"/>
            </a:pPr>
            <a:r>
              <a:rPr lang="en-US" dirty="0">
                <a:solidFill>
                  <a:schemeClr val="tx1"/>
                </a:solidFill>
              </a:rPr>
              <a:t>Pearson Correlation Coefficient is .58: a </a:t>
            </a:r>
            <a:r>
              <a:rPr lang="en-US" b="1" u="sng" dirty="0">
                <a:solidFill>
                  <a:schemeClr val="tx1"/>
                </a:solidFill>
              </a:rPr>
              <a:t>strong positive</a:t>
            </a:r>
            <a:r>
              <a:rPr lang="en-US" dirty="0">
                <a:solidFill>
                  <a:schemeClr val="tx1"/>
                </a:solidFill>
              </a:rPr>
              <a:t> correlation</a:t>
            </a:r>
          </a:p>
          <a:p>
            <a:pPr marL="457200" indent="-457200">
              <a:buAutoNum type="arabicPeriod"/>
            </a:pPr>
            <a:endParaRPr lang="en-US" dirty="0">
              <a:solidFill>
                <a:schemeClr val="tx1"/>
              </a:solidFill>
            </a:endParaRPr>
          </a:p>
          <a:p>
            <a:pPr marL="457200" indent="-457200">
              <a:buAutoNum type="arabicPeriod"/>
            </a:pPr>
            <a:r>
              <a:rPr lang="en-US" dirty="0">
                <a:solidFill>
                  <a:schemeClr val="tx1"/>
                </a:solidFill>
              </a:rPr>
              <a:t>With a p-value of 0.00, it appears that Happiness Score and Affect Difference are related.</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 scatter chart&#10;&#10;Description automatically generated">
            <a:extLst>
              <a:ext uri="{FF2B5EF4-FFF2-40B4-BE49-F238E27FC236}">
                <a16:creationId xmlns:a16="http://schemas.microsoft.com/office/drawing/2014/main" id="{EA0813F3-5F1B-9315-1823-FF2908907D73}"/>
              </a:ext>
            </a:extLst>
          </p:cNvPr>
          <p:cNvPicPr>
            <a:picLocks noChangeAspect="1"/>
          </p:cNvPicPr>
          <p:nvPr/>
        </p:nvPicPr>
        <p:blipFill>
          <a:blip r:embed="rId2"/>
          <a:stretch>
            <a:fillRect/>
          </a:stretch>
        </p:blipFill>
        <p:spPr>
          <a:xfrm>
            <a:off x="4864608" y="785987"/>
            <a:ext cx="6846363" cy="5134771"/>
          </a:xfrm>
          <a:prstGeom prst="rect">
            <a:avLst/>
          </a:prstGeom>
        </p:spPr>
      </p:pic>
    </p:spTree>
    <p:extLst>
      <p:ext uri="{BB962C8B-B14F-4D97-AF65-F5344CB8AC3E}">
        <p14:creationId xmlns:p14="http://schemas.microsoft.com/office/powerpoint/2010/main" val="270329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5891125" y="1521678"/>
            <a:ext cx="5722223" cy="4291668"/>
          </a:xfrm>
          <a:prstGeom prst="rect">
            <a:avLst/>
          </a:prstGeom>
        </p:spPr>
      </p:pic>
      <p:sp>
        <p:nvSpPr>
          <p:cNvPr id="7" name="Text Placeholder 6">
            <a:extLst>
              <a:ext uri="{FF2B5EF4-FFF2-40B4-BE49-F238E27FC236}">
                <a16:creationId xmlns:a16="http://schemas.microsoft.com/office/drawing/2014/main" id="{6648C711-3F76-C41C-98A0-03156A6B6B32}"/>
              </a:ext>
            </a:extLst>
          </p:cNvPr>
          <p:cNvSpPr>
            <a:spLocks noGrp="1"/>
          </p:cNvSpPr>
          <p:nvPr>
            <p:ph type="body" idx="1"/>
          </p:nvPr>
        </p:nvSpPr>
        <p:spPr>
          <a:xfrm>
            <a:off x="481029" y="227784"/>
            <a:ext cx="11229942" cy="1293894"/>
          </a:xfrm>
          <a:solidFill>
            <a:srgbClr val="FADA39"/>
          </a:solidFill>
        </p:spPr>
        <p:txBody>
          <a:bodyPr>
            <a:normAutofit/>
          </a:bodyPr>
          <a:lstStyle/>
          <a:p>
            <a:pPr algn="ctr"/>
            <a:r>
              <a:rPr lang="en-US" sz="3200" dirty="0">
                <a:solidFill>
                  <a:schemeClr val="tx1"/>
                </a:solidFill>
              </a:rPr>
              <a:t>Happiness Score and Affect Difference: </a:t>
            </a:r>
          </a:p>
          <a:p>
            <a:pPr algn="ctr"/>
            <a:r>
              <a:rPr lang="en-US" sz="3200" dirty="0">
                <a:solidFill>
                  <a:schemeClr val="tx1"/>
                </a:solidFill>
              </a:rPr>
              <a:t>Bottom 10 and Top 10 Countries</a:t>
            </a:r>
          </a:p>
        </p:txBody>
      </p:sp>
      <p:pic>
        <p:nvPicPr>
          <p:cNvPr id="12" name="Picture 11" descr="Chart, scatter chart&#10;&#10;Description automatically generated">
            <a:extLst>
              <a:ext uri="{FF2B5EF4-FFF2-40B4-BE49-F238E27FC236}">
                <a16:creationId xmlns:a16="http://schemas.microsoft.com/office/drawing/2014/main" id="{55A4E939-70CF-C1C5-D1BA-86C43BCA5F0A}"/>
              </a:ext>
            </a:extLst>
          </p:cNvPr>
          <p:cNvPicPr>
            <a:picLocks noChangeAspect="1"/>
          </p:cNvPicPr>
          <p:nvPr/>
        </p:nvPicPr>
        <p:blipFill>
          <a:blip r:embed="rId3"/>
          <a:stretch>
            <a:fillRect/>
          </a:stretch>
        </p:blipFill>
        <p:spPr>
          <a:xfrm>
            <a:off x="481029" y="1565442"/>
            <a:ext cx="5663872" cy="4247904"/>
          </a:xfrm>
          <a:prstGeom prst="rect">
            <a:avLst/>
          </a:prstGeom>
        </p:spPr>
      </p:pic>
    </p:spTree>
    <p:extLst>
      <p:ext uri="{BB962C8B-B14F-4D97-AF65-F5344CB8AC3E}">
        <p14:creationId xmlns:p14="http://schemas.microsoft.com/office/powerpoint/2010/main" val="353246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5162417" cy="2990088"/>
          </a:xfrm>
        </p:spPr>
        <p:txBody>
          <a:bodyPr>
            <a:normAutofit fontScale="90000"/>
          </a:bodyPr>
          <a:lstStyle/>
          <a:p>
            <a:r>
              <a:rPr lang="en-US" dirty="0"/>
              <a:t>How Does the Life Ladder and </a:t>
            </a:r>
            <a:br>
              <a:rPr lang="en-US" dirty="0"/>
            </a:br>
            <a:r>
              <a:rPr lang="en-US" dirty="0"/>
              <a:t>Life Expectancy interplay for Happiness?</a:t>
            </a:r>
          </a:p>
        </p:txBody>
      </p:sp>
      <p:pic>
        <p:nvPicPr>
          <p:cNvPr id="5" name="Picture 4">
            <a:extLst>
              <a:ext uri="{FF2B5EF4-FFF2-40B4-BE49-F238E27FC236}">
                <a16:creationId xmlns:a16="http://schemas.microsoft.com/office/drawing/2014/main" id="{4D30B313-71ED-0796-39F9-BFFA2A0692F0}"/>
              </a:ext>
            </a:extLst>
          </p:cNvPr>
          <p:cNvPicPr>
            <a:picLocks noChangeAspect="1"/>
          </p:cNvPicPr>
          <p:nvPr/>
        </p:nvPicPr>
        <p:blipFill>
          <a:blip r:embed="rId2"/>
          <a:srcRect/>
          <a:stretch/>
        </p:blipFill>
        <p:spPr>
          <a:xfrm>
            <a:off x="5920458" y="1493901"/>
            <a:ext cx="5551733" cy="3870198"/>
          </a:xfrm>
          <a:prstGeom prst="rect">
            <a:avLst/>
          </a:prstGeom>
        </p:spPr>
      </p:pic>
    </p:spTree>
    <p:extLst>
      <p:ext uri="{BB962C8B-B14F-4D97-AF65-F5344CB8AC3E}">
        <p14:creationId xmlns:p14="http://schemas.microsoft.com/office/powerpoint/2010/main" val="240439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r>
              <a:rPr lang="en-US" dirty="0" err="1">
                <a:solidFill>
                  <a:schemeClr val="tx1"/>
                </a:solidFill>
              </a:rPr>
              <a:t>LifeLadder</a:t>
            </a:r>
            <a:r>
              <a:rPr lang="en-US" dirty="0">
                <a:solidFill>
                  <a:schemeClr val="tx1"/>
                </a:solidFill>
              </a:rPr>
              <a:t> vs Life Expectancy:</a:t>
            </a:r>
          </a:p>
          <a:p>
            <a:endParaRPr lang="en-US" dirty="0">
              <a:solidFill>
                <a:schemeClr val="tx1"/>
              </a:solidFill>
            </a:endParaRPr>
          </a:p>
          <a:p>
            <a:pPr marL="457200" indent="-457200">
              <a:buAutoNum type="arabicPeriod"/>
            </a:pPr>
            <a:r>
              <a:rPr lang="en-US" dirty="0">
                <a:solidFill>
                  <a:schemeClr val="tx1"/>
                </a:solidFill>
              </a:rPr>
              <a:t>The higher the life expectancy, the higher the Life Ladder</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5051470" y="785987"/>
            <a:ext cx="6472637" cy="5134771"/>
          </a:xfrm>
          <a:prstGeom prst="rect">
            <a:avLst/>
          </a:prstGeom>
        </p:spPr>
      </p:pic>
    </p:spTree>
    <p:extLst>
      <p:ext uri="{BB962C8B-B14F-4D97-AF65-F5344CB8AC3E}">
        <p14:creationId xmlns:p14="http://schemas.microsoft.com/office/powerpoint/2010/main" val="45941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r>
              <a:rPr lang="en-US" dirty="0" err="1">
                <a:solidFill>
                  <a:schemeClr val="tx1"/>
                </a:solidFill>
              </a:rPr>
              <a:t>LifeLadder</a:t>
            </a:r>
            <a:r>
              <a:rPr lang="en-US" dirty="0">
                <a:solidFill>
                  <a:schemeClr val="tx1"/>
                </a:solidFill>
              </a:rPr>
              <a:t> vs Life Expectancy:</a:t>
            </a:r>
          </a:p>
          <a:p>
            <a:endParaRPr lang="en-US" dirty="0">
              <a:solidFill>
                <a:schemeClr val="tx1"/>
              </a:solidFill>
            </a:endParaRPr>
          </a:p>
          <a:p>
            <a:pPr marL="457200" indent="-457200">
              <a:buAutoNum type="arabicPeriod"/>
            </a:pPr>
            <a:r>
              <a:rPr lang="en-US" dirty="0">
                <a:solidFill>
                  <a:schemeClr val="tx1"/>
                </a:solidFill>
              </a:rPr>
              <a:t>The higher the life expectancy, the higher the Life Ladder</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5104671" y="785987"/>
            <a:ext cx="6366236" cy="5134771"/>
          </a:xfrm>
          <a:prstGeom prst="rect">
            <a:avLst/>
          </a:prstGeom>
        </p:spPr>
      </p:pic>
    </p:spTree>
    <p:extLst>
      <p:ext uri="{BB962C8B-B14F-4D97-AF65-F5344CB8AC3E}">
        <p14:creationId xmlns:p14="http://schemas.microsoft.com/office/powerpoint/2010/main" val="200581603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2916</TotalTime>
  <Words>810</Words>
  <Application>Microsoft Office PowerPoint</Application>
  <PresentationFormat>Widescreen</PresentationFormat>
  <Paragraphs>69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Calibri</vt:lpstr>
      <vt:lpstr>Segoe UI</vt:lpstr>
      <vt:lpstr>AccentBoxVTI</vt:lpstr>
      <vt:lpstr>The Happiness Project</vt:lpstr>
      <vt:lpstr>Industry:  Public Policy</vt:lpstr>
      <vt:lpstr>Metrics</vt:lpstr>
      <vt:lpstr>How Do Positive and Negative Affect Interplay with Happiness?</vt:lpstr>
      <vt:lpstr>PowerPoint Presentation</vt:lpstr>
      <vt:lpstr>PowerPoint Presentation</vt:lpstr>
      <vt:lpstr>How Does the Life Ladder and  Life Expectancy interplay for Happiness?</vt:lpstr>
      <vt:lpstr>PowerPoint Presentation</vt:lpstr>
      <vt:lpstr>PowerPoint Presentation</vt:lpstr>
      <vt:lpstr>How does GDP interplay with Confidence in Government?</vt:lpstr>
      <vt:lpstr>PowerPoint Presentation</vt:lpstr>
      <vt:lpstr>PowerPoint Presentation</vt:lpstr>
      <vt:lpstr>How does the Freedom to Make Life choices interplay with Happiness?</vt:lpstr>
      <vt:lpstr>PowerPoint Presentation</vt:lpstr>
      <vt:lpstr>PowerPoint Presentation</vt:lpstr>
      <vt:lpstr>Trends from 2005 – 2022: the Top 5 and Bottom 5</vt:lpstr>
      <vt:lpstr>PowerPoint Presentation</vt:lpstr>
      <vt:lpstr>PowerPoint Presentation</vt:lpstr>
      <vt:lpstr>Analysis</vt:lpstr>
      <vt:lpstr>Group Seven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AccentBox</dc:title>
  <dc:creator>Anthony Coast</dc:creator>
  <cp:lastModifiedBy>Anthony Coast</cp:lastModifiedBy>
  <cp:revision>86</cp:revision>
  <dcterms:created xsi:type="dcterms:W3CDTF">2023-04-08T23:21:37Z</dcterms:created>
  <dcterms:modified xsi:type="dcterms:W3CDTF">2023-04-11T00:40:00Z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