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2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DONAGH, AMY E CTR USAF AETC AETC/Eaker Center NSSI/AZM" initials="MAECUAAC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3005" autoAdjust="0"/>
  </p:normalViewPr>
  <p:slideViewPr>
    <p:cSldViewPr snapToGrid="0">
      <p:cViewPr>
        <p:scale>
          <a:sx n="100" d="100"/>
          <a:sy n="100" d="100"/>
        </p:scale>
        <p:origin x="48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1B47-9A26-48BE-A58B-C7EF9FC1F28C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5BF8D-E537-4B73-9ACC-ED1332E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data to </a:t>
            </a:r>
            <a:r>
              <a:rPr lang="en-US" dirty="0" err="1" smtClean="0"/>
              <a:t>votes_processed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Filter to keep only the columns you want to analyze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everything except for yes, no, abstain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Mutate – clean up raw data to create a processed set of votes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Summarize – take many rows to convert them into one while calculating an overall metric like average or total (</a:t>
            </a:r>
            <a:r>
              <a:rPr lang="en-US" baseline="0" dirty="0" err="1" smtClean="0"/>
              <a:t>percent_yes</a:t>
            </a:r>
            <a:r>
              <a:rPr lang="en-US" baseline="0" dirty="0" smtClean="0"/>
              <a:t> = mean(vote == 1))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Group_by</a:t>
            </a:r>
            <a:r>
              <a:rPr lang="en-US" baseline="0" dirty="0" smtClean="0"/>
              <a:t> – when done before summarize you can create 1 row for each sub group instead of one overall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BF8D-E537-4B73-9ACC-ED1332EE1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BF8D-E537-4B73-9ACC-ED1332EE1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Slope – estimated change each year of the</a:t>
            </a:r>
            <a:r>
              <a:rPr lang="en-US" baseline="0" dirty="0" smtClean="0"/>
              <a:t> probability of the US voting “yes” = -0.006</a:t>
            </a:r>
          </a:p>
          <a:p>
            <a:r>
              <a:rPr lang="en-US" baseline="0" dirty="0" smtClean="0"/>
              <a:t>P-value – allows you to assess whether a trend could be due to chance, p-values below .05 are 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BF8D-E537-4B73-9ACC-ED1332EE1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to asses the</a:t>
            </a:r>
            <a:r>
              <a:rPr lang="en-US" baseline="0" dirty="0" smtClean="0"/>
              <a:t> level of agreement with the rest of the UN is increasing or decreasing most dramatically</a:t>
            </a:r>
          </a:p>
          <a:p>
            <a:r>
              <a:rPr lang="en-US" baseline="0" dirty="0" smtClean="0"/>
              <a:t>Split in many different data sets – one for each country</a:t>
            </a:r>
          </a:p>
          <a:p>
            <a:r>
              <a:rPr lang="en-US" dirty="0" err="1" smtClean="0"/>
              <a:t>Purrr</a:t>
            </a:r>
            <a:r>
              <a:rPr lang="en-US" dirty="0" smtClean="0"/>
              <a:t> package – use map function that allows you to apply an operation to each item in a list</a:t>
            </a:r>
            <a:r>
              <a:rPr lang="en-US" baseline="0" dirty="0" smtClean="0"/>
              <a:t> (first a model to the dataset)</a:t>
            </a:r>
          </a:p>
          <a:p>
            <a:r>
              <a:rPr lang="en-US" baseline="0" dirty="0" smtClean="0"/>
              <a:t>Use mutate to define new column “model” and map to apply a linear regression to each item of the data</a:t>
            </a:r>
          </a:p>
          <a:p>
            <a:r>
              <a:rPr lang="en-US" baseline="0" dirty="0" smtClean="0"/>
              <a:t>Tibble – </a:t>
            </a:r>
            <a:r>
              <a:rPr lang="en-US" baseline="0" dirty="0" err="1" smtClean="0"/>
              <a:t>dplyr’s</a:t>
            </a:r>
            <a:r>
              <a:rPr lang="en-US" baseline="0" dirty="0" smtClean="0"/>
              <a:t> version of a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___________</a:t>
            </a:r>
          </a:p>
          <a:p>
            <a:r>
              <a:rPr lang="en-US" dirty="0" smtClean="0"/>
              <a:t>Cant</a:t>
            </a:r>
            <a:r>
              <a:rPr lang="en-US" baseline="0" dirty="0" smtClean="0"/>
              <a:t> combine, visualize or manipulate fit models </a:t>
            </a:r>
          </a:p>
          <a:p>
            <a:r>
              <a:rPr lang="en-US" baseline="0" dirty="0" smtClean="0"/>
              <a:t>Return to broom package to turn each model into tidy data frame of coefficients  </a:t>
            </a:r>
          </a:p>
          <a:p>
            <a:r>
              <a:rPr lang="en-US" baseline="0" dirty="0" smtClean="0"/>
              <a:t>Now three columns of data for each country: data = original data, model = linear model and tidied = tidied model</a:t>
            </a:r>
          </a:p>
          <a:p>
            <a:r>
              <a:rPr lang="en-US" baseline="0" dirty="0" smtClean="0"/>
              <a:t>Tidy versions of statistical models are easy to combine (use </a:t>
            </a:r>
            <a:r>
              <a:rPr lang="en-US" baseline="0" dirty="0" err="1" smtClean="0"/>
              <a:t>unnest</a:t>
            </a:r>
            <a:r>
              <a:rPr lang="en-US" baseline="0" dirty="0" smtClean="0"/>
              <a:t> to bring them all into the top level)</a:t>
            </a:r>
          </a:p>
          <a:p>
            <a:r>
              <a:rPr lang="en-US" baseline="0" dirty="0" smtClean="0"/>
              <a:t>Table of coefficients – all of the details of each model are in one place</a:t>
            </a:r>
          </a:p>
          <a:p>
            <a:r>
              <a:rPr lang="en-US" baseline="0" dirty="0" smtClean="0"/>
              <a:t>FOUR STEPS: 1. nest by country  2. map to fit a model to each dataset 3. map to tidy each model 4. </a:t>
            </a:r>
            <a:r>
              <a:rPr lang="en-US" baseline="0" dirty="0" err="1" smtClean="0"/>
              <a:t>unnest</a:t>
            </a:r>
            <a:r>
              <a:rPr lang="en-US" baseline="0" dirty="0" smtClean="0"/>
              <a:t> to a table of coefficients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BF8D-E537-4B73-9ACC-ED1332EE1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BF8D-E537-4B73-9ACC-ED1332EE1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BF8D-E537-4B73-9ACC-ED1332EE14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5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4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8205C-360D-4017-BCE4-44901466A5F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C44A68-75E1-44B6-8EF0-DBD7386C0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0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Voting Trends</a:t>
            </a:r>
            <a:br>
              <a:rPr lang="en-US" dirty="0" smtClean="0"/>
            </a:br>
            <a:r>
              <a:rPr lang="en-US" dirty="0" smtClean="0"/>
              <a:t>United 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Amy </a:t>
            </a:r>
            <a:r>
              <a:rPr lang="en-US" dirty="0" err="1" smtClean="0"/>
              <a:t>Mcdonagh</a:t>
            </a:r>
            <a:endParaRPr lang="en-US" dirty="0" smtClean="0"/>
          </a:p>
          <a:p>
            <a:r>
              <a:rPr lang="en-US" dirty="0" smtClean="0"/>
              <a:t>Regis university - </a:t>
            </a:r>
            <a:r>
              <a:rPr lang="en-US" dirty="0" err="1" smtClean="0"/>
              <a:t>Msds</a:t>
            </a:r>
            <a:r>
              <a:rPr lang="en-US" dirty="0" smtClean="0"/>
              <a:t> 692</a:t>
            </a:r>
          </a:p>
          <a:p>
            <a:r>
              <a:rPr lang="en-US" dirty="0" smtClean="0"/>
              <a:t>March 10,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3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Top countries receiving security assistance aid from the United States: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Afghanistan - $3.67B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Israel - $3.1B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Egypt - $1.31B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Iraq - $808M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Jordan - $367.6M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argument: Countries receiving security assistance aid from the U.S. routinely oppose the diplomatic initiatives and vote against the U.S. 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6459785"/>
            <a:ext cx="6705599" cy="365125"/>
          </a:xfrm>
        </p:spPr>
        <p:txBody>
          <a:bodyPr/>
          <a:lstStyle/>
          <a:p>
            <a:r>
              <a:rPr lang="en-US" dirty="0" smtClean="0"/>
              <a:t>https://www.washingtonpost.com/graphics/world/which-countries-get-the-most-foreign-aid/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7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36" y="1138884"/>
            <a:ext cx="6744239" cy="5719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961" y="1600200"/>
            <a:ext cx="3914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Palestinian conflict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Nuclear weapons and nuclear material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Arms control and disarmament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Human rights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Colonialism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Economic Development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2281"/>
          </a:xfrm>
        </p:spPr>
        <p:txBody>
          <a:bodyPr/>
          <a:lstStyle/>
          <a:p>
            <a:r>
              <a:rPr lang="en-US" dirty="0" smtClean="0"/>
              <a:t>UNITED STATES BY TOPIC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59" y="181829"/>
            <a:ext cx="10058400" cy="846872"/>
          </a:xfrm>
        </p:spPr>
        <p:txBody>
          <a:bodyPr/>
          <a:lstStyle/>
          <a:p>
            <a:pPr algn="ctr"/>
            <a:r>
              <a:rPr lang="en-US" dirty="0" smtClean="0"/>
              <a:t>BY COUNTRY YES VOTE OVER TIME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68" y="1133476"/>
            <a:ext cx="6615382" cy="56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3729"/>
            <a:ext cx="10058400" cy="846872"/>
          </a:xfrm>
        </p:spPr>
        <p:txBody>
          <a:bodyPr/>
          <a:lstStyle/>
          <a:p>
            <a:pPr algn="ctr"/>
            <a:r>
              <a:rPr lang="en-US" dirty="0" smtClean="0"/>
              <a:t>BY COUNTRY YES VOTE OVER TIME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1057276"/>
            <a:ext cx="9582150" cy="56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928" y="57277"/>
            <a:ext cx="10058400" cy="822763"/>
          </a:xfrm>
        </p:spPr>
        <p:txBody>
          <a:bodyPr/>
          <a:lstStyle/>
          <a:p>
            <a:pPr algn="ctr"/>
            <a:r>
              <a:rPr lang="en-US" dirty="0" smtClean="0"/>
              <a:t>BY COUNTRY BY TOPIC OVER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6" y="927618"/>
            <a:ext cx="2999027" cy="254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02" y="927618"/>
            <a:ext cx="2999027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98" y="927618"/>
            <a:ext cx="3043507" cy="2580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526" y="3406260"/>
            <a:ext cx="26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3099" y="3434072"/>
            <a:ext cx="26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EGYPT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3412" y="3443979"/>
            <a:ext cx="26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AFGHANISTAN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7525" y="6219226"/>
            <a:ext cx="26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IRAQ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69297" y="6253037"/>
            <a:ext cx="26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ISRAEL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63411" y="6253037"/>
            <a:ext cx="26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JORDAN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" y="3758088"/>
            <a:ext cx="2999027" cy="2543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28" y="3775591"/>
            <a:ext cx="3000601" cy="25445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97" y="3758088"/>
            <a:ext cx="3043507" cy="258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4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20064" y="0"/>
            <a:ext cx="10058400" cy="822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ALL COUNTRIES BY TOPIC OVER 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" y="731214"/>
            <a:ext cx="9189719" cy="61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Of the top 5 countries receiving the most security aid from the United States annually, voting trends show that with the exception of Israel, the remaining four countries nearly </a:t>
            </a:r>
            <a:r>
              <a:rPr lang="en-US" sz="2400" dirty="0"/>
              <a:t>always oppose the U.S. diplomatic initiatives </a:t>
            </a:r>
            <a:r>
              <a:rPr lang="en-US" sz="2400" dirty="0" smtClean="0"/>
              <a:t>by not aligning votes with the U.S.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Israel follows most closely to the U.S.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Exploratory data analysis allows you to take a dataset and manipulate it to uncover trends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You could further explore by comparing which country’s tended to agree or disagree with each other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 machine learning to predict a country’s vote on a particular resolution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9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Goal #1</a:t>
            </a:r>
            <a:r>
              <a:rPr lang="en-US" sz="2400" dirty="0" smtClean="0"/>
              <a:t>: Prove that the countries receiving the most foreign aid from the United States nearly always oppose the U.S. diplomatic initiatives voting against the U.S.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Data from Harvard </a:t>
            </a:r>
            <a:r>
              <a:rPr lang="en-US" dirty="0" err="1" smtClean="0"/>
              <a:t>Dataverse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1946 - 2017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Clean, visualize and model historical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Evaluate “Yes” votes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Compare yes votes of the top 5 countries receiving security aid from the United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Goal #2: Improve proficiency programming with R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07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1812324"/>
            <a:ext cx="4846320" cy="736282"/>
          </a:xfrm>
        </p:spPr>
        <p:txBody>
          <a:bodyPr/>
          <a:lstStyle/>
          <a:p>
            <a:r>
              <a:rPr lang="en-US" dirty="0" smtClean="0"/>
              <a:t>Original Data		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403723"/>
            <a:ext cx="5734413" cy="13869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71316" y="1737360"/>
            <a:ext cx="2058434" cy="736282"/>
          </a:xfrm>
        </p:spPr>
        <p:txBody>
          <a:bodyPr>
            <a:normAutofit/>
          </a:bodyPr>
          <a:lstStyle/>
          <a:p>
            <a:r>
              <a:rPr lang="en-US" dirty="0" smtClean="0"/>
              <a:t>Processed data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16" y="2313940"/>
            <a:ext cx="4328677" cy="2785782"/>
          </a:xfrm>
        </p:spPr>
      </p:pic>
      <p:sp>
        <p:nvSpPr>
          <p:cNvPr id="9" name="TextBox 8"/>
          <p:cNvSpPr txBox="1"/>
          <p:nvPr/>
        </p:nvSpPr>
        <p:spPr>
          <a:xfrm>
            <a:off x="1485115" y="4080755"/>
            <a:ext cx="150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= Yes Vote</a:t>
            </a:r>
            <a:br>
              <a:rPr lang="en-US" dirty="0" smtClean="0"/>
            </a:br>
            <a:r>
              <a:rPr lang="en-US" dirty="0" smtClean="0"/>
              <a:t>2 = Abstain</a:t>
            </a:r>
            <a:br>
              <a:rPr lang="en-US" dirty="0" smtClean="0"/>
            </a:br>
            <a:r>
              <a:rPr lang="en-US" dirty="0" smtClean="0"/>
              <a:t>3 = No Vote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49668" y="4080755"/>
            <a:ext cx="2392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rcid</a:t>
            </a:r>
            <a:r>
              <a:rPr lang="en-US" dirty="0" smtClean="0"/>
              <a:t> = roll call ID</a:t>
            </a:r>
            <a:br>
              <a:rPr lang="en-US" dirty="0" smtClean="0"/>
            </a:br>
            <a:r>
              <a:rPr lang="en-US" b="1" dirty="0" smtClean="0"/>
              <a:t>session</a:t>
            </a:r>
            <a:r>
              <a:rPr lang="en-US" dirty="0" smtClean="0"/>
              <a:t> = which session vote was cast</a:t>
            </a:r>
          </a:p>
          <a:p>
            <a:r>
              <a:rPr lang="en-US" b="1" dirty="0"/>
              <a:t>v</a:t>
            </a:r>
            <a:r>
              <a:rPr lang="en-US" b="1" dirty="0" smtClean="0"/>
              <a:t>ote</a:t>
            </a:r>
            <a:r>
              <a:rPr lang="en-US" dirty="0" smtClean="0"/>
              <a:t> = country’s choice</a:t>
            </a:r>
          </a:p>
          <a:p>
            <a:r>
              <a:rPr lang="en-US" b="1" dirty="0" err="1" smtClean="0"/>
              <a:t>ccode</a:t>
            </a:r>
            <a:r>
              <a:rPr lang="en-US" dirty="0" smtClean="0"/>
              <a:t> = country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and Filtering Data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 smtClean="0"/>
              <a:t>By sorting and filtering you can easily see which country voted yes more often.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It is also possible to rule out countries with low voting instances</a:t>
            </a:r>
          </a:p>
          <a:p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64" y="4502205"/>
            <a:ext cx="4191215" cy="215911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5" y="2248319"/>
            <a:ext cx="5042159" cy="2146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11" y="146842"/>
            <a:ext cx="3962604" cy="1994002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16200000" flipH="1">
            <a:off x="8142336" y="1182183"/>
            <a:ext cx="992983" cy="5459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10656051" y="3586656"/>
            <a:ext cx="1073202" cy="542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129514" y="958645"/>
            <a:ext cx="23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3"/>
          </p:cNvCxnSpPr>
          <p:nvPr/>
        </p:nvCxnSpPr>
        <p:spPr>
          <a:xfrm flipH="1">
            <a:off x="10650594" y="3321524"/>
            <a:ext cx="270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5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Trends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571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slope and p-value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29" y="1950509"/>
            <a:ext cx="5096026" cy="366207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86225" y="4124325"/>
            <a:ext cx="904875" cy="2952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8900" y="4124325"/>
            <a:ext cx="1085850" cy="2952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34275" y="4271962"/>
            <a:ext cx="8667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2"/>
          </p:cNvCxnSpPr>
          <p:nvPr/>
        </p:nvCxnSpPr>
        <p:spPr>
          <a:xfrm flipH="1" flipV="1">
            <a:off x="2095500" y="4271962"/>
            <a:ext cx="199072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51459" y="3939659"/>
            <a:ext cx="98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Slope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06883" y="3934896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are difficult to combine in 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</a:t>
            </a:r>
            <a:r>
              <a:rPr lang="en-US" sz="2400" dirty="0" smtClean="0"/>
              <a:t>room package – turns a linear model into a data frame of coefficients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Allows you to extract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Tidy models can be combined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Build a model for each country and combine them 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95" y="3651216"/>
            <a:ext cx="6032810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0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Multiple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91026"/>
            <a:ext cx="6046914" cy="17456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7202"/>
            <a:ext cx="6003827" cy="22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Descriptions dataset</a:t>
            </a:r>
          </a:p>
          <a:p>
            <a:pPr lvl="1"/>
            <a:r>
              <a:rPr lang="en-US" dirty="0" smtClean="0"/>
              <a:t>UN Resolution – what resolution the vote was applied to</a:t>
            </a:r>
          </a:p>
          <a:p>
            <a:pPr lvl="1"/>
            <a:r>
              <a:rPr lang="en-US" dirty="0" smtClean="0"/>
              <a:t>Topic Information – whether each vote pertained to one of six topics</a:t>
            </a:r>
          </a:p>
          <a:p>
            <a:r>
              <a:rPr lang="en-US" dirty="0" smtClean="0"/>
              <a:t>Combine with </a:t>
            </a:r>
            <a:r>
              <a:rPr lang="en-US" dirty="0" err="1" smtClean="0"/>
              <a:t>votes_processed</a:t>
            </a:r>
            <a:r>
              <a:rPr lang="en-US" dirty="0" smtClean="0"/>
              <a:t> dataset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86094"/>
            <a:ext cx="9665197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2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1721</TotalTime>
  <Words>748</Words>
  <Application>Microsoft Macintosh PowerPoint</Application>
  <PresentationFormat>Widescreen</PresentationFormat>
  <Paragraphs>96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Analyzing Voting Trends United Nations</vt:lpstr>
      <vt:lpstr>Overview </vt:lpstr>
      <vt:lpstr>Data</vt:lpstr>
      <vt:lpstr>Sorting and Filtering Data </vt:lpstr>
      <vt:lpstr>Quantifying Trends</vt:lpstr>
      <vt:lpstr>Finding the slope and p-value</vt:lpstr>
      <vt:lpstr>Models are difficult to combine in R </vt:lpstr>
      <vt:lpstr>Fitting Multiple Models</vt:lpstr>
      <vt:lpstr>Join Datasets</vt:lpstr>
      <vt:lpstr>ANALYSIS </vt:lpstr>
      <vt:lpstr>UNITED STATES BY TOPIC OVER TIME</vt:lpstr>
      <vt:lpstr>BY COUNTRY YES VOTE OVER TIME </vt:lpstr>
      <vt:lpstr>BY COUNTRY YES VOTE OVER TIME </vt:lpstr>
      <vt:lpstr>BY COUNTRY BY TOPIC OVER TIME</vt:lpstr>
      <vt:lpstr>PowerPoint Presentation</vt:lpstr>
      <vt:lpstr>CONCLUSION </vt:lpstr>
    </vt:vector>
  </TitlesOfParts>
  <Company>U.S. Air Force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Voting Trends United Nations</dc:title>
  <dc:creator>MCDONAGH, AMY E CTR USAF AETC AETC/Eaker Center NSSI/AZM</dc:creator>
  <cp:lastModifiedBy>Amy McDonagh</cp:lastModifiedBy>
  <cp:revision>32</cp:revision>
  <dcterms:created xsi:type="dcterms:W3CDTF">2018-03-08T17:05:06Z</dcterms:created>
  <dcterms:modified xsi:type="dcterms:W3CDTF">2018-03-09T21:56:12Z</dcterms:modified>
</cp:coreProperties>
</file>