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65" r:id="rId2"/>
    <p:sldId id="301" r:id="rId3"/>
    <p:sldId id="3574" r:id="rId4"/>
    <p:sldId id="3584" r:id="rId5"/>
    <p:sldId id="3585" r:id="rId6"/>
    <p:sldId id="3583" r:id="rId7"/>
    <p:sldId id="3578" r:id="rId8"/>
    <p:sldId id="258" r:id="rId9"/>
    <p:sldId id="3579" r:id="rId10"/>
    <p:sldId id="3577" r:id="rId11"/>
    <p:sldId id="306" r:id="rId12"/>
    <p:sldId id="3587" r:id="rId13"/>
    <p:sldId id="308" r:id="rId14"/>
    <p:sldId id="307" r:id="rId15"/>
    <p:sldId id="311" r:id="rId16"/>
    <p:sldId id="309" r:id="rId17"/>
    <p:sldId id="312" r:id="rId18"/>
    <p:sldId id="35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則燊 王" initials="則燊" lastIdx="3" clrIdx="0">
    <p:extLst>
      <p:ext uri="{19B8F6BF-5375-455C-9EA6-DF929625EA0E}">
        <p15:presenceInfo xmlns:p15="http://schemas.microsoft.com/office/powerpoint/2012/main" userId="60ceae79c96bd5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A4D1E-9D6C-46F1-ABEE-4BD8EF31565E}" v="111" dt="2023-06-15T21:20:21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/>
    <p:restoredTop sz="96405"/>
  </p:normalViewPr>
  <p:slideViewPr>
    <p:cSldViewPr snapToGrid="0">
      <p:cViewPr varScale="1">
        <p:scale>
          <a:sx n="127" d="100"/>
          <a:sy n="127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795D3-2E51-524B-8E1E-8CCBD36AA130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90F82-2586-144E-AC8E-115FEC99E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20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106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FF96-28FE-BBBE-9374-0A3FA1A4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7BD57-53AD-D4EF-F343-CDD78045B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FFE3-7557-552C-DC30-36C268AD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DADB-FAE4-2F43-B814-A145D08E911F}" type="datetime1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CC534-ACCF-A9F0-3BE2-CFB81772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C3F0-34B9-D016-CE07-4F092306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4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8CBA-5709-F24B-916D-88A8B6172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E4E7-D36F-9068-7FE7-9FB224BB2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09CD6-672D-1522-8C53-21261D80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BD67-930C-E048-9DD0-25D87EE1DCA8}" type="datetime1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FFDC-EF33-A8B1-FAB1-069792E2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CAEFC-40D3-9898-C98F-216F46E7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05206-8A11-5498-21B7-562412A81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F9C5F-8FB5-BF99-87CC-006E9820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6975-D65C-DBB3-230A-E9A985E5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A5338-57E9-1647-ADD2-4138E81201FB}" type="datetime1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6FBA8-284A-D5C2-2D2E-EBA68D43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A048-348A-8505-4814-12D432E7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8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D248-8DCC-EB9C-598D-F1BEA8A7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1475-BAD1-A236-D7BB-3002A378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C955E-480C-F6EC-998B-6C8C12BB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11DE-CC1C-F949-B0D4-53FA550018FA}" type="datetime1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3CDA-5758-C527-636E-EDACD5FE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38A1-E0F0-73C2-476C-21AD4233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CC2F-F4F5-493C-A49D-362899F3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BABDC-9F23-F3AB-75C5-F89922549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792E-88F9-17DB-2E12-F54A140A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01A-DD9C-254D-B0A6-B2D556F080A2}" type="datetime1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138B-56E3-9A3B-E796-C51261AF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8563B-6978-5434-D73F-4A6C0968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32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54B79-C508-3AAB-EE91-11E16870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124A-71AA-245A-56FE-CE2515D38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24618-F37E-FD62-5DB6-9D244FCA4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622C3-3AA7-22D0-2480-42CB586D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3DD4-14FA-764E-836A-C0BE0FDCD5DB}" type="datetime1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B0D45-968F-1A73-5A08-17A48A26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449EC-E429-5955-E5BA-BDC17B5E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4BFB-2393-D475-7F15-69ACC9D9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45819-2404-6CF5-4771-5071B294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C5232-BCCF-5498-EEEE-1BE9C98C9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A60C6-EE20-5C49-6FA3-262906F06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39565-9739-D160-F847-711AFE8C3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6CBC52-54C1-B780-3F02-031A24A85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77058-3CAA-174D-A7C4-F735765BF8DF}" type="datetime1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CD2DE-E871-CFFC-641D-F08516C19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DAB9C-C71E-108E-9AB2-C2DB669E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F76C-FE1B-82C8-A908-575E469A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62141-A6B1-D002-0393-B48F1B4E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010C8-44E5-9445-AA2C-1ACF394E9837}" type="datetime1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B1506-58A2-4624-9F5F-5088C365D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F5612-431F-995A-A058-F352CECD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A898E-E408-A3FE-9BEA-C4FC3F32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724F-161A-D94F-953E-20F7D94576EA}" type="datetime1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CA80C-75DC-5CB9-07F6-B112EC1E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45E96-4666-E878-FCD2-A2F7B3F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6751-A073-2235-6533-BF06FAD99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024C-031C-10E7-9124-90676F73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5E909-08BB-D4BE-C2BB-ED2D9F52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2912E-836A-06EB-5CF4-8984563C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6396-162D-984E-9270-56BF08C42AF0}" type="datetime1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CF5B-8DA7-6699-0118-002048A5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FAB17-3A34-381E-75FC-584B61E4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7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6BB4-306B-1A78-417F-D0B5334E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680D15-5441-4332-0C34-1AA1A9DD0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47AE1-629B-F57C-DA4C-4D2954CD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312B8-6004-E64E-8E13-C0FA98EC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8E8A-B803-A94C-9CA2-1C0D75C0CA16}" type="datetime1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6C1EA-0D70-655B-C29B-22EB24A6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9F037-6DBD-261C-FEB7-220419A8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3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AEBBE-98BF-286F-71D0-1FD07658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022D-7CC9-1C6F-EB32-56F81557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0076-1918-E3C9-4E2C-FAC8ED10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02C04-58AC-0342-B924-6FAE3CA3704F}" type="datetime1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022-F690-48ED-F0F3-64589B3A2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344D9-0D74-EE6F-85F2-39142EEDD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E2762-91F3-894F-8D1E-3D2B75A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9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nasa_access_gnssro@aer.c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CSDA-internal/r2d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JCSDA/ioda-bundl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kylab.jcsda.org/" TargetMode="External"/><Relationship Id="rId5" Type="http://schemas.openxmlformats.org/officeDocument/2006/relationships/hyperlink" Target="https://spack-stack.readthedocs.io/en/1.4.0/" TargetMode="External"/><Relationship Id="rId4" Type="http://schemas.openxmlformats.org/officeDocument/2006/relationships/hyperlink" Target="https://www.jcsda.org/jedi-academiespas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jcsda.org/jediskylab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28A42F-BE6D-3642-9D8C-94A5191B7A34}"/>
              </a:ext>
            </a:extLst>
          </p:cNvPr>
          <p:cNvSpPr txBox="1"/>
          <p:nvPr/>
        </p:nvSpPr>
        <p:spPr>
          <a:xfrm>
            <a:off x="1883188" y="2905415"/>
            <a:ext cx="779803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Hailing Zhang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200" dirty="0"/>
              <a:t>COSMIC Program Office/Joint Center for Satellite Data Assimilation</a:t>
            </a:r>
          </a:p>
          <a:p>
            <a:pPr algn="ctr"/>
            <a:r>
              <a:rPr lang="en-US" sz="2200" dirty="0"/>
              <a:t>University Corporation for Atmospheric Research</a:t>
            </a:r>
          </a:p>
          <a:p>
            <a:pPr algn="ctr"/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CAE12-C645-73A2-80C8-DCF769EC1385}"/>
              </a:ext>
            </a:extLst>
          </p:cNvPr>
          <p:cNvSpPr txBox="1"/>
          <p:nvPr/>
        </p:nvSpPr>
        <p:spPr>
          <a:xfrm>
            <a:off x="1808" y="1017974"/>
            <a:ext cx="12190192" cy="1257717"/>
          </a:xfrm>
          <a:prstGeom prst="rect">
            <a:avLst/>
          </a:prstGeom>
          <a:solidFill>
            <a:srgbClr val="011893"/>
          </a:solidFill>
        </p:spPr>
        <p:txBody>
          <a:bodyPr wrap="square" tIns="274320" bIns="27432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400" b="1" dirty="0">
                <a:solidFill>
                  <a:schemeClr val="bg1"/>
                </a:solidFill>
              </a:rPr>
              <a:t>GNSSRO data assimilation using JEDI </a:t>
            </a:r>
            <a:r>
              <a:rPr lang="en-US" sz="3400" b="1" dirty="0" err="1">
                <a:solidFill>
                  <a:schemeClr val="bg1"/>
                </a:solidFill>
              </a:rPr>
              <a:t>SkyLab</a:t>
            </a:r>
            <a:r>
              <a:rPr lang="en-US" sz="3400" b="1" dirty="0">
                <a:solidFill>
                  <a:schemeClr val="bg1"/>
                </a:solidFill>
              </a:rPr>
              <a:t> on AWS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C2B91-B8D5-8201-C7C2-A2CC715C467E}"/>
              </a:ext>
            </a:extLst>
          </p:cNvPr>
          <p:cNvSpPr txBox="1"/>
          <p:nvPr/>
        </p:nvSpPr>
        <p:spPr>
          <a:xfrm>
            <a:off x="1603111" y="5145811"/>
            <a:ext cx="8323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Acknowledgment</a:t>
            </a:r>
          </a:p>
          <a:p>
            <a:pPr algn="ctr"/>
            <a:r>
              <a:rPr lang="en-US" dirty="0"/>
              <a:t>Lindsey Hayden and Hannah </a:t>
            </a:r>
            <a:r>
              <a:rPr lang="en-US" dirty="0" err="1"/>
              <a:t>Huelsing</a:t>
            </a:r>
            <a:endParaRPr lang="en-US" dirty="0"/>
          </a:p>
          <a:p>
            <a:pPr algn="ctr"/>
            <a:r>
              <a:rPr lang="en-US" dirty="0"/>
              <a:t> for their help on this workshop</a:t>
            </a:r>
          </a:p>
          <a:p>
            <a:r>
              <a:rPr lang="en-US" dirty="0"/>
              <a:t> JCSDA JEDI core team and OBS team for the base AMI and their support on JEDI </a:t>
            </a:r>
            <a:r>
              <a:rPr lang="en-US" dirty="0" err="1"/>
              <a:t>SkyLab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6DEC4-74E8-6B3F-7D2D-994C50995098}"/>
              </a:ext>
            </a:extLst>
          </p:cNvPr>
          <p:cNvSpPr txBox="1"/>
          <p:nvPr/>
        </p:nvSpPr>
        <p:spPr>
          <a:xfrm>
            <a:off x="2982613" y="6457890"/>
            <a:ext cx="6226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COSMIC ACCESS workshop,  Boulder, CO, 17 August 2023</a:t>
            </a:r>
          </a:p>
        </p:txBody>
      </p:sp>
    </p:spTree>
    <p:extLst>
      <p:ext uri="{BB962C8B-B14F-4D97-AF65-F5344CB8AC3E}">
        <p14:creationId xmlns:p14="http://schemas.microsoft.com/office/powerpoint/2010/main" val="3802703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088D84-EF8A-5135-4642-486B1163BD95}"/>
              </a:ext>
            </a:extLst>
          </p:cNvPr>
          <p:cNvSpPr txBox="1"/>
          <p:nvPr/>
        </p:nvSpPr>
        <p:spPr>
          <a:xfrm>
            <a:off x="696588" y="1295200"/>
            <a:ext cx="845576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3413" lvl="2" indent="-342900">
              <a:buFont typeface="Arial" panose="020B0604020202020204" pitchFamily="34" charset="0"/>
              <a:buChar char="•"/>
            </a:pPr>
            <a:r>
              <a:rPr lang="en-US" sz="2000" b="1" dirty="0"/>
              <a:t>JEDI-</a:t>
            </a:r>
            <a:r>
              <a:rPr lang="en-US" sz="2000" b="1" dirty="0" err="1"/>
              <a:t>SkyLab</a:t>
            </a:r>
            <a:endParaRPr lang="en-US" sz="2000" b="1" dirty="0"/>
          </a:p>
          <a:p>
            <a:pPr lvl="2" indent="-279400">
              <a:buFont typeface="Arial" panose="020B0604020202020204" pitchFamily="34" charset="0"/>
              <a:buChar char="•"/>
            </a:pPr>
            <a:r>
              <a:rPr lang="en-US" sz="2000" dirty="0"/>
              <a:t>FV3-JEDI: </a:t>
            </a:r>
            <a:r>
              <a:rPr lang="en-US" sz="2000" b="0" dirty="0">
                <a:solidFill>
                  <a:srgbClr val="212529"/>
                </a:solidFill>
                <a:effectLst/>
                <a:cs typeface="Calibri" panose="020F0502020204030204" pitchFamily="34" charset="0"/>
              </a:rPr>
              <a:t>Finite­-Volume Cubed-Sphere Dynamical Core </a:t>
            </a:r>
            <a:endParaRPr lang="en-US" sz="2000" dirty="0">
              <a:cs typeface="Calibri" panose="020F0502020204030204" pitchFamily="34" charset="0"/>
            </a:endParaRPr>
          </a:p>
          <a:p>
            <a:pPr lvl="2" indent="-279400">
              <a:buFont typeface="Arial" panose="020B0604020202020204" pitchFamily="34" charset="0"/>
              <a:buChar char="•"/>
            </a:pPr>
            <a:r>
              <a:rPr lang="en-US" sz="2000" dirty="0"/>
              <a:t>Resolution: c96 (~1 degree horizontally)</a:t>
            </a:r>
          </a:p>
          <a:p>
            <a:pPr lvl="2" indent="-279400">
              <a:buFont typeface="Arial" panose="020B0604020202020204" pitchFamily="34" charset="0"/>
              <a:buChar char="•"/>
            </a:pPr>
            <a:r>
              <a:rPr lang="en-US" sz="2000" dirty="0"/>
              <a:t>Test period: August 1-2, 2021</a:t>
            </a:r>
          </a:p>
          <a:p>
            <a:pPr lvl="2" indent="-279400">
              <a:buFont typeface="Arial" panose="020B0604020202020204" pitchFamily="34" charset="0"/>
              <a:buChar char="•"/>
            </a:pPr>
            <a:r>
              <a:rPr lang="en-US" sz="2000" dirty="0"/>
              <a:t>Radiosonde, GNSSRO, and radiance observations</a:t>
            </a:r>
          </a:p>
          <a:p>
            <a:pPr lvl="2" indent="-27940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Configurations</a:t>
            </a:r>
          </a:p>
          <a:p>
            <a:pPr lvl="2" indent="-279400">
              <a:buFont typeface="Arial" panose="020B0604020202020204" pitchFamily="34" charset="0"/>
              <a:buChar char="•"/>
            </a:pPr>
            <a:r>
              <a:rPr lang="en-US" sz="2000" dirty="0"/>
              <a:t>Background departure quality control (OMB QC)</a:t>
            </a:r>
          </a:p>
          <a:p>
            <a:pPr lvl="2" indent="-279400">
              <a:buFont typeface="Arial" panose="020B0604020202020204" pitchFamily="34" charset="0"/>
              <a:buChar char="•"/>
            </a:pPr>
            <a:r>
              <a:rPr lang="en-US" sz="2000" dirty="0"/>
              <a:t>Satellite/mission denial</a:t>
            </a:r>
          </a:p>
          <a:p>
            <a:pPr lvl="2" indent="-279400">
              <a:buFont typeface="Arial" panose="020B0604020202020204" pitchFamily="34" charset="0"/>
              <a:buChar char="•"/>
            </a:pPr>
            <a:r>
              <a:rPr lang="en-US" sz="2000" dirty="0"/>
              <a:t>COSMIC-2 data denial</a:t>
            </a:r>
          </a:p>
          <a:p>
            <a:pPr lvl="2" indent="-279400">
              <a:buFont typeface="Arial" panose="020B0604020202020204" pitchFamily="34" charset="0"/>
              <a:buChar char="•"/>
            </a:pPr>
            <a:r>
              <a:rPr lang="en-US" sz="2000" dirty="0"/>
              <a:t>UCAR/ROMSAF processed RO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633413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Analyzing and plotting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97D29-3893-4AA9-DC9C-E7D4D66D6E6C}"/>
              </a:ext>
            </a:extLst>
          </p:cNvPr>
          <p:cNvSpPr txBox="1"/>
          <p:nvPr/>
        </p:nvSpPr>
        <p:spPr>
          <a:xfrm>
            <a:off x="119743" y="207996"/>
            <a:ext cx="3612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1893"/>
                </a:solidFill>
              </a:rPr>
              <a:t>GNSSRO data impact study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0F0895-B7DF-6E0A-5387-575DFFBE22EC}"/>
              </a:ext>
            </a:extLst>
          </p:cNvPr>
          <p:cNvCxnSpPr>
            <a:cxnSpLocks/>
          </p:cNvCxnSpPr>
          <p:nvPr/>
        </p:nvCxnSpPr>
        <p:spPr>
          <a:xfrm>
            <a:off x="-1" y="837386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631D9C4-98E2-4D87-9535-62F3F427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6083237-9610-28B0-8585-9E034B45D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56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A262C-8490-E7CC-3389-D5C6502D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758C4-5C05-F5BF-CFDC-6E2FD0090F43}"/>
              </a:ext>
            </a:extLst>
          </p:cNvPr>
          <p:cNvCxnSpPr>
            <a:cxnSpLocks/>
          </p:cNvCxnSpPr>
          <p:nvPr/>
        </p:nvCxnSpPr>
        <p:spPr>
          <a:xfrm>
            <a:off x="-1" y="749250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0D7797-E7AE-C6DE-6E60-0BA69A780A99}"/>
              </a:ext>
            </a:extLst>
          </p:cNvPr>
          <p:cNvSpPr txBox="1"/>
          <p:nvPr/>
        </p:nvSpPr>
        <p:spPr>
          <a:xfrm>
            <a:off x="4663809" y="156981"/>
            <a:ext cx="2423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Instance setup</a:t>
            </a:r>
            <a:r>
              <a:rPr lang="en-US" sz="2600" b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7DCB2-413E-4858-1997-4E220DDABA1B}"/>
              </a:ext>
            </a:extLst>
          </p:cNvPr>
          <p:cNvSpPr txBox="1"/>
          <p:nvPr/>
        </p:nvSpPr>
        <p:spPr>
          <a:xfrm>
            <a:off x="-301452" y="906122"/>
            <a:ext cx="63103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b="1" dirty="0"/>
              <a:t>Name</a:t>
            </a:r>
            <a:r>
              <a:rPr lang="en-US" sz="1900" dirty="0"/>
              <a:t>: </a:t>
            </a:r>
            <a:r>
              <a:rPr lang="en-US" sz="1900" i="1" dirty="0"/>
              <a:t>your choice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b="1" dirty="0"/>
              <a:t>Instance type</a:t>
            </a:r>
            <a:r>
              <a:rPr lang="en-US" sz="1900" dirty="0"/>
              <a:t>: </a:t>
            </a:r>
            <a:r>
              <a:rPr lang="en-US" sz="1900" i="1" dirty="0"/>
              <a:t>c6i.16xlarge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b="1" dirty="0"/>
              <a:t>AMI</a:t>
            </a:r>
            <a:r>
              <a:rPr lang="en-US" sz="1900" dirty="0"/>
              <a:t>: </a:t>
            </a:r>
            <a:r>
              <a:rPr lang="en-US" sz="1900" i="1" dirty="0"/>
              <a:t>skylab5_access_demo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b="1" dirty="0"/>
              <a:t>Key pair (.</a:t>
            </a:r>
            <a:r>
              <a:rPr lang="en-US" sz="1900" b="1" dirty="0" err="1"/>
              <a:t>pem</a:t>
            </a:r>
            <a:r>
              <a:rPr lang="en-US" sz="1900" b="1" dirty="0"/>
              <a:t>)</a:t>
            </a:r>
          </a:p>
          <a:p>
            <a:pPr marL="1035050" lvl="2" indent="-234950">
              <a:buFont typeface="Arial" panose="020B0604020202020204" pitchFamily="34" charset="0"/>
              <a:buChar char="•"/>
            </a:pPr>
            <a:r>
              <a:rPr lang="en-US" sz="1900" i="1" dirty="0"/>
              <a:t>choose existing one</a:t>
            </a:r>
          </a:p>
          <a:p>
            <a:pPr marL="1035050" lvl="2" indent="-234950">
              <a:buFont typeface="Arial" panose="020B0604020202020204" pitchFamily="34" charset="0"/>
              <a:buChar char="•"/>
            </a:pPr>
            <a:r>
              <a:rPr lang="en-US" sz="1900" i="1" dirty="0"/>
              <a:t>or create new key pair (click and it will be saved to your default download directory)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900" b="1" dirty="0"/>
              <a:t>Security group: </a:t>
            </a:r>
            <a:r>
              <a:rPr lang="en-US" sz="1900" i="1" dirty="0"/>
              <a:t>see AWS intro presentation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9E4618-D432-41DA-5433-4B4AEE54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4ECF52F-A519-0378-F538-DBA26036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0E35A2-EAD0-969D-61CF-874A1BD72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505" y="1062993"/>
            <a:ext cx="5344276" cy="333146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C587EDD-F3EE-6A7C-C23E-24BBD2C1F107}"/>
              </a:ext>
            </a:extLst>
          </p:cNvPr>
          <p:cNvSpPr/>
          <p:nvPr/>
        </p:nvSpPr>
        <p:spPr>
          <a:xfrm>
            <a:off x="9704013" y="3797841"/>
            <a:ext cx="1649787" cy="492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3F82C6-2A5A-8743-147D-FDA3F2C0A7DF}"/>
              </a:ext>
            </a:extLst>
          </p:cNvPr>
          <p:cNvGrpSpPr/>
          <p:nvPr/>
        </p:nvGrpSpPr>
        <p:grpSpPr>
          <a:xfrm>
            <a:off x="2983098" y="2769483"/>
            <a:ext cx="5603750" cy="4088517"/>
            <a:chOff x="2983098" y="2769483"/>
            <a:chExt cx="5603750" cy="40885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CF3FCC-61C7-E205-3B2F-EF3A45728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83098" y="2769483"/>
              <a:ext cx="5603750" cy="4088517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FBB655-190C-F6D7-A5A2-1EBA65F65541}"/>
                </a:ext>
              </a:extLst>
            </p:cNvPr>
            <p:cNvSpPr/>
            <p:nvPr/>
          </p:nvSpPr>
          <p:spPr>
            <a:xfrm>
              <a:off x="3315955" y="5724439"/>
              <a:ext cx="4449109" cy="45487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9388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A262C-8490-E7CC-3389-D5C6502D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758C4-5C05-F5BF-CFDC-6E2FD0090F43}"/>
              </a:ext>
            </a:extLst>
          </p:cNvPr>
          <p:cNvCxnSpPr>
            <a:cxnSpLocks/>
          </p:cNvCxnSpPr>
          <p:nvPr/>
        </p:nvCxnSpPr>
        <p:spPr>
          <a:xfrm>
            <a:off x="-1" y="749250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0D7797-E7AE-C6DE-6E60-0BA69A780A99}"/>
              </a:ext>
            </a:extLst>
          </p:cNvPr>
          <p:cNvSpPr txBox="1"/>
          <p:nvPr/>
        </p:nvSpPr>
        <p:spPr>
          <a:xfrm>
            <a:off x="4663809" y="15698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Log in</a:t>
            </a:r>
            <a:endParaRPr lang="en-US" sz="26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9E4618-D432-41DA-5433-4B4AEE54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9441" y="6356350"/>
            <a:ext cx="2743200" cy="365125"/>
          </a:xfrm>
        </p:spPr>
        <p:txBody>
          <a:bodyPr/>
          <a:lstStyle/>
          <a:p>
            <a:fld id="{2DBE2762-91F3-894F-8D1E-3D2B75AE9044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4ECF52F-A519-0378-F538-DBA26036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B849C-677B-1D52-2373-EC71FDF5AC67}"/>
              </a:ext>
            </a:extLst>
          </p:cNvPr>
          <p:cNvSpPr txBox="1"/>
          <p:nvPr/>
        </p:nvSpPr>
        <p:spPr>
          <a:xfrm>
            <a:off x="288024" y="2659559"/>
            <a:ext cx="11804725" cy="76944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sz="2200" dirty="0">
                <a:cs typeface="Calibri" panose="020F0502020204030204" pitchFamily="34" charset="0"/>
              </a:rPr>
              <a:t>Check your email from </a:t>
            </a:r>
            <a:r>
              <a:rPr lang="en-US" sz="2200" b="1" i="0" dirty="0">
                <a:solidFill>
                  <a:srgbClr val="1F1F1F"/>
                </a:solidFill>
                <a:effectLst/>
                <a:cs typeface="Calibri" panose="020F0502020204030204" pitchFamily="34" charset="0"/>
                <a:hlinkClick r:id="rId4"/>
              </a:rPr>
              <a:t>nasa_access_gnssro@aer.com</a:t>
            </a:r>
            <a:r>
              <a:rPr lang="en-US" sz="2200" b="1" i="0" dirty="0">
                <a:solidFill>
                  <a:srgbClr val="1F1F1F"/>
                </a:solidFill>
                <a:effectLst/>
                <a:cs typeface="Calibri" panose="020F0502020204030204" pitchFamily="34" charset="0"/>
              </a:rPr>
              <a:t> "</a:t>
            </a:r>
            <a:r>
              <a:rPr lang="en-US" sz="2200" b="0" i="0" dirty="0">
                <a:solidFill>
                  <a:srgbClr val="222222"/>
                </a:solidFill>
                <a:effectLst/>
                <a:cs typeface="Calibri" panose="020F0502020204030204" pitchFamily="34" charset="0"/>
              </a:rPr>
              <a:t>for JEDI lab”</a:t>
            </a:r>
          </a:p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sz="2200" b="0" i="0" dirty="0">
                <a:solidFill>
                  <a:srgbClr val="1F2328"/>
                </a:solidFill>
                <a:effectLst/>
              </a:rPr>
              <a:t>Go to the directory where your “.</a:t>
            </a:r>
            <a:r>
              <a:rPr lang="en-US" sz="2200" b="0" i="0" dirty="0" err="1">
                <a:solidFill>
                  <a:srgbClr val="1F2328"/>
                </a:solidFill>
                <a:effectLst/>
              </a:rPr>
              <a:t>pem</a:t>
            </a:r>
            <a:r>
              <a:rPr lang="en-US" sz="2200" b="0" i="0" dirty="0">
                <a:solidFill>
                  <a:srgbClr val="1F2328"/>
                </a:solidFill>
                <a:effectLst/>
              </a:rPr>
              <a:t>” file is saved.</a:t>
            </a:r>
            <a:endParaRPr lang="en-US" sz="2200" b="1" i="0" dirty="0">
              <a:solidFill>
                <a:srgbClr val="5F6368"/>
              </a:solidFill>
              <a:effectLst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42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A262C-8490-E7CC-3389-D5C6502D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758C4-5C05-F5BF-CFDC-6E2FD0090F43}"/>
              </a:ext>
            </a:extLst>
          </p:cNvPr>
          <p:cNvCxnSpPr>
            <a:cxnSpLocks/>
          </p:cNvCxnSpPr>
          <p:nvPr/>
        </p:nvCxnSpPr>
        <p:spPr>
          <a:xfrm>
            <a:off x="-1" y="749250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0D7797-E7AE-C6DE-6E60-0BA69A780A99}"/>
              </a:ext>
            </a:extLst>
          </p:cNvPr>
          <p:cNvSpPr txBox="1"/>
          <p:nvPr/>
        </p:nvSpPr>
        <p:spPr>
          <a:xfrm>
            <a:off x="4663809" y="156981"/>
            <a:ext cx="106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Log in</a:t>
            </a:r>
            <a:endParaRPr lang="en-US" sz="26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9E4618-D432-41DA-5433-4B4AEE54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69441" y="6356350"/>
            <a:ext cx="2743200" cy="365125"/>
          </a:xfrm>
        </p:spPr>
        <p:txBody>
          <a:bodyPr/>
          <a:lstStyle/>
          <a:p>
            <a:fld id="{2DBE2762-91F3-894F-8D1E-3D2B75AE9044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4ECF52F-A519-0378-F538-DBA26036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544E74-781E-B5D7-5492-49964BEAF857}"/>
              </a:ext>
            </a:extLst>
          </p:cNvPr>
          <p:cNvSpPr txBox="1"/>
          <p:nvPr/>
        </p:nvSpPr>
        <p:spPr>
          <a:xfrm>
            <a:off x="136322" y="1112027"/>
            <a:ext cx="1149967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169863">
              <a:buFont typeface="Arial" panose="020B0604020202020204" pitchFamily="34" charset="0"/>
              <a:buChar char="•"/>
            </a:pPr>
            <a:r>
              <a:rPr lang="en-US" sz="2100" b="1" i="0" dirty="0" err="1">
                <a:solidFill>
                  <a:srgbClr val="00B050"/>
                </a:solidFill>
                <a:effectLst/>
              </a:rPr>
              <a:t>pwd</a:t>
            </a:r>
            <a:r>
              <a:rPr lang="en-US" sz="2100" b="0" i="0" dirty="0">
                <a:solidFill>
                  <a:srgbClr val="1F2328"/>
                </a:solidFill>
                <a:effectLst/>
              </a:rPr>
              <a:t> </a:t>
            </a:r>
          </a:p>
          <a:p>
            <a:pPr marL="228600" lvl="1" indent="60325"/>
            <a:r>
              <a:rPr lang="en-US" sz="2100" b="0" i="1" dirty="0">
                <a:solidFill>
                  <a:srgbClr val="1F2328"/>
                </a:solidFill>
                <a:effectLst/>
              </a:rPr>
              <a:t>/home/ec2-user</a:t>
            </a:r>
          </a:p>
          <a:p>
            <a:pPr marL="228600" lvl="1" indent="60325"/>
            <a:endParaRPr lang="en-US" sz="2100" b="0" i="1" dirty="0">
              <a:solidFill>
                <a:srgbClr val="1F2328"/>
              </a:solidFill>
              <a:effectLst/>
            </a:endParaRPr>
          </a:p>
          <a:p>
            <a:pPr marL="228600" indent="-1698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B050"/>
                </a:solidFill>
              </a:rPr>
              <a:t>ls</a:t>
            </a:r>
          </a:p>
          <a:p>
            <a:pPr marL="228600" lvl="1"/>
            <a:r>
              <a:rPr lang="en-US" sz="2100" b="1" dirty="0" err="1">
                <a:solidFill>
                  <a:srgbClr val="1F2328"/>
                </a:solidFill>
                <a:effectLst/>
              </a:rPr>
              <a:t>ecflow_server</a:t>
            </a:r>
            <a:r>
              <a:rPr lang="en-US" sz="2100" b="1" dirty="0">
                <a:solidFill>
                  <a:srgbClr val="1F2328"/>
                </a:solidFill>
                <a:effectLst/>
              </a:rPr>
              <a:t>: </a:t>
            </a:r>
            <a:r>
              <a:rPr lang="en-US" sz="2100" dirty="0" err="1">
                <a:solidFill>
                  <a:srgbClr val="1F2328"/>
                </a:solidFill>
                <a:effectLst/>
              </a:rPr>
              <a:t>ecflow</a:t>
            </a:r>
            <a:r>
              <a:rPr lang="en-US" sz="2100" dirty="0">
                <a:solidFill>
                  <a:srgbClr val="1F2328"/>
                </a:solidFill>
                <a:effectLst/>
              </a:rPr>
              <a:t> run time  files</a:t>
            </a:r>
          </a:p>
          <a:p>
            <a:pPr marL="228600" lvl="1"/>
            <a:r>
              <a:rPr lang="en-US" sz="2100" b="1" dirty="0">
                <a:solidFill>
                  <a:srgbClr val="1F2328"/>
                </a:solidFill>
                <a:effectLst/>
              </a:rPr>
              <a:t>Jedi: </a:t>
            </a:r>
            <a:r>
              <a:rPr lang="en-US" sz="2100" dirty="0">
                <a:solidFill>
                  <a:srgbClr val="1F2328"/>
                </a:solidFill>
                <a:effectLst/>
              </a:rPr>
              <a:t>containing jedi related fix files, static only now</a:t>
            </a:r>
          </a:p>
          <a:p>
            <a:pPr marL="228600" lvl="1"/>
            <a:r>
              <a:rPr lang="en-US" sz="2100" b="1" dirty="0" err="1">
                <a:solidFill>
                  <a:srgbClr val="1F2328"/>
                </a:solidFill>
                <a:effectLst/>
              </a:rPr>
              <a:t>spack</a:t>
            </a:r>
            <a:r>
              <a:rPr lang="en-US" sz="2100" b="1" dirty="0">
                <a:solidFill>
                  <a:srgbClr val="1F2328"/>
                </a:solidFill>
                <a:effectLst/>
              </a:rPr>
              <a:t>-stack: </a:t>
            </a:r>
            <a:r>
              <a:rPr lang="en-US" sz="2100" dirty="0">
                <a:solidFill>
                  <a:srgbClr val="1F2328"/>
                </a:solidFill>
                <a:effectLst/>
              </a:rPr>
              <a:t>containing modules and libraries</a:t>
            </a:r>
          </a:p>
          <a:p>
            <a:pPr marL="228600" lvl="1"/>
            <a:r>
              <a:rPr lang="en-US" sz="2100" b="1" dirty="0">
                <a:solidFill>
                  <a:srgbClr val="1F2328"/>
                </a:solidFill>
                <a:effectLst/>
              </a:rPr>
              <a:t>r2d2-experiments-localhost: </a:t>
            </a:r>
            <a:r>
              <a:rPr lang="en-US" sz="2100" b="0" i="1" dirty="0">
                <a:solidFill>
                  <a:srgbClr val="1F2328"/>
                </a:solidFill>
                <a:effectLst/>
              </a:rPr>
              <a:t>local database containing observations, model backgrounds, satellite bias correction files</a:t>
            </a:r>
          </a:p>
          <a:p>
            <a:pPr marL="228600" lvl="1"/>
            <a:r>
              <a:rPr lang="en-US" sz="2100" b="1" dirty="0" err="1">
                <a:solidFill>
                  <a:srgbClr val="1F2328"/>
                </a:solidFill>
                <a:effectLst/>
              </a:rPr>
              <a:t>setup_modules.sh</a:t>
            </a:r>
            <a:r>
              <a:rPr lang="en-US" sz="2100" dirty="0">
                <a:solidFill>
                  <a:srgbClr val="1F2328"/>
                </a:solidFill>
              </a:rPr>
              <a:t>: loading modules from </a:t>
            </a:r>
            <a:r>
              <a:rPr lang="en-US" sz="2100" dirty="0" err="1">
                <a:solidFill>
                  <a:srgbClr val="1F2328"/>
                </a:solidFill>
              </a:rPr>
              <a:t>spack</a:t>
            </a:r>
            <a:r>
              <a:rPr lang="en-US" sz="2100" dirty="0">
                <a:solidFill>
                  <a:srgbClr val="1F2328"/>
                </a:solidFill>
              </a:rPr>
              <a:t>-stack</a:t>
            </a:r>
            <a:endParaRPr lang="en-US" sz="2100" b="0" i="1" dirty="0">
              <a:solidFill>
                <a:srgbClr val="1F2328"/>
              </a:solidFill>
              <a:effectLst/>
            </a:endParaRPr>
          </a:p>
          <a:p>
            <a:pPr marL="228600" lvl="1"/>
            <a:r>
              <a:rPr lang="en-US" sz="2100" b="1" dirty="0" err="1">
                <a:solidFill>
                  <a:srgbClr val="1F2328"/>
                </a:solidFill>
                <a:effectLst/>
              </a:rPr>
              <a:t>setup_skylab.sh</a:t>
            </a:r>
            <a:r>
              <a:rPr lang="en-US" sz="2100" b="1" dirty="0">
                <a:solidFill>
                  <a:srgbClr val="1F2328"/>
                </a:solidFill>
              </a:rPr>
              <a:t>: </a:t>
            </a:r>
            <a:r>
              <a:rPr lang="en-US" sz="2100" dirty="0">
                <a:solidFill>
                  <a:srgbClr val="1F2328"/>
                </a:solidFill>
              </a:rPr>
              <a:t>setting up for </a:t>
            </a:r>
            <a:r>
              <a:rPr lang="en-US" sz="2100" dirty="0" err="1">
                <a:solidFill>
                  <a:srgbClr val="1F2328"/>
                </a:solidFill>
              </a:rPr>
              <a:t>skylab</a:t>
            </a:r>
            <a:r>
              <a:rPr lang="en-US" sz="2100" dirty="0">
                <a:solidFill>
                  <a:srgbClr val="1F2328"/>
                </a:solidFill>
              </a:rPr>
              <a:t> experiments.</a:t>
            </a:r>
            <a:endParaRPr lang="en-US" sz="2100" dirty="0">
              <a:solidFill>
                <a:srgbClr val="1F2328"/>
              </a:solidFill>
              <a:effectLst/>
            </a:endParaRPr>
          </a:p>
          <a:p>
            <a:pPr marL="228600" lvl="1"/>
            <a:r>
              <a:rPr lang="en-US" sz="2100" b="1" dirty="0">
                <a:solidFill>
                  <a:srgbClr val="1F2328"/>
                </a:solidFill>
              </a:rPr>
              <a:t>w</a:t>
            </a:r>
            <a:r>
              <a:rPr lang="en-US" sz="2100" b="1" dirty="0">
                <a:solidFill>
                  <a:srgbClr val="1F2328"/>
                </a:solidFill>
                <a:effectLst/>
              </a:rPr>
              <a:t>ork</a:t>
            </a:r>
            <a:r>
              <a:rPr lang="en-US" sz="2100" b="0" i="1" dirty="0">
                <a:solidFill>
                  <a:srgbClr val="1F2328"/>
                </a:solidFill>
                <a:effectLst/>
              </a:rPr>
              <a:t>: the directory we will work in</a:t>
            </a:r>
          </a:p>
          <a:p>
            <a:pPr marL="228600" lvl="1"/>
            <a:endParaRPr lang="en-US" sz="2100" dirty="0">
              <a:solidFill>
                <a:srgbClr val="1F2328"/>
              </a:solidFill>
            </a:endParaRPr>
          </a:p>
          <a:p>
            <a:pPr marL="228600" indent="-169863">
              <a:buFont typeface="Arial" panose="020B0604020202020204" pitchFamily="34" charset="0"/>
              <a:buChar char="•"/>
            </a:pPr>
            <a:r>
              <a:rPr lang="en-US" sz="2100" b="1" dirty="0">
                <a:solidFill>
                  <a:srgbClr val="00B050"/>
                </a:solidFill>
              </a:rPr>
              <a:t>source </a:t>
            </a:r>
            <a:r>
              <a:rPr lang="en-US" sz="2100" b="1" dirty="0" err="1">
                <a:solidFill>
                  <a:srgbClr val="00B050"/>
                </a:solidFill>
              </a:rPr>
              <a:t>setup_modules.sh</a:t>
            </a:r>
            <a:endParaRPr lang="en-US" sz="2100" b="1" dirty="0">
              <a:solidFill>
                <a:srgbClr val="1F2328"/>
              </a:solidFill>
            </a:endParaRPr>
          </a:p>
          <a:p>
            <a:pPr marL="119063"/>
            <a:r>
              <a:rPr lang="en-US" sz="2100" dirty="0">
                <a:solidFill>
                  <a:srgbClr val="1F2328"/>
                </a:solidFill>
              </a:rPr>
              <a:t>  you can "module list" and will see 124 modules loaded</a:t>
            </a:r>
          </a:p>
        </p:txBody>
      </p:sp>
    </p:spTree>
    <p:extLst>
      <p:ext uri="{BB962C8B-B14F-4D97-AF65-F5344CB8AC3E}">
        <p14:creationId xmlns:p14="http://schemas.microsoft.com/office/powerpoint/2010/main" val="336953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A262C-8490-E7CC-3389-D5C6502D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758C4-5C05-F5BF-CFDC-6E2FD0090F43}"/>
              </a:ext>
            </a:extLst>
          </p:cNvPr>
          <p:cNvCxnSpPr>
            <a:cxnSpLocks/>
          </p:cNvCxnSpPr>
          <p:nvPr/>
        </p:nvCxnSpPr>
        <p:spPr>
          <a:xfrm>
            <a:off x="-1" y="749250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0D7797-E7AE-C6DE-6E60-0BA69A780A99}"/>
              </a:ext>
            </a:extLst>
          </p:cNvPr>
          <p:cNvSpPr txBox="1"/>
          <p:nvPr/>
        </p:nvSpPr>
        <p:spPr>
          <a:xfrm>
            <a:off x="4663809" y="156981"/>
            <a:ext cx="2875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Skylab and </a:t>
            </a:r>
            <a:r>
              <a:rPr lang="en-US" sz="2800" b="1" dirty="0" err="1"/>
              <a:t>ecflow</a:t>
            </a:r>
            <a:endParaRPr lang="en-US" sz="26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9E4618-D432-41DA-5433-4B4AEE54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13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4ECF52F-A519-0378-F538-DBA26036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4C2238-4B81-201B-9104-32BA12704529}"/>
              </a:ext>
            </a:extLst>
          </p:cNvPr>
          <p:cNvSpPr txBox="1"/>
          <p:nvPr/>
        </p:nvSpPr>
        <p:spPr>
          <a:xfrm>
            <a:off x="101084" y="906122"/>
            <a:ext cx="555331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 </a:t>
            </a:r>
            <a:r>
              <a:rPr lang="en-US" sz="1900" b="1" i="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setup_skylab.sh</a:t>
            </a:r>
            <a:endParaRPr lang="en-US" sz="1900" b="1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 directories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sz="1900" dirty="0" err="1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StaticB</a:t>
            </a:r>
            <a:r>
              <a:rPr lang="en-US" sz="19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directory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 port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virtual environment will be turned 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900" b="0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US" sz="19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setup_skylab.sh</a:t>
            </a:r>
            <a:endParaRPr lang="en-US" sz="19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be in a</a:t>
            </a:r>
            <a:r>
              <a:rPr lang="en-US" sz="19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virtual environment. Your command prompt should start with "</a:t>
            </a:r>
            <a:r>
              <a:rPr lang="en-US" sz="1900" b="0" i="0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9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". 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echo $ECF_PORT</a:t>
            </a:r>
          </a:p>
          <a:p>
            <a:pPr marL="749300" lvl="2" indent="-230188">
              <a:buFont typeface="Arial" panose="020B0604020202020204" pitchFamily="34" charset="0"/>
              <a:buChar char="•"/>
            </a:pPr>
            <a:r>
              <a:rPr lang="en-US" sz="1900" b="0" i="1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result should be 2500, which is the port we run </a:t>
            </a:r>
            <a:r>
              <a:rPr lang="en-US" sz="1900" b="0" i="1" dirty="0" err="1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ecflow</a:t>
            </a:r>
            <a:r>
              <a:rPr lang="en-US" sz="19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9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932B8-F570-C119-4A87-1007F25D6C04}"/>
              </a:ext>
            </a:extLst>
          </p:cNvPr>
          <p:cNvSpPr txBox="1"/>
          <p:nvPr/>
        </p:nvSpPr>
        <p:spPr>
          <a:xfrm>
            <a:off x="5785164" y="906122"/>
            <a:ext cx="62559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0" dirty="0" err="1">
                <a:solidFill>
                  <a:srgbClr val="00B050"/>
                </a:solidFill>
                <a:effectLst/>
                <a:latin typeface="-apple-system"/>
              </a:rPr>
              <a:t>sudo</a:t>
            </a:r>
            <a:r>
              <a:rPr lang="en-US" sz="1900" b="1" i="0" dirty="0">
                <a:solidFill>
                  <a:srgbClr val="00B050"/>
                </a:solidFill>
                <a:effectLst/>
                <a:latin typeface="-apple-system"/>
              </a:rPr>
              <a:t> /</a:t>
            </a:r>
            <a:r>
              <a:rPr lang="en-US" sz="1900" b="1" i="0" dirty="0" err="1">
                <a:solidFill>
                  <a:srgbClr val="00B050"/>
                </a:solidFill>
                <a:effectLst/>
                <a:latin typeface="-apple-system"/>
              </a:rPr>
              <a:t>sbin</a:t>
            </a:r>
            <a:r>
              <a:rPr lang="en-US" sz="1900" b="1" i="0" dirty="0">
                <a:solidFill>
                  <a:srgbClr val="00B050"/>
                </a:solidFill>
                <a:effectLst/>
                <a:latin typeface="-apple-system"/>
              </a:rPr>
              <a:t>/service </a:t>
            </a:r>
            <a:r>
              <a:rPr lang="en-US" sz="1900" b="1" i="0" dirty="0" err="1">
                <a:solidFill>
                  <a:srgbClr val="00B050"/>
                </a:solidFill>
                <a:effectLst/>
                <a:latin typeface="-apple-system"/>
              </a:rPr>
              <a:t>mysqld</a:t>
            </a:r>
            <a:r>
              <a:rPr lang="en-US" sz="1900" b="1" i="0" dirty="0">
                <a:solidFill>
                  <a:srgbClr val="00B050"/>
                </a:solidFill>
                <a:effectLst/>
                <a:latin typeface="-apple-system"/>
              </a:rPr>
              <a:t> start</a:t>
            </a:r>
          </a:p>
          <a:p>
            <a:pPr lvl="1" indent="-169863"/>
            <a:r>
              <a:rPr lang="en-US" sz="1900" dirty="0">
                <a:solidFill>
                  <a:srgbClr val="1F2328"/>
                </a:solidFill>
                <a:latin typeface="-apple-system"/>
              </a:rPr>
              <a:t>     t</a:t>
            </a:r>
            <a:r>
              <a:rPr lang="en-US" sz="1900" b="0" i="0" dirty="0">
                <a:solidFill>
                  <a:srgbClr val="1F2328"/>
                </a:solidFill>
                <a:effectLst/>
                <a:latin typeface="-apple-system"/>
              </a:rPr>
              <a:t>o use the r2d2 database</a:t>
            </a:r>
          </a:p>
          <a:p>
            <a:pPr lvl="1" indent="-169863"/>
            <a:r>
              <a:rPr lang="en-US" sz="1900" b="0" i="0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https://github.com/JCSDA-internal/r2d2</a:t>
            </a:r>
            <a:endParaRPr lang="en-US" sz="19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 indent="-169863"/>
            <a:endParaRPr lang="en-US" sz="19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0" dirty="0" err="1">
                <a:solidFill>
                  <a:srgbClr val="00B050"/>
                </a:solidFill>
                <a:effectLst/>
                <a:latin typeface="-apple-system"/>
              </a:rPr>
              <a:t>ecflow_start.sh</a:t>
            </a:r>
            <a:r>
              <a:rPr lang="en-US" sz="1900" b="1" i="0" dirty="0">
                <a:solidFill>
                  <a:srgbClr val="00B050"/>
                </a:solidFill>
                <a:effectLst/>
                <a:latin typeface="-apple-system"/>
              </a:rPr>
              <a:t> -p $ECF_PORT </a:t>
            </a:r>
          </a:p>
          <a:p>
            <a:pPr marL="287338" lvl="1"/>
            <a:r>
              <a:rPr lang="en-US" sz="1900" dirty="0">
                <a:solidFill>
                  <a:srgbClr val="1F2328"/>
                </a:solidFill>
                <a:latin typeface="-apple-system"/>
              </a:rPr>
              <a:t>w</a:t>
            </a:r>
            <a:r>
              <a:rPr lang="en-US" sz="1900" b="0" i="0" dirty="0">
                <a:solidFill>
                  <a:srgbClr val="1F2328"/>
                </a:solidFill>
                <a:effectLst/>
                <a:latin typeface="-apple-system"/>
              </a:rPr>
              <a:t>ill generate screen messages. Pay attention to the last three lines. You will see your "hostname" which is your instance's </a:t>
            </a:r>
            <a:r>
              <a:rPr lang="en-US" sz="1900" b="1" i="0" dirty="0">
                <a:solidFill>
                  <a:srgbClr val="FF0000"/>
                </a:solidFill>
                <a:effectLst/>
                <a:latin typeface="-apple-system"/>
              </a:rPr>
              <a:t>IP address.</a:t>
            </a:r>
          </a:p>
          <a:p>
            <a:pPr marL="287338" lvl="1"/>
            <a:endParaRPr lang="en-US" sz="19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1" i="0" dirty="0" err="1">
                <a:solidFill>
                  <a:srgbClr val="00B050"/>
                </a:solidFill>
                <a:effectLst/>
                <a:latin typeface="-apple-system"/>
              </a:rPr>
              <a:t>ecflow_ui</a:t>
            </a:r>
            <a:r>
              <a:rPr lang="en-US" sz="1900" b="1" i="0" dirty="0">
                <a:solidFill>
                  <a:srgbClr val="00B050"/>
                </a:solidFill>
                <a:effectLst/>
                <a:latin typeface="-apple-system"/>
              </a:rPr>
              <a:t> &amp;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F2328"/>
                </a:solidFill>
                <a:effectLst/>
                <a:latin typeface="-apple-system"/>
              </a:rPr>
              <a:t>It takes 30 - 60 seconds to pop up an UI, the user interface window.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F2328"/>
                </a:solidFill>
                <a:effectLst/>
                <a:latin typeface="-apple-system"/>
              </a:rPr>
              <a:t>Once you see the UI window, click on the server icon from the menu on the top, click on the manage server and edit, check if the </a:t>
            </a:r>
            <a:r>
              <a:rPr lang="en-US" sz="1900" b="1" i="0" dirty="0">
                <a:solidFill>
                  <a:srgbClr val="FF0000"/>
                </a:solidFill>
                <a:effectLst/>
                <a:latin typeface="-apple-system"/>
              </a:rPr>
              <a:t>IP address </a:t>
            </a:r>
            <a:r>
              <a:rPr lang="en-US" sz="1900" b="0" i="0" dirty="0">
                <a:solidFill>
                  <a:srgbClr val="1F2328"/>
                </a:solidFill>
                <a:effectLst/>
                <a:latin typeface="-apple-system"/>
              </a:rPr>
              <a:t>is correct. Then close.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1F2328"/>
                </a:solidFill>
                <a:effectLst/>
                <a:latin typeface="-apple-system"/>
              </a:rPr>
              <a:t>You may need to close the UI window and re-type "</a:t>
            </a:r>
            <a:r>
              <a:rPr lang="en-US" sz="1900" b="0" i="0" dirty="0" err="1">
                <a:solidFill>
                  <a:srgbClr val="1F2328"/>
                </a:solidFill>
                <a:effectLst/>
                <a:latin typeface="-apple-system"/>
              </a:rPr>
              <a:t>ecflow_UI</a:t>
            </a:r>
            <a:r>
              <a:rPr lang="en-US" sz="1900" b="0" i="0" dirty="0">
                <a:solidFill>
                  <a:srgbClr val="1F2328"/>
                </a:solidFill>
                <a:effectLst/>
                <a:latin typeface="-apple-system"/>
              </a:rPr>
              <a:t>" to reflect the change (this step needs to be done only once).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4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A262C-8490-E7CC-3389-D5C6502D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758C4-5C05-F5BF-CFDC-6E2FD0090F43}"/>
              </a:ext>
            </a:extLst>
          </p:cNvPr>
          <p:cNvCxnSpPr>
            <a:cxnSpLocks/>
          </p:cNvCxnSpPr>
          <p:nvPr/>
        </p:nvCxnSpPr>
        <p:spPr>
          <a:xfrm>
            <a:off x="-1" y="749250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0D7797-E7AE-C6DE-6E60-0BA69A780A99}"/>
              </a:ext>
            </a:extLst>
          </p:cNvPr>
          <p:cNvSpPr txBox="1"/>
          <p:nvPr/>
        </p:nvSpPr>
        <p:spPr>
          <a:xfrm>
            <a:off x="4663809" y="156981"/>
            <a:ext cx="3219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Skylab experiment 1</a:t>
            </a:r>
            <a:endParaRPr lang="en-US" sz="26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9E4618-D432-41DA-5433-4B4AEE54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14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4ECF52F-A519-0378-F538-DBA26036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4C2238-4B81-201B-9104-32BA12704529}"/>
              </a:ext>
            </a:extLst>
          </p:cNvPr>
          <p:cNvSpPr txBox="1"/>
          <p:nvPr/>
        </p:nvSpPr>
        <p:spPr>
          <a:xfrm>
            <a:off x="171436" y="1121721"/>
            <a:ext cx="556433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B050"/>
                </a:solidFill>
                <a:effectLst/>
              </a:rPr>
              <a:t>cd ${JEDI_SRC}/</a:t>
            </a:r>
            <a:r>
              <a:rPr lang="en-US" i="0" dirty="0" err="1">
                <a:solidFill>
                  <a:srgbClr val="00B050"/>
                </a:solidFill>
                <a:effectLst/>
              </a:rPr>
              <a:t>skylab</a:t>
            </a:r>
            <a:r>
              <a:rPr lang="en-US" i="0" dirty="0">
                <a:solidFill>
                  <a:srgbClr val="00B050"/>
                </a:solidFill>
                <a:effectLst/>
              </a:rPr>
              <a:t>/experiments/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i="0" dirty="0">
              <a:solidFill>
                <a:srgbClr val="00B05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latin typeface="-apple-system"/>
              </a:rPr>
              <a:t>create_experiment.py</a:t>
            </a:r>
            <a:r>
              <a:rPr lang="en-US" b="1" dirty="0">
                <a:solidFill>
                  <a:srgbClr val="00B050"/>
                </a:solidFill>
                <a:latin typeface="-apple-system"/>
              </a:rPr>
              <a:t>   gfs-3dvar-c96-radiosonde_ro.yaml  --test</a:t>
            </a:r>
          </a:p>
          <a:p>
            <a:r>
              <a:rPr lang="en-US" dirty="0">
                <a:latin typeface="-apple-system"/>
              </a:rPr>
              <a:t>     --test is to avoid clean up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B050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latin typeface="-apple-system"/>
              </a:rPr>
              <a:t>vi gfs-3dvar-c96-radiosonde_ro.yaml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F2328"/>
                </a:solidFill>
                <a:latin typeface="-apple-system"/>
              </a:rPr>
              <a:t>init_cycle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/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last_cycle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geometry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OBSERVATIONS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F2328"/>
                </a:solidFill>
                <a:latin typeface="-apple-system"/>
              </a:rPr>
              <a:t>Ninner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F2328"/>
                </a:solidFill>
                <a:latin typeface="-apple-system"/>
              </a:rPr>
              <a:t>static_data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1F2328"/>
                </a:solidFill>
                <a:latin typeface="-apple-system"/>
              </a:rPr>
              <a:t>window_mode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MINIMIZER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-apple-system"/>
              </a:rPr>
              <a:t>ecflow</a:t>
            </a:r>
            <a:r>
              <a:rPr lang="en-US" b="1" dirty="0">
                <a:latin typeface="-apple-system"/>
              </a:rPr>
              <a:t>/</a:t>
            </a:r>
            <a:r>
              <a:rPr lang="en-US" b="1" dirty="0" err="1">
                <a:latin typeface="-apple-system"/>
              </a:rPr>
              <a:t>workdir</a:t>
            </a:r>
            <a:endParaRPr lang="en-US" b="1" dirty="0">
              <a:latin typeface="-apple-system"/>
            </a:endParaRP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$JEDI_ROOT/</a:t>
            </a:r>
            <a:r>
              <a:rPr lang="en-US" dirty="0" err="1">
                <a:latin typeface="-apple-system"/>
              </a:rPr>
              <a:t>workdir</a:t>
            </a:r>
            <a:endParaRPr lang="en-US" dirty="0">
              <a:latin typeface="-apple-system"/>
            </a:endParaRP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$JEDI_ROOT/</a:t>
            </a:r>
            <a:r>
              <a:rPr lang="en-US" dirty="0" err="1">
                <a:latin typeface="-apple-system"/>
              </a:rPr>
              <a:t>ecflow</a:t>
            </a:r>
            <a:endParaRPr lang="en-US" dirty="0">
              <a:latin typeface="-apple-system"/>
            </a:endParaRPr>
          </a:p>
          <a:p>
            <a:pPr marL="522288" lvl="1" indent="-234950">
              <a:buFont typeface="Arial" panose="020B0604020202020204" pitchFamily="34" charset="0"/>
              <a:buChar char="•"/>
            </a:pPr>
            <a:endParaRPr lang="en-US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-apple-system"/>
              </a:rPr>
              <a:t>Monitor experimental progress via </a:t>
            </a:r>
            <a:r>
              <a:rPr lang="en-US" dirty="0" err="1">
                <a:latin typeface="-apple-system"/>
              </a:rPr>
              <a:t>ecflow_ui</a:t>
            </a:r>
            <a:endParaRPr lang="en-US" dirty="0"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DC0151-F5A5-C519-6A8C-3D112A88F4EB}"/>
              </a:ext>
            </a:extLst>
          </p:cNvPr>
          <p:cNvSpPr txBox="1"/>
          <p:nvPr/>
        </p:nvSpPr>
        <p:spPr>
          <a:xfrm>
            <a:off x="5202505" y="1052671"/>
            <a:ext cx="47431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B050"/>
                </a:solidFill>
                <a:effectLst/>
                <a:latin typeface="-apple-system"/>
              </a:rPr>
              <a:t>cd ${JEDI_ROOT}/plots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latin typeface="-apple-system"/>
              </a:rPr>
              <a:t>u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-apple-system"/>
              </a:rPr>
              <a:t>sencl</a:t>
            </a:r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 </a:t>
            </a:r>
            <a:r>
              <a:rPr lang="en-US" i="0" dirty="0">
                <a:effectLst/>
                <a:latin typeface="-apple-system"/>
              </a:rPr>
              <a:t>to use </a:t>
            </a:r>
            <a:r>
              <a:rPr lang="en-US" i="0" dirty="0" err="1">
                <a:effectLst/>
                <a:latin typeface="-apple-system"/>
              </a:rPr>
              <a:t>ncl</a:t>
            </a:r>
            <a:r>
              <a:rPr lang="en-US" i="0" dirty="0">
                <a:effectLst/>
                <a:latin typeface="-apple-system"/>
              </a:rPr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B050"/>
                </a:solidFill>
                <a:effectLst/>
                <a:latin typeface="-apple-system"/>
              </a:rPr>
              <a:t>quitncl</a:t>
            </a:r>
            <a:r>
              <a:rPr lang="en-US" i="0" dirty="0">
                <a:effectLst/>
                <a:latin typeface="-apple-system"/>
              </a:rPr>
              <a:t> to quit </a:t>
            </a:r>
            <a:r>
              <a:rPr lang="en-US" i="0" dirty="0" err="1">
                <a:effectLst/>
                <a:latin typeface="-apple-system"/>
              </a:rPr>
              <a:t>ncl</a:t>
            </a:r>
            <a:endParaRPr lang="en-US" i="0" dirty="0">
              <a:effectLst/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6557DE-2E27-53FB-6F03-AC85E075C4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053" b="16625"/>
          <a:stretch/>
        </p:blipFill>
        <p:spPr>
          <a:xfrm>
            <a:off x="5903770" y="2968583"/>
            <a:ext cx="4078430" cy="2460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8841B7-27C7-7AEC-FF10-2C5009EB687A}"/>
              </a:ext>
            </a:extLst>
          </p:cNvPr>
          <p:cNvSpPr txBox="1"/>
          <p:nvPr/>
        </p:nvSpPr>
        <p:spPr>
          <a:xfrm>
            <a:off x="5202505" y="2206477"/>
            <a:ext cx="6638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432FF"/>
                </a:solidFill>
              </a:rPr>
              <a:t>plot_gnssro_obs_location.ncl</a:t>
            </a:r>
            <a:endParaRPr lang="en-US" dirty="0">
              <a:solidFill>
                <a:srgbClr val="0432FF"/>
              </a:solidFill>
            </a:endParaRP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This script shows the distributions of RO data by missions.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65D7D-B94E-28C0-03F7-45400D27C3B7}"/>
              </a:ext>
            </a:extLst>
          </p:cNvPr>
          <p:cNvSpPr txBox="1"/>
          <p:nvPr/>
        </p:nvSpPr>
        <p:spPr>
          <a:xfrm>
            <a:off x="5231388" y="5647085"/>
            <a:ext cx="67891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32FF"/>
                </a:solidFill>
                <a:effectLst/>
              </a:rPr>
              <a:t>plot_fit2gnssro_omb_oma_ctrl.ncl </a:t>
            </a:r>
            <a:r>
              <a:rPr lang="en-US" dirty="0">
                <a:effectLst/>
              </a:rPr>
              <a:t>and follow the instructions</a:t>
            </a:r>
            <a:endParaRPr lang="en-US" b="1" dirty="0"/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This script shows the statistics in RO space, or, fitting-to-RO observation, or OMB/OMA.</a:t>
            </a:r>
          </a:p>
        </p:txBody>
      </p:sp>
    </p:spTree>
    <p:extLst>
      <p:ext uri="{BB962C8B-B14F-4D97-AF65-F5344CB8AC3E}">
        <p14:creationId xmlns:p14="http://schemas.microsoft.com/office/powerpoint/2010/main" val="45406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A262C-8490-E7CC-3389-D5C6502D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758C4-5C05-F5BF-CFDC-6E2FD0090F43}"/>
              </a:ext>
            </a:extLst>
          </p:cNvPr>
          <p:cNvCxnSpPr>
            <a:cxnSpLocks/>
          </p:cNvCxnSpPr>
          <p:nvPr/>
        </p:nvCxnSpPr>
        <p:spPr>
          <a:xfrm>
            <a:off x="-1" y="749250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0D7797-E7AE-C6DE-6E60-0BA69A780A99}"/>
              </a:ext>
            </a:extLst>
          </p:cNvPr>
          <p:cNvSpPr txBox="1"/>
          <p:nvPr/>
        </p:nvSpPr>
        <p:spPr>
          <a:xfrm>
            <a:off x="4663809" y="156981"/>
            <a:ext cx="3219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Skylab experiment 2</a:t>
            </a:r>
            <a:endParaRPr lang="en-US" sz="26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9E4618-D432-41DA-5433-4B4AEE54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15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4ECF52F-A519-0378-F538-DBA26036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4C2238-4B81-201B-9104-32BA12704529}"/>
              </a:ext>
            </a:extLst>
          </p:cNvPr>
          <p:cNvSpPr txBox="1"/>
          <p:nvPr/>
        </p:nvSpPr>
        <p:spPr>
          <a:xfrm>
            <a:off x="222794" y="1101913"/>
            <a:ext cx="624137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B050"/>
                </a:solidFill>
                <a:effectLst/>
              </a:rPr>
              <a:t>cd ${JEDI_SRC}/</a:t>
            </a:r>
            <a:r>
              <a:rPr lang="en-US" i="0" dirty="0" err="1">
                <a:solidFill>
                  <a:srgbClr val="00B050"/>
                </a:solidFill>
                <a:effectLst/>
              </a:rPr>
              <a:t>skylab</a:t>
            </a:r>
            <a:r>
              <a:rPr lang="en-US" i="0" dirty="0">
                <a:solidFill>
                  <a:srgbClr val="00B050"/>
                </a:solidFill>
                <a:effectLst/>
              </a:rPr>
              <a:t>/experiments/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0B05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Conduct sensitivity experiments </a:t>
            </a:r>
          </a:p>
          <a:p>
            <a:pPr marL="522288" lvl="1" indent="-288925">
              <a:buFont typeface="Arial" panose="020B0604020202020204" pitchFamily="34" charset="0"/>
              <a:buChar char="•"/>
            </a:pPr>
            <a:r>
              <a:rPr lang="en-US" dirty="0"/>
              <a:t>adding </a:t>
            </a:r>
            <a:r>
              <a:rPr lang="en-US" dirty="0" err="1"/>
              <a:t>amsua</a:t>
            </a:r>
            <a:endParaRPr lang="en-US" dirty="0"/>
          </a:p>
          <a:p>
            <a:pPr marL="692150" lvl="2" indent="-169863">
              <a:buFont typeface="Arial" panose="020B0604020202020204" pitchFamily="34" charset="0"/>
              <a:buChar char="•"/>
            </a:pPr>
            <a:r>
              <a:rPr lang="en-US" dirty="0"/>
              <a:t>gfs-3dvar-c96-ctrl.yaml</a:t>
            </a:r>
          </a:p>
          <a:p>
            <a:pPr marL="692150" lvl="2" indent="-1698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diff gfs-3dvar-c96-ctrl.yaml gfs-3dvar-c96-radiosonde_ro.yaml</a:t>
            </a:r>
          </a:p>
          <a:p>
            <a:pPr marL="692150" lvl="2" indent="-169863"/>
            <a:endParaRPr lang="en-US" b="1" dirty="0">
              <a:solidFill>
                <a:srgbClr val="00B050"/>
              </a:solidFill>
            </a:endParaRPr>
          </a:p>
          <a:p>
            <a:pPr marL="522288" lvl="1" indent="-288925">
              <a:buFont typeface="Arial" panose="020B0604020202020204" pitchFamily="34" charset="0"/>
              <a:buChar char="•"/>
            </a:pPr>
            <a:r>
              <a:rPr lang="en-US" dirty="0"/>
              <a:t>use different RO QC</a:t>
            </a:r>
          </a:p>
          <a:p>
            <a:pPr marL="979488" lvl="2" indent="-28892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gfs-3dvar-c96-radiosonde_ro_qc.yaml</a:t>
            </a:r>
          </a:p>
          <a:p>
            <a:pPr marL="522288" lvl="1" indent="-288925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</a:endParaRPr>
          </a:p>
          <a:p>
            <a:pPr marL="522288" lvl="1" indent="-288925">
              <a:buFont typeface="Arial" panose="020B0604020202020204" pitchFamily="34" charset="0"/>
              <a:buChar char="•"/>
            </a:pPr>
            <a:r>
              <a:rPr lang="en-US" dirty="0"/>
              <a:t>deny cosmic2 RO data</a:t>
            </a:r>
          </a:p>
          <a:p>
            <a:pPr marL="979488" lvl="2" indent="-28892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gfs-3dvar-c96-radiosonde_ro_noc2.yaml</a:t>
            </a:r>
          </a:p>
          <a:p>
            <a:pPr marL="979488" lvl="2" indent="-288925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22288" lvl="1" indent="-288925">
              <a:buFont typeface="Arial" panose="020B0604020202020204" pitchFamily="34" charset="0"/>
              <a:buChar char="•"/>
            </a:pPr>
            <a:r>
              <a:rPr lang="en-US" dirty="0"/>
              <a:t>Assimilate ascending profiles only</a:t>
            </a:r>
          </a:p>
          <a:p>
            <a:pPr marL="979488" lvl="2" indent="-28892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gfs-3dvar-c96-opendataregistry_ucar_ascending.yaml</a:t>
            </a:r>
          </a:p>
          <a:p>
            <a:pPr marL="287338" lvl="1"/>
            <a:endParaRPr lang="en-US" b="0" i="0" dirty="0">
              <a:solidFill>
                <a:srgbClr val="1F2328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</a:rPr>
              <a:t>create_experiment.py</a:t>
            </a:r>
            <a:r>
              <a:rPr lang="en-US" b="1" dirty="0">
                <a:solidFill>
                  <a:srgbClr val="00B050"/>
                </a:solidFill>
              </a:rPr>
              <a:t>   $your </a:t>
            </a:r>
            <a:r>
              <a:rPr lang="en-US" b="1" dirty="0" err="1">
                <a:solidFill>
                  <a:srgbClr val="00B050"/>
                </a:solidFill>
              </a:rPr>
              <a:t>yaml</a:t>
            </a:r>
            <a:r>
              <a:rPr lang="en-US" b="1" dirty="0">
                <a:solidFill>
                  <a:srgbClr val="00B050"/>
                </a:solidFill>
              </a:rPr>
              <a:t>  --test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63C89-7855-C716-8F51-84B2D4BC1150}"/>
              </a:ext>
            </a:extLst>
          </p:cNvPr>
          <p:cNvSpPr txBox="1"/>
          <p:nvPr/>
        </p:nvSpPr>
        <p:spPr>
          <a:xfrm>
            <a:off x="5725554" y="1110546"/>
            <a:ext cx="63861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B050"/>
                </a:solidFill>
                <a:effectLst/>
                <a:latin typeface="-apple-system"/>
              </a:rPr>
              <a:t>cd ${JEDI_ROOT}/plots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  <a:latin typeface="-apple-system"/>
              </a:rPr>
              <a:t>u</a:t>
            </a:r>
            <a:r>
              <a:rPr lang="en-US" b="1" i="0" dirty="0" err="1">
                <a:solidFill>
                  <a:srgbClr val="00B050"/>
                </a:solidFill>
                <a:effectLst/>
                <a:latin typeface="-apple-system"/>
              </a:rPr>
              <a:t>sencl</a:t>
            </a:r>
            <a:r>
              <a:rPr lang="en-US" b="1" i="0" dirty="0">
                <a:solidFill>
                  <a:srgbClr val="00B050"/>
                </a:solidFill>
                <a:effectLst/>
                <a:latin typeface="-apple-system"/>
              </a:rPr>
              <a:t> </a:t>
            </a:r>
            <a:r>
              <a:rPr lang="en-US" i="0" dirty="0">
                <a:effectLst/>
                <a:latin typeface="-apple-system"/>
              </a:rPr>
              <a:t>to use </a:t>
            </a:r>
            <a:r>
              <a:rPr lang="en-US" i="0" dirty="0" err="1">
                <a:effectLst/>
                <a:latin typeface="-apple-system"/>
              </a:rPr>
              <a:t>ncl</a:t>
            </a:r>
            <a:r>
              <a:rPr lang="en-US" i="0" dirty="0">
                <a:effectLst/>
                <a:latin typeface="-apple-system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00B050"/>
                </a:solidFill>
                <a:effectLst/>
                <a:latin typeface="-apple-system"/>
              </a:rPr>
              <a:t>quitncl</a:t>
            </a:r>
            <a:r>
              <a:rPr lang="en-US" i="0" dirty="0">
                <a:effectLst/>
                <a:latin typeface="-apple-system"/>
              </a:rPr>
              <a:t> to quit </a:t>
            </a:r>
            <a:r>
              <a:rPr lang="en-US" i="0" dirty="0" err="1">
                <a:effectLst/>
                <a:latin typeface="-apple-system"/>
              </a:rPr>
              <a:t>ncl</a:t>
            </a:r>
            <a:endParaRPr lang="en-US" i="0" dirty="0">
              <a:effectLst/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C5EAD-6C46-B054-A8FB-D29AA68E5A59}"/>
              </a:ext>
            </a:extLst>
          </p:cNvPr>
          <p:cNvSpPr txBox="1"/>
          <p:nvPr/>
        </p:nvSpPr>
        <p:spPr>
          <a:xfrm>
            <a:off x="5725554" y="2597806"/>
            <a:ext cx="68572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plot_fit2gnssro_omb_ctrl_vs_your_exp.ncl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the new configuration impact the statistics in RO space?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plot_fit2radiosonde_temperature_omb_ctrl_vs_your_exp.ncl</a:t>
            </a:r>
          </a:p>
          <a:p>
            <a:pPr marL="522288" lvl="1" indent="-2349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the new configuration impact the statistics in radiosonde observations?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43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A262C-8490-E7CC-3389-D5C6502D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758C4-5C05-F5BF-CFDC-6E2FD0090F43}"/>
              </a:ext>
            </a:extLst>
          </p:cNvPr>
          <p:cNvCxnSpPr>
            <a:cxnSpLocks/>
          </p:cNvCxnSpPr>
          <p:nvPr/>
        </p:nvCxnSpPr>
        <p:spPr>
          <a:xfrm>
            <a:off x="-1" y="749250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0D7797-E7AE-C6DE-6E60-0BA69A780A99}"/>
              </a:ext>
            </a:extLst>
          </p:cNvPr>
          <p:cNvSpPr txBox="1"/>
          <p:nvPr/>
        </p:nvSpPr>
        <p:spPr>
          <a:xfrm>
            <a:off x="4663809" y="156981"/>
            <a:ext cx="3219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Skylab experiment 3</a:t>
            </a:r>
            <a:endParaRPr lang="en-US" sz="2600" b="1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9E4618-D432-41DA-5433-4B4AEE54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16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4ECF52F-A519-0378-F538-DBA26036D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4C2238-4B81-201B-9104-32BA12704529}"/>
              </a:ext>
            </a:extLst>
          </p:cNvPr>
          <p:cNvSpPr txBox="1"/>
          <p:nvPr/>
        </p:nvSpPr>
        <p:spPr>
          <a:xfrm>
            <a:off x="1028588" y="1366163"/>
            <a:ext cx="816512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Install IODA converter</a:t>
            </a:r>
          </a:p>
          <a:p>
            <a:pPr algn="l"/>
            <a:r>
              <a:rPr lang="en-US" b="1" i="0" dirty="0">
                <a:effectLst/>
              </a:rPr>
              <a:t>     </a:t>
            </a:r>
            <a:r>
              <a:rPr lang="en-US" b="1" i="0" dirty="0">
                <a:effectLst/>
                <a:hlinkClick r:id="rId4"/>
              </a:rPr>
              <a:t>https://github.com/JCSDA/ioda-bundle</a:t>
            </a:r>
            <a:endParaRPr lang="en-US" b="1" i="0" dirty="0">
              <a:effectLst/>
            </a:endParaRPr>
          </a:p>
          <a:p>
            <a:pPr algn="l"/>
            <a:endParaRPr lang="en-US" b="1" i="0" dirty="0"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Run IODA converter</a:t>
            </a:r>
            <a:endParaRPr lang="en-US" b="1" i="0" dirty="0">
              <a:effectLst/>
            </a:endParaRPr>
          </a:p>
          <a:p>
            <a:pPr marL="519113" lvl="1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cd </a:t>
            </a:r>
            <a:r>
              <a:rPr lang="en-US" dirty="0">
                <a:solidFill>
                  <a:srgbClr val="000000"/>
                </a:solidFill>
                <a:effectLst/>
              </a:rPr>
              <a:t>/home/ec2-user/work/JEDI_ROOT/</a:t>
            </a:r>
            <a:r>
              <a:rPr lang="en-US" dirty="0" err="1">
                <a:solidFill>
                  <a:srgbClr val="000000"/>
                </a:solidFill>
                <a:effectLst/>
              </a:rPr>
              <a:t>openDataConverter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519113" lvl="1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Wrapper script: </a:t>
            </a:r>
            <a:r>
              <a:rPr lang="en-US" dirty="0" err="1">
                <a:solidFill>
                  <a:srgbClr val="000000"/>
                </a:solidFill>
                <a:effectLst/>
              </a:rPr>
              <a:t>grabData.sh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749300" lvl="2" indent="-2301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ffectLst/>
              </a:rPr>
              <a:t>downloadData.py</a:t>
            </a:r>
            <a:endParaRPr lang="en-US" dirty="0">
              <a:solidFill>
                <a:srgbClr val="000000"/>
              </a:solidFill>
            </a:endParaRPr>
          </a:p>
          <a:p>
            <a:pPr marL="749300" lvl="2" indent="-2301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</a:rPr>
              <a:t>gnssro_AWSopendataNetcdf2ioda.py</a:t>
            </a:r>
          </a:p>
          <a:p>
            <a:pPr algn="l"/>
            <a:endParaRPr lang="en-US" b="1" i="0" dirty="0">
              <a:solidFill>
                <a:srgbClr val="00B05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Conduct sensitivity experiments </a:t>
            </a:r>
          </a:p>
          <a:p>
            <a:pPr marL="519113" lvl="2" indent="-230188">
              <a:buFont typeface="Arial" panose="020B0604020202020204" pitchFamily="34" charset="0"/>
              <a:buChar char="•"/>
            </a:pPr>
            <a:r>
              <a:rPr lang="en-US" dirty="0" err="1"/>
              <a:t>Romsaf</a:t>
            </a:r>
            <a:endParaRPr lang="en-US" dirty="0"/>
          </a:p>
          <a:p>
            <a:pPr marL="1149350" lvl="3" indent="-1698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gfs-3dvar-c96-opendataregistry_ucar_ascending.yaml</a:t>
            </a:r>
            <a:endParaRPr lang="en-US" dirty="0"/>
          </a:p>
          <a:p>
            <a:pPr marL="519113" lvl="2" indent="-230188">
              <a:buFont typeface="Arial" panose="020B0604020202020204" pitchFamily="34" charset="0"/>
              <a:buChar char="•"/>
            </a:pPr>
            <a:r>
              <a:rPr lang="en-US" dirty="0" err="1"/>
              <a:t>ucar</a:t>
            </a:r>
            <a:endParaRPr lang="en-US" dirty="0"/>
          </a:p>
          <a:p>
            <a:pPr marL="1149350" lvl="3" indent="-16986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gfs-3dvar-c96-opendataregistry_ucar_ascending.yaml</a:t>
            </a:r>
          </a:p>
          <a:p>
            <a:pPr marL="1149350" lvl="3" indent="-169863">
              <a:buFont typeface="Arial" panose="020B0604020202020204" pitchFamily="34" charset="0"/>
              <a:buChar char="•"/>
            </a:pPr>
            <a:endParaRPr lang="en-US" dirty="0"/>
          </a:p>
          <a:p>
            <a:pPr marL="522288" lvl="1" indent="-233363">
              <a:buFont typeface="Arial" panose="020B0604020202020204" pitchFamily="34" charset="0"/>
              <a:buChar char="•"/>
            </a:pPr>
            <a:r>
              <a:rPr lang="en-US" dirty="0"/>
              <a:t>Assimilate ascending profiles only</a:t>
            </a:r>
          </a:p>
          <a:p>
            <a:pPr marL="979488" lvl="2" indent="-288925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gfs-3dvar-c96-opendataregistry_ucar_ascending.yaml</a:t>
            </a:r>
          </a:p>
          <a:p>
            <a:pPr marL="287338" lvl="1"/>
            <a:endParaRPr lang="en-US" b="0" i="0" dirty="0">
              <a:solidFill>
                <a:srgbClr val="1F2328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</a:rPr>
              <a:t>create_experiment.py</a:t>
            </a:r>
            <a:r>
              <a:rPr lang="en-US" b="1" dirty="0">
                <a:solidFill>
                  <a:srgbClr val="00B050"/>
                </a:solidFill>
              </a:rPr>
              <a:t>   $your </a:t>
            </a:r>
            <a:r>
              <a:rPr lang="en-US" b="1" dirty="0" err="1">
                <a:solidFill>
                  <a:srgbClr val="00B050"/>
                </a:solidFill>
              </a:rPr>
              <a:t>yaml</a:t>
            </a:r>
            <a:r>
              <a:rPr lang="en-US" b="1" dirty="0">
                <a:solidFill>
                  <a:srgbClr val="00B050"/>
                </a:solidFill>
              </a:rPr>
              <a:t>  --test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9CF54-1CB4-3C27-8E7A-2CECCBD22E29}"/>
              </a:ext>
            </a:extLst>
          </p:cNvPr>
          <p:cNvSpPr txBox="1"/>
          <p:nvPr/>
        </p:nvSpPr>
        <p:spPr>
          <a:xfrm>
            <a:off x="3313285" y="939483"/>
            <a:ext cx="61043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effectLst/>
              </a:rPr>
              <a:t>Use GNSS RO data from Open Data Registry </a:t>
            </a:r>
          </a:p>
        </p:txBody>
      </p:sp>
    </p:spTree>
    <p:extLst>
      <p:ext uri="{BB962C8B-B14F-4D97-AF65-F5344CB8AC3E}">
        <p14:creationId xmlns:p14="http://schemas.microsoft.com/office/powerpoint/2010/main" val="2016004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78C2A7-3836-7265-7DE9-DB441BB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D5A3A-558A-847B-A44A-427152918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3E4786-ED95-95AE-3ED2-58B062FAAB65}"/>
              </a:ext>
            </a:extLst>
          </p:cNvPr>
          <p:cNvCxnSpPr>
            <a:cxnSpLocks/>
          </p:cNvCxnSpPr>
          <p:nvPr/>
        </p:nvCxnSpPr>
        <p:spPr>
          <a:xfrm>
            <a:off x="-1" y="749250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>
            <a:extLst>
              <a:ext uri="{FF2B5EF4-FFF2-40B4-BE49-F238E27FC236}">
                <a16:creationId xmlns:a16="http://schemas.microsoft.com/office/drawing/2014/main" id="{1BFD1137-6C8A-6346-B558-E312FA4C87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C2296A-06EC-7F45-002F-14C0DD8D3571}"/>
              </a:ext>
            </a:extLst>
          </p:cNvPr>
          <p:cNvSpPr txBox="1"/>
          <p:nvPr/>
        </p:nvSpPr>
        <p:spPr>
          <a:xfrm>
            <a:off x="119743" y="207996"/>
            <a:ext cx="449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1893"/>
                </a:solidFill>
              </a:rPr>
              <a:t>JEDI tutorials and demonstrations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2C5E6-EB96-CF92-0D59-18E623079923}"/>
              </a:ext>
            </a:extLst>
          </p:cNvPr>
          <p:cNvSpPr txBox="1"/>
          <p:nvPr/>
        </p:nvSpPr>
        <p:spPr>
          <a:xfrm>
            <a:off x="221064" y="1081957"/>
            <a:ext cx="379751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Past Academies</a:t>
            </a:r>
            <a:endParaRPr lang="en-US" sz="2000" b="1" dirty="0">
              <a:hlinkClick r:id="rId4"/>
            </a:endParaRPr>
          </a:p>
          <a:p>
            <a:r>
              <a:rPr lang="en-US" dirty="0"/>
              <a:t>https://</a:t>
            </a:r>
            <a:r>
              <a:rPr lang="en-US" dirty="0" err="1"/>
              <a:t>www.jcsda.org</a:t>
            </a:r>
            <a:r>
              <a:rPr lang="en-US" dirty="0"/>
              <a:t>/jedi-academies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4FEC2-79A1-86D4-E56F-775F8AF40057}"/>
              </a:ext>
            </a:extLst>
          </p:cNvPr>
          <p:cNvSpPr txBox="1"/>
          <p:nvPr/>
        </p:nvSpPr>
        <p:spPr>
          <a:xfrm>
            <a:off x="221064" y="1894699"/>
            <a:ext cx="107418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Documentations</a:t>
            </a:r>
            <a:endParaRPr lang="en-US" sz="2000" b="1" dirty="0">
              <a:hlinkClick r:id="rId4"/>
            </a:endParaRPr>
          </a:p>
          <a:p>
            <a:r>
              <a:rPr lang="en-US" dirty="0"/>
              <a:t>https://jointcenterforsatellitedataassimilation-jedi-docs.readthedocs-hosted.com/</a:t>
            </a:r>
            <a:r>
              <a:rPr lang="en-US" dirty="0" err="1"/>
              <a:t>en</a:t>
            </a:r>
            <a:r>
              <a:rPr lang="en-US" dirty="0"/>
              <a:t>/latest/overview/</a:t>
            </a:r>
            <a:r>
              <a:rPr lang="en-US" dirty="0" err="1"/>
              <a:t>index.html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338F3-C5A0-0056-23C2-8CE534E9F15F}"/>
              </a:ext>
            </a:extLst>
          </p:cNvPr>
          <p:cNvSpPr txBox="1"/>
          <p:nvPr/>
        </p:nvSpPr>
        <p:spPr>
          <a:xfrm>
            <a:off x="221064" y="3365453"/>
            <a:ext cx="61043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JEDI repositories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/JCSDA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91C99-D5AE-A56D-616C-10717224A98C}"/>
              </a:ext>
            </a:extLst>
          </p:cNvPr>
          <p:cNvSpPr txBox="1"/>
          <p:nvPr/>
        </p:nvSpPr>
        <p:spPr>
          <a:xfrm>
            <a:off x="221064" y="5645262"/>
            <a:ext cx="1147521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spack</a:t>
            </a:r>
            <a:r>
              <a:rPr lang="en-US" b="1" dirty="0"/>
              <a:t>-stack</a:t>
            </a:r>
          </a:p>
          <a:p>
            <a:r>
              <a:rPr lang="en-US" sz="1600" dirty="0">
                <a:hlinkClick r:id="rId5"/>
              </a:rPr>
              <a:t>https://spack-stack.readthedocs.io/en/1.4.0/</a:t>
            </a:r>
            <a:endParaRPr lang="en-US" sz="1600" dirty="0"/>
          </a:p>
          <a:p>
            <a:r>
              <a:rPr lang="en-US" sz="1600" dirty="0"/>
              <a:t>https://jointcenterforsatellitedataassimilation-jedi-docs.readthedocs-hosted.com/</a:t>
            </a:r>
            <a:r>
              <a:rPr lang="en-US" sz="1600" dirty="0" err="1"/>
              <a:t>en</a:t>
            </a:r>
            <a:r>
              <a:rPr lang="en-US" sz="1600" dirty="0"/>
              <a:t>/latest/using/</a:t>
            </a:r>
            <a:r>
              <a:rPr lang="en-US" sz="1600" dirty="0" err="1"/>
              <a:t>jedi_environment</a:t>
            </a:r>
            <a:r>
              <a:rPr lang="en-US" sz="1600" dirty="0"/>
              <a:t>/</a:t>
            </a:r>
            <a:r>
              <a:rPr lang="en-US" sz="1600" dirty="0" err="1"/>
              <a:t>modules.html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2B6AF-0047-BA33-1396-5923D6352801}"/>
              </a:ext>
            </a:extLst>
          </p:cNvPr>
          <p:cNvSpPr txBox="1"/>
          <p:nvPr/>
        </p:nvSpPr>
        <p:spPr>
          <a:xfrm>
            <a:off x="221064" y="4122854"/>
            <a:ext cx="61043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JEDI </a:t>
            </a:r>
            <a:r>
              <a:rPr lang="en-US" b="1" dirty="0" err="1"/>
              <a:t>SkyLab</a:t>
            </a:r>
            <a:r>
              <a:rPr lang="en-US" b="1" dirty="0"/>
              <a:t> demo</a:t>
            </a:r>
          </a:p>
          <a:p>
            <a:r>
              <a:rPr lang="en-US" dirty="0">
                <a:hlinkClick r:id="rId6"/>
              </a:rPr>
              <a:t>https://skylab.jcsda.org/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JEDI </a:t>
            </a:r>
            <a:r>
              <a:rPr lang="en-US" b="1" dirty="0" err="1"/>
              <a:t>SkyLab</a:t>
            </a:r>
            <a:r>
              <a:rPr lang="en-US" b="1" dirty="0"/>
              <a:t> release page</a:t>
            </a:r>
          </a:p>
          <a:p>
            <a:r>
              <a:rPr lang="en-US" dirty="0"/>
              <a:t>https://</a:t>
            </a:r>
            <a:r>
              <a:rPr lang="en-US" dirty="0" err="1"/>
              <a:t>www.jcsda.org</a:t>
            </a:r>
            <a:r>
              <a:rPr lang="en-US" dirty="0"/>
              <a:t>/</a:t>
            </a:r>
            <a:r>
              <a:rPr lang="en-US" dirty="0" err="1"/>
              <a:t>jediskylab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E2A3E-41F9-4F6F-4638-5B5D014EC48E}"/>
              </a:ext>
            </a:extLst>
          </p:cNvPr>
          <p:cNvSpPr txBox="1"/>
          <p:nvPr/>
        </p:nvSpPr>
        <p:spPr>
          <a:xfrm>
            <a:off x="221064" y="2667249"/>
            <a:ext cx="2566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JEDI forum</a:t>
            </a:r>
          </a:p>
          <a:p>
            <a:r>
              <a:rPr lang="en-US" dirty="0"/>
              <a:t>https://</a:t>
            </a:r>
            <a:r>
              <a:rPr lang="en-US" dirty="0" err="1"/>
              <a:t>forums.jcsda.org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11995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A262C-8490-E7CC-3389-D5C6502DA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758C4-5C05-F5BF-CFDC-6E2FD0090F43}"/>
              </a:ext>
            </a:extLst>
          </p:cNvPr>
          <p:cNvCxnSpPr>
            <a:cxnSpLocks/>
          </p:cNvCxnSpPr>
          <p:nvPr/>
        </p:nvCxnSpPr>
        <p:spPr>
          <a:xfrm>
            <a:off x="-1" y="749250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0D7797-E7AE-C6DE-6E60-0BA69A780A99}"/>
              </a:ext>
            </a:extLst>
          </p:cNvPr>
          <p:cNvSpPr txBox="1"/>
          <p:nvPr/>
        </p:nvSpPr>
        <p:spPr>
          <a:xfrm>
            <a:off x="4663809" y="156981"/>
            <a:ext cx="12923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Outline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7DCB2-413E-4858-1997-4E220DDABA1B}"/>
              </a:ext>
            </a:extLst>
          </p:cNvPr>
          <p:cNvSpPr txBox="1"/>
          <p:nvPr/>
        </p:nvSpPr>
        <p:spPr>
          <a:xfrm>
            <a:off x="2591936" y="1744813"/>
            <a:ext cx="601866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(Brief) Introduction to JEDI </a:t>
            </a:r>
            <a:r>
              <a:rPr lang="en-US" sz="2400" b="1" dirty="0" err="1"/>
              <a:t>SkyLab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Instance setup/Login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SkyLab</a:t>
            </a:r>
            <a:r>
              <a:rPr lang="en-US" sz="2400" b="1" dirty="0"/>
              <a:t> and </a:t>
            </a:r>
            <a:r>
              <a:rPr lang="en-US" sz="2400" b="1" dirty="0" err="1"/>
              <a:t>ecflow</a:t>
            </a:r>
            <a:endParaRPr lang="en-US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SkyLab</a:t>
            </a:r>
            <a:r>
              <a:rPr lang="en-US" sz="2400" b="1" dirty="0"/>
              <a:t> experiment hands-on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Plotting and Diagnosing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9E4618-D432-41DA-5433-4B4AEE54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CCCD1B3-2C7D-059B-C4A3-31A85983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55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137F3A-2536-19C1-C67F-B87953C1481C}"/>
              </a:ext>
            </a:extLst>
          </p:cNvPr>
          <p:cNvSpPr txBox="1"/>
          <p:nvPr/>
        </p:nvSpPr>
        <p:spPr>
          <a:xfrm>
            <a:off x="126589" y="295505"/>
            <a:ext cx="308610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18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 JEDI UFO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9A17CE-0381-37F5-F22D-222B58DCE056}"/>
              </a:ext>
            </a:extLst>
          </p:cNvPr>
          <p:cNvCxnSpPr>
            <a:cxnSpLocks/>
          </p:cNvCxnSpPr>
          <p:nvPr/>
        </p:nvCxnSpPr>
        <p:spPr>
          <a:xfrm>
            <a:off x="-1" y="837386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A74297-C575-31F9-E990-1545923E6C97}"/>
              </a:ext>
            </a:extLst>
          </p:cNvPr>
          <p:cNvSpPr txBox="1"/>
          <p:nvPr/>
        </p:nvSpPr>
        <p:spPr>
          <a:xfrm>
            <a:off x="524621" y="1270338"/>
            <a:ext cx="101899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3363" lvl="0" indent="-233363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JEDI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(Joint Effort for Data assimilation Integration)</a:t>
            </a:r>
          </a:p>
          <a:p>
            <a:pPr marL="522288" lvl="2" indent="-288925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joint effort based on Agile approach by integrating continuously small code increments, which enables all developers to see and review the code as quickly as it is being developed</a:t>
            </a:r>
          </a:p>
          <a:p>
            <a:pPr marL="522288" lvl="2" indent="-288925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 use 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zenhub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create and discuss issues, identify bugs, make improvements, and commit code changes and make pull request to develop branch.</a:t>
            </a:r>
          </a:p>
          <a:p>
            <a:pPr marL="522288" lvl="2" indent="-288925" algn="just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3363" lvl="0" indent="-233363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JEDI UFO 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Unified Forward Operator)</a:t>
            </a:r>
          </a:p>
          <a:p>
            <a:pPr marL="519113" indent="-290513" algn="just" eaLnBrk="0" hangingPunct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introduces standard interfaces between the model and observation worlds</a:t>
            </a:r>
          </a:p>
          <a:p>
            <a:pPr marL="519113" indent="-290513" algn="just" eaLnBrk="0" hangingPunct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observation operators are model-agnostic and can easily be shared, exchanged, and compared</a:t>
            </a:r>
          </a:p>
          <a:p>
            <a:pPr marL="519113" indent="-290513" algn="just" eaLnBrk="0" hangingPunct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model-specific interfaces: fv3-jedi,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mpas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-jedi,…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3363" lvl="0" indent="-233363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GNSS RO UFO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(global navigation satellite system radio occultation)</a:t>
            </a:r>
          </a:p>
          <a:p>
            <a:pPr marL="519113" indent="-290513" algn="just" eaLnBrk="0" hangingPunct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provides multiple GNSS RO operators;</a:t>
            </a:r>
          </a:p>
          <a:p>
            <a:pPr marL="519113" indent="-290513" algn="just" eaLnBrk="0" hangingPunct="0"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includes flexible configurations for operator, QC, observation error, and many other important parameters in data assimilation;</a:t>
            </a:r>
          </a:p>
          <a:p>
            <a:pPr marL="519113" indent="-290513" algn="just" eaLnBrk="0" hangingPunct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calls abstract “observation filters” before and after the actual observation operator</a:t>
            </a:r>
          </a:p>
          <a:p>
            <a:pPr marL="519113" indent="-290513" algn="just" eaLnBrk="0" hangingPunct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facilitates comparison and application of multiple operators in the same framework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72CCDD-7886-AE40-1331-1C258948A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B8E603-6DA2-306B-6C5E-FD31DE9FE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32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046372-BA45-D5A5-6F65-64C7D5ABB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95393"/>
              </p:ext>
            </p:extLst>
          </p:nvPr>
        </p:nvGraphicFramePr>
        <p:xfrm>
          <a:off x="1268784" y="1463627"/>
          <a:ext cx="9207864" cy="4309682"/>
        </p:xfrm>
        <a:graphic>
          <a:graphicData uri="http://schemas.openxmlformats.org/drawingml/2006/table">
            <a:tbl>
              <a:tblPr firstRow="1" bandRow="1"/>
              <a:tblGrid>
                <a:gridCol w="1481560">
                  <a:extLst>
                    <a:ext uri="{9D8B030D-6E8A-4147-A177-3AD203B41FA5}">
                      <a16:colId xmlns:a16="http://schemas.microsoft.com/office/drawing/2014/main" val="989369373"/>
                    </a:ext>
                  </a:extLst>
                </a:gridCol>
                <a:gridCol w="1388962">
                  <a:extLst>
                    <a:ext uri="{9D8B030D-6E8A-4147-A177-3AD203B41FA5}">
                      <a16:colId xmlns:a16="http://schemas.microsoft.com/office/drawing/2014/main" val="2458496405"/>
                    </a:ext>
                  </a:extLst>
                </a:gridCol>
                <a:gridCol w="1331089">
                  <a:extLst>
                    <a:ext uri="{9D8B030D-6E8A-4147-A177-3AD203B41FA5}">
                      <a16:colId xmlns:a16="http://schemas.microsoft.com/office/drawing/2014/main" val="1808617002"/>
                    </a:ext>
                  </a:extLst>
                </a:gridCol>
                <a:gridCol w="1412111">
                  <a:extLst>
                    <a:ext uri="{9D8B030D-6E8A-4147-A177-3AD203B41FA5}">
                      <a16:colId xmlns:a16="http://schemas.microsoft.com/office/drawing/2014/main" val="3959133158"/>
                    </a:ext>
                  </a:extLst>
                </a:gridCol>
                <a:gridCol w="1862161">
                  <a:extLst>
                    <a:ext uri="{9D8B030D-6E8A-4147-A177-3AD203B41FA5}">
                      <a16:colId xmlns:a16="http://schemas.microsoft.com/office/drawing/2014/main" val="3429412437"/>
                    </a:ext>
                  </a:extLst>
                </a:gridCol>
                <a:gridCol w="1731981">
                  <a:extLst>
                    <a:ext uri="{9D8B030D-6E8A-4147-A177-3AD203B41FA5}">
                      <a16:colId xmlns:a16="http://schemas.microsoft.com/office/drawing/2014/main" val="2216714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432FF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option1 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option2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option3</a:t>
                      </a:r>
                    </a:p>
                  </a:txBody>
                  <a:tcPr marL="0" marR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option4</a:t>
                      </a:r>
                    </a:p>
                  </a:txBody>
                  <a:tcPr marL="0" marR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2834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</a:t>
                      </a:r>
                    </a:p>
                  </a:txBody>
                  <a:tcPr marL="0" marR="0"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Bending angle</a:t>
                      </a:r>
                    </a:p>
                  </a:txBody>
                  <a:tcPr marL="0" marR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BndNBAM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BndROPP1D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BndROPP2D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BendMetOffice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56872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refractivity</a:t>
                      </a:r>
                    </a:p>
                  </a:txBody>
                  <a:tcPr marL="0" marR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RefNCEP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RefMetOffice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582166"/>
                  </a:ext>
                </a:extLst>
              </a:tr>
              <a:tr h="213360"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quality control</a:t>
                      </a:r>
                    </a:p>
                  </a:txBody>
                  <a:tcPr marL="0" marR="0"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 departure</a:t>
                      </a:r>
                    </a:p>
                  </a:txBody>
                  <a:tcPr marL="0" marR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Generic  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RONBAM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415997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Super refraction</a:t>
                      </a:r>
                    </a:p>
                  </a:txBody>
                  <a:tcPr marL="0" marR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NBAM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ECMWF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CDAAC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observation-based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(to be added)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929149"/>
                  </a:ext>
                </a:extLst>
              </a:tr>
              <a:tr h="21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Profile QC</a:t>
                      </a:r>
                    </a:p>
                  </a:txBody>
                  <a:tcPr marL="0" marR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LSW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1DVar 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3986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Observation error</a:t>
                      </a:r>
                    </a:p>
                  </a:txBody>
                  <a:tcPr marL="0" marR="0"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In </a:t>
                      </a:r>
                      <a:r>
                        <a:rPr lang="en-US" sz="1800" b="0" i="0" u="none" strike="noStrike" cap="none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obs</a:t>
                      </a: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file </a:t>
                      </a:r>
                    </a:p>
                  </a:txBody>
                  <a:tcPr marL="0" marR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NBAM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NRL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ECMWF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Read in from file</a:t>
                      </a: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1044"/>
                  </a:ext>
                </a:extLst>
              </a:tr>
              <a:tr h="6470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Observation filter</a:t>
                      </a:r>
                    </a:p>
                  </a:txBody>
                  <a:tcPr marL="0" marR="0" anchor="ctr" anchorCtr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Mission id/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gnss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id</a:t>
                      </a:r>
                    </a:p>
                  </a:txBody>
                  <a:tcPr marL="0" marR="0" anchor="ctr" anchorCtr="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Height/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rising/setting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Processing_center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more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2773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9CEE25D-F82E-82DE-623B-4BF895A53D06}"/>
              </a:ext>
            </a:extLst>
          </p:cNvPr>
          <p:cNvSpPr txBox="1"/>
          <p:nvPr/>
        </p:nvSpPr>
        <p:spPr>
          <a:xfrm>
            <a:off x="126589" y="295505"/>
            <a:ext cx="691888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18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 GNSSRO UFO  - (</a:t>
            </a:r>
            <a:r>
              <a:rPr lang="en-US" sz="2400" b="1" i="1" dirty="0">
                <a:solidFill>
                  <a:srgbClr val="0118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flexible</a:t>
            </a:r>
            <a:r>
              <a:rPr lang="en-US" sz="2400" b="1" dirty="0">
                <a:solidFill>
                  <a:srgbClr val="0118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Configurable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BBC548-197A-5DA9-CA94-2EC7DD945C36}"/>
              </a:ext>
            </a:extLst>
          </p:cNvPr>
          <p:cNvCxnSpPr>
            <a:cxnSpLocks/>
          </p:cNvCxnSpPr>
          <p:nvPr/>
        </p:nvCxnSpPr>
        <p:spPr>
          <a:xfrm>
            <a:off x="-1" y="837386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9508436-E64C-8DEB-8AF9-12FE10771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AFAF04-F5E8-A0F3-A046-8BA5C9A72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431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179F3B-D263-FACF-A700-E34173DE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54255-C2AC-0658-5E6D-D0E1CEF9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4" y="984427"/>
            <a:ext cx="7709185" cy="48891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58E0E7-F01C-78EF-1E53-471ABEBB6A14}"/>
              </a:ext>
            </a:extLst>
          </p:cNvPr>
          <p:cNvSpPr txBox="1"/>
          <p:nvPr/>
        </p:nvSpPr>
        <p:spPr>
          <a:xfrm>
            <a:off x="102494" y="261578"/>
            <a:ext cx="297523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18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GNSS operators?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8F5E5A-DDA2-DCD7-8118-2DEFDB6F282E}"/>
              </a:ext>
            </a:extLst>
          </p:cNvPr>
          <p:cNvCxnSpPr>
            <a:cxnSpLocks/>
          </p:cNvCxnSpPr>
          <p:nvPr/>
        </p:nvCxnSpPr>
        <p:spPr>
          <a:xfrm>
            <a:off x="-1" y="837386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E2652D5-E8D7-4AD2-EA9F-714BD3BE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EA46B-AA67-FA34-6162-3B0A920CF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8A958E-23EB-228C-1D65-DBDC4DFB3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789" y="1765696"/>
            <a:ext cx="6900399" cy="509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F53AE-3B8B-77BB-B391-AFBE6B77CBEE}"/>
              </a:ext>
            </a:extLst>
          </p:cNvPr>
          <p:cNvSpPr txBox="1"/>
          <p:nvPr/>
        </p:nvSpPr>
        <p:spPr>
          <a:xfrm>
            <a:off x="126589" y="295505"/>
            <a:ext cx="6638677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18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 observation handling and conversion</a:t>
            </a:r>
          </a:p>
          <a:p>
            <a:endParaRPr lang="en-US" sz="2400" b="1" dirty="0">
              <a:solidFill>
                <a:srgbClr val="01189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ECE495D-8237-C82E-4408-0AFA435698DF}"/>
              </a:ext>
            </a:extLst>
          </p:cNvPr>
          <p:cNvCxnSpPr>
            <a:cxnSpLocks/>
          </p:cNvCxnSpPr>
          <p:nvPr/>
        </p:nvCxnSpPr>
        <p:spPr>
          <a:xfrm>
            <a:off x="-1" y="837386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54FBA7-00FC-9BA1-8FA5-9AD77B9CF876}"/>
              </a:ext>
            </a:extLst>
          </p:cNvPr>
          <p:cNvSpPr txBox="1"/>
          <p:nvPr/>
        </p:nvSpPr>
        <p:spPr>
          <a:xfrm>
            <a:off x="524621" y="1270338"/>
            <a:ext cx="101899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3363" lvl="0" indent="-233363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cs typeface="Calibri" panose="020F0502020204030204" pitchFamily="34" charset="0"/>
              </a:rPr>
              <a:t>IODA</a:t>
            </a:r>
            <a:r>
              <a:rPr lang="en-US" sz="1800" dirty="0">
                <a:solidFill>
                  <a:schemeClr val="tx1"/>
                </a:solidFill>
                <a:cs typeface="Calibri" panose="020F0502020204030204" pitchFamily="34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Interface for Observation Data Access </a:t>
            </a:r>
            <a:r>
              <a:rPr lang="en-US" sz="1800" dirty="0">
                <a:solidFill>
                  <a:schemeClr val="tx1"/>
                </a:solidFill>
                <a:cs typeface="Calibri" panose="020F0502020204030204" pitchFamily="34" charset="0"/>
              </a:rPr>
              <a:t>)</a:t>
            </a:r>
          </a:p>
          <a:p>
            <a:pPr marL="522288" lvl="2" indent="-288925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provides functionality for I/O of observation data and in-memory access. </a:t>
            </a:r>
            <a:endParaRPr lang="en-US" sz="1800" dirty="0">
              <a:cs typeface="Calibri" panose="020F0502020204030204" pitchFamily="34" charset="0"/>
            </a:endParaRPr>
          </a:p>
          <a:p>
            <a:pPr marL="522288" lvl="2" indent="-288925" algn="just">
              <a:buFont typeface="Arial" panose="020B0604020202020204" pitchFamily="34" charset="0"/>
              <a:buChar char="•"/>
            </a:pPr>
            <a:endParaRPr lang="en-US" sz="1800" dirty="0">
              <a:cs typeface="Calibri" panose="020F0502020204030204" pitchFamily="34" charset="0"/>
            </a:endParaRPr>
          </a:p>
          <a:p>
            <a:pPr marL="233363" lvl="0" indent="-233363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cs typeface="Calibri" panose="020F0502020204030204" pitchFamily="34" charset="0"/>
              </a:rPr>
              <a:t>IODA converters  </a:t>
            </a:r>
            <a:endParaRPr lang="en-US" sz="1800" dirty="0">
              <a:cs typeface="Calibri" panose="020F0502020204030204" pitchFamily="34" charset="0"/>
            </a:endParaRPr>
          </a:p>
          <a:p>
            <a:pPr marL="519113" indent="-290513" algn="just" eaLnBrk="0" hangingPunct="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cs typeface="Calibri" panose="020F0502020204030204" pitchFamily="34" charset="0"/>
              </a:rPr>
              <a:t>convert observations from various sources to the IODA observation files.</a:t>
            </a:r>
          </a:p>
          <a:p>
            <a:pPr marL="519113" indent="-290513" algn="just" eaLnBrk="0" hangingPunct="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cs typeface="Calibri" panose="020F0502020204030204" pitchFamily="34" charset="0"/>
              </a:rPr>
              <a:t>multiple converters for a given </a:t>
            </a:r>
            <a:r>
              <a:rPr lang="en-US" sz="1800" dirty="0">
                <a:cs typeface="Calibri" panose="020F0502020204030204" pitchFamily="34" charset="0"/>
              </a:rPr>
              <a:t>observation type</a:t>
            </a:r>
            <a:r>
              <a:rPr lang="en-US" dirty="0">
                <a:cs typeface="Calibri" panose="020F0502020204030204" pitchFamily="34" charset="0"/>
              </a:rPr>
              <a:t>,</a:t>
            </a:r>
            <a:r>
              <a:rPr lang="en-US" sz="1800" dirty="0">
                <a:cs typeface="Calibri" panose="020F0502020204030204" pitchFamily="34" charset="0"/>
              </a:rPr>
              <a:t> contributed by multiple members and partners.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cs typeface="Calibri" panose="020F0502020204030204" pitchFamily="34" charset="0"/>
            </a:endParaRPr>
          </a:p>
          <a:p>
            <a:pPr marL="233363" lvl="0" indent="-233363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cs typeface="Calibri" panose="020F0502020204030204" pitchFamily="34" charset="0"/>
              </a:rPr>
              <a:t>GNSS RO </a:t>
            </a:r>
            <a:r>
              <a:rPr lang="en-US" sz="1800" b="1" dirty="0" err="1">
                <a:cs typeface="Calibri" panose="020F0502020204030204" pitchFamily="34" charset="0"/>
              </a:rPr>
              <a:t>ioda</a:t>
            </a:r>
            <a:r>
              <a:rPr lang="en-US" sz="1800" b="1" dirty="0">
                <a:cs typeface="Calibri" panose="020F0502020204030204" pitchFamily="34" charset="0"/>
              </a:rPr>
              <a:t>-converters</a:t>
            </a:r>
          </a:p>
          <a:p>
            <a:pPr marL="458788" lvl="1" indent="-225425">
              <a:buFont typeface="Arial" panose="020B0604020202020204" pitchFamily="34" charset="0"/>
              <a:buChar char="•"/>
            </a:pPr>
            <a:r>
              <a:rPr lang="en-US" sz="1800" dirty="0">
                <a:cs typeface="Calibri" panose="020F0502020204030204" pitchFamily="34" charset="0"/>
              </a:rPr>
              <a:t>Multiple data feed</a:t>
            </a:r>
          </a:p>
          <a:p>
            <a:pPr marL="628650" lvl="1" indent="-223838">
              <a:buFont typeface="Arial" panose="020B0604020202020204" pitchFamily="34" charset="0"/>
              <a:buChar char="•"/>
            </a:pPr>
            <a:r>
              <a:rPr lang="en-US" sz="1800" i="1" dirty="0">
                <a:cs typeface="Calibri" panose="020F0502020204030204" pitchFamily="34" charset="0"/>
              </a:rPr>
              <a:t>WMO/CDAAC individual </a:t>
            </a:r>
            <a:r>
              <a:rPr lang="en-US" sz="1800" i="1" dirty="0" err="1">
                <a:cs typeface="Calibri" panose="020F0502020204030204" pitchFamily="34" charset="0"/>
              </a:rPr>
              <a:t>bufr</a:t>
            </a:r>
            <a:r>
              <a:rPr lang="en-US" sz="1800" i="1" dirty="0">
                <a:cs typeface="Calibri" panose="020F0502020204030204" pitchFamily="34" charset="0"/>
              </a:rPr>
              <a:t> files</a:t>
            </a:r>
          </a:p>
          <a:p>
            <a:pPr marL="628650" lvl="1" indent="-223838">
              <a:buFont typeface="Arial" panose="020B0604020202020204" pitchFamily="34" charset="0"/>
              <a:buChar char="•"/>
            </a:pPr>
            <a:r>
              <a:rPr lang="en-US" sz="1800" i="1" dirty="0">
                <a:cs typeface="Calibri" panose="020F0502020204030204" pitchFamily="34" charset="0"/>
              </a:rPr>
              <a:t>NCEP GDAS </a:t>
            </a:r>
            <a:r>
              <a:rPr lang="en-US" sz="1800" i="1" dirty="0" err="1">
                <a:cs typeface="Calibri" panose="020F0502020204030204" pitchFamily="34" charset="0"/>
              </a:rPr>
              <a:t>bufr</a:t>
            </a:r>
            <a:r>
              <a:rPr lang="en-US" sz="1800" i="1" dirty="0">
                <a:cs typeface="Calibri" panose="020F0502020204030204" pitchFamily="34" charset="0"/>
              </a:rPr>
              <a:t> file</a:t>
            </a:r>
          </a:p>
          <a:p>
            <a:pPr marL="628650" lvl="1" indent="-223838">
              <a:buFont typeface="Arial" panose="020B0604020202020204" pitchFamily="34" charset="0"/>
              <a:buChar char="•"/>
            </a:pPr>
            <a:r>
              <a:rPr lang="en-US" sz="1800" i="1" dirty="0">
                <a:cs typeface="Calibri" panose="020F0502020204030204" pitchFamily="34" charset="0"/>
              </a:rPr>
              <a:t>GSI </a:t>
            </a:r>
            <a:r>
              <a:rPr lang="en-US" sz="1800" i="1" dirty="0" err="1">
                <a:cs typeface="Calibri" panose="020F0502020204030204" pitchFamily="34" charset="0"/>
              </a:rPr>
              <a:t>diag</a:t>
            </a:r>
            <a:r>
              <a:rPr lang="en-US" sz="1800" i="1" dirty="0">
                <a:cs typeface="Calibri" panose="020F0502020204030204" pitchFamily="34" charset="0"/>
              </a:rPr>
              <a:t> file</a:t>
            </a:r>
          </a:p>
          <a:p>
            <a:pPr marL="628650" lvl="1" indent="-223838">
              <a:buFont typeface="Arial" panose="020B0604020202020204" pitchFamily="34" charset="0"/>
              <a:buChar char="•"/>
            </a:pPr>
            <a:r>
              <a:rPr lang="en-US" sz="1800" b="1" i="1" dirty="0">
                <a:solidFill>
                  <a:srgbClr val="FF0000"/>
                </a:solidFill>
                <a:cs typeface="Calibri" panose="020F0502020204030204" pitchFamily="34" charset="0"/>
              </a:rPr>
              <a:t>AWS individual files</a:t>
            </a:r>
          </a:p>
          <a:p>
            <a:pPr marL="404813" lvl="1" indent="-171450">
              <a:buFont typeface="Arial" panose="020B0604020202020204" pitchFamily="34" charset="0"/>
              <a:buChar char="•"/>
            </a:pPr>
            <a:r>
              <a:rPr lang="en-US" sz="1800" dirty="0">
                <a:cs typeface="Calibri" panose="020F0502020204030204" pitchFamily="34" charset="0"/>
              </a:rPr>
              <a:t>Various languages: Fortran, Python, </a:t>
            </a:r>
            <a:r>
              <a:rPr lang="en-US" sz="1800" dirty="0" err="1">
                <a:cs typeface="Calibri" panose="020F0502020204030204" pitchFamily="34" charset="0"/>
              </a:rPr>
              <a:t>yaml</a:t>
            </a:r>
            <a:r>
              <a:rPr lang="en-US" sz="1800" dirty="0">
                <a:cs typeface="Calibri" panose="020F0502020204030204" pitchFamily="34" charset="0"/>
              </a:rPr>
              <a:t>-based.</a:t>
            </a:r>
          </a:p>
          <a:p>
            <a:pPr marL="233363" lvl="0" indent="-233363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C5BA7-95C3-3E0D-1F60-92B7196A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B386C4-D876-0CE8-30A6-F9B2C4F0D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91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E7EFF-9663-D978-C01E-F223BD53A5F1}"/>
              </a:ext>
            </a:extLst>
          </p:cNvPr>
          <p:cNvSpPr txBox="1"/>
          <p:nvPr/>
        </p:nvSpPr>
        <p:spPr>
          <a:xfrm>
            <a:off x="119743" y="207996"/>
            <a:ext cx="3584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18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 </a:t>
            </a:r>
            <a:r>
              <a:rPr lang="en-US" sz="2400" b="1" dirty="0">
                <a:solidFill>
                  <a:srgbClr val="011893"/>
                </a:solidFill>
              </a:rPr>
              <a:t>JEDI-</a:t>
            </a:r>
            <a:r>
              <a:rPr lang="en-US" sz="2400" b="1" dirty="0" err="1">
                <a:solidFill>
                  <a:srgbClr val="011893"/>
                </a:solidFill>
              </a:rPr>
              <a:t>SkyLab</a:t>
            </a:r>
            <a:r>
              <a:rPr lang="en-US" sz="2400" b="1" dirty="0">
                <a:solidFill>
                  <a:srgbClr val="011893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44ED-4A0A-20DD-A2FF-040B896642BB}"/>
              </a:ext>
            </a:extLst>
          </p:cNvPr>
          <p:cNvSpPr txBox="1"/>
          <p:nvPr/>
        </p:nvSpPr>
        <p:spPr>
          <a:xfrm>
            <a:off x="271636" y="1443558"/>
            <a:ext cx="10871985" cy="4231928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/>
          <a:p>
            <a:pPr marL="233363" lvl="0" indent="-233363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100" b="1" dirty="0">
                <a:cs typeface="Calibri" panose="020F0502020204030204" pitchFamily="34" charset="0"/>
              </a:rPr>
              <a:t>JEDI </a:t>
            </a:r>
            <a:r>
              <a:rPr lang="en-US" altLang="zh-CN" sz="2100" dirty="0">
                <a:cs typeface="Calibri" panose="020F0502020204030204" pitchFamily="34" charset="0"/>
              </a:rPr>
              <a:t>p</a:t>
            </a:r>
            <a:r>
              <a:rPr lang="en-US" sz="2100" dirty="0">
                <a:cs typeface="Calibri" panose="020F0502020204030204" pitchFamily="34" charset="0"/>
              </a:rPr>
              <a:t>romotes ease in implementation of multiple options for simulating observations</a:t>
            </a:r>
            <a:r>
              <a:rPr lang="en-US" altLang="zh-CN" sz="2100" dirty="0">
                <a:cs typeface="Calibri" panose="020F0502020204030204" pitchFamily="34" charset="0"/>
              </a:rPr>
              <a:t>.</a:t>
            </a:r>
            <a:r>
              <a:rPr lang="en-US" sz="2100" dirty="0">
                <a:cs typeface="Calibri" panose="020F0502020204030204" pitchFamily="34" charset="0"/>
              </a:rPr>
              <a:t> </a:t>
            </a:r>
            <a:r>
              <a:rPr lang="en-US" sz="2100" b="1" dirty="0">
                <a:cs typeface="Calibri" panose="020F0502020204030204" pitchFamily="34" charset="0"/>
              </a:rPr>
              <a:t>YAML</a:t>
            </a:r>
            <a:r>
              <a:rPr lang="en-US" sz="2100" dirty="0">
                <a:cs typeface="Calibri" panose="020F0502020204030204" pitchFamily="34" charset="0"/>
              </a:rPr>
              <a:t> controls experiment set-up (data usage, solver, channel selection, quality control, observation error, </a:t>
            </a:r>
            <a:r>
              <a:rPr lang="en-US" sz="2100" dirty="0" err="1">
                <a:cs typeface="Calibri" panose="020F0502020204030204" pitchFamily="34" charset="0"/>
              </a:rPr>
              <a:t>etc</a:t>
            </a:r>
            <a:r>
              <a:rPr lang="en-US" sz="2100" dirty="0">
                <a:cs typeface="Calibri" panose="020F0502020204030204" pitchFamily="34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b="1" dirty="0">
              <a:cs typeface="Calibri" panose="020F0502020204030204" pitchFamily="34" charset="0"/>
            </a:endParaRPr>
          </a:p>
          <a:p>
            <a:pPr marL="236538" indent="-236538">
              <a:buFont typeface="Arial" panose="020B0604020202020204" pitchFamily="34" charset="0"/>
              <a:buChar char="•"/>
            </a:pPr>
            <a:r>
              <a:rPr lang="en-US" sz="2100" b="1" dirty="0">
                <a:cs typeface="Calibri" panose="020F0502020204030204" pitchFamily="34" charset="0"/>
              </a:rPr>
              <a:t>JEDI-</a:t>
            </a:r>
            <a:r>
              <a:rPr lang="en-US" sz="2100" b="1" i="0" dirty="0" err="1">
                <a:effectLst/>
                <a:cs typeface="Calibri" panose="020F0502020204030204" pitchFamily="34" charset="0"/>
              </a:rPr>
              <a:t>SkyLab</a:t>
            </a:r>
            <a:r>
              <a:rPr lang="en-US" sz="2100" b="1" i="0" dirty="0">
                <a:effectLst/>
                <a:cs typeface="Calibri" panose="020F0502020204030204" pitchFamily="34" charset="0"/>
              </a:rPr>
              <a:t> 5.0 </a:t>
            </a:r>
            <a:r>
              <a:rPr lang="en-US" sz="2100" b="0" i="0" dirty="0">
                <a:effectLst/>
                <a:cs typeface="Calibri" panose="020F0502020204030204" pitchFamily="34" charset="0"/>
              </a:rPr>
              <a:t>is the fifth </a:t>
            </a:r>
            <a:r>
              <a:rPr lang="en-US" sz="2100" b="1" i="0" dirty="0">
                <a:solidFill>
                  <a:srgbClr val="FF0000"/>
                </a:solidFill>
                <a:effectLst/>
                <a:cs typeface="Calibri" panose="020F0502020204030204" pitchFamily="34" charset="0"/>
              </a:rPr>
              <a:t>roll-up release</a:t>
            </a:r>
          </a:p>
          <a:p>
            <a:pPr marL="515938" lvl="1" indent="-27940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cs typeface="Calibri" panose="020F0502020204030204" pitchFamily="34" charset="0"/>
              </a:rPr>
              <a:t>provides integrated Earth System Data Assimilation capability via a unified end-to-end ecosystem including a </a:t>
            </a:r>
            <a:r>
              <a:rPr lang="en-US" sz="2100" b="1" i="0" dirty="0">
                <a:effectLst/>
                <a:cs typeface="Calibri" panose="020F0502020204030204" pitchFamily="34" charset="0"/>
              </a:rPr>
              <a:t>single code build, workflow, data store, and diagnostics dashboard</a:t>
            </a:r>
            <a:r>
              <a:rPr lang="en-US" sz="2100" b="0" i="0" dirty="0">
                <a:effectLst/>
                <a:cs typeface="Calibri" panose="020F0502020204030204" pitchFamily="34" charset="0"/>
              </a:rPr>
              <a:t>.</a:t>
            </a:r>
          </a:p>
          <a:p>
            <a:pPr marL="515938" lvl="1" indent="-279400">
              <a:buFont typeface="Arial" panose="020B0604020202020204" pitchFamily="34" charset="0"/>
              <a:buChar char="•"/>
            </a:pPr>
            <a:endParaRPr lang="en-US" sz="2100" b="0" i="0" dirty="0">
              <a:effectLst/>
              <a:cs typeface="Calibri" panose="020F0502020204030204" pitchFamily="34" charset="0"/>
            </a:endParaRPr>
          </a:p>
          <a:p>
            <a:pPr marL="515938" lvl="1" indent="-279400">
              <a:buFont typeface="Arial" panose="020B0604020202020204" pitchFamily="34" charset="0"/>
              <a:buChar char="•"/>
            </a:pPr>
            <a:r>
              <a:rPr lang="en-US" sz="2100" b="0" i="0" dirty="0">
                <a:effectLst/>
                <a:cs typeface="Calibri" panose="020F0502020204030204" pitchFamily="34" charset="0"/>
              </a:rPr>
              <a:t>Initial capabilities are demonstrated for the following components: </a:t>
            </a:r>
            <a:r>
              <a:rPr lang="en-US" sz="2100" b="0" i="0" u="sng" dirty="0">
                <a:effectLst/>
                <a:cs typeface="Calibri" panose="020F0502020204030204" pitchFamily="34" charset="0"/>
              </a:rPr>
              <a:t>atmosphere</a:t>
            </a:r>
            <a:r>
              <a:rPr lang="en-US" sz="2100" b="0" i="0" dirty="0">
                <a:effectLst/>
                <a:cs typeface="Calibri" panose="020F0502020204030204" pitchFamily="34" charset="0"/>
              </a:rPr>
              <a:t>, ocean, sea-ice, soil moisture, snow, aerosols, and composition.</a:t>
            </a:r>
            <a:endParaRPr lang="en-US" sz="2100" dirty="0">
              <a:cs typeface="Calibri" panose="020F0502020204030204" pitchFamily="34" charset="0"/>
              <a:hlinkClick r:id="" action="ppaction://noaction"/>
            </a:endParaRPr>
          </a:p>
          <a:p>
            <a:pPr marL="236538" indent="282575"/>
            <a:r>
              <a:rPr lang="en-US" sz="2100" dirty="0">
                <a:cs typeface="Calibri" panose="020F0502020204030204" pitchFamily="34" charset="0"/>
                <a:hlinkClick r:id="rId2"/>
              </a:rPr>
              <a:t>https://www.jcsda.org/jediskylab</a:t>
            </a:r>
            <a:endParaRPr lang="en-US" sz="2100" dirty="0">
              <a:cs typeface="Calibri" panose="020F0502020204030204" pitchFamily="34" charset="0"/>
            </a:endParaRPr>
          </a:p>
          <a:p>
            <a:pPr marL="236538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3A748E-01BD-8B6B-2153-CEE0B1281724}"/>
              </a:ext>
            </a:extLst>
          </p:cNvPr>
          <p:cNvCxnSpPr>
            <a:cxnSpLocks/>
          </p:cNvCxnSpPr>
          <p:nvPr/>
        </p:nvCxnSpPr>
        <p:spPr>
          <a:xfrm>
            <a:off x="-1" y="837386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6AD326A-A31A-3160-9A28-7DBF378E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E1FBD51-775D-86CF-B294-118367619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8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088D84-EF8A-5135-4642-486B1163BD95}"/>
              </a:ext>
            </a:extLst>
          </p:cNvPr>
          <p:cNvSpPr txBox="1"/>
          <p:nvPr/>
        </p:nvSpPr>
        <p:spPr>
          <a:xfrm>
            <a:off x="187540" y="1164896"/>
            <a:ext cx="1180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Computing: AWS instance c6i.16xlarge </a:t>
            </a:r>
            <a:endParaRPr lang="en-US" sz="2000" b="1" i="0" dirty="0">
              <a:solidFill>
                <a:srgbClr val="5F636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D61F9-B9DE-838F-953A-0927498CF893}"/>
              </a:ext>
            </a:extLst>
          </p:cNvPr>
          <p:cNvSpPr txBox="1"/>
          <p:nvPr/>
        </p:nvSpPr>
        <p:spPr>
          <a:xfrm>
            <a:off x="267088" y="5634341"/>
            <a:ext cx="11086712" cy="1015663"/>
          </a:xfrm>
          <a:prstGeom prst="rect">
            <a:avLst/>
          </a:prstGeom>
          <a:noFill/>
          <a:ln w="38100">
            <a:solidFill>
              <a:srgbClr val="01189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JEDI-</a:t>
            </a:r>
            <a:r>
              <a:rPr lang="en-US" sz="20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SkyLab</a:t>
            </a:r>
            <a:r>
              <a:rPr lang="en-US" sz="20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5.0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fifth roll-up release 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that provides integrated Earth System Data Assimilation capability via a unified end-to-end ecosystem including a 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single code build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i="0" dirty="0">
                <a:solidFill>
                  <a:schemeClr val="accent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store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1" i="0" dirty="0">
                <a:solidFill>
                  <a:srgbClr val="00B0F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diagnostics dashboard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112B7-DC02-6F71-1467-48C9A2C4A3C9}"/>
              </a:ext>
            </a:extLst>
          </p:cNvPr>
          <p:cNvSpPr txBox="1"/>
          <p:nvPr/>
        </p:nvSpPr>
        <p:spPr>
          <a:xfrm>
            <a:off x="119743" y="207996"/>
            <a:ext cx="4923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11893"/>
                </a:solidFill>
              </a:rPr>
              <a:t>How to run JEDI-</a:t>
            </a:r>
            <a:r>
              <a:rPr lang="en-US" sz="2400" b="1" dirty="0" err="1">
                <a:solidFill>
                  <a:srgbClr val="011893"/>
                </a:solidFill>
              </a:rPr>
              <a:t>SkyLab</a:t>
            </a:r>
            <a:r>
              <a:rPr lang="en-US" sz="2400" b="1" dirty="0">
                <a:solidFill>
                  <a:srgbClr val="011893"/>
                </a:solidFill>
              </a:rPr>
              <a:t> (in one day)?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D5D797-65DD-1226-DCF0-6B176526454D}"/>
              </a:ext>
            </a:extLst>
          </p:cNvPr>
          <p:cNvCxnSpPr>
            <a:cxnSpLocks/>
          </p:cNvCxnSpPr>
          <p:nvPr/>
        </p:nvCxnSpPr>
        <p:spPr>
          <a:xfrm>
            <a:off x="-1" y="837386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9E0A94-03F8-6B82-9C34-C2D0E06D74FD}"/>
              </a:ext>
            </a:extLst>
          </p:cNvPr>
          <p:cNvSpPr txBox="1"/>
          <p:nvPr/>
        </p:nvSpPr>
        <p:spPr>
          <a:xfrm>
            <a:off x="187539" y="1892515"/>
            <a:ext cx="118047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Preloaded image: Amazon Machine Image (AMI)</a:t>
            </a:r>
          </a:p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endParaRPr lang="en-US" sz="2000" b="1" dirty="0">
              <a:solidFill>
                <a:srgbClr val="0432FF"/>
              </a:solidFill>
            </a:endParaRPr>
          </a:p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sz="2000" b="1" dirty="0"/>
              <a:t>Modules/Libraries (</a:t>
            </a:r>
            <a:r>
              <a:rPr lang="en-US" sz="2000" b="1" dirty="0" err="1"/>
              <a:t>spack</a:t>
            </a:r>
            <a:r>
              <a:rPr lang="en-US" sz="2000" b="1" dirty="0"/>
              <a:t>-stack, provided and maintained by JEDI infra team)</a:t>
            </a:r>
          </a:p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endParaRPr lang="en-US" sz="2000" b="1" dirty="0"/>
          </a:p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sz="2000" dirty="0">
                <a:solidFill>
                  <a:srgbClr val="00B050"/>
                </a:solidFill>
              </a:rPr>
              <a:t>compiled executables </a:t>
            </a:r>
            <a:r>
              <a:rPr lang="en-US" sz="2000" dirty="0"/>
              <a:t>(and source FV3-JEDI codes)</a:t>
            </a:r>
          </a:p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sz="2000" dirty="0">
                <a:solidFill>
                  <a:schemeClr val="accent4"/>
                </a:solidFill>
              </a:rPr>
              <a:t>Installed workflow - </a:t>
            </a:r>
            <a:r>
              <a:rPr lang="en-US" sz="2000" dirty="0" err="1">
                <a:solidFill>
                  <a:schemeClr val="accent4"/>
                </a:solidFill>
              </a:rPr>
              <a:t>ecflow</a:t>
            </a:r>
            <a:endParaRPr lang="en-US" sz="2000" dirty="0">
              <a:solidFill>
                <a:schemeClr val="accent4"/>
              </a:solidFill>
            </a:endParaRPr>
          </a:p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sz="2000" dirty="0">
                <a:solidFill>
                  <a:schemeClr val="accent2"/>
                </a:solidFill>
              </a:rPr>
              <a:t>local r2d2 database</a:t>
            </a:r>
            <a:r>
              <a:rPr lang="en-US" sz="2000" dirty="0"/>
              <a:t> (pre-stored data)</a:t>
            </a:r>
          </a:p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sz="2000" dirty="0"/>
              <a:t>Benchmark experiment “ctrl”</a:t>
            </a:r>
          </a:p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sz="2000" dirty="0"/>
              <a:t>A number of configuration “</a:t>
            </a:r>
            <a:r>
              <a:rPr lang="en-US" sz="2000" dirty="0" err="1"/>
              <a:t>yaml</a:t>
            </a:r>
            <a:r>
              <a:rPr lang="en-US" sz="2000" dirty="0"/>
              <a:t>” files </a:t>
            </a:r>
          </a:p>
          <a:p>
            <a:pPr marL="515938" lvl="1" indent="-225425">
              <a:buFont typeface="Arial" panose="020B0604020202020204" pitchFamily="34" charset="0"/>
              <a:buChar char="•"/>
              <a:tabLst>
                <a:tab pos="569913" algn="l"/>
              </a:tabLst>
            </a:pPr>
            <a:r>
              <a:rPr lang="en-US" sz="2000" dirty="0">
                <a:solidFill>
                  <a:srgbClr val="00B0F0"/>
                </a:solidFill>
              </a:rPr>
              <a:t>Plotting scripts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644D2-EF8D-6B8A-B2B1-CDBC4FF3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11" y="83163"/>
            <a:ext cx="1408176" cy="64008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35BEB9D6-D02D-B610-F228-64F666C16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4" r="35362"/>
          <a:stretch/>
        </p:blipFill>
        <p:spPr bwMode="auto">
          <a:xfrm>
            <a:off x="10863412" y="-99718"/>
            <a:ext cx="980776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6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AAC6EF-D243-EC16-77DB-46BC5E02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E2762-91F3-894F-8D1E-3D2B75AE9044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BC9F5-6A1B-A463-3580-314296BB151B}"/>
              </a:ext>
            </a:extLst>
          </p:cNvPr>
          <p:cNvSpPr txBox="1"/>
          <p:nvPr/>
        </p:nvSpPr>
        <p:spPr>
          <a:xfrm>
            <a:off x="69502" y="6307593"/>
            <a:ext cx="633129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https://</a:t>
            </a:r>
            <a:r>
              <a:rPr lang="en-US" sz="1500" dirty="0" err="1"/>
              <a:t>spack-stack.readthedocs.io</a:t>
            </a:r>
            <a:r>
              <a:rPr lang="en-US" sz="1500" dirty="0"/>
              <a:t>/</a:t>
            </a:r>
            <a:r>
              <a:rPr lang="en-US" sz="1500" dirty="0" err="1"/>
              <a:t>en</a:t>
            </a:r>
            <a:r>
              <a:rPr lang="en-US" sz="1500" dirty="0"/>
              <a:t>/1.4.0/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716FA-DE8E-9156-10C2-36D5E0A98961}"/>
              </a:ext>
            </a:extLst>
          </p:cNvPr>
          <p:cNvSpPr txBox="1"/>
          <p:nvPr/>
        </p:nvSpPr>
        <p:spPr>
          <a:xfrm>
            <a:off x="119743" y="207996"/>
            <a:ext cx="1660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11893"/>
                </a:solidFill>
              </a:rPr>
              <a:t>Spack</a:t>
            </a:r>
            <a:r>
              <a:rPr lang="en-US" sz="2400" b="1" dirty="0">
                <a:solidFill>
                  <a:srgbClr val="011893"/>
                </a:solidFill>
              </a:rPr>
              <a:t>-stack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B0BAC2-0308-C4F7-ABCD-CD1D8273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682" y="113444"/>
            <a:ext cx="1408176" cy="6400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CA6EAF-E772-459A-3E9D-ADA8EFF7BCE8}"/>
              </a:ext>
            </a:extLst>
          </p:cNvPr>
          <p:cNvCxnSpPr>
            <a:cxnSpLocks/>
          </p:cNvCxnSpPr>
          <p:nvPr/>
        </p:nvCxnSpPr>
        <p:spPr>
          <a:xfrm>
            <a:off x="0" y="713227"/>
            <a:ext cx="12179808" cy="0"/>
          </a:xfrm>
          <a:prstGeom prst="line">
            <a:avLst/>
          </a:prstGeom>
          <a:ln w="38100">
            <a:solidFill>
              <a:srgbClr val="0118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539D1F9-998A-F0C4-ACBE-B81F6706B2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4" t="2785" r="14636" b="-129"/>
          <a:stretch/>
        </p:blipFill>
        <p:spPr>
          <a:xfrm>
            <a:off x="7331188" y="45624"/>
            <a:ext cx="4828143" cy="6493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DF87F0-527E-6826-4BA0-EB549AB42B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85" r="1858"/>
          <a:stretch/>
        </p:blipFill>
        <p:spPr>
          <a:xfrm>
            <a:off x="275159" y="916120"/>
            <a:ext cx="5983137" cy="50257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4E6A5A-532F-61C3-C5EA-F34C4A43C926}"/>
              </a:ext>
            </a:extLst>
          </p:cNvPr>
          <p:cNvSpPr txBox="1"/>
          <p:nvPr/>
        </p:nvSpPr>
        <p:spPr>
          <a:xfrm>
            <a:off x="81833" y="6539361"/>
            <a:ext cx="1202909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https://jointcenterforsatellitedataassimilation-jedi-docs.readthedocs-hosted.com/</a:t>
            </a:r>
            <a:r>
              <a:rPr lang="en-US" sz="1500" dirty="0" err="1"/>
              <a:t>en</a:t>
            </a:r>
            <a:r>
              <a:rPr lang="en-US" sz="1500" dirty="0"/>
              <a:t>/latest/using/</a:t>
            </a:r>
            <a:r>
              <a:rPr lang="en-US" sz="1500" dirty="0" err="1"/>
              <a:t>jedi_environment</a:t>
            </a:r>
            <a:r>
              <a:rPr lang="en-US" sz="1500" dirty="0"/>
              <a:t>/</a:t>
            </a:r>
            <a:r>
              <a:rPr lang="en-US" sz="1500" dirty="0" err="1"/>
              <a:t>modules.html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3068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26524</TotalTime>
  <Words>1632</Words>
  <Application>Microsoft Macintosh PowerPoint</Application>
  <PresentationFormat>Widescreen</PresentationFormat>
  <Paragraphs>276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339</cp:revision>
  <dcterms:created xsi:type="dcterms:W3CDTF">2023-06-02T17:06:38Z</dcterms:created>
  <dcterms:modified xsi:type="dcterms:W3CDTF">2023-08-17T16:07:39Z</dcterms:modified>
</cp:coreProperties>
</file>