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5" r:id="rId4"/>
  </p:sldMasterIdLst>
  <p:notesMasterIdLst>
    <p:notesMasterId r:id="rId21"/>
  </p:notesMasterIdLst>
  <p:sldIdLst>
    <p:sldId id="343" r:id="rId5"/>
    <p:sldId id="350" r:id="rId6"/>
    <p:sldId id="257" r:id="rId7"/>
    <p:sldId id="283" r:id="rId8"/>
    <p:sldId id="362" r:id="rId9"/>
    <p:sldId id="355" r:id="rId10"/>
    <p:sldId id="371" r:id="rId11"/>
    <p:sldId id="370" r:id="rId12"/>
    <p:sldId id="376" r:id="rId13"/>
    <p:sldId id="351" r:id="rId14"/>
    <p:sldId id="368" r:id="rId15"/>
    <p:sldId id="372" r:id="rId16"/>
    <p:sldId id="373" r:id="rId17"/>
    <p:sldId id="374" r:id="rId18"/>
    <p:sldId id="377" r:id="rId19"/>
    <p:sldId id="259" r:id="rId20"/>
  </p:sldIdLst>
  <p:sldSz cx="12192000" cy="6858000"/>
  <p:notesSz cx="6858000" cy="9239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99FF99"/>
    <a:srgbClr val="D0D1D9"/>
    <a:srgbClr val="E08AFF"/>
    <a:srgbClr val="8000FF"/>
    <a:srgbClr val="DE6D6D"/>
    <a:srgbClr val="ED8600"/>
    <a:srgbClr val="B700FA"/>
    <a:srgbClr val="15F756"/>
    <a:srgbClr val="EDEFF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13" autoAdjust="0"/>
    <p:restoredTop sz="86973" autoAdjust="0"/>
  </p:normalViewPr>
  <p:slideViewPr>
    <p:cSldViewPr snapToGrid="0">
      <p:cViewPr varScale="1">
        <p:scale>
          <a:sx n="55" d="100"/>
          <a:sy n="55" d="100"/>
        </p:scale>
        <p:origin x="69" y="2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4E64DB-A71B-4513-AED0-BFABEF9F52C6}" type="datetimeFigureOut">
              <a:rPr lang="en-US"/>
              <a:t>3/18/2020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D379DC-D512-4812-BCB0-947100BA1AD8}" type="slidenum">
              <a:rPr lang="en-US"/>
              <a:t>‹#›</a:t>
            </a:fld>
            <a:endParaRPr lang="en-US"/>
          </a:p>
        </p:txBody>
      </p:sp>
    </p:spTree>
    <p:extLst>
      <p:ext uri="{BB962C8B-B14F-4D97-AF65-F5344CB8AC3E}">
        <p14:creationId xmlns:p14="http://schemas.microsoft.com/office/powerpoint/2010/main" val="3246710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dirty="0"/>
              <a:t>Now that the data is clean, the next stage of the project is exploratory data analysis.</a:t>
            </a:r>
          </a:p>
          <a:p>
            <a:endParaRPr lang="en-US" dirty="0"/>
          </a:p>
          <a:p>
            <a:r>
              <a:rPr lang="en-US" dirty="0"/>
              <a:t>We now have 32 columns to work with.</a:t>
            </a:r>
          </a:p>
          <a:p>
            <a:endParaRPr lang="en-US" dirty="0"/>
          </a:p>
          <a:p>
            <a:endParaRPr lang="en-US" dirty="0"/>
          </a:p>
        </p:txBody>
      </p:sp>
      <p:sp>
        <p:nvSpPr>
          <p:cNvPr id="4" name="Slide Number Placeholder 3"/>
          <p:cNvSpPr>
            <a:spLocks noGrp="1"/>
          </p:cNvSpPr>
          <p:nvPr>
            <p:ph type="sldNum" sz="quarter" idx="5"/>
          </p:nvPr>
        </p:nvSpPr>
        <p:spPr/>
        <p:txBody>
          <a:bodyPr/>
          <a:lstStyle/>
          <a:p>
            <a:fld id="{02D379DC-D512-4812-BCB0-947100BA1AD8}" type="slidenum">
              <a:rPr lang="en-US" smtClean="0"/>
              <a:t>4</a:t>
            </a:fld>
            <a:endParaRPr lang="en-US"/>
          </a:p>
        </p:txBody>
      </p:sp>
    </p:spTree>
    <p:extLst>
      <p:ext uri="{BB962C8B-B14F-4D97-AF65-F5344CB8AC3E}">
        <p14:creationId xmlns:p14="http://schemas.microsoft.com/office/powerpoint/2010/main" val="14431546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cs typeface="Calibri"/>
              </a:rPr>
              <a:t>AMY</a:t>
            </a:r>
          </a:p>
          <a:p>
            <a:r>
              <a:rPr lang="en-US" dirty="0">
                <a:cs typeface="Calibri"/>
              </a:rPr>
              <a:t>The next step was to look at histograms of all numeric variables to identify which should be categorical instead.</a:t>
            </a:r>
          </a:p>
          <a:p>
            <a:endParaRPr lang="en-US" dirty="0">
              <a:cs typeface="Calibri"/>
            </a:endParaRPr>
          </a:p>
          <a:p>
            <a:r>
              <a:rPr lang="en-US" dirty="0">
                <a:cs typeface="Calibri"/>
              </a:rPr>
              <a:t>Histograms with parallel lines instead of distributions with close bins are typically factors. It looks like the following columns are actually factors instead of integers. Some models need numerical inputs and some need factors, but at this stage of our project we converted them to factors. </a:t>
            </a:r>
          </a:p>
          <a:p>
            <a:endParaRPr lang="en-US" dirty="0">
              <a:cs typeface="Calibri"/>
            </a:endParaRPr>
          </a:p>
          <a:p>
            <a:r>
              <a:rPr lang="en-US" b="1" dirty="0">
                <a:cs typeface="Calibri"/>
              </a:rPr>
              <a:t>BUILD</a:t>
            </a:r>
          </a:p>
          <a:p>
            <a:endParaRPr lang="en-US" dirty="0">
              <a:cs typeface="Calibri"/>
            </a:endParaRPr>
          </a:p>
          <a:p>
            <a:r>
              <a:rPr lang="en-US" dirty="0">
                <a:cs typeface="Calibri"/>
              </a:rPr>
              <a:t>Based on the histogram results, we converted nine (9) columns to factors. This matches the initial report we ran that identified 9 discrete columns.</a:t>
            </a:r>
          </a:p>
          <a:p>
            <a:endParaRPr lang="en-US" dirty="0">
              <a:cs typeface="Calibri"/>
            </a:endParaRPr>
          </a:p>
          <a:p>
            <a:r>
              <a:rPr lang="en-US" dirty="0">
                <a:cs typeface="Calibri"/>
              </a:rPr>
              <a:t>The columns converted to factors at this stage were:</a:t>
            </a:r>
          </a:p>
          <a:p>
            <a:endParaRPr lang="en-US" dirty="0">
              <a:cs typeface="Calibri"/>
            </a:endParaRPr>
          </a:p>
          <a:p>
            <a:r>
              <a:rPr lang="en-US" dirty="0">
                <a:cs typeface="Calibri"/>
              </a:rPr>
              <a:t>* Education</a:t>
            </a:r>
          </a:p>
          <a:p>
            <a:r>
              <a:rPr lang="en-US" dirty="0">
                <a:cs typeface="Calibri"/>
              </a:rPr>
              <a:t>* </a:t>
            </a:r>
            <a:r>
              <a:rPr lang="en-US" dirty="0" err="1">
                <a:cs typeface="Calibri"/>
              </a:rPr>
              <a:t>EnvironmentSatisfaction</a:t>
            </a:r>
            <a:endParaRPr lang="en-US" dirty="0">
              <a:cs typeface="Calibri"/>
            </a:endParaRPr>
          </a:p>
          <a:p>
            <a:r>
              <a:rPr lang="en-US" dirty="0">
                <a:cs typeface="Calibri"/>
              </a:rPr>
              <a:t>* </a:t>
            </a:r>
            <a:r>
              <a:rPr lang="en-US" dirty="0" err="1">
                <a:cs typeface="Calibri"/>
              </a:rPr>
              <a:t>JobInvolvement</a:t>
            </a:r>
            <a:endParaRPr lang="en-US" dirty="0">
              <a:cs typeface="Calibri"/>
            </a:endParaRPr>
          </a:p>
          <a:p>
            <a:r>
              <a:rPr lang="en-US" dirty="0">
                <a:cs typeface="Calibri"/>
              </a:rPr>
              <a:t>* </a:t>
            </a:r>
            <a:r>
              <a:rPr lang="en-US" dirty="0" err="1">
                <a:cs typeface="Calibri"/>
              </a:rPr>
              <a:t>JobLevel</a:t>
            </a:r>
            <a:endParaRPr lang="en-US" dirty="0">
              <a:cs typeface="Calibri"/>
            </a:endParaRPr>
          </a:p>
          <a:p>
            <a:r>
              <a:rPr lang="en-US" dirty="0">
                <a:cs typeface="Calibri"/>
              </a:rPr>
              <a:t>* </a:t>
            </a:r>
            <a:r>
              <a:rPr lang="en-US" dirty="0" err="1">
                <a:cs typeface="Calibri"/>
              </a:rPr>
              <a:t>JobSatisfaction</a:t>
            </a:r>
            <a:endParaRPr lang="en-US" dirty="0">
              <a:cs typeface="Calibri"/>
            </a:endParaRPr>
          </a:p>
          <a:p>
            <a:r>
              <a:rPr lang="en-US" dirty="0">
                <a:cs typeface="Calibri"/>
              </a:rPr>
              <a:t>* </a:t>
            </a:r>
            <a:r>
              <a:rPr lang="en-US" dirty="0" err="1">
                <a:cs typeface="Calibri"/>
              </a:rPr>
              <a:t>PerformanceRating</a:t>
            </a:r>
            <a:endParaRPr lang="en-US" dirty="0">
              <a:cs typeface="Calibri"/>
            </a:endParaRPr>
          </a:p>
          <a:p>
            <a:r>
              <a:rPr lang="en-US" dirty="0">
                <a:cs typeface="Calibri"/>
              </a:rPr>
              <a:t>* </a:t>
            </a:r>
            <a:r>
              <a:rPr lang="en-US" dirty="0" err="1">
                <a:cs typeface="Calibri"/>
              </a:rPr>
              <a:t>RelationshipSatisfaction</a:t>
            </a:r>
            <a:endParaRPr lang="en-US" dirty="0">
              <a:cs typeface="Calibri"/>
            </a:endParaRPr>
          </a:p>
          <a:p>
            <a:r>
              <a:rPr lang="en-US" dirty="0">
                <a:cs typeface="Calibri"/>
              </a:rPr>
              <a:t>* </a:t>
            </a:r>
            <a:r>
              <a:rPr lang="en-US" dirty="0" err="1">
                <a:cs typeface="Calibri"/>
              </a:rPr>
              <a:t>StockOptionLevel</a:t>
            </a:r>
            <a:endParaRPr lang="en-US" dirty="0">
              <a:cs typeface="Calibri"/>
            </a:endParaRPr>
          </a:p>
          <a:p>
            <a:r>
              <a:rPr lang="en-US" dirty="0">
                <a:cs typeface="Calibri"/>
              </a:rPr>
              <a:t>* </a:t>
            </a:r>
            <a:r>
              <a:rPr lang="en-US" dirty="0" err="1">
                <a:cs typeface="Calibri"/>
              </a:rPr>
              <a:t>WorkLifeBalance</a:t>
            </a:r>
            <a:endParaRPr lang="en-US" dirty="0">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5</a:t>
            </a:fld>
            <a:endParaRPr lang="en-US"/>
          </a:p>
        </p:txBody>
      </p:sp>
    </p:spTree>
    <p:extLst>
      <p:ext uri="{BB962C8B-B14F-4D97-AF65-F5344CB8AC3E}">
        <p14:creationId xmlns:p14="http://schemas.microsoft.com/office/powerpoint/2010/main" val="4115409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model is used to establish association of categorical values (similar to correlation  for numerical data) In order to make these associations easier to visualize, we grouped the attributes in 3 groups and compared them to Attrition.</a:t>
            </a:r>
          </a:p>
          <a:p>
            <a:endParaRPr lang="en-US" dirty="0">
              <a:cs typeface="Calibri"/>
            </a:endParaRPr>
          </a:p>
          <a:p>
            <a:r>
              <a:rPr lang="en-US" dirty="0">
                <a:cs typeface="Calibri"/>
              </a:rPr>
              <a:t>These groups are:</a:t>
            </a:r>
          </a:p>
          <a:p>
            <a:r>
              <a:rPr lang="en-US" b="1" dirty="0"/>
              <a:t>Person/Profile: </a:t>
            </a:r>
            <a:r>
              <a:rPr lang="en-US" dirty="0"/>
              <a:t>Attributes that have to do with the employee. It includes Gender, Marital Status, Age, Education, Education Field, Performance Rating, Number of companies worked for, Distance from Home, Working Years and Company years</a:t>
            </a:r>
            <a:endParaRPr lang="en-US" dirty="0">
              <a:cs typeface="Calibri"/>
            </a:endParaRPr>
          </a:p>
          <a:p>
            <a:r>
              <a:rPr lang="en-US" b="1" dirty="0">
                <a:cs typeface="Calibri"/>
              </a:rPr>
              <a:t>Company</a:t>
            </a:r>
            <a:r>
              <a:rPr lang="en-US" dirty="0">
                <a:cs typeface="Calibri"/>
              </a:rPr>
              <a:t>: Attributes associated to company policy and rules. It included Business travel, Department, Overtime,</a:t>
            </a:r>
            <a:r>
              <a:rPr lang="en-US" dirty="0"/>
              <a:t> </a:t>
            </a:r>
            <a:r>
              <a:rPr lang="en-US" b="1" dirty="0"/>
              <a:t>Environment Satisfaction, , Relationship Satisfaction, </a:t>
            </a:r>
            <a:r>
              <a:rPr lang="en-US" dirty="0"/>
              <a:t>Stock option levels, training, work life balance and salary increase level</a:t>
            </a:r>
            <a:endParaRPr lang="en-US" dirty="0">
              <a:cs typeface="Calibri"/>
            </a:endParaRPr>
          </a:p>
          <a:p>
            <a:r>
              <a:rPr lang="en-US" b="1" dirty="0">
                <a:cs typeface="Calibri"/>
              </a:rPr>
              <a:t>Role/Job: </a:t>
            </a:r>
            <a:r>
              <a:rPr lang="en-US" dirty="0">
                <a:cs typeface="Calibri"/>
              </a:rPr>
              <a:t>Attributes in reference to the role or job performed: </a:t>
            </a:r>
            <a:r>
              <a:rPr lang="en-US" dirty="0"/>
              <a:t>Job Involvement, Job Level, Job Role, Job Satisfaction, Hourly Rate, Monthly rate and Income, Daily rate, Years without a promotion, years with the current manager and time in the current role</a:t>
            </a:r>
            <a:endParaRPr lang="en-US" dirty="0">
              <a:cs typeface="Calibri"/>
            </a:endParaRPr>
          </a:p>
          <a:p>
            <a:endParaRPr lang="en-US" dirty="0"/>
          </a:p>
          <a:p>
            <a:r>
              <a:rPr lang="en-US" dirty="0">
                <a:cs typeface="Calibri"/>
              </a:rPr>
              <a:t>In terms of the Association of the different  attributes to Attrition, </a:t>
            </a:r>
            <a:r>
              <a:rPr lang="en-US" b="1" dirty="0">
                <a:cs typeface="Calibri"/>
              </a:rPr>
              <a:t>Person-Profile attributes</a:t>
            </a:r>
            <a:r>
              <a:rPr lang="en-US" dirty="0">
                <a:cs typeface="Calibri"/>
              </a:rPr>
              <a:t> have a low association to attrition (MAX OF 0.02) Other associations are also low with the highest values at 0.17 and 0.16 for Age to Working Years (No surprise) and Working-Years and Company Years</a:t>
            </a:r>
          </a:p>
          <a:p>
            <a:endParaRPr lang="en-US" dirty="0">
              <a:cs typeface="Calibri"/>
            </a:endParaRPr>
          </a:p>
          <a:p>
            <a:r>
              <a:rPr lang="en-US" b="1" dirty="0"/>
              <a:t>Company attributes</a:t>
            </a:r>
            <a:r>
              <a:rPr lang="en-US" dirty="0"/>
              <a:t> have a low association to attrition (MAX OF 0.06) </a:t>
            </a:r>
            <a:endParaRPr lang="en-US" dirty="0">
              <a:cs typeface="Calibri"/>
            </a:endParaRPr>
          </a:p>
          <a:p>
            <a:endParaRPr lang="en-US" dirty="0">
              <a:cs typeface="Calibri"/>
            </a:endParaRPr>
          </a:p>
          <a:p>
            <a:r>
              <a:rPr lang="en-US" b="1" dirty="0">
                <a:cs typeface="Calibri"/>
              </a:rPr>
              <a:t>Role-Job attributes</a:t>
            </a:r>
            <a:r>
              <a:rPr lang="en-US" dirty="0">
                <a:cs typeface="Calibri"/>
              </a:rPr>
              <a:t> have also low associations to attrition. For other attributes the highest associations are  </a:t>
            </a:r>
            <a:r>
              <a:rPr lang="en-US" dirty="0"/>
              <a:t>job level and job role to Monthly Income level and time in a role to time with a manager </a:t>
            </a:r>
            <a:endParaRPr lang="en-US" dirty="0">
              <a:cs typeface="Calibri"/>
            </a:endParaRPr>
          </a:p>
          <a:p>
            <a:endParaRPr lang="en-US" dirty="0">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6</a:t>
            </a:fld>
            <a:endParaRPr lang="en-US"/>
          </a:p>
        </p:txBody>
      </p:sp>
    </p:spTree>
    <p:extLst>
      <p:ext uri="{BB962C8B-B14F-4D97-AF65-F5344CB8AC3E}">
        <p14:creationId xmlns:p14="http://schemas.microsoft.com/office/powerpoint/2010/main" val="2307269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correlating the attributes we can see pockets of correlation.</a:t>
            </a:r>
          </a:p>
          <a:p>
            <a:endParaRPr lang="en-US" dirty="0"/>
          </a:p>
          <a:p>
            <a:r>
              <a:rPr lang="en-US" b="1" dirty="0"/>
              <a:t>BUILD</a:t>
            </a:r>
          </a:p>
          <a:p>
            <a:r>
              <a:rPr lang="en-US" dirty="0"/>
              <a:t>Most notably are:</a:t>
            </a:r>
          </a:p>
          <a:p>
            <a:endParaRPr lang="en-US" dirty="0"/>
          </a:p>
          <a:p>
            <a:r>
              <a:rPr lang="en-US" dirty="0"/>
              <a:t>Years with Current Manager</a:t>
            </a:r>
          </a:p>
          <a:p>
            <a:r>
              <a:rPr lang="en-US" dirty="0"/>
              <a:t>Years Since Last Promotion</a:t>
            </a:r>
          </a:p>
          <a:p>
            <a:r>
              <a:rPr lang="en-US" dirty="0"/>
              <a:t>Years in Current Role</a:t>
            </a:r>
          </a:p>
          <a:p>
            <a:r>
              <a:rPr lang="en-US" dirty="0"/>
              <a:t>Years at Company</a:t>
            </a:r>
          </a:p>
          <a:p>
            <a:endParaRPr lang="en-US" dirty="0"/>
          </a:p>
          <a:p>
            <a:r>
              <a:rPr lang="en-US" b="1" dirty="0"/>
              <a:t>BUILD</a:t>
            </a:r>
          </a:p>
          <a:p>
            <a:r>
              <a:rPr lang="en-US" b="0" dirty="0"/>
              <a:t>And no surprise, these correlate with Age, Income, and Total Working Years.</a:t>
            </a:r>
          </a:p>
        </p:txBody>
      </p:sp>
      <p:sp>
        <p:nvSpPr>
          <p:cNvPr id="4" name="Slide Number Placeholder 3"/>
          <p:cNvSpPr>
            <a:spLocks noGrp="1"/>
          </p:cNvSpPr>
          <p:nvPr>
            <p:ph type="sldNum" sz="quarter" idx="5"/>
          </p:nvPr>
        </p:nvSpPr>
        <p:spPr/>
        <p:txBody>
          <a:bodyPr/>
          <a:lstStyle/>
          <a:p>
            <a:fld id="{02D379DC-D512-4812-BCB0-947100BA1AD8}" type="slidenum">
              <a:rPr lang="en-US" smtClean="0"/>
              <a:t>7</a:t>
            </a:fld>
            <a:endParaRPr lang="en-US"/>
          </a:p>
        </p:txBody>
      </p:sp>
    </p:spTree>
    <p:extLst>
      <p:ext uri="{BB962C8B-B14F-4D97-AF65-F5344CB8AC3E}">
        <p14:creationId xmlns:p14="http://schemas.microsoft.com/office/powerpoint/2010/main" val="23019303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AMY</a:t>
            </a:r>
          </a:p>
          <a:p>
            <a:r>
              <a:rPr lang="en-US" dirty="0"/>
              <a:t>Each variable was evaluated against the Attrition segments of Yes and No for a preliminary search for attributes with significant differences between their Yes and Not to attrition segments.</a:t>
            </a:r>
          </a:p>
        </p:txBody>
      </p:sp>
      <p:sp>
        <p:nvSpPr>
          <p:cNvPr id="4" name="Slide Number Placeholder 3"/>
          <p:cNvSpPr>
            <a:spLocks noGrp="1"/>
          </p:cNvSpPr>
          <p:nvPr>
            <p:ph type="sldNum" sz="quarter" idx="5"/>
          </p:nvPr>
        </p:nvSpPr>
        <p:spPr/>
        <p:txBody>
          <a:bodyPr/>
          <a:lstStyle/>
          <a:p>
            <a:fld id="{02D379DC-D512-4812-BCB0-947100BA1AD8}" type="slidenum">
              <a:rPr lang="en-US" smtClean="0"/>
              <a:t>8</a:t>
            </a:fld>
            <a:endParaRPr lang="en-US"/>
          </a:p>
        </p:txBody>
      </p:sp>
    </p:spTree>
    <p:extLst>
      <p:ext uri="{BB962C8B-B14F-4D97-AF65-F5344CB8AC3E}">
        <p14:creationId xmlns:p14="http://schemas.microsoft.com/office/powerpoint/2010/main" val="3953091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This also provides a picture of the data and the dispersion for each attribute as it shows the min and max values for each one</a:t>
            </a:r>
          </a:p>
        </p:txBody>
      </p:sp>
      <p:sp>
        <p:nvSpPr>
          <p:cNvPr id="4" name="Slide Number Placeholder 3"/>
          <p:cNvSpPr>
            <a:spLocks noGrp="1"/>
          </p:cNvSpPr>
          <p:nvPr>
            <p:ph type="sldNum" sz="quarter" idx="5"/>
          </p:nvPr>
        </p:nvSpPr>
        <p:spPr/>
        <p:txBody>
          <a:bodyPr/>
          <a:lstStyle/>
          <a:p>
            <a:fld id="{02D379DC-D512-4812-BCB0-947100BA1AD8}" type="slidenum">
              <a:rPr lang="en-US"/>
              <a:t>10</a:t>
            </a:fld>
            <a:endParaRPr lang="en-US"/>
          </a:p>
        </p:txBody>
      </p:sp>
    </p:spTree>
    <p:extLst>
      <p:ext uri="{BB962C8B-B14F-4D97-AF65-F5344CB8AC3E}">
        <p14:creationId xmlns:p14="http://schemas.microsoft.com/office/powerpoint/2010/main" val="3603227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ran several modeling algorithms: Decision Trees, SVM, Naïve Bayes, KNN, Random Forest with tweaking parameters for each.</a:t>
            </a:r>
          </a:p>
          <a:p>
            <a:endParaRPr lang="en-US">
              <a:cs typeface="+mn-lt"/>
            </a:endParaRPr>
          </a:p>
          <a:p>
            <a:r>
              <a:rPr lang="en-US">
                <a:cs typeface="+mn-lt"/>
              </a:rPr>
              <a:t>We tested across 4 versions of our datasets: all parameters, a specific 10 parameters, the 10 parameters with income added, and then the 10 </a:t>
            </a:r>
            <a:r>
              <a:rPr lang="en-US" err="1">
                <a:cs typeface="+mn-lt"/>
              </a:rPr>
              <a:t>parametres</a:t>
            </a:r>
            <a:r>
              <a:rPr lang="en-US">
                <a:cs typeface="+mn-lt"/>
              </a:rPr>
              <a:t> removing 3 parameters.</a:t>
            </a:r>
          </a:p>
          <a:p>
            <a:endParaRPr lang="en-US">
              <a:cs typeface="+mn-lt"/>
            </a:endParaRPr>
          </a:p>
          <a:p>
            <a:r>
              <a:rPr lang="en-US">
                <a:cs typeface="+mn-lt"/>
              </a:rPr>
              <a:t>We quickly stopped using the Income and Reduced Fields set as Decision Trees did worse with them on accuracy, precision, and recall, so we chose to focus on all parameters and specific 10.</a:t>
            </a:r>
          </a:p>
          <a:p>
            <a:endParaRPr lang="en-US">
              <a:cs typeface="+mn-lt"/>
            </a:endParaRPr>
          </a:p>
          <a:p>
            <a:r>
              <a:rPr lang="en-US">
                <a:cs typeface="+mn-lt"/>
              </a:rPr>
              <a:t>So the rest of the models, we targeted all parameters and specific 10.</a:t>
            </a:r>
            <a:br>
              <a:rPr lang="en-US">
                <a:cs typeface="+mn-lt"/>
              </a:rPr>
            </a:br>
            <a:br>
              <a:rPr lang="en-US">
                <a:cs typeface="+mn-lt"/>
              </a:rPr>
            </a:br>
            <a:r>
              <a:rPr lang="en-US">
                <a:cs typeface="+mn-lt"/>
              </a:rPr>
              <a:t>We created 5 seed samples (set the seeds so we could always guarantee the same) with 2/3 as training and 1/3 as testing, and we averaged the accuracy, precision, and recall across each 5 samples.</a:t>
            </a:r>
          </a:p>
        </p:txBody>
      </p:sp>
      <p:sp>
        <p:nvSpPr>
          <p:cNvPr id="4" name="Slide Number Placeholder 3"/>
          <p:cNvSpPr>
            <a:spLocks noGrp="1"/>
          </p:cNvSpPr>
          <p:nvPr>
            <p:ph type="sldNum" sz="quarter" idx="5"/>
          </p:nvPr>
        </p:nvSpPr>
        <p:spPr/>
        <p:txBody>
          <a:bodyPr/>
          <a:lstStyle/>
          <a:p>
            <a:fld id="{02D379DC-D512-4812-BCB0-947100BA1AD8}" type="slidenum">
              <a:rPr lang="en-US"/>
              <a:t>12</a:t>
            </a:fld>
            <a:endParaRPr lang="en-US"/>
          </a:p>
        </p:txBody>
      </p:sp>
    </p:spTree>
    <p:extLst>
      <p:ext uri="{BB962C8B-B14F-4D97-AF65-F5344CB8AC3E}">
        <p14:creationId xmlns:p14="http://schemas.microsoft.com/office/powerpoint/2010/main" val="1054705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We aggregated the fields together, so we could better visualize model performance.</a:t>
            </a:r>
          </a:p>
          <a:p>
            <a:endParaRPr lang="en-US">
              <a:cs typeface="Calibri"/>
            </a:endParaRPr>
          </a:p>
          <a:p>
            <a:r>
              <a:rPr lang="en-US">
                <a:cs typeface="Calibri"/>
              </a:rPr>
              <a:t>When we look at this, what we see is that each model does something better.</a:t>
            </a:r>
            <a:br>
              <a:rPr lang="en-US">
                <a:cs typeface="+mn-lt"/>
              </a:rPr>
            </a:br>
            <a:br>
              <a:rPr lang="en-US">
                <a:cs typeface="+mn-lt"/>
              </a:rPr>
            </a:br>
            <a:r>
              <a:rPr lang="en-US">
                <a:cs typeface="Calibri"/>
              </a:rPr>
              <a:t>We recommend focusing on the "Yes Attrition" because those are the people we want to target.</a:t>
            </a:r>
          </a:p>
          <a:p>
            <a:endParaRPr lang="en-US">
              <a:cs typeface="Calibri"/>
            </a:endParaRPr>
          </a:p>
          <a:p>
            <a:endParaRPr lang="en-US">
              <a:cs typeface="Calibri"/>
            </a:endParaRPr>
          </a:p>
        </p:txBody>
      </p:sp>
      <p:sp>
        <p:nvSpPr>
          <p:cNvPr id="4" name="Slide Number Placeholder 3"/>
          <p:cNvSpPr>
            <a:spLocks noGrp="1"/>
          </p:cNvSpPr>
          <p:nvPr>
            <p:ph type="sldNum" sz="quarter" idx="5"/>
          </p:nvPr>
        </p:nvSpPr>
        <p:spPr/>
        <p:txBody>
          <a:bodyPr/>
          <a:lstStyle/>
          <a:p>
            <a:fld id="{02D379DC-D512-4812-BCB0-947100BA1AD8}" type="slidenum">
              <a:rPr lang="en-US"/>
              <a:t>13</a:t>
            </a:fld>
            <a:endParaRPr lang="en-US"/>
          </a:p>
        </p:txBody>
      </p:sp>
    </p:spTree>
    <p:extLst>
      <p:ext uri="{BB962C8B-B14F-4D97-AF65-F5344CB8AC3E}">
        <p14:creationId xmlns:p14="http://schemas.microsoft.com/office/powerpoint/2010/main" val="3557556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1" y="4450188"/>
            <a:ext cx="12192000" cy="2407811"/>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3/18/2020</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7235843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Agenda">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AA314B25-B4AF-394E-BBDA-7E6BAD315F39}"/>
              </a:ext>
            </a:extLst>
          </p:cNvPr>
          <p:cNvSpPr/>
          <p:nvPr userDrawn="1"/>
        </p:nvSpPr>
        <p:spPr>
          <a:xfrm>
            <a:off x="3351057" y="0"/>
            <a:ext cx="8840943"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37575EF-0D14-6140-A91B-260C9C9DFE4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Title Placeholder 1">
            <a:extLst>
              <a:ext uri="{FF2B5EF4-FFF2-40B4-BE49-F238E27FC236}">
                <a16:creationId xmlns:a16="http://schemas.microsoft.com/office/drawing/2014/main" id="{82544261-8049-494B-A93D-BDFF1BB84722}"/>
              </a:ext>
            </a:extLst>
          </p:cNvPr>
          <p:cNvSpPr>
            <a:spLocks noGrp="1"/>
          </p:cNvSpPr>
          <p:nvPr>
            <p:ph type="title" hasCustomPrompt="1"/>
          </p:nvPr>
        </p:nvSpPr>
        <p:spPr>
          <a:xfrm>
            <a:off x="635000" y="3135207"/>
            <a:ext cx="4886854" cy="587584"/>
          </a:xfrm>
          <a:prstGeom prst="rect">
            <a:avLst/>
          </a:prstGeom>
        </p:spPr>
        <p:txBody>
          <a:bodyPr vert="horz" lIns="91440" tIns="45720" rIns="91440" bIns="45720" rtlCol="0" anchor="ctr">
            <a:normAutofit/>
          </a:bodyPr>
          <a:lstStyle>
            <a:lvl1pPr algn="ct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9214786D-83EE-814C-A5E4-D0EC7D29D0C4}"/>
              </a:ext>
            </a:extLst>
          </p:cNvPr>
          <p:cNvSpPr>
            <a:spLocks noGrp="1"/>
          </p:cNvSpPr>
          <p:nvPr>
            <p:ph sz="half" idx="2"/>
          </p:nvPr>
        </p:nvSpPr>
        <p:spPr>
          <a:xfrm>
            <a:off x="5575829" y="633875"/>
            <a:ext cx="5981171" cy="5590250"/>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solidFill>
                  <a:schemeClr val="tx1"/>
                </a:solidFill>
              </a:defRPr>
            </a:lvl2pPr>
            <a:lvl3pPr marL="612648" indent="-228600">
              <a:buClr>
                <a:schemeClr val="tx1"/>
              </a:buClr>
              <a:buFont typeface="+mj-lt"/>
              <a:buAutoNum type="arabicPeriod"/>
              <a:defRPr sz="1100">
                <a:solidFill>
                  <a:schemeClr val="tx1"/>
                </a:solidFill>
              </a:defRPr>
            </a:lvl3pPr>
            <a:lvl4pPr marL="795528" indent="-228600">
              <a:buClr>
                <a:schemeClr val="tx1"/>
              </a:buClr>
              <a:buFont typeface="+mj-lt"/>
              <a:buAutoNum type="arabicPeriod"/>
              <a:defRPr sz="1100">
                <a:solidFill>
                  <a:schemeClr val="tx1"/>
                </a:solidFill>
              </a:defRPr>
            </a:lvl4pPr>
            <a:lvl5pPr marL="978408" indent="-228600">
              <a:buClr>
                <a:schemeClr val="tx1"/>
              </a:buClr>
              <a:buFont typeface="+mj-lt"/>
              <a:buAutoNum type="arabicPeriod"/>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918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wo Content">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2E148DD3-DD87-154B-80B4-2421965D3C83}"/>
              </a:ext>
            </a:extLst>
          </p:cNvPr>
          <p:cNvSpPr/>
          <p:nvPr userDrawn="1"/>
        </p:nvSpPr>
        <p:spPr>
          <a:xfrm>
            <a:off x="1" y="17145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742E4732-0E8F-7B46-BD08-0F2EE0DA8786}"/>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7" name="Title Placeholder 1">
            <a:extLst>
              <a:ext uri="{FF2B5EF4-FFF2-40B4-BE49-F238E27FC236}">
                <a16:creationId xmlns:a16="http://schemas.microsoft.com/office/drawing/2014/main" id="{6E73F81A-7260-5C4F-A7FF-CA2CC731BC33}"/>
              </a:ext>
            </a:extLst>
          </p:cNvPr>
          <p:cNvSpPr>
            <a:spLocks noGrp="1"/>
          </p:cNvSpPr>
          <p:nvPr>
            <p:ph type="title" hasCustomPrompt="1"/>
          </p:nvPr>
        </p:nvSpPr>
        <p:spPr>
          <a:xfrm>
            <a:off x="5443870" y="942871"/>
            <a:ext cx="5711810" cy="587584"/>
          </a:xfrm>
          <a:prstGeom prst="rect">
            <a:avLst/>
          </a:prstGeom>
        </p:spPr>
        <p:txBody>
          <a:bodyPr vert="horz" lIns="91440" tIns="45720" rIns="91440" bIns="45720" rtlCol="0" anchor="ctr">
            <a:normAutofit/>
          </a:bodyPr>
          <a:lstStyle/>
          <a:p>
            <a:r>
              <a:rPr lang="en-US" noProof="0"/>
              <a:t>CLICK TO EDIT MASTER TITLE STYLE</a:t>
            </a:r>
          </a:p>
        </p:txBody>
      </p:sp>
      <p:sp>
        <p:nvSpPr>
          <p:cNvPr id="9" name="Content Placeholder 3">
            <a:extLst>
              <a:ext uri="{FF2B5EF4-FFF2-40B4-BE49-F238E27FC236}">
                <a16:creationId xmlns:a16="http://schemas.microsoft.com/office/drawing/2014/main" id="{4CD13CD4-3E4F-2E41-ACF4-2446257D236F}"/>
              </a:ext>
            </a:extLst>
          </p:cNvPr>
          <p:cNvSpPr>
            <a:spLocks noGrp="1"/>
          </p:cNvSpPr>
          <p:nvPr>
            <p:ph sz="half" idx="2"/>
          </p:nvPr>
        </p:nvSpPr>
        <p:spPr>
          <a:xfrm>
            <a:off x="5443870" y="1973589"/>
            <a:ext cx="5711810" cy="3941540"/>
          </a:xfrm>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Content Placeholder 3">
            <a:extLst>
              <a:ext uri="{FF2B5EF4-FFF2-40B4-BE49-F238E27FC236}">
                <a16:creationId xmlns:a16="http://schemas.microsoft.com/office/drawing/2014/main" id="{D8E69886-8907-DB47-87C2-0621AF156D9F}"/>
              </a:ext>
            </a:extLst>
          </p:cNvPr>
          <p:cNvSpPr>
            <a:spLocks noGrp="1"/>
          </p:cNvSpPr>
          <p:nvPr>
            <p:ph sz="half" idx="14"/>
          </p:nvPr>
        </p:nvSpPr>
        <p:spPr>
          <a:xfrm>
            <a:off x="605170" y="621039"/>
            <a:ext cx="4589130" cy="5603086"/>
          </a:xfrm>
          <a:solidFill>
            <a:srgbClr val="EDEFF7"/>
          </a:solidFill>
        </p:spPr>
        <p:txBody>
          <a:bodyPr>
            <a:normAutofit/>
          </a:bodyPr>
          <a:lstStyle>
            <a:lvl1pPr>
              <a:buClr>
                <a:schemeClr val="tx1"/>
              </a:buClr>
              <a:defRPr sz="1600">
                <a:solidFill>
                  <a:schemeClr val="tx1"/>
                </a:solidFill>
              </a:defRPr>
            </a:lvl1pPr>
            <a:lvl2pPr marL="384048" indent="-182880">
              <a:buClr>
                <a:schemeClr val="tx1"/>
              </a:buClr>
              <a:buFont typeface="Arial" panose="020B0604020202020204" pitchFamily="34" charset="0"/>
              <a:buChar char="•"/>
              <a:defRPr sz="1400">
                <a:solidFill>
                  <a:schemeClr val="tx1"/>
                </a:solidFill>
              </a:defRPr>
            </a:lvl2pPr>
            <a:lvl3pPr marL="566928" indent="-182880">
              <a:buClr>
                <a:schemeClr val="tx1"/>
              </a:buClr>
              <a:buFont typeface="Arial" panose="020B0604020202020204" pitchFamily="34" charset="0"/>
              <a:buChar char="•"/>
              <a:defRPr sz="1100">
                <a:solidFill>
                  <a:schemeClr val="tx1"/>
                </a:solidFill>
              </a:defRPr>
            </a:lvl3pPr>
            <a:lvl4pPr marL="749808" indent="-182880">
              <a:buClr>
                <a:schemeClr val="tx1"/>
              </a:buClr>
              <a:buFont typeface="Arial" panose="020B0604020202020204" pitchFamily="34" charset="0"/>
              <a:buChar char="•"/>
              <a:defRPr sz="1100">
                <a:solidFill>
                  <a:schemeClr val="tx1"/>
                </a:solidFill>
              </a:defRPr>
            </a:lvl4pPr>
            <a:lvl5pPr marL="932688" indent="-182880">
              <a:buClr>
                <a:schemeClr val="tx1"/>
              </a:buClr>
              <a:buFont typeface="Arial" panose="020B0604020202020204" pitchFamily="34" charset="0"/>
              <a:buChar cha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263102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9C88DF2D-0421-A94C-82C1-867E1E5E4907}"/>
              </a:ext>
            </a:extLst>
          </p:cNvPr>
          <p:cNvSpPr/>
          <p:nvPr userDrawn="1"/>
        </p:nvSpPr>
        <p:spPr>
          <a:xfrm>
            <a:off x="10993582" y="0"/>
            <a:ext cx="1198418"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334D05A3-7A20-9447-8D39-F2980D85413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8" name="Rectangle 7">
            <a:extLst>
              <a:ext uri="{FF2B5EF4-FFF2-40B4-BE49-F238E27FC236}">
                <a16:creationId xmlns:a16="http://schemas.microsoft.com/office/drawing/2014/main" id="{DA134939-39C0-4522-A125-A13DFDA66490}"/>
              </a:ext>
            </a:extLst>
          </p:cNvPr>
          <p:cNvSpPr/>
          <p:nvPr/>
        </p:nvSpPr>
        <p:spPr>
          <a:xfrm>
            <a:off x="634999" y="3927894"/>
            <a:ext cx="10922000" cy="2326856"/>
          </a:xfrm>
          <a:prstGeom prst="rect">
            <a:avLst/>
          </a:prstGeom>
          <a:solidFill>
            <a:srgbClr val="F6F9FF"/>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35001" y="603250"/>
            <a:ext cx="10921998" cy="3294019"/>
          </a:xfrm>
          <a:solidFill>
            <a:schemeClr val="bg1"/>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p>
        </p:txBody>
      </p:sp>
      <p:sp>
        <p:nvSpPr>
          <p:cNvPr id="2" name="Title 1"/>
          <p:cNvSpPr>
            <a:spLocks noGrp="1"/>
          </p:cNvSpPr>
          <p:nvPr>
            <p:ph type="title"/>
          </p:nvPr>
        </p:nvSpPr>
        <p:spPr>
          <a:xfrm>
            <a:off x="1097279" y="4298078"/>
            <a:ext cx="10113645" cy="743682"/>
          </a:xfrm>
          <a:prstGeom prst="rect">
            <a:avLst/>
          </a:prstGeom>
        </p:spPr>
        <p:txBody>
          <a:bodyPr tIns="0" bIns="0" anchor="b">
            <a:noAutofit/>
          </a:bodyPr>
          <a:lstStyle>
            <a:lvl1pPr>
              <a:defRPr sz="3600" b="0">
                <a:solidFill>
                  <a:schemeClr val="tx1"/>
                </a:solidFill>
              </a:defRPr>
            </a:lvl1pPr>
          </a:lstStyle>
          <a:p>
            <a:r>
              <a:rPr lang="en-US" noProof="0"/>
              <a:t>Click to edit Master title style</a:t>
            </a:r>
          </a:p>
        </p:txBody>
      </p:sp>
      <p:sp>
        <p:nvSpPr>
          <p:cNvPr id="4" name="Text Placeholder 3"/>
          <p:cNvSpPr>
            <a:spLocks noGrp="1"/>
          </p:cNvSpPr>
          <p:nvPr>
            <p:ph type="body" sz="half" idx="2"/>
          </p:nvPr>
        </p:nvSpPr>
        <p:spPr>
          <a:xfrm>
            <a:off x="1097279" y="5213716"/>
            <a:ext cx="10113264" cy="609600"/>
          </a:xfrm>
        </p:spPr>
        <p:txBody>
          <a:bodyPr lIns="91440" tIns="0" rIns="91440" bIns="0">
            <a:normAutofit/>
          </a:bodyPr>
          <a:lstStyle>
            <a:lvl1pPr marL="0" indent="0">
              <a:spcBef>
                <a:spcPts val="0"/>
              </a:spcBef>
              <a:spcAft>
                <a:spcPts val="600"/>
              </a:spcAft>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noProof="0" smtClean="0"/>
              <a:t>3/18/2020</a:t>
            </a:fld>
            <a:endParaRPr lang="en-US" noProof="0"/>
          </a:p>
        </p:txBody>
      </p:sp>
      <p:sp>
        <p:nvSpPr>
          <p:cNvPr id="6" name="Footer Placeholder 5"/>
          <p:cNvSpPr>
            <a:spLocks noGrp="1"/>
          </p:cNvSpPr>
          <p:nvPr>
            <p:ph type="ftr" sz="quarter" idx="11"/>
          </p:nvPr>
        </p:nvSpPr>
        <p:spPr>
          <a:xfrm>
            <a:off x="1097279" y="6446838"/>
            <a:ext cx="6818262" cy="365125"/>
          </a:xfrm>
        </p:spPr>
        <p:txBody>
          <a:bodyPr/>
          <a:lstStyle/>
          <a:p>
            <a:pPr algn="l"/>
            <a:endParaRPr lang="en-US" noProof="0"/>
          </a:p>
        </p:txBody>
      </p:sp>
      <p:sp>
        <p:nvSpPr>
          <p:cNvPr id="7" name="Slide Number Placeholder 6"/>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4046387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Section Header">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F9512BDE-EEA0-404B-8D45-8AA93D61DABC}"/>
              </a:ext>
            </a:extLst>
          </p:cNvPr>
          <p:cNvSpPr/>
          <p:nvPr userDrawn="1"/>
        </p:nvSpPr>
        <p:spPr>
          <a:xfrm flipH="1">
            <a:off x="4217870" y="0"/>
            <a:ext cx="3599236" cy="6857999"/>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1" name="Rectangle">
            <a:extLst>
              <a:ext uri="{FF2B5EF4-FFF2-40B4-BE49-F238E27FC236}">
                <a16:creationId xmlns:a16="http://schemas.microsoft.com/office/drawing/2014/main" id="{E1223535-0F2F-6340-80B9-0B5D9364A13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1"/>
          <p:cNvSpPr>
            <a:spLocks noGrp="1"/>
          </p:cNvSpPr>
          <p:nvPr>
            <p:ph type="ctrTitle"/>
          </p:nvPr>
        </p:nvSpPr>
        <p:spPr>
          <a:xfrm>
            <a:off x="1097280" y="758952"/>
            <a:ext cx="10058400" cy="3566160"/>
          </a:xfrm>
          <a:prstGeom prst="rect">
            <a:avLst/>
          </a:prstGeom>
        </p:spPr>
        <p:txBody>
          <a:bodyPr anchor="b">
            <a:normAutofit/>
          </a:bodyPr>
          <a:lstStyle>
            <a:lvl1pPr algn="l">
              <a:lnSpc>
                <a:spcPct val="90000"/>
              </a:lnSpc>
              <a:defRPr sz="8000" cap="all" spc="-50" baseline="0">
                <a:solidFill>
                  <a:schemeClr val="tx1">
                    <a:lumMod val="85000"/>
                    <a:lumOff val="15000"/>
                  </a:schemeClr>
                </a:solidFill>
              </a:defRPr>
            </a:lvl1pPr>
          </a:lstStyle>
          <a:p>
            <a:r>
              <a:rPr lang="en-US" noProof="0"/>
              <a:t>Click to edit Master title style</a:t>
            </a:r>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noProof="0"/>
              <a:t>Click to edit Master subtitle style</a:t>
            </a:r>
          </a:p>
        </p:txBody>
      </p: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noProof="0" smtClean="0"/>
              <a:t>3/18/2020</a:t>
            </a:fld>
            <a:endParaRPr lang="en-US" noProof="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noProof="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397075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solidFill>
        <a:effectLst/>
      </p:bgPr>
    </p:bg>
    <p:spTree>
      <p:nvGrpSpPr>
        <p:cNvPr id="1" name=""/>
        <p:cNvGrpSpPr/>
        <p:nvPr/>
      </p:nvGrpSpPr>
      <p:grpSpPr>
        <a:xfrm>
          <a:off x="0" y="0"/>
          <a:ext cx="0" cy="0"/>
          <a:chOff x="0" y="0"/>
          <a:chExt cx="0" cy="0"/>
        </a:xfrm>
      </p:grpSpPr>
      <p:sp>
        <p:nvSpPr>
          <p:cNvPr id="12" name="Rectangle">
            <a:extLst>
              <a:ext uri="{FF2B5EF4-FFF2-40B4-BE49-F238E27FC236}">
                <a16:creationId xmlns:a16="http://schemas.microsoft.com/office/drawing/2014/main" id="{202A34A5-A029-A246-82C6-D288185EB396}"/>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3" name="Rectangle">
            <a:extLst>
              <a:ext uri="{FF2B5EF4-FFF2-40B4-BE49-F238E27FC236}">
                <a16:creationId xmlns:a16="http://schemas.microsoft.com/office/drawing/2014/main" id="{2773E1D8-C87F-EE46-8284-575DCA498E81}"/>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noProof="0" smtClean="0"/>
              <a:t>3/18/2020</a:t>
            </a:fld>
            <a:endParaRPr lang="en-US" noProof="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noProof="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1" name="Title Placeholder 1">
            <a:extLst>
              <a:ext uri="{FF2B5EF4-FFF2-40B4-BE49-F238E27FC236}">
                <a16:creationId xmlns:a16="http://schemas.microsoft.com/office/drawing/2014/main" id="{C429A40D-770E-C144-A5B5-6A4442C09C24}"/>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432407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15" name="Rectangle">
            <a:extLst>
              <a:ext uri="{FF2B5EF4-FFF2-40B4-BE49-F238E27FC236}">
                <a16:creationId xmlns:a16="http://schemas.microsoft.com/office/drawing/2014/main" id="{64248D99-2B30-464D-B9B7-4E5C3A1F3FB2}"/>
              </a:ext>
            </a:extLst>
          </p:cNvPr>
          <p:cNvSpPr/>
          <p:nvPr userDrawn="1"/>
        </p:nvSpPr>
        <p:spPr>
          <a:xfrm flipH="1">
            <a:off x="0" y="0"/>
            <a:ext cx="6096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6" name="Rectangle">
            <a:extLst>
              <a:ext uri="{FF2B5EF4-FFF2-40B4-BE49-F238E27FC236}">
                <a16:creationId xmlns:a16="http://schemas.microsoft.com/office/drawing/2014/main" id="{3FAFF55B-FDE6-394B-A39B-22627D8FB6E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4" name="Content Placeholder 3"/>
          <p:cNvSpPr>
            <a:spLocks noGrp="1"/>
          </p:cNvSpPr>
          <p:nvPr>
            <p:ph sz="half" idx="2"/>
          </p:nvPr>
        </p:nvSpPr>
        <p:spPr>
          <a:xfrm>
            <a:off x="1097280" y="2958274"/>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6" name="Content Placeholder 5"/>
          <p:cNvSpPr>
            <a:spLocks noGrp="1"/>
          </p:cNvSpPr>
          <p:nvPr>
            <p:ph sz="quarter" idx="4"/>
          </p:nvPr>
        </p:nvSpPr>
        <p:spPr>
          <a:xfrm>
            <a:off x="6515944" y="2958273"/>
            <a:ext cx="4639736" cy="2910821"/>
          </a:xfrm>
        </p:spPr>
        <p:txBody>
          <a:bodyPr>
            <a:normAutofit/>
          </a:bodyPr>
          <a:lstStyle>
            <a:lvl1pPr>
              <a:defRPr sz="1600">
                <a:solidFill>
                  <a:schemeClr val="tx1"/>
                </a:solidFill>
              </a:defRPr>
            </a:lvl1pPr>
            <a:lvl2pPr>
              <a:defRPr sz="1400">
                <a:solidFill>
                  <a:schemeClr val="tx1"/>
                </a:solidFill>
              </a:defRPr>
            </a:lvl2pPr>
            <a:lvl3pPr>
              <a:defRPr sz="1100">
                <a:solidFill>
                  <a:schemeClr val="tx1"/>
                </a:solidFill>
              </a:defRPr>
            </a:lvl3pPr>
            <a:lvl4pPr>
              <a:defRPr sz="1100">
                <a:solidFill>
                  <a:schemeClr val="tx1"/>
                </a:solidFill>
              </a:defRPr>
            </a:lvl4pPr>
            <a:lvl5pPr>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noProof="0" smtClean="0"/>
              <a:t>3/18/2020</a:t>
            </a:fld>
            <a:endParaRPr lang="en-US" noProof="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noProof="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7" name="Title Placeholder 1">
            <a:extLst>
              <a:ext uri="{FF2B5EF4-FFF2-40B4-BE49-F238E27FC236}">
                <a16:creationId xmlns:a16="http://schemas.microsoft.com/office/drawing/2014/main" id="{99E345E4-E77C-484E-9FBB-E4EC71F08545}"/>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2423224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9" name="Rectangle">
            <a:extLst>
              <a:ext uri="{FF2B5EF4-FFF2-40B4-BE49-F238E27FC236}">
                <a16:creationId xmlns:a16="http://schemas.microsoft.com/office/drawing/2014/main" id="{83ACCAC0-2C8A-CE43-8C55-22BB53C73920}"/>
              </a:ext>
            </a:extLst>
          </p:cNvPr>
          <p:cNvSpPr/>
          <p:nvPr userDrawn="1"/>
        </p:nvSpPr>
        <p:spPr>
          <a:xfrm flipH="1">
            <a:off x="0" y="0"/>
            <a:ext cx="3351057"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3/18/2020</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4" name="Title Placeholder 1">
            <a:extLst>
              <a:ext uri="{FF2B5EF4-FFF2-40B4-BE49-F238E27FC236}">
                <a16:creationId xmlns:a16="http://schemas.microsoft.com/office/drawing/2014/main" id="{D4076461-FF7A-8843-B7F9-D041F3FB22FC}"/>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3020399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am ">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35FB147F-5DC4-B24C-B8CB-D3DA74290381}"/>
              </a:ext>
            </a:extLst>
          </p:cNvPr>
          <p:cNvSpPr/>
          <p:nvPr userDrawn="1"/>
        </p:nvSpPr>
        <p:spPr>
          <a:xfrm>
            <a:off x="1" y="3429000"/>
            <a:ext cx="12192000" cy="3429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10" name="Rectangle">
            <a:extLst>
              <a:ext uri="{FF2B5EF4-FFF2-40B4-BE49-F238E27FC236}">
                <a16:creationId xmlns:a16="http://schemas.microsoft.com/office/drawing/2014/main" id="{A400A9BD-AA60-E24D-9FC2-722758C8C933}"/>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noProof="0" smtClean="0"/>
              <a:t>3/18/2020</a:t>
            </a:fld>
            <a:endParaRPr lang="en-US" noProof="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noProof="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19" name="Picture Placeholder 3">
            <a:extLst>
              <a:ext uri="{FF2B5EF4-FFF2-40B4-BE49-F238E27FC236}">
                <a16:creationId xmlns:a16="http://schemas.microsoft.com/office/drawing/2014/main" id="{B9308E97-4F89-394E-856A-5B4EFCB2E73D}"/>
              </a:ext>
            </a:extLst>
          </p:cNvPr>
          <p:cNvSpPr>
            <a:spLocks noGrp="1"/>
          </p:cNvSpPr>
          <p:nvPr>
            <p:ph type="pic" sz="quarter" idx="13"/>
          </p:nvPr>
        </p:nvSpPr>
        <p:spPr>
          <a:xfrm>
            <a:off x="1097279" y="1930861"/>
            <a:ext cx="2919413" cy="2919413"/>
          </a:xfrm>
          <a:solidFill>
            <a:srgbClr val="EDEFF7"/>
          </a:solidFill>
        </p:spPr>
        <p:txBody>
          <a:bodyPr anchor="ctr"/>
          <a:lstStyle>
            <a:lvl1pPr algn="ctr">
              <a:defRPr/>
            </a:lvl1pPr>
          </a:lstStyle>
          <a:p>
            <a:r>
              <a:rPr lang="en-US" noProof="0"/>
              <a:t>Click icon to add picture</a:t>
            </a:r>
          </a:p>
        </p:txBody>
      </p:sp>
      <p:sp>
        <p:nvSpPr>
          <p:cNvPr id="20" name="Picture Placeholder 3">
            <a:extLst>
              <a:ext uri="{FF2B5EF4-FFF2-40B4-BE49-F238E27FC236}">
                <a16:creationId xmlns:a16="http://schemas.microsoft.com/office/drawing/2014/main" id="{A50BECA0-8817-964B-AEDB-A45669684C37}"/>
              </a:ext>
            </a:extLst>
          </p:cNvPr>
          <p:cNvSpPr>
            <a:spLocks noGrp="1"/>
          </p:cNvSpPr>
          <p:nvPr>
            <p:ph type="pic" sz="quarter" idx="14"/>
          </p:nvPr>
        </p:nvSpPr>
        <p:spPr>
          <a:xfrm>
            <a:off x="4659186" y="1930861"/>
            <a:ext cx="2919413" cy="2919413"/>
          </a:xfrm>
          <a:solidFill>
            <a:srgbClr val="EDEFF7"/>
          </a:solidFill>
        </p:spPr>
        <p:txBody>
          <a:bodyPr anchor="ctr"/>
          <a:lstStyle>
            <a:lvl1pPr algn="ctr">
              <a:defRPr/>
            </a:lvl1pPr>
          </a:lstStyle>
          <a:p>
            <a:r>
              <a:rPr lang="en-US" noProof="0"/>
              <a:t>Click icon to add picture</a:t>
            </a:r>
          </a:p>
        </p:txBody>
      </p:sp>
      <p:sp>
        <p:nvSpPr>
          <p:cNvPr id="21" name="Picture Placeholder 3">
            <a:extLst>
              <a:ext uri="{FF2B5EF4-FFF2-40B4-BE49-F238E27FC236}">
                <a16:creationId xmlns:a16="http://schemas.microsoft.com/office/drawing/2014/main" id="{EF399F4D-B67A-4C4B-BCF3-36FE110603F1}"/>
              </a:ext>
            </a:extLst>
          </p:cNvPr>
          <p:cNvSpPr>
            <a:spLocks noGrp="1"/>
          </p:cNvSpPr>
          <p:nvPr>
            <p:ph type="pic" sz="quarter" idx="15"/>
          </p:nvPr>
        </p:nvSpPr>
        <p:spPr>
          <a:xfrm>
            <a:off x="8221093" y="1930861"/>
            <a:ext cx="2919413" cy="2919413"/>
          </a:xfrm>
          <a:solidFill>
            <a:srgbClr val="EDEFF7"/>
          </a:solidFill>
        </p:spPr>
        <p:txBody>
          <a:bodyPr anchor="ctr"/>
          <a:lstStyle>
            <a:lvl1pPr algn="ctr">
              <a:defRPr/>
            </a:lvl1pPr>
          </a:lstStyle>
          <a:p>
            <a:r>
              <a:rPr lang="en-US" noProof="0"/>
              <a:t>Click icon to add picture</a:t>
            </a:r>
          </a:p>
        </p:txBody>
      </p:sp>
      <p:sp>
        <p:nvSpPr>
          <p:cNvPr id="22" name="Text Placeholder 3">
            <a:extLst>
              <a:ext uri="{FF2B5EF4-FFF2-40B4-BE49-F238E27FC236}">
                <a16:creationId xmlns:a16="http://schemas.microsoft.com/office/drawing/2014/main" id="{08305C84-E25F-EC49-8F2B-4C0181FD3ABF}"/>
              </a:ext>
            </a:extLst>
          </p:cNvPr>
          <p:cNvSpPr>
            <a:spLocks noGrp="1"/>
          </p:cNvSpPr>
          <p:nvPr>
            <p:ph type="body" sz="half" idx="2" hasCustomPrompt="1"/>
          </p:nvPr>
        </p:nvSpPr>
        <p:spPr>
          <a:xfrm>
            <a:off x="1097279"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3" name="Text Placeholder 3">
            <a:extLst>
              <a:ext uri="{FF2B5EF4-FFF2-40B4-BE49-F238E27FC236}">
                <a16:creationId xmlns:a16="http://schemas.microsoft.com/office/drawing/2014/main" id="{A57A1FCE-E6BF-3747-9D43-42DBA6656EC0}"/>
              </a:ext>
            </a:extLst>
          </p:cNvPr>
          <p:cNvSpPr>
            <a:spLocks noGrp="1"/>
          </p:cNvSpPr>
          <p:nvPr>
            <p:ph type="body" sz="half" idx="16" hasCustomPrompt="1"/>
          </p:nvPr>
        </p:nvSpPr>
        <p:spPr>
          <a:xfrm>
            <a:off x="4666773"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4" name="Text Placeholder 3">
            <a:extLst>
              <a:ext uri="{FF2B5EF4-FFF2-40B4-BE49-F238E27FC236}">
                <a16:creationId xmlns:a16="http://schemas.microsoft.com/office/drawing/2014/main" id="{5B4B74C8-96E7-684F-91B9-8CE56CD10F1E}"/>
              </a:ext>
            </a:extLst>
          </p:cNvPr>
          <p:cNvSpPr>
            <a:spLocks noGrp="1"/>
          </p:cNvSpPr>
          <p:nvPr>
            <p:ph type="body" sz="half" idx="17" hasCustomPrompt="1"/>
          </p:nvPr>
        </p:nvSpPr>
        <p:spPr>
          <a:xfrm>
            <a:off x="8236267" y="5257321"/>
            <a:ext cx="2919413" cy="583534"/>
          </a:xfrm>
        </p:spPr>
        <p:txBody>
          <a:bodyPr lIns="91440" rIns="91440" anchor="ctr">
            <a:normAutofit/>
          </a:bodyPr>
          <a:lstStyle>
            <a:lvl1pPr marL="0" indent="0" algn="ctr">
              <a:buNone/>
              <a:defRPr sz="1800" cap="all" baseline="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noProof="0"/>
              <a:t>Name Goes Here</a:t>
            </a:r>
          </a:p>
        </p:txBody>
      </p:sp>
      <p:sp>
        <p:nvSpPr>
          <p:cNvPr id="25" name="Title Placeholder 1">
            <a:extLst>
              <a:ext uri="{FF2B5EF4-FFF2-40B4-BE49-F238E27FC236}">
                <a16:creationId xmlns:a16="http://schemas.microsoft.com/office/drawing/2014/main" id="{D522564E-B348-544F-A8E5-CFCAFA48B54B}"/>
              </a:ext>
            </a:extLst>
          </p:cNvPr>
          <p:cNvSpPr>
            <a:spLocks noGrp="1"/>
          </p:cNvSpPr>
          <p:nvPr>
            <p:ph type="title" hasCustomPrompt="1"/>
          </p:nvPr>
        </p:nvSpPr>
        <p:spPr>
          <a:xfrm>
            <a:off x="1097280" y="942871"/>
            <a:ext cx="10058400" cy="587584"/>
          </a:xfrm>
          <a:prstGeom prst="rect">
            <a:avLst/>
          </a:prstGeom>
        </p:spPr>
        <p:txBody>
          <a:bodyPr vert="horz" lIns="91440" tIns="45720" rIns="91440" bIns="45720" rtlCol="0" anchor="ctr">
            <a:normAutofit/>
          </a:bodyPr>
          <a:lstStyle>
            <a:lvl1pPr>
              <a:defRPr cap="all" baseline="0"/>
            </a:lvl1pPr>
          </a:lstStyle>
          <a:p>
            <a:r>
              <a:rPr lang="en-US" noProof="0"/>
              <a:t>CLICK TO EDIT MASTER TITLE STYLE</a:t>
            </a:r>
          </a:p>
        </p:txBody>
      </p:sp>
    </p:spTree>
    <p:extLst>
      <p:ext uri="{BB962C8B-B14F-4D97-AF65-F5344CB8AC3E}">
        <p14:creationId xmlns:p14="http://schemas.microsoft.com/office/powerpoint/2010/main" val="1418890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24722972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ntent and Imag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05BFC727-5650-B049-AA2A-2511C08FB35B}"/>
              </a:ext>
            </a:extLst>
          </p:cNvPr>
          <p:cNvSpPr/>
          <p:nvPr userDrawn="1"/>
        </p:nvSpPr>
        <p:spPr>
          <a:xfrm flipH="1">
            <a:off x="0" y="0"/>
            <a:ext cx="1195754"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E700C598-C823-744D-BE16-5114B7625057}"/>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10" name="Picture Placeholder 8">
            <a:extLst>
              <a:ext uri="{FF2B5EF4-FFF2-40B4-BE49-F238E27FC236}">
                <a16:creationId xmlns:a16="http://schemas.microsoft.com/office/drawing/2014/main" id="{21BED569-C9C5-8F4D-A42A-ED4914579D63}"/>
              </a:ext>
            </a:extLst>
          </p:cNvPr>
          <p:cNvSpPr>
            <a:spLocks noGrp="1"/>
          </p:cNvSpPr>
          <p:nvPr>
            <p:ph type="pic" sz="quarter" idx="13"/>
          </p:nvPr>
        </p:nvSpPr>
        <p:spPr>
          <a:xfrm>
            <a:off x="5924550" y="633875"/>
            <a:ext cx="5632450" cy="5591175"/>
          </a:xfrm>
          <a:solidFill>
            <a:schemeClr val="tx2"/>
          </a:solidFill>
        </p:spPr>
        <p:txBody>
          <a:bodyPr anchor="ctr"/>
          <a:lstStyle>
            <a:lvl1pPr algn="ctr">
              <a:defRPr>
                <a:solidFill>
                  <a:schemeClr val="bg1"/>
                </a:solidFill>
              </a:defRPr>
            </a:lvl1pPr>
          </a:lstStyle>
          <a:p>
            <a:r>
              <a:rPr lang="en-US" noProof="0"/>
              <a:t>Click icon to add picture</a:t>
            </a:r>
          </a:p>
        </p:txBody>
      </p:sp>
      <p:sp>
        <p:nvSpPr>
          <p:cNvPr id="11" name="Title Placeholder 1">
            <a:extLst>
              <a:ext uri="{FF2B5EF4-FFF2-40B4-BE49-F238E27FC236}">
                <a16:creationId xmlns:a16="http://schemas.microsoft.com/office/drawing/2014/main" id="{ACB6E588-2EB7-9A41-A93A-7757596EF9D6}"/>
              </a:ext>
            </a:extLst>
          </p:cNvPr>
          <p:cNvSpPr>
            <a:spLocks noGrp="1"/>
          </p:cNvSpPr>
          <p:nvPr>
            <p:ph type="title" hasCustomPrompt="1"/>
          </p:nvPr>
        </p:nvSpPr>
        <p:spPr>
          <a:xfrm>
            <a:off x="1195754" y="942870"/>
            <a:ext cx="4157296" cy="1292750"/>
          </a:xfrm>
          <a:prstGeom prst="rect">
            <a:avLst/>
          </a:prstGeom>
        </p:spPr>
        <p:txBody>
          <a:bodyPr vert="horz" lIns="91440" tIns="45720" rIns="91440" bIns="45720" rtlCol="0" anchor="ctr">
            <a:normAutofit/>
          </a:bodyPr>
          <a:lstStyle>
            <a:lvl1pPr>
              <a:defRPr cap="all" baseline="0"/>
            </a:lvl1pPr>
          </a:lstStyle>
          <a:p>
            <a:r>
              <a:rPr lang="en-US" noProof="0"/>
              <a:t>Title goes here</a:t>
            </a:r>
          </a:p>
        </p:txBody>
      </p:sp>
      <p:sp>
        <p:nvSpPr>
          <p:cNvPr id="12" name="Content Placeholder 3">
            <a:extLst>
              <a:ext uri="{FF2B5EF4-FFF2-40B4-BE49-F238E27FC236}">
                <a16:creationId xmlns:a16="http://schemas.microsoft.com/office/drawing/2014/main" id="{A6C0FE70-F6BB-3D40-AD3C-E704CABE499C}"/>
              </a:ext>
            </a:extLst>
          </p:cNvPr>
          <p:cNvSpPr>
            <a:spLocks noGrp="1"/>
          </p:cNvSpPr>
          <p:nvPr>
            <p:ph sz="half" idx="2"/>
          </p:nvPr>
        </p:nvSpPr>
        <p:spPr>
          <a:xfrm>
            <a:off x="1195754" y="2281657"/>
            <a:ext cx="4157296" cy="3633471"/>
          </a:xfrm>
        </p:spPr>
        <p:txBody>
          <a:bodyPr>
            <a:normAutofit/>
          </a:bodyPr>
          <a:lstStyle>
            <a:lvl1pPr marL="0" indent="0">
              <a:buClr>
                <a:schemeClr val="tx1"/>
              </a:buClr>
              <a:buNone/>
              <a:defRPr sz="1600">
                <a:solidFill>
                  <a:schemeClr val="tx1"/>
                </a:solidFill>
              </a:defRPr>
            </a:lvl1pPr>
            <a:lvl2pPr marL="201168" indent="0">
              <a:buClr>
                <a:schemeClr val="tx1"/>
              </a:buClr>
              <a:buFont typeface="Arial" panose="020B0604020202020204" pitchFamily="34" charset="0"/>
              <a:buNone/>
              <a:defRPr sz="1400">
                <a:solidFill>
                  <a:schemeClr val="tx1"/>
                </a:solidFill>
              </a:defRPr>
            </a:lvl2pPr>
            <a:lvl3pPr marL="384048" indent="0">
              <a:buClr>
                <a:schemeClr val="tx1"/>
              </a:buClr>
              <a:buFont typeface="Arial" panose="020B0604020202020204" pitchFamily="34" charset="0"/>
              <a:buNone/>
              <a:defRPr sz="1100">
                <a:solidFill>
                  <a:schemeClr val="tx1"/>
                </a:solidFill>
              </a:defRPr>
            </a:lvl3pPr>
            <a:lvl4pPr marL="566928" indent="0">
              <a:buClr>
                <a:schemeClr val="tx1"/>
              </a:buClr>
              <a:buFont typeface="Arial" panose="020B0604020202020204" pitchFamily="34" charset="0"/>
              <a:buNone/>
              <a:defRPr sz="1100">
                <a:solidFill>
                  <a:schemeClr val="tx1"/>
                </a:solidFill>
              </a:defRPr>
            </a:lvl4pPr>
            <a:lvl5pPr marL="749808" indent="0">
              <a:buClr>
                <a:schemeClr val="tx1"/>
              </a:buClr>
              <a:buFont typeface="Arial" panose="020B0604020202020204" pitchFamily="34" charset="0"/>
              <a:buNone/>
              <a:defRPr sz="11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01714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bg1"/>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noProof="0" smtClean="0"/>
              <a:t>3/18/2020</a:t>
            </a:fld>
            <a:endParaRPr lang="en-US" noProof="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noProof="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noProof="0" smtClean="0"/>
              <a:t>‹#›</a:t>
            </a:fld>
            <a:endParaRPr lang="en-US" noProof="0"/>
          </a:p>
        </p:txBody>
      </p:sp>
      <p:sp>
        <p:nvSpPr>
          <p:cNvPr id="5" name="Rectangle">
            <a:extLst>
              <a:ext uri="{FF2B5EF4-FFF2-40B4-BE49-F238E27FC236}">
                <a16:creationId xmlns:a16="http://schemas.microsoft.com/office/drawing/2014/main" id="{0AB10FFC-D586-994D-8D3D-F4042255CB72}"/>
              </a:ext>
            </a:extLst>
          </p:cNvPr>
          <p:cNvSpPr/>
          <p:nvPr userDrawn="1"/>
        </p:nvSpPr>
        <p:spPr>
          <a:xfrm flipH="1">
            <a:off x="0" y="0"/>
            <a:ext cx="12192000" cy="6858000"/>
          </a:xfrm>
          <a:prstGeom prst="rect">
            <a:avLst/>
          </a:prstGeom>
          <a:solidFill>
            <a:schemeClr val="accent4"/>
          </a:solidFill>
          <a:ln w="12700">
            <a:miter lim="400000"/>
          </a:ln>
        </p:spPr>
        <p:txBody>
          <a:bodyPr lIns="0" tIns="0" rIns="0" bIns="0" anchor="ctr"/>
          <a:lstStyle/>
          <a:p>
            <a:pPr>
              <a:defRPr sz="3200" b="0">
                <a:solidFill>
                  <a:srgbClr val="FFFFFF"/>
                </a:solidFill>
                <a:latin typeface="+mn-lt"/>
                <a:ea typeface="+mn-ea"/>
                <a:cs typeface="+mn-cs"/>
                <a:sym typeface="Helvetica Neue Medium"/>
              </a:defRPr>
            </a:pPr>
            <a:endParaRPr lang="en-US" sz="1600" noProof="0"/>
          </a:p>
        </p:txBody>
      </p:sp>
      <p:sp>
        <p:nvSpPr>
          <p:cNvPr id="6" name="Rectangle">
            <a:extLst>
              <a:ext uri="{FF2B5EF4-FFF2-40B4-BE49-F238E27FC236}">
                <a16:creationId xmlns:a16="http://schemas.microsoft.com/office/drawing/2014/main" id="{C7B0C08A-E831-D242-B2CE-2DEB004F982F}"/>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cxnSp>
        <p:nvCxnSpPr>
          <p:cNvPr id="7" name="Straight Connector 6">
            <a:extLst>
              <a:ext uri="{FF2B5EF4-FFF2-40B4-BE49-F238E27FC236}">
                <a16:creationId xmlns:a16="http://schemas.microsoft.com/office/drawing/2014/main" id="{105C2191-88F7-4148-96FD-E129F707E038}"/>
              </a:ext>
            </a:extLst>
          </p:cNvPr>
          <p:cNvCxnSpPr/>
          <p:nvPr userDrawn="1"/>
        </p:nvCxnSpPr>
        <p:spPr>
          <a:xfrm>
            <a:off x="6818393" y="999565"/>
            <a:ext cx="0" cy="48588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itle Placeholder 1">
            <a:extLst>
              <a:ext uri="{FF2B5EF4-FFF2-40B4-BE49-F238E27FC236}">
                <a16:creationId xmlns:a16="http://schemas.microsoft.com/office/drawing/2014/main" id="{61FB2196-E251-5A40-86F7-6092CEBFA133}"/>
              </a:ext>
            </a:extLst>
          </p:cNvPr>
          <p:cNvSpPr>
            <a:spLocks noGrp="1"/>
          </p:cNvSpPr>
          <p:nvPr>
            <p:ph type="title" hasCustomPrompt="1"/>
          </p:nvPr>
        </p:nvSpPr>
        <p:spPr>
          <a:xfrm>
            <a:off x="635000" y="3135207"/>
            <a:ext cx="5460992" cy="587584"/>
          </a:xfrm>
          <a:prstGeom prst="rect">
            <a:avLst/>
          </a:prstGeom>
        </p:spPr>
        <p:txBody>
          <a:bodyPr vert="horz" lIns="91440" tIns="45720" rIns="91440" bIns="45720" rtlCol="0" anchor="ctr">
            <a:noAutofit/>
          </a:bodyPr>
          <a:lstStyle>
            <a:lvl1pPr algn="r">
              <a:defRPr sz="4800" cap="all" baseline="0"/>
            </a:lvl1pPr>
          </a:lstStyle>
          <a:p>
            <a:r>
              <a:rPr lang="en-US" noProof="0"/>
              <a:t>Title goes here</a:t>
            </a:r>
          </a:p>
        </p:txBody>
      </p:sp>
      <p:sp>
        <p:nvSpPr>
          <p:cNvPr id="12" name="Content Placeholder 3">
            <a:extLst>
              <a:ext uri="{FF2B5EF4-FFF2-40B4-BE49-F238E27FC236}">
                <a16:creationId xmlns:a16="http://schemas.microsoft.com/office/drawing/2014/main" id="{C2FACD1B-0D9C-A547-98A0-D66C341D3D74}"/>
              </a:ext>
            </a:extLst>
          </p:cNvPr>
          <p:cNvSpPr>
            <a:spLocks noGrp="1"/>
          </p:cNvSpPr>
          <p:nvPr>
            <p:ph sz="half" idx="2" hasCustomPrompt="1"/>
          </p:nvPr>
        </p:nvSpPr>
        <p:spPr>
          <a:xfrm>
            <a:off x="7540794" y="831286"/>
            <a:ext cx="4016206" cy="5195425"/>
          </a:xfrm>
        </p:spPr>
        <p:txBody>
          <a:bodyPr anchor="ctr">
            <a:normAutofit/>
          </a:bodyPr>
          <a:lstStyle>
            <a:lvl1pPr marL="342900" indent="-342900">
              <a:buClr>
                <a:schemeClr val="tx1"/>
              </a:buClr>
              <a:buFont typeface="+mj-lt"/>
              <a:buAutoNum type="arabicPeriod"/>
              <a:defRPr sz="1600">
                <a:solidFill>
                  <a:schemeClr val="tx1"/>
                </a:solidFill>
              </a:defRPr>
            </a:lvl1pPr>
            <a:lvl2pPr marL="544068" indent="-342900">
              <a:buClr>
                <a:schemeClr val="tx1"/>
              </a:buClr>
              <a:buFont typeface="+mj-lt"/>
              <a:buAutoNum type="arabicPeriod"/>
              <a:defRPr sz="1400"/>
            </a:lvl2pPr>
            <a:lvl3pPr marL="612648" indent="-228600">
              <a:buClr>
                <a:schemeClr val="tx1"/>
              </a:buClr>
              <a:buFont typeface="+mj-lt"/>
              <a:buAutoNum type="arabicPeriod"/>
              <a:defRPr sz="1100"/>
            </a:lvl3pPr>
            <a:lvl4pPr marL="795528" indent="-228600">
              <a:buClr>
                <a:schemeClr val="tx1"/>
              </a:buClr>
              <a:buFont typeface="+mj-lt"/>
              <a:buAutoNum type="arabicPeriod"/>
              <a:defRPr sz="1100"/>
            </a:lvl4pPr>
            <a:lvl5pPr marL="978408" indent="-228600">
              <a:buClr>
                <a:schemeClr val="tx1"/>
              </a:buClr>
              <a:buFont typeface="+mj-lt"/>
              <a:buAutoNum type="arabicPeriod"/>
              <a:defRPr sz="1100"/>
            </a:lvl5pPr>
          </a:lstStyle>
          <a:p>
            <a:pPr lvl="0"/>
            <a:r>
              <a:rPr lang="en-US" noProof="0"/>
              <a:t>Quote Goes Here</a:t>
            </a:r>
          </a:p>
        </p:txBody>
      </p:sp>
    </p:spTree>
    <p:extLst>
      <p:ext uri="{BB962C8B-B14F-4D97-AF65-F5344CB8AC3E}">
        <p14:creationId xmlns:p14="http://schemas.microsoft.com/office/powerpoint/2010/main" val="4184935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a:extLst>
              <a:ext uri="{FF2B5EF4-FFF2-40B4-BE49-F238E27FC236}">
                <a16:creationId xmlns:a16="http://schemas.microsoft.com/office/drawing/2014/main" id="{1552108B-1F90-0044-A7D4-0956E919F29A}"/>
              </a:ext>
            </a:extLst>
          </p:cNvPr>
          <p:cNvSpPr/>
          <p:nvPr userDrawn="1"/>
        </p:nvSpPr>
        <p:spPr>
          <a:xfrm>
            <a:off x="635000" y="633875"/>
            <a:ext cx="10922000" cy="5590250"/>
          </a:xfrm>
          <a:prstGeom prst="rect">
            <a:avLst/>
          </a:prstGeom>
          <a:solidFill>
            <a:srgbClr val="F6F9FF"/>
          </a:solidFill>
          <a:ln w="12700">
            <a:noFill/>
            <a:miter lim="400000"/>
          </a:ln>
          <a:effectLst>
            <a:outerShdw blurRad="254000" dist="25400" dir="2700000" rotWithShape="0">
              <a:srgbClr val="1F2125">
                <a:alpha val="15000"/>
              </a:srgbClr>
            </a:outerShdw>
          </a:effectLst>
        </p:spPr>
        <p:txBody>
          <a:bodyPr lIns="0" tIns="0" rIns="0" bIns="0" anchor="ctr"/>
          <a:lstStyle/>
          <a:p>
            <a:pPr>
              <a:defRPr sz="3200" b="0">
                <a:solidFill>
                  <a:srgbClr val="E8ECF2"/>
                </a:solidFill>
                <a:latin typeface="+mn-lt"/>
                <a:ea typeface="+mn-ea"/>
                <a:cs typeface="+mn-cs"/>
                <a:sym typeface="Helvetica Neue Medium"/>
              </a:defRPr>
            </a:pPr>
            <a:endParaRPr lang="en-US" sz="1600" noProof="0"/>
          </a:p>
        </p:txBody>
      </p:sp>
      <p:sp>
        <p:nvSpPr>
          <p:cNvPr id="2" name="Title Placeholder 1"/>
          <p:cNvSpPr>
            <a:spLocks noGrp="1"/>
          </p:cNvSpPr>
          <p:nvPr>
            <p:ph type="title"/>
          </p:nvPr>
        </p:nvSpPr>
        <p:spPr>
          <a:xfrm>
            <a:off x="1097280" y="942871"/>
            <a:ext cx="10058400" cy="587584"/>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noProof="0" smtClean="0"/>
              <a:t>3/18/2020</a:t>
            </a:fld>
            <a:endParaRPr lang="en-US" noProof="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noProof="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1050">
                <a:solidFill>
                  <a:srgbClr val="FFFFFF"/>
                </a:solidFill>
              </a:defRPr>
            </a:lvl1pPr>
          </a:lstStyle>
          <a:p>
            <a:fld id="{3A98EE3D-8CD1-4C3F-BD1C-C98C9596463C}" type="slidenum">
              <a:rPr lang="en-US" noProof="0" smtClean="0"/>
              <a:t>‹#›</a:t>
            </a:fld>
            <a:endParaRPr lang="en-US" noProof="0"/>
          </a:p>
        </p:txBody>
      </p:sp>
    </p:spTree>
    <p:extLst>
      <p:ext uri="{BB962C8B-B14F-4D97-AF65-F5344CB8AC3E}">
        <p14:creationId xmlns:p14="http://schemas.microsoft.com/office/powerpoint/2010/main" val="1394360962"/>
      </p:ext>
    </p:extLst>
  </p:cSld>
  <p:clrMap bg1="lt1" tx1="dk1" bg2="lt2" tx2="dk2" accent1="accent1" accent2="accent2" accent3="accent3" accent4="accent4" accent5="accent5" accent6="accent6" hlink="hlink" folHlink="folHlink"/>
  <p:sldLayoutIdLst>
    <p:sldLayoutId id="2147483674" r:id="rId1"/>
    <p:sldLayoutId id="2147483693" r:id="rId2"/>
    <p:sldLayoutId id="2147483675" r:id="rId3"/>
    <p:sldLayoutId id="2147483684" r:id="rId4"/>
    <p:sldLayoutId id="2147483678" r:id="rId5"/>
    <p:sldLayoutId id="2147483688" r:id="rId6"/>
    <p:sldLayoutId id="2147483679" r:id="rId7"/>
    <p:sldLayoutId id="2147483692" r:id="rId8"/>
    <p:sldLayoutId id="2147483691" r:id="rId9"/>
    <p:sldLayoutId id="2147483690" r:id="rId10"/>
    <p:sldLayoutId id="2147483689" r:id="rId11"/>
    <p:sldLayoutId id="2147483683" r:id="rId12"/>
  </p:sldLayoutIdLst>
  <p:hf sldNum="0" hdr="0" ftr="0" dt="0"/>
  <p:txStyles>
    <p:titleStyle>
      <a:lvl1pPr algn="l" defTabSz="914400" rtl="0" eaLnBrk="1" latinLnBrk="0" hangingPunct="1">
        <a:lnSpc>
          <a:spcPct val="90000"/>
        </a:lnSpc>
        <a:spcBef>
          <a:spcPct val="0"/>
        </a:spcBef>
        <a:buNone/>
        <a:defRPr sz="2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hyperlink" Target="https://www.kaggle.com/pavansubhasht/ibm-hr-analytics-attrition-dataset"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B7AEFB0-51F2-5449-996C-73382891D2F9}"/>
              </a:ext>
            </a:extLst>
          </p:cNvPr>
          <p:cNvSpPr>
            <a:spLocks noGrp="1"/>
          </p:cNvSpPr>
          <p:nvPr>
            <p:ph type="ctrTitle"/>
          </p:nvPr>
        </p:nvSpPr>
        <p:spPr/>
        <p:txBody>
          <a:bodyPr/>
          <a:lstStyle/>
          <a:p>
            <a:r>
              <a:rPr lang="en-US"/>
              <a:t>Employee attrition</a:t>
            </a:r>
          </a:p>
        </p:txBody>
      </p:sp>
      <p:sp>
        <p:nvSpPr>
          <p:cNvPr id="5" name="Subtitle 4">
            <a:extLst>
              <a:ext uri="{FF2B5EF4-FFF2-40B4-BE49-F238E27FC236}">
                <a16:creationId xmlns:a16="http://schemas.microsoft.com/office/drawing/2014/main" id="{B0F6D6CF-8D73-6643-A348-53AAE29FD1C2}"/>
              </a:ext>
            </a:extLst>
          </p:cNvPr>
          <p:cNvSpPr>
            <a:spLocks noGrp="1"/>
          </p:cNvSpPr>
          <p:nvPr>
            <p:ph type="subTitle" idx="1"/>
          </p:nvPr>
        </p:nvSpPr>
        <p:spPr/>
        <p:txBody>
          <a:bodyPr vert="horz" lIns="91440" tIns="45720" rIns="91440" bIns="45720" rtlCol="0" anchor="t">
            <a:normAutofit fontScale="92500"/>
          </a:bodyPr>
          <a:lstStyle/>
          <a:p>
            <a:r>
              <a:rPr lang="en-US" dirty="0"/>
              <a:t>Team X – </a:t>
            </a:r>
          </a:p>
          <a:p>
            <a:r>
              <a:rPr lang="en-US" dirty="0"/>
              <a:t>Amy McVicar, Angela Garcia, Jennifer mead, Jon lee</a:t>
            </a:r>
          </a:p>
        </p:txBody>
      </p:sp>
    </p:spTree>
    <p:extLst>
      <p:ext uri="{BB962C8B-B14F-4D97-AF65-F5344CB8AC3E}">
        <p14:creationId xmlns:p14="http://schemas.microsoft.com/office/powerpoint/2010/main" val="1833365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881190" y="851886"/>
            <a:ext cx="10058400" cy="587584"/>
          </a:xfrm>
        </p:spPr>
        <p:txBody>
          <a:bodyPr/>
          <a:lstStyle/>
          <a:p>
            <a:r>
              <a:rPr lang="en-US"/>
              <a:t>DISCRETIZATION</a:t>
            </a:r>
            <a:r>
              <a:rPr lang="en-US" dirty="0"/>
              <a:t> Based on percentiles</a:t>
            </a:r>
            <a:endParaRPr lang="en-US"/>
          </a:p>
        </p:txBody>
      </p:sp>
      <p:pic>
        <p:nvPicPr>
          <p:cNvPr id="12" name="Picture 11">
            <a:extLst>
              <a:ext uri="{FF2B5EF4-FFF2-40B4-BE49-F238E27FC236}">
                <a16:creationId xmlns:a16="http://schemas.microsoft.com/office/drawing/2014/main" id="{EB42BA74-9FE0-4833-9FA6-C7A7E036C494}"/>
              </a:ext>
            </a:extLst>
          </p:cNvPr>
          <p:cNvPicPr>
            <a:picLocks noChangeAspect="1"/>
          </p:cNvPicPr>
          <p:nvPr/>
        </p:nvPicPr>
        <p:blipFill>
          <a:blip r:embed="rId3"/>
          <a:stretch>
            <a:fillRect/>
          </a:stretch>
        </p:blipFill>
        <p:spPr>
          <a:xfrm>
            <a:off x="1036320" y="1530455"/>
            <a:ext cx="6058746" cy="4029637"/>
          </a:xfrm>
          <a:prstGeom prst="rect">
            <a:avLst/>
          </a:prstGeom>
        </p:spPr>
      </p:pic>
      <p:sp>
        <p:nvSpPr>
          <p:cNvPr id="13" name="TextBox 12">
            <a:extLst>
              <a:ext uri="{FF2B5EF4-FFF2-40B4-BE49-F238E27FC236}">
                <a16:creationId xmlns:a16="http://schemas.microsoft.com/office/drawing/2014/main" id="{A602407D-F950-4B6D-ACF4-969ED7483246}"/>
              </a:ext>
            </a:extLst>
          </p:cNvPr>
          <p:cNvSpPr txBox="1"/>
          <p:nvPr/>
        </p:nvSpPr>
        <p:spPr>
          <a:xfrm>
            <a:off x="7246689" y="1443289"/>
            <a:ext cx="4010620" cy="307777"/>
          </a:xfrm>
          <a:prstGeom prst="rect">
            <a:avLst/>
          </a:prstGeom>
          <a:noFill/>
        </p:spPr>
        <p:txBody>
          <a:bodyPr wrap="square" rtlCol="0" anchor="t">
            <a:spAutoFit/>
          </a:bodyPr>
          <a:lstStyle/>
          <a:p>
            <a:endParaRPr lang="en-US" sz="1400">
              <a:solidFill>
                <a:srgbClr val="FF0000"/>
              </a:solidFill>
            </a:endParaRPr>
          </a:p>
        </p:txBody>
      </p:sp>
      <p:sp>
        <p:nvSpPr>
          <p:cNvPr id="2" name="TextBox 1">
            <a:extLst>
              <a:ext uri="{FF2B5EF4-FFF2-40B4-BE49-F238E27FC236}">
                <a16:creationId xmlns:a16="http://schemas.microsoft.com/office/drawing/2014/main" id="{24C4378C-7EA7-4C01-88ED-06CFA2BABF97}"/>
              </a:ext>
            </a:extLst>
          </p:cNvPr>
          <p:cNvSpPr txBox="1"/>
          <p:nvPr/>
        </p:nvSpPr>
        <p:spPr>
          <a:xfrm>
            <a:off x="7874758" y="2051712"/>
            <a:ext cx="2743200"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Some models required the conversion of all attributes to factors and in some cases discretization. We used percentiles to determine the different levels. The resulting ranges/levels are shown</a:t>
            </a:r>
          </a:p>
        </p:txBody>
      </p:sp>
    </p:spTree>
    <p:extLst>
      <p:ext uri="{BB962C8B-B14F-4D97-AF65-F5344CB8AC3E}">
        <p14:creationId xmlns:p14="http://schemas.microsoft.com/office/powerpoint/2010/main" val="341879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1DC9594-10DE-44A9-8735-703BB9886CCA}"/>
              </a:ext>
            </a:extLst>
          </p:cNvPr>
          <p:cNvSpPr>
            <a:spLocks noGrp="1"/>
          </p:cNvSpPr>
          <p:nvPr>
            <p:ph type="title"/>
          </p:nvPr>
        </p:nvSpPr>
        <p:spPr>
          <a:xfrm>
            <a:off x="5485517" y="857146"/>
            <a:ext cx="5117713" cy="597109"/>
          </a:xfrm>
        </p:spPr>
        <p:txBody>
          <a:bodyPr/>
          <a:lstStyle/>
          <a:p>
            <a:r>
              <a:rPr lang="en-US"/>
              <a:t>Logistic Regression</a:t>
            </a:r>
          </a:p>
        </p:txBody>
      </p:sp>
      <p:pic>
        <p:nvPicPr>
          <p:cNvPr id="35" name="Picture 35" descr="A close up of text on a white background&#10;&#10;Description generated with very high confidence">
            <a:extLst>
              <a:ext uri="{FF2B5EF4-FFF2-40B4-BE49-F238E27FC236}">
                <a16:creationId xmlns:a16="http://schemas.microsoft.com/office/drawing/2014/main" id="{5A10B9B3-342A-4938-8E5D-1E5A5A83D96A}"/>
              </a:ext>
            </a:extLst>
          </p:cNvPr>
          <p:cNvPicPr>
            <a:picLocks noChangeAspect="1"/>
          </p:cNvPicPr>
          <p:nvPr/>
        </p:nvPicPr>
        <p:blipFill>
          <a:blip r:embed="rId2"/>
          <a:stretch>
            <a:fillRect/>
          </a:stretch>
        </p:blipFill>
        <p:spPr>
          <a:xfrm>
            <a:off x="1137192" y="854272"/>
            <a:ext cx="3824635" cy="5206606"/>
          </a:xfrm>
          <a:prstGeom prst="rect">
            <a:avLst/>
          </a:prstGeom>
        </p:spPr>
      </p:pic>
      <p:sp>
        <p:nvSpPr>
          <p:cNvPr id="37" name="TextBox 36">
            <a:extLst>
              <a:ext uri="{FF2B5EF4-FFF2-40B4-BE49-F238E27FC236}">
                <a16:creationId xmlns:a16="http://schemas.microsoft.com/office/drawing/2014/main" id="{ED6AFD78-0207-4BEB-AD46-50F2096CC9DE}"/>
              </a:ext>
            </a:extLst>
          </p:cNvPr>
          <p:cNvSpPr txBox="1"/>
          <p:nvPr/>
        </p:nvSpPr>
        <p:spPr>
          <a:xfrm>
            <a:off x="5629275" y="1533525"/>
            <a:ext cx="5448300"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a:p>
          <a:p>
            <a:r>
              <a:rPr lang="en-US"/>
              <a:t>A preliminary assessment of attrition identifies as contributors Frequent Business Travel and Overtime. </a:t>
            </a:r>
          </a:p>
          <a:p>
            <a:endParaRPr lang="en-US"/>
          </a:p>
          <a:p>
            <a:r>
              <a:rPr lang="en-US"/>
              <a:t>"Reasons to stay" :</a:t>
            </a:r>
          </a:p>
          <a:p>
            <a:pPr marL="285750" indent="-285750">
              <a:buFont typeface="Arial"/>
              <a:buChar char="•"/>
            </a:pPr>
            <a:r>
              <a:rPr lang="en-US"/>
              <a:t>Environmental Satisfaction 2, 3, 4</a:t>
            </a:r>
          </a:p>
          <a:p>
            <a:pPr marL="285750" indent="-285750">
              <a:buFont typeface="Arial"/>
              <a:buChar char="•"/>
            </a:pPr>
            <a:r>
              <a:rPr lang="en-US"/>
              <a:t>Job Involvement 2, 3 and 4</a:t>
            </a:r>
          </a:p>
          <a:p>
            <a:pPr marL="285750" indent="-285750">
              <a:buFont typeface="Arial"/>
              <a:buChar char="•"/>
            </a:pPr>
            <a:r>
              <a:rPr lang="en-US"/>
              <a:t>Job Satisfaction 4</a:t>
            </a:r>
          </a:p>
          <a:p>
            <a:pPr marL="285750" indent="-285750">
              <a:buFont typeface="Arial"/>
              <a:buChar char="•"/>
            </a:pPr>
            <a:r>
              <a:rPr lang="en-US"/>
              <a:t>Relationship Satifaction 3 and 4</a:t>
            </a:r>
          </a:p>
          <a:p>
            <a:pPr marL="285750" indent="-285750">
              <a:buFont typeface="Arial"/>
              <a:buChar char="•"/>
            </a:pPr>
            <a:r>
              <a:rPr lang="en-US"/>
              <a:t>Work Life Balance 3</a:t>
            </a:r>
          </a:p>
          <a:p>
            <a:pPr marL="285750" indent="-285750">
              <a:buFont typeface="Arial"/>
              <a:buChar char="•"/>
            </a:pPr>
            <a:r>
              <a:rPr lang="en-US"/>
              <a:t>Low Distance from Home</a:t>
            </a:r>
          </a:p>
          <a:p>
            <a:pPr marL="285750" indent="-285750">
              <a:buFont typeface="Arial"/>
              <a:buChar char="•"/>
            </a:pPr>
            <a:r>
              <a:rPr lang="en-US"/>
              <a:t>Low number of companies worked for</a:t>
            </a:r>
          </a:p>
          <a:p>
            <a:endParaRPr lang="en-US"/>
          </a:p>
          <a:p>
            <a:endParaRPr lang="en-US"/>
          </a:p>
          <a:p>
            <a:endParaRPr lang="en-US"/>
          </a:p>
        </p:txBody>
      </p:sp>
      <p:sp>
        <p:nvSpPr>
          <p:cNvPr id="39" name="Rectangle: Rounded Corners 38">
            <a:extLst>
              <a:ext uri="{FF2B5EF4-FFF2-40B4-BE49-F238E27FC236}">
                <a16:creationId xmlns:a16="http://schemas.microsoft.com/office/drawing/2014/main" id="{263BAFE0-5FA9-452B-B6E7-5D1B019C68B0}"/>
              </a:ext>
            </a:extLst>
          </p:cNvPr>
          <p:cNvSpPr/>
          <p:nvPr/>
        </p:nvSpPr>
        <p:spPr>
          <a:xfrm>
            <a:off x="1109946" y="980500"/>
            <a:ext cx="3864626" cy="18086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9D41351-2026-42DA-A5D0-6AF127ACA840}"/>
              </a:ext>
            </a:extLst>
          </p:cNvPr>
          <p:cNvSpPr/>
          <p:nvPr/>
        </p:nvSpPr>
        <p:spPr>
          <a:xfrm>
            <a:off x="1109945" y="1256724"/>
            <a:ext cx="3864626" cy="45708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ECCF9F2F-8B10-4A1E-B572-D6059125024D}"/>
              </a:ext>
            </a:extLst>
          </p:cNvPr>
          <p:cNvSpPr/>
          <p:nvPr/>
        </p:nvSpPr>
        <p:spPr>
          <a:xfrm>
            <a:off x="1109945" y="1837749"/>
            <a:ext cx="3864626" cy="42851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2" name="Rectangle: Rounded Corners 41">
            <a:extLst>
              <a:ext uri="{FF2B5EF4-FFF2-40B4-BE49-F238E27FC236}">
                <a16:creationId xmlns:a16="http://schemas.microsoft.com/office/drawing/2014/main" id="{B75FEFC0-9CF7-4E1D-A046-3453B1FCCF0E}"/>
              </a:ext>
            </a:extLst>
          </p:cNvPr>
          <p:cNvSpPr/>
          <p:nvPr/>
        </p:nvSpPr>
        <p:spPr>
          <a:xfrm>
            <a:off x="1119470" y="2666424"/>
            <a:ext cx="3864626" cy="1713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3" name="Rectangle: Rounded Corners 42">
            <a:extLst>
              <a:ext uri="{FF2B5EF4-FFF2-40B4-BE49-F238E27FC236}">
                <a16:creationId xmlns:a16="http://schemas.microsoft.com/office/drawing/2014/main" id="{F9716FE7-F6CE-4078-B974-ED1AE0208DD3}"/>
              </a:ext>
            </a:extLst>
          </p:cNvPr>
          <p:cNvSpPr/>
          <p:nvPr/>
        </p:nvSpPr>
        <p:spPr>
          <a:xfrm>
            <a:off x="1119470" y="2980749"/>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C9174B09-9E4D-4925-9C63-E001D390C70D}"/>
              </a:ext>
            </a:extLst>
          </p:cNvPr>
          <p:cNvSpPr/>
          <p:nvPr/>
        </p:nvSpPr>
        <p:spPr>
          <a:xfrm>
            <a:off x="1109945" y="3247449"/>
            <a:ext cx="3864626" cy="2856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5" name="Rectangle: Rounded Corners 44">
            <a:extLst>
              <a:ext uri="{FF2B5EF4-FFF2-40B4-BE49-F238E27FC236}">
                <a16:creationId xmlns:a16="http://schemas.microsoft.com/office/drawing/2014/main" id="{D8CBCB45-0B4F-4B10-BF18-16CDFC0C951D}"/>
              </a:ext>
            </a:extLst>
          </p:cNvPr>
          <p:cNvSpPr/>
          <p:nvPr/>
        </p:nvSpPr>
        <p:spPr>
          <a:xfrm>
            <a:off x="1119470" y="4647624"/>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6" name="Rectangle: Rounded Corners 45">
            <a:extLst>
              <a:ext uri="{FF2B5EF4-FFF2-40B4-BE49-F238E27FC236}">
                <a16:creationId xmlns:a16="http://schemas.microsoft.com/office/drawing/2014/main" id="{D0B12AD4-B630-4566-8C3E-CC8BAA8F0949}"/>
              </a:ext>
            </a:extLst>
          </p:cNvPr>
          <p:cNvSpPr/>
          <p:nvPr/>
        </p:nvSpPr>
        <p:spPr>
          <a:xfrm>
            <a:off x="1119470" y="5200074"/>
            <a:ext cx="3836051" cy="161810"/>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47" name="Rectangle: Rounded Corners 46">
            <a:extLst>
              <a:ext uri="{FF2B5EF4-FFF2-40B4-BE49-F238E27FC236}">
                <a16:creationId xmlns:a16="http://schemas.microsoft.com/office/drawing/2014/main" id="{8A998395-8EFC-4531-89C3-8C92E23C0AD0}"/>
              </a:ext>
            </a:extLst>
          </p:cNvPr>
          <p:cNvSpPr/>
          <p:nvPr/>
        </p:nvSpPr>
        <p:spPr>
          <a:xfrm>
            <a:off x="1119470" y="5504874"/>
            <a:ext cx="3864626" cy="133235"/>
          </a:xfrm>
          <a:prstGeom prst="roundRect">
            <a:avLst/>
          </a:prstGeom>
          <a:noFill/>
          <a:ln w="12700">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1259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b="1"/>
              <a:t>Models</a:t>
            </a:r>
          </a:p>
        </p:txBody>
      </p:sp>
      <p:sp>
        <p:nvSpPr>
          <p:cNvPr id="2" name="Rectangle 1">
            <a:extLst>
              <a:ext uri="{FF2B5EF4-FFF2-40B4-BE49-F238E27FC236}">
                <a16:creationId xmlns:a16="http://schemas.microsoft.com/office/drawing/2014/main" id="{EC32D62B-9194-4DE9-9FE8-F87A85147E1D}"/>
              </a:ext>
            </a:extLst>
          </p:cNvPr>
          <p:cNvSpPr/>
          <p:nvPr/>
        </p:nvSpPr>
        <p:spPr>
          <a:xfrm>
            <a:off x="2232037" y="1740890"/>
            <a:ext cx="1616982" cy="600164"/>
          </a:xfrm>
          <a:prstGeom prst="rect">
            <a:avLst/>
          </a:prstGeom>
        </p:spPr>
        <p:txBody>
          <a:bodyPr wrap="square" anchor="t">
            <a:spAutoFit/>
          </a:bodyPr>
          <a:lstStyle/>
          <a:p>
            <a:pPr algn="ctr"/>
            <a:r>
              <a:rPr lang="en-US" sz="1200" b="1">
                <a:solidFill>
                  <a:srgbClr val="15F756"/>
                </a:solidFill>
              </a:rPr>
              <a:t>Decision Trees</a:t>
            </a:r>
          </a:p>
          <a:p>
            <a:pPr algn="ctr"/>
            <a:r>
              <a:rPr lang="en-US" sz="1050"/>
              <a:t>- Depth 1,5,10</a:t>
            </a:r>
          </a:p>
          <a:p>
            <a:pPr algn="ctr"/>
            <a:r>
              <a:rPr lang="en-US" sz="1050"/>
              <a:t>-Minsplit 5</a:t>
            </a:r>
          </a:p>
        </p:txBody>
      </p:sp>
      <p:sp>
        <p:nvSpPr>
          <p:cNvPr id="3" name="Rectangle 2">
            <a:extLst>
              <a:ext uri="{FF2B5EF4-FFF2-40B4-BE49-F238E27FC236}">
                <a16:creationId xmlns:a16="http://schemas.microsoft.com/office/drawing/2014/main" id="{4F3EEDA6-8904-4ADD-85DD-138C8AD76645}"/>
              </a:ext>
            </a:extLst>
          </p:cNvPr>
          <p:cNvSpPr/>
          <p:nvPr/>
        </p:nvSpPr>
        <p:spPr>
          <a:xfrm>
            <a:off x="2519582" y="2704173"/>
            <a:ext cx="1099398" cy="761747"/>
          </a:xfrm>
          <a:prstGeom prst="rect">
            <a:avLst/>
          </a:prstGeom>
        </p:spPr>
        <p:txBody>
          <a:bodyPr wrap="square" anchor="t">
            <a:spAutoFit/>
          </a:bodyPr>
          <a:lstStyle/>
          <a:p>
            <a:pPr algn="ctr"/>
            <a:r>
              <a:rPr lang="en-US" sz="1200" b="1">
                <a:solidFill>
                  <a:srgbClr val="8000FF"/>
                </a:solidFill>
              </a:rPr>
              <a:t>SVM</a:t>
            </a:r>
          </a:p>
          <a:p>
            <a:pPr algn="ctr"/>
            <a:r>
              <a:rPr lang="en-US" sz="1050"/>
              <a:t>- All 4 Kernels</a:t>
            </a:r>
          </a:p>
          <a:p>
            <a:pPr algn="ctr"/>
            <a:r>
              <a:rPr lang="en-US" sz="1050"/>
              <a:t>- Cost: .1, .3, .5, .7, 1</a:t>
            </a:r>
            <a:endParaRPr lang="en-US" sz="1050" dirty="0"/>
          </a:p>
        </p:txBody>
      </p:sp>
      <p:sp>
        <p:nvSpPr>
          <p:cNvPr id="8" name="Rectangle 7">
            <a:extLst>
              <a:ext uri="{FF2B5EF4-FFF2-40B4-BE49-F238E27FC236}">
                <a16:creationId xmlns:a16="http://schemas.microsoft.com/office/drawing/2014/main" id="{F3C5CD3F-722F-4D6D-A261-F7377F4AF1B2}"/>
              </a:ext>
            </a:extLst>
          </p:cNvPr>
          <p:cNvSpPr/>
          <p:nvPr/>
        </p:nvSpPr>
        <p:spPr>
          <a:xfrm>
            <a:off x="2390186" y="3581190"/>
            <a:ext cx="1358191" cy="646331"/>
          </a:xfrm>
          <a:prstGeom prst="rect">
            <a:avLst/>
          </a:prstGeom>
        </p:spPr>
        <p:txBody>
          <a:bodyPr wrap="square" anchor="t">
            <a:spAutoFit/>
          </a:bodyPr>
          <a:lstStyle/>
          <a:p>
            <a:pPr algn="ctr"/>
            <a:r>
              <a:rPr lang="en-US" sz="1200" b="1">
                <a:solidFill>
                  <a:srgbClr val="ED8600"/>
                </a:solidFill>
              </a:rPr>
              <a:t>Naïve Bayes</a:t>
            </a:r>
          </a:p>
          <a:p>
            <a:pPr algn="ctr"/>
            <a:r>
              <a:rPr lang="en-US" sz="1050">
                <a:ea typeface="+mn-lt"/>
                <a:cs typeface="+mn-lt"/>
              </a:rPr>
              <a:t>- Laplace: 1</a:t>
            </a:r>
          </a:p>
          <a:p>
            <a:pPr algn="ctr"/>
            <a:endParaRPr lang="en-US" sz="1200" b="1" dirty="0"/>
          </a:p>
        </p:txBody>
      </p:sp>
      <p:sp>
        <p:nvSpPr>
          <p:cNvPr id="9" name="Rectangle 8">
            <a:extLst>
              <a:ext uri="{FF2B5EF4-FFF2-40B4-BE49-F238E27FC236}">
                <a16:creationId xmlns:a16="http://schemas.microsoft.com/office/drawing/2014/main" id="{EA1D1028-7785-47F1-A605-5906896DE38C}"/>
              </a:ext>
            </a:extLst>
          </p:cNvPr>
          <p:cNvSpPr/>
          <p:nvPr/>
        </p:nvSpPr>
        <p:spPr>
          <a:xfrm>
            <a:off x="2519581" y="4242548"/>
            <a:ext cx="1099398" cy="761747"/>
          </a:xfrm>
          <a:prstGeom prst="rect">
            <a:avLst/>
          </a:prstGeom>
        </p:spPr>
        <p:txBody>
          <a:bodyPr wrap="square" anchor="t">
            <a:spAutoFit/>
          </a:bodyPr>
          <a:lstStyle/>
          <a:p>
            <a:pPr algn="ctr"/>
            <a:r>
              <a:rPr lang="en-US" sz="1200" b="1">
                <a:solidFill>
                  <a:srgbClr val="0070C0"/>
                </a:solidFill>
              </a:rPr>
              <a:t>KNN</a:t>
            </a:r>
          </a:p>
          <a:p>
            <a:pPr algn="ctr"/>
            <a:r>
              <a:rPr lang="en-US" sz="1050"/>
              <a:t>- Nearest Neighbors: 3, 10</a:t>
            </a:r>
            <a:endParaRPr lang="en-US" sz="1050" dirty="0"/>
          </a:p>
        </p:txBody>
      </p:sp>
      <p:sp>
        <p:nvSpPr>
          <p:cNvPr id="10" name="Rectangle 9">
            <a:extLst>
              <a:ext uri="{FF2B5EF4-FFF2-40B4-BE49-F238E27FC236}">
                <a16:creationId xmlns:a16="http://schemas.microsoft.com/office/drawing/2014/main" id="{ECB8AEA1-1BDD-4617-BC3F-18BB263A8E31}"/>
              </a:ext>
            </a:extLst>
          </p:cNvPr>
          <p:cNvSpPr/>
          <p:nvPr/>
        </p:nvSpPr>
        <p:spPr>
          <a:xfrm>
            <a:off x="2232033" y="5076433"/>
            <a:ext cx="1616982" cy="438582"/>
          </a:xfrm>
          <a:prstGeom prst="rect">
            <a:avLst/>
          </a:prstGeom>
        </p:spPr>
        <p:txBody>
          <a:bodyPr wrap="square" anchor="t">
            <a:spAutoFit/>
          </a:bodyPr>
          <a:lstStyle/>
          <a:p>
            <a:pPr algn="ctr"/>
            <a:r>
              <a:rPr lang="en-US" sz="1200" b="1">
                <a:solidFill>
                  <a:srgbClr val="E08AFF"/>
                </a:solidFill>
              </a:rPr>
              <a:t>Random Forest</a:t>
            </a:r>
          </a:p>
          <a:p>
            <a:pPr algn="ctr"/>
            <a:r>
              <a:rPr lang="en-US" sz="1050"/>
              <a:t>- Trees: 3, 5, 10, 15, 25</a:t>
            </a:r>
            <a:endParaRPr lang="en-US" sz="1050" b="1" dirty="0"/>
          </a:p>
        </p:txBody>
      </p:sp>
      <p:sp>
        <p:nvSpPr>
          <p:cNvPr id="11" name="Rectangle 10">
            <a:extLst>
              <a:ext uri="{FF2B5EF4-FFF2-40B4-BE49-F238E27FC236}">
                <a16:creationId xmlns:a16="http://schemas.microsoft.com/office/drawing/2014/main" id="{B787119E-809D-4CFD-9634-928A0E368F0A}"/>
              </a:ext>
            </a:extLst>
          </p:cNvPr>
          <p:cNvSpPr/>
          <p:nvPr/>
        </p:nvSpPr>
        <p:spPr>
          <a:xfrm>
            <a:off x="5020165" y="1718964"/>
            <a:ext cx="2013798" cy="646331"/>
          </a:xfrm>
          <a:prstGeom prst="rect">
            <a:avLst/>
          </a:prstGeom>
        </p:spPr>
        <p:txBody>
          <a:bodyPr wrap="square" anchor="t">
            <a:spAutoFit/>
          </a:bodyPr>
          <a:lstStyle/>
          <a:p>
            <a:pPr algn="ctr"/>
            <a:r>
              <a:rPr lang="en-US" sz="1200" b="1">
                <a:solidFill>
                  <a:srgbClr val="FF0000"/>
                </a:solidFill>
                <a:ea typeface="+mn-lt"/>
                <a:cs typeface="+mn-lt"/>
              </a:rPr>
              <a:t>Attrition </a:t>
            </a:r>
            <a:endParaRPr lang="en-US" sz="1200">
              <a:solidFill>
                <a:srgbClr val="000000"/>
              </a:solidFill>
              <a:ea typeface="+mn-lt"/>
              <a:cs typeface="+mn-lt"/>
            </a:endParaRPr>
          </a:p>
          <a:p>
            <a:pPr algn="ctr"/>
            <a:r>
              <a:rPr lang="en-US" sz="1200" b="1">
                <a:solidFill>
                  <a:schemeClr val="tx2">
                    <a:lumMod val="50000"/>
                    <a:lumOff val="50000"/>
                  </a:schemeClr>
                </a:solidFill>
                <a:ea typeface="+mn-lt"/>
                <a:cs typeface="+mn-lt"/>
              </a:rPr>
              <a:t>vs.</a:t>
            </a:r>
            <a:endParaRPr lang="en-US" sz="1200">
              <a:solidFill>
                <a:schemeClr val="tx2">
                  <a:lumMod val="50000"/>
                  <a:lumOff val="50000"/>
                </a:schemeClr>
              </a:solidFill>
            </a:endParaRPr>
          </a:p>
          <a:p>
            <a:pPr algn="ctr"/>
            <a:r>
              <a:rPr lang="en-US" sz="1200" b="1"/>
              <a:t>All Parameters</a:t>
            </a:r>
            <a:endParaRPr lang="en-US"/>
          </a:p>
        </p:txBody>
      </p:sp>
      <p:sp>
        <p:nvSpPr>
          <p:cNvPr id="18" name="Rectangle 17">
            <a:extLst>
              <a:ext uri="{FF2B5EF4-FFF2-40B4-BE49-F238E27FC236}">
                <a16:creationId xmlns:a16="http://schemas.microsoft.com/office/drawing/2014/main" id="{5B2B7C85-2AF7-4247-929C-31880665755C}"/>
              </a:ext>
            </a:extLst>
          </p:cNvPr>
          <p:cNvSpPr/>
          <p:nvPr/>
        </p:nvSpPr>
        <p:spPr>
          <a:xfrm>
            <a:off x="5020164" y="3128664"/>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Specific 10*</a:t>
            </a:r>
            <a:endParaRPr lang="en-US" dirty="0"/>
          </a:p>
        </p:txBody>
      </p:sp>
      <p:sp>
        <p:nvSpPr>
          <p:cNvPr id="19" name="Rectangle 18">
            <a:extLst>
              <a:ext uri="{FF2B5EF4-FFF2-40B4-BE49-F238E27FC236}">
                <a16:creationId xmlns:a16="http://schemas.microsoft.com/office/drawing/2014/main" id="{9821323F-8144-4F4C-BC6B-42CB2F90ECC5}"/>
              </a:ext>
            </a:extLst>
          </p:cNvPr>
          <p:cNvSpPr/>
          <p:nvPr/>
        </p:nvSpPr>
        <p:spPr>
          <a:xfrm>
            <a:off x="5020164" y="4014489"/>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Specific 10* + Income</a:t>
            </a:r>
            <a:endParaRPr lang="en-US" dirty="0"/>
          </a:p>
        </p:txBody>
      </p:sp>
      <p:sp>
        <p:nvSpPr>
          <p:cNvPr id="4" name="TextBox 3">
            <a:extLst>
              <a:ext uri="{FF2B5EF4-FFF2-40B4-BE49-F238E27FC236}">
                <a16:creationId xmlns:a16="http://schemas.microsoft.com/office/drawing/2014/main" id="{38497EFB-8FFD-4C41-96D4-3131CEABB1A5}"/>
              </a:ext>
            </a:extLst>
          </p:cNvPr>
          <p:cNvSpPr txBox="1"/>
          <p:nvPr/>
        </p:nvSpPr>
        <p:spPr>
          <a:xfrm>
            <a:off x="7678009" y="5347387"/>
            <a:ext cx="2233397" cy="96045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t>Specific 10**</a:t>
            </a:r>
          </a:p>
          <a:p>
            <a:r>
              <a:rPr lang="en-US" sz="800" dirty="0"/>
              <a:t>* </a:t>
            </a:r>
            <a:r>
              <a:rPr lang="en-US" sz="800" dirty="0" err="1"/>
              <a:t>BusinessTravel</a:t>
            </a:r>
            <a:endParaRPr lang="en-US" sz="800" dirty="0"/>
          </a:p>
          <a:p>
            <a:r>
              <a:rPr lang="en-US" sz="800" dirty="0"/>
              <a:t>* Department</a:t>
            </a:r>
          </a:p>
          <a:p>
            <a:r>
              <a:rPr lang="en-US" sz="800" dirty="0"/>
              <a:t>* Education</a:t>
            </a:r>
          </a:p>
          <a:p>
            <a:r>
              <a:rPr lang="en-US" sz="800" dirty="0"/>
              <a:t>* </a:t>
            </a:r>
            <a:r>
              <a:rPr lang="en-US" sz="800" dirty="0" err="1"/>
              <a:t>JobLevel</a:t>
            </a:r>
          </a:p>
          <a:p>
            <a:r>
              <a:rPr lang="en-US" sz="800" dirty="0">
                <a:ea typeface="+mn-lt"/>
                <a:cs typeface="+mn-lt"/>
              </a:rPr>
              <a:t>* </a:t>
            </a:r>
            <a:r>
              <a:rPr lang="en-US" sz="800" dirty="0" err="1">
                <a:ea typeface="+mn-lt"/>
                <a:cs typeface="+mn-lt"/>
              </a:rPr>
              <a:t>MaritalStatus</a:t>
            </a:r>
            <a:r>
              <a:rPr lang="en-US" sz="800" dirty="0">
                <a:ea typeface="+mn-lt"/>
                <a:cs typeface="+mn-lt"/>
              </a:rPr>
              <a:t> </a:t>
            </a:r>
          </a:p>
          <a:p>
            <a:endParaRPr lang="en-US" sz="800" dirty="0"/>
          </a:p>
        </p:txBody>
      </p:sp>
      <p:sp>
        <p:nvSpPr>
          <p:cNvPr id="20" name="Rectangle 19">
            <a:extLst>
              <a:ext uri="{FF2B5EF4-FFF2-40B4-BE49-F238E27FC236}">
                <a16:creationId xmlns:a16="http://schemas.microsoft.com/office/drawing/2014/main" id="{C1B2B6E7-81F8-40B1-9B58-1702CE8D137A}"/>
              </a:ext>
            </a:extLst>
          </p:cNvPr>
          <p:cNvSpPr/>
          <p:nvPr/>
        </p:nvSpPr>
        <p:spPr>
          <a:xfrm>
            <a:off x="5020164" y="4900314"/>
            <a:ext cx="2013798" cy="646331"/>
          </a:xfrm>
          <a:prstGeom prst="rect">
            <a:avLst/>
          </a:prstGeom>
        </p:spPr>
        <p:txBody>
          <a:bodyPr wrap="square" anchor="t">
            <a:spAutoFit/>
          </a:bodyPr>
          <a:lstStyle/>
          <a:p>
            <a:pPr algn="ctr"/>
            <a:r>
              <a:rPr lang="en-US" sz="1200" b="1" dirty="0">
                <a:solidFill>
                  <a:srgbClr val="FF0000"/>
                </a:solidFill>
                <a:ea typeface="+mn-lt"/>
                <a:cs typeface="+mn-lt"/>
              </a:rPr>
              <a:t>Attrition </a:t>
            </a:r>
            <a:endParaRPr lang="en-US" sz="1200">
              <a:solidFill>
                <a:srgbClr val="000000"/>
              </a:solidFill>
              <a:ea typeface="+mn-lt"/>
              <a:cs typeface="+mn-lt"/>
            </a:endParaRPr>
          </a:p>
          <a:p>
            <a:pPr algn="ctr"/>
            <a:r>
              <a:rPr lang="en-US" sz="1200" b="1" dirty="0">
                <a:solidFill>
                  <a:schemeClr val="tx2">
                    <a:lumMod val="50000"/>
                    <a:lumOff val="50000"/>
                  </a:schemeClr>
                </a:solidFill>
                <a:ea typeface="+mn-lt"/>
                <a:cs typeface="+mn-lt"/>
              </a:rPr>
              <a:t>vs.</a:t>
            </a:r>
            <a:endParaRPr lang="en-US" sz="1200" dirty="0">
              <a:solidFill>
                <a:schemeClr val="tx2">
                  <a:lumMod val="50000"/>
                  <a:lumOff val="50000"/>
                </a:schemeClr>
              </a:solidFill>
            </a:endParaRPr>
          </a:p>
          <a:p>
            <a:pPr algn="ctr"/>
            <a:r>
              <a:rPr lang="en-US" sz="1200" b="1" dirty="0"/>
              <a:t>Reduced Fields*</a:t>
            </a:r>
            <a:endParaRPr lang="en-US" dirty="0"/>
          </a:p>
        </p:txBody>
      </p:sp>
      <p:sp>
        <p:nvSpPr>
          <p:cNvPr id="21" name="Rectangle 20">
            <a:extLst>
              <a:ext uri="{FF2B5EF4-FFF2-40B4-BE49-F238E27FC236}">
                <a16:creationId xmlns:a16="http://schemas.microsoft.com/office/drawing/2014/main" id="{E24823EF-D609-4842-B340-E2A724BE0DEB}"/>
              </a:ext>
            </a:extLst>
          </p:cNvPr>
          <p:cNvSpPr/>
          <p:nvPr/>
        </p:nvSpPr>
        <p:spPr>
          <a:xfrm>
            <a:off x="7450584" y="2704673"/>
            <a:ext cx="2651973" cy="1938992"/>
          </a:xfrm>
          <a:prstGeom prst="rect">
            <a:avLst/>
          </a:prstGeom>
        </p:spPr>
        <p:txBody>
          <a:bodyPr wrap="square" anchor="t">
            <a:spAutoFit/>
          </a:bodyPr>
          <a:lstStyle/>
          <a:p>
            <a:pPr algn="ctr"/>
            <a:r>
              <a:rPr lang="en-US" sz="1200" b="1" dirty="0">
                <a:solidFill>
                  <a:srgbClr val="FF0000"/>
                </a:solidFill>
                <a:ea typeface="+mn-lt"/>
                <a:cs typeface="+mn-lt"/>
              </a:rPr>
              <a:t>5 Seed Samples</a:t>
            </a:r>
            <a:endParaRPr lang="en-US" sz="1200" dirty="0">
              <a:solidFill>
                <a:srgbClr val="000000"/>
              </a:solidFill>
              <a:ea typeface="+mn-lt"/>
              <a:cs typeface="+mn-lt"/>
            </a:endParaRPr>
          </a:p>
          <a:p>
            <a:pPr algn="ctr"/>
            <a:endParaRPr lang="en-US" sz="1200" b="1" dirty="0">
              <a:solidFill>
                <a:srgbClr val="FF0000"/>
              </a:solidFill>
              <a:ea typeface="+mn-lt"/>
              <a:cs typeface="+mn-lt"/>
            </a:endParaRPr>
          </a:p>
          <a:p>
            <a:pPr algn="ctr"/>
            <a:r>
              <a:rPr lang="en-US" sz="1200" b="1" dirty="0">
                <a:solidFill>
                  <a:schemeClr val="tx2">
                    <a:lumMod val="50000"/>
                    <a:lumOff val="50000"/>
                  </a:schemeClr>
                </a:solidFill>
                <a:ea typeface="+mn-lt"/>
                <a:cs typeface="+mn-lt"/>
              </a:rPr>
              <a:t>Training: 66.7%</a:t>
            </a:r>
            <a:endParaRPr lang="en-US" sz="1200" dirty="0">
              <a:solidFill>
                <a:schemeClr val="tx2">
                  <a:lumMod val="50000"/>
                  <a:lumOff val="50000"/>
                </a:schemeClr>
              </a:solidFill>
            </a:endParaRPr>
          </a:p>
          <a:p>
            <a:pPr algn="ctr"/>
            <a:r>
              <a:rPr lang="en-US" sz="1200" b="1" dirty="0">
                <a:solidFill>
                  <a:schemeClr val="tx2">
                    <a:lumMod val="50000"/>
                    <a:lumOff val="50000"/>
                  </a:schemeClr>
                </a:solidFill>
              </a:rPr>
              <a:t>Testing: 33.3%</a:t>
            </a:r>
            <a:endParaRPr lang="en-US" sz="1200" dirty="0">
              <a:solidFill>
                <a:schemeClr val="tx2">
                  <a:lumMod val="50000"/>
                  <a:lumOff val="50000"/>
                </a:schemeClr>
              </a:solidFill>
            </a:endParaRPr>
          </a:p>
          <a:p>
            <a:pPr algn="ctr"/>
            <a:endParaRPr lang="en-US" sz="1200" b="1" dirty="0"/>
          </a:p>
          <a:p>
            <a:pPr algn="ctr"/>
            <a:r>
              <a:rPr lang="en-US" sz="1200" b="1" dirty="0"/>
              <a:t>Average Accuracy</a:t>
            </a:r>
          </a:p>
          <a:p>
            <a:pPr algn="ctr"/>
            <a:r>
              <a:rPr lang="en-US" sz="1200" b="1" dirty="0"/>
              <a:t>Average Precision-Yes Attrition</a:t>
            </a:r>
          </a:p>
          <a:p>
            <a:pPr algn="ctr"/>
            <a:r>
              <a:rPr lang="en-US" sz="1200" b="1" dirty="0">
                <a:ea typeface="+mn-lt"/>
                <a:cs typeface="+mn-lt"/>
              </a:rPr>
              <a:t>Average Precision-No Attrition</a:t>
            </a:r>
            <a:endParaRPr lang="en-US" sz="1200" dirty="0">
              <a:ea typeface="+mn-lt"/>
              <a:cs typeface="+mn-lt"/>
            </a:endParaRPr>
          </a:p>
          <a:p>
            <a:pPr algn="ctr"/>
            <a:r>
              <a:rPr lang="en-US" sz="1200" b="1" dirty="0">
                <a:ea typeface="+mn-lt"/>
                <a:cs typeface="+mn-lt"/>
              </a:rPr>
              <a:t>Average Recall-Yes Attrition</a:t>
            </a:r>
            <a:endParaRPr lang="en-US" sz="1200" dirty="0">
              <a:ea typeface="+mn-lt"/>
              <a:cs typeface="+mn-lt"/>
            </a:endParaRPr>
          </a:p>
          <a:p>
            <a:pPr algn="ctr"/>
            <a:r>
              <a:rPr lang="en-US" sz="1200" b="1" dirty="0">
                <a:ea typeface="+mn-lt"/>
                <a:cs typeface="+mn-lt"/>
              </a:rPr>
              <a:t>Average Recall-No Attrition</a:t>
            </a:r>
            <a:endParaRPr lang="en-US" sz="1200" dirty="0">
              <a:ea typeface="+mn-lt"/>
              <a:cs typeface="+mn-lt"/>
            </a:endParaRPr>
          </a:p>
        </p:txBody>
      </p:sp>
      <p:cxnSp>
        <p:nvCxnSpPr>
          <p:cNvPr id="6" name="Connector: Elbow 5">
            <a:extLst>
              <a:ext uri="{FF2B5EF4-FFF2-40B4-BE49-F238E27FC236}">
                <a16:creationId xmlns:a16="http://schemas.microsoft.com/office/drawing/2014/main" id="{B7834B4A-6A02-4C88-9042-C1C93B4EE29A}"/>
              </a:ext>
            </a:extLst>
          </p:cNvPr>
          <p:cNvCxnSpPr/>
          <p:nvPr/>
        </p:nvCxnSpPr>
        <p:spPr>
          <a:xfrm>
            <a:off x="6998044" y="1972961"/>
            <a:ext cx="584886" cy="156313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7" name="Connector: Elbow 6">
            <a:extLst>
              <a:ext uri="{FF2B5EF4-FFF2-40B4-BE49-F238E27FC236}">
                <a16:creationId xmlns:a16="http://schemas.microsoft.com/office/drawing/2014/main" id="{64A88076-61D1-4838-A407-96F824D7DD40}"/>
              </a:ext>
            </a:extLst>
          </p:cNvPr>
          <p:cNvCxnSpPr/>
          <p:nvPr/>
        </p:nvCxnSpPr>
        <p:spPr>
          <a:xfrm>
            <a:off x="3726163" y="2041954"/>
            <a:ext cx="1266825" cy="1419225"/>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F571B1D0-5FDE-47B3-8471-F331B5540358}"/>
              </a:ext>
            </a:extLst>
          </p:cNvPr>
          <p:cNvCxnSpPr>
            <a:cxnSpLocks/>
          </p:cNvCxnSpPr>
          <p:nvPr/>
        </p:nvCxnSpPr>
        <p:spPr>
          <a:xfrm>
            <a:off x="3713462" y="2041954"/>
            <a:ext cx="1304925" cy="241935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6FCEABE1-CAD0-462E-A0AB-FBC2BE07A4CB}"/>
              </a:ext>
            </a:extLst>
          </p:cNvPr>
          <p:cNvCxnSpPr>
            <a:cxnSpLocks/>
          </p:cNvCxnSpPr>
          <p:nvPr/>
        </p:nvCxnSpPr>
        <p:spPr>
          <a:xfrm>
            <a:off x="3745212" y="2041954"/>
            <a:ext cx="1238250" cy="325755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598B1BA7-305D-4298-A609-5389C2909823}"/>
              </a:ext>
            </a:extLst>
          </p:cNvPr>
          <p:cNvCxnSpPr>
            <a:cxnSpLocks/>
          </p:cNvCxnSpPr>
          <p:nvPr/>
        </p:nvCxnSpPr>
        <p:spPr>
          <a:xfrm>
            <a:off x="3751562" y="2041954"/>
            <a:ext cx="1352550" cy="0"/>
          </a:xfrm>
          <a:prstGeom prst="bentConnector3">
            <a:avLst/>
          </a:prstGeom>
          <a:ln>
            <a:solidFill>
              <a:srgbClr val="00B050"/>
            </a:solidFill>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C866FD4C-9958-4009-BF4A-9FD13E07F4F3}"/>
              </a:ext>
            </a:extLst>
          </p:cNvPr>
          <p:cNvCxnSpPr>
            <a:cxnSpLocks/>
          </p:cNvCxnSpPr>
          <p:nvPr/>
        </p:nvCxnSpPr>
        <p:spPr>
          <a:xfrm flipV="1">
            <a:off x="3751562" y="2156254"/>
            <a:ext cx="1409700" cy="971550"/>
          </a:xfrm>
          <a:prstGeom prst="bentConnector3">
            <a:avLst/>
          </a:prstGeom>
          <a:ln>
            <a:solidFill>
              <a:srgbClr val="8000FF"/>
            </a:solidFill>
            <a:tailEnd type="triangle"/>
          </a:ln>
        </p:spPr>
        <p:style>
          <a:lnRef idx="1">
            <a:schemeClr val="dk1"/>
          </a:lnRef>
          <a:fillRef idx="0">
            <a:schemeClr val="dk1"/>
          </a:fillRef>
          <a:effectRef idx="0">
            <a:schemeClr val="dk1"/>
          </a:effectRef>
          <a:fontRef idx="minor">
            <a:schemeClr val="tx1"/>
          </a:fontRef>
        </p:style>
      </p:cxnSp>
      <p:cxnSp>
        <p:nvCxnSpPr>
          <p:cNvPr id="26" name="Connector: Elbow 25">
            <a:extLst>
              <a:ext uri="{FF2B5EF4-FFF2-40B4-BE49-F238E27FC236}">
                <a16:creationId xmlns:a16="http://schemas.microsoft.com/office/drawing/2014/main" id="{C807DFAD-0F36-4FF1-BE4C-E5F2478FE4F2}"/>
              </a:ext>
            </a:extLst>
          </p:cNvPr>
          <p:cNvCxnSpPr>
            <a:cxnSpLocks/>
          </p:cNvCxnSpPr>
          <p:nvPr/>
        </p:nvCxnSpPr>
        <p:spPr>
          <a:xfrm>
            <a:off x="3751562" y="3127804"/>
            <a:ext cx="1409700" cy="257175"/>
          </a:xfrm>
          <a:prstGeom prst="bentConnector3">
            <a:avLst/>
          </a:prstGeom>
          <a:ln>
            <a:solidFill>
              <a:srgbClr val="8000FF"/>
            </a:solidFill>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E6FEC71C-F416-4582-9D72-2C3F31AD2DD7}"/>
              </a:ext>
            </a:extLst>
          </p:cNvPr>
          <p:cNvCxnSpPr>
            <a:cxnSpLocks/>
          </p:cNvCxnSpPr>
          <p:nvPr/>
        </p:nvCxnSpPr>
        <p:spPr>
          <a:xfrm flipV="1">
            <a:off x="3665837" y="2289604"/>
            <a:ext cx="1257300" cy="1514475"/>
          </a:xfrm>
          <a:prstGeom prst="bentConnector3">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8" name="Connector: Elbow 27">
            <a:extLst>
              <a:ext uri="{FF2B5EF4-FFF2-40B4-BE49-F238E27FC236}">
                <a16:creationId xmlns:a16="http://schemas.microsoft.com/office/drawing/2014/main" id="{3FA87016-7BC2-4BFB-9F4F-336129B1AA5B}"/>
              </a:ext>
            </a:extLst>
          </p:cNvPr>
          <p:cNvCxnSpPr>
            <a:cxnSpLocks/>
          </p:cNvCxnSpPr>
          <p:nvPr/>
        </p:nvCxnSpPr>
        <p:spPr>
          <a:xfrm flipV="1">
            <a:off x="3665837" y="3546903"/>
            <a:ext cx="1257300" cy="257175"/>
          </a:xfrm>
          <a:prstGeom prst="bentConnector3">
            <a:avLst/>
          </a:prstGeom>
          <a:ln>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29" name="Connector: Elbow 28">
            <a:extLst>
              <a:ext uri="{FF2B5EF4-FFF2-40B4-BE49-F238E27FC236}">
                <a16:creationId xmlns:a16="http://schemas.microsoft.com/office/drawing/2014/main" id="{E525C518-950C-4E1D-83EE-4186BA86428D}"/>
              </a:ext>
            </a:extLst>
          </p:cNvPr>
          <p:cNvCxnSpPr>
            <a:cxnSpLocks/>
          </p:cNvCxnSpPr>
          <p:nvPr/>
        </p:nvCxnSpPr>
        <p:spPr>
          <a:xfrm flipV="1">
            <a:off x="3513437" y="2394378"/>
            <a:ext cx="1238250" cy="2143125"/>
          </a:xfrm>
          <a:prstGeom prst="bentConnector3">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A3E98400-17C5-4101-B531-66E80612822D}"/>
              </a:ext>
            </a:extLst>
          </p:cNvPr>
          <p:cNvCxnSpPr>
            <a:cxnSpLocks/>
          </p:cNvCxnSpPr>
          <p:nvPr/>
        </p:nvCxnSpPr>
        <p:spPr>
          <a:xfrm flipV="1">
            <a:off x="3513437" y="3661203"/>
            <a:ext cx="1238250" cy="885825"/>
          </a:xfrm>
          <a:prstGeom prst="bentConnector3">
            <a:avLst/>
          </a:prstGeom>
          <a:ln>
            <a:solidFill>
              <a:srgbClr val="0070C0"/>
            </a:solidFill>
            <a:tailEnd type="triangle"/>
          </a:ln>
        </p:spPr>
        <p:style>
          <a:lnRef idx="1">
            <a:schemeClr val="dk1"/>
          </a:lnRef>
          <a:fillRef idx="0">
            <a:schemeClr val="dk1"/>
          </a:fillRef>
          <a:effectRef idx="0">
            <a:schemeClr val="dk1"/>
          </a:effectRef>
          <a:fontRef idx="minor">
            <a:schemeClr val="tx1"/>
          </a:fontRef>
        </p:style>
      </p:cxnSp>
      <p:cxnSp>
        <p:nvCxnSpPr>
          <p:cNvPr id="31" name="Connector: Elbow 30">
            <a:extLst>
              <a:ext uri="{FF2B5EF4-FFF2-40B4-BE49-F238E27FC236}">
                <a16:creationId xmlns:a16="http://schemas.microsoft.com/office/drawing/2014/main" id="{09D71B57-5F42-41FA-A999-13DCD1160CDD}"/>
              </a:ext>
            </a:extLst>
          </p:cNvPr>
          <p:cNvCxnSpPr>
            <a:cxnSpLocks/>
          </p:cNvCxnSpPr>
          <p:nvPr/>
        </p:nvCxnSpPr>
        <p:spPr>
          <a:xfrm flipV="1">
            <a:off x="3894437" y="1908603"/>
            <a:ext cx="1266825" cy="3305175"/>
          </a:xfrm>
          <a:prstGeom prst="bentConnector3">
            <a:avLst/>
          </a:prstGeom>
          <a:ln>
            <a:solidFill>
              <a:srgbClr val="E08AFF"/>
            </a:solidFill>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C4F7AAAD-391F-4756-A679-3C0987A7C1B8}"/>
              </a:ext>
            </a:extLst>
          </p:cNvPr>
          <p:cNvCxnSpPr>
            <a:cxnSpLocks/>
          </p:cNvCxnSpPr>
          <p:nvPr/>
        </p:nvCxnSpPr>
        <p:spPr>
          <a:xfrm flipV="1">
            <a:off x="3894437" y="3280203"/>
            <a:ext cx="1266825" cy="1924050"/>
          </a:xfrm>
          <a:prstGeom prst="bentConnector3">
            <a:avLst/>
          </a:prstGeom>
          <a:ln>
            <a:solidFill>
              <a:srgbClr val="E08AFF"/>
            </a:solidFill>
            <a:tailEnd type="triangle"/>
          </a:ln>
        </p:spPr>
        <p:style>
          <a:lnRef idx="1">
            <a:schemeClr val="dk1"/>
          </a:lnRef>
          <a:fillRef idx="0">
            <a:schemeClr val="dk1"/>
          </a:fillRef>
          <a:effectRef idx="0">
            <a:schemeClr val="dk1"/>
          </a:effectRef>
          <a:fontRef idx="minor">
            <a:schemeClr val="tx1"/>
          </a:fontRef>
        </p:style>
      </p:cxnSp>
      <p:cxnSp>
        <p:nvCxnSpPr>
          <p:cNvPr id="32" name="Connector: Elbow 31">
            <a:extLst>
              <a:ext uri="{FF2B5EF4-FFF2-40B4-BE49-F238E27FC236}">
                <a16:creationId xmlns:a16="http://schemas.microsoft.com/office/drawing/2014/main" id="{BE1656D8-AD1C-4C2E-969F-9647E04E4F18}"/>
              </a:ext>
            </a:extLst>
          </p:cNvPr>
          <p:cNvCxnSpPr>
            <a:cxnSpLocks/>
          </p:cNvCxnSpPr>
          <p:nvPr/>
        </p:nvCxnSpPr>
        <p:spPr>
          <a:xfrm>
            <a:off x="6998044" y="3342501"/>
            <a:ext cx="584886" cy="193590"/>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4" name="Connector: Elbow 33">
            <a:extLst>
              <a:ext uri="{FF2B5EF4-FFF2-40B4-BE49-F238E27FC236}">
                <a16:creationId xmlns:a16="http://schemas.microsoft.com/office/drawing/2014/main" id="{FADC6B0E-CC6F-4760-A058-0F99E288EA40}"/>
              </a:ext>
            </a:extLst>
          </p:cNvPr>
          <p:cNvCxnSpPr>
            <a:cxnSpLocks/>
          </p:cNvCxnSpPr>
          <p:nvPr/>
        </p:nvCxnSpPr>
        <p:spPr>
          <a:xfrm flipV="1">
            <a:off x="6998044" y="3533689"/>
            <a:ext cx="584886" cy="887625"/>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35" name="Connector: Elbow 34">
            <a:extLst>
              <a:ext uri="{FF2B5EF4-FFF2-40B4-BE49-F238E27FC236}">
                <a16:creationId xmlns:a16="http://schemas.microsoft.com/office/drawing/2014/main" id="{71CCA93E-A2E7-4A99-BF20-9E29090DFC36}"/>
              </a:ext>
            </a:extLst>
          </p:cNvPr>
          <p:cNvCxnSpPr>
            <a:cxnSpLocks/>
          </p:cNvCxnSpPr>
          <p:nvPr/>
        </p:nvCxnSpPr>
        <p:spPr>
          <a:xfrm flipV="1">
            <a:off x="6998044" y="3536092"/>
            <a:ext cx="584886" cy="180408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FDCD3B02-8197-4CB3-9422-500C9847494E}"/>
              </a:ext>
            </a:extLst>
          </p:cNvPr>
          <p:cNvSpPr txBox="1"/>
          <p:nvPr/>
        </p:nvSpPr>
        <p:spPr>
          <a:xfrm>
            <a:off x="10204622" y="5346357"/>
            <a:ext cx="1390650"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a:cs typeface="Segoe UI"/>
              </a:rPr>
              <a:t>Reduced Fields**​</a:t>
            </a:r>
            <a:br>
              <a:rPr lang="en-US" sz="800">
                <a:cs typeface="Segoe UI"/>
              </a:rPr>
            </a:br>
            <a:r>
              <a:rPr lang="en-US" sz="800">
                <a:cs typeface="Segoe UI"/>
              </a:rPr>
              <a:t>Specific 10 removing:​</a:t>
            </a:r>
          </a:p>
          <a:p>
            <a:r>
              <a:rPr lang="en-US" sz="800">
                <a:cs typeface="Segoe UI"/>
              </a:rPr>
              <a:t>-OverTime​</a:t>
            </a:r>
          </a:p>
          <a:p>
            <a:r>
              <a:rPr lang="en-US" sz="800">
                <a:cs typeface="Segoe UI"/>
              </a:rPr>
              <a:t>-Group​</a:t>
            </a:r>
          </a:p>
          <a:p>
            <a:r>
              <a:rPr lang="en-US" sz="800">
                <a:cs typeface="Segoe UI"/>
              </a:rPr>
              <a:t>-BusinessTravel</a:t>
            </a:r>
          </a:p>
        </p:txBody>
      </p:sp>
      <p:sp>
        <p:nvSpPr>
          <p:cNvPr id="12" name="TextBox 11">
            <a:extLst>
              <a:ext uri="{FF2B5EF4-FFF2-40B4-BE49-F238E27FC236}">
                <a16:creationId xmlns:a16="http://schemas.microsoft.com/office/drawing/2014/main" id="{7CE9D371-F03C-4CF3-B078-CDA4C842FDFD}"/>
              </a:ext>
            </a:extLst>
          </p:cNvPr>
          <p:cNvSpPr txBox="1"/>
          <p:nvPr/>
        </p:nvSpPr>
        <p:spPr>
          <a:xfrm>
            <a:off x="8508142" y="5465291"/>
            <a:ext cx="1431153" cy="70153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800" dirty="0">
                <a:cs typeface="Segoe UI"/>
              </a:rPr>
              <a:t>* </a:t>
            </a:r>
            <a:r>
              <a:rPr lang="en-US" sz="800" dirty="0" err="1">
                <a:cs typeface="Segoe UI"/>
              </a:rPr>
              <a:t>MonthlyIncome</a:t>
            </a:r>
            <a:r>
              <a:rPr lang="en-US" sz="800" dirty="0">
                <a:cs typeface="Segoe UI"/>
              </a:rPr>
              <a:t>​</a:t>
            </a:r>
            <a:endParaRPr lang="en-US" dirty="0"/>
          </a:p>
          <a:p>
            <a:r>
              <a:rPr lang="en-US" sz="800" dirty="0">
                <a:cs typeface="Segoe UI"/>
              </a:rPr>
              <a:t>* </a:t>
            </a:r>
            <a:r>
              <a:rPr lang="en-US" sz="800" dirty="0" err="1">
                <a:cs typeface="Segoe UI"/>
              </a:rPr>
              <a:t>OverTime</a:t>
            </a:r>
            <a:r>
              <a:rPr lang="en-US" sz="800" dirty="0">
                <a:cs typeface="Segoe UI"/>
              </a:rPr>
              <a:t> ​</a:t>
            </a:r>
          </a:p>
          <a:p>
            <a:r>
              <a:rPr lang="en-US" sz="800" dirty="0">
                <a:cs typeface="Segoe UI"/>
              </a:rPr>
              <a:t>* </a:t>
            </a:r>
            <a:r>
              <a:rPr lang="en-US" sz="800" dirty="0" err="1">
                <a:cs typeface="Segoe UI"/>
              </a:rPr>
              <a:t>WorkLifeBalance</a:t>
            </a:r>
            <a:r>
              <a:rPr lang="en-US" sz="800" dirty="0">
                <a:cs typeface="Segoe UI"/>
              </a:rPr>
              <a:t>​</a:t>
            </a:r>
          </a:p>
          <a:p>
            <a:r>
              <a:rPr lang="en-US" sz="800" dirty="0">
                <a:cs typeface="Segoe UI"/>
              </a:rPr>
              <a:t>* </a:t>
            </a:r>
            <a:r>
              <a:rPr lang="en-US" sz="800" dirty="0" err="1">
                <a:cs typeface="Segoe UI"/>
              </a:rPr>
              <a:t>YearsWithCurrManager</a:t>
            </a:r>
            <a:r>
              <a:rPr lang="en-US" sz="800" dirty="0">
                <a:cs typeface="Segoe UI"/>
              </a:rPr>
              <a:t>​</a:t>
            </a:r>
          </a:p>
          <a:p>
            <a:r>
              <a:rPr lang="en-US" sz="800" dirty="0">
                <a:cs typeface="Segoe UI"/>
              </a:rPr>
              <a:t>* </a:t>
            </a:r>
            <a:r>
              <a:rPr lang="en-US" sz="800" dirty="0" err="1">
                <a:cs typeface="Segoe UI"/>
              </a:rPr>
              <a:t>YearsInCurrentRole</a:t>
            </a:r>
          </a:p>
        </p:txBody>
      </p:sp>
    </p:spTree>
    <p:extLst>
      <p:ext uri="{BB962C8B-B14F-4D97-AF65-F5344CB8AC3E}">
        <p14:creationId xmlns:p14="http://schemas.microsoft.com/office/powerpoint/2010/main" val="3542863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lstStyle/>
          <a:p>
            <a:r>
              <a:rPr lang="en-US"/>
              <a:t>Model Results</a:t>
            </a:r>
          </a:p>
        </p:txBody>
      </p:sp>
      <p:pic>
        <p:nvPicPr>
          <p:cNvPr id="2" name="Picture 1">
            <a:extLst>
              <a:ext uri="{FF2B5EF4-FFF2-40B4-BE49-F238E27FC236}">
                <a16:creationId xmlns:a16="http://schemas.microsoft.com/office/drawing/2014/main" id="{2DEF97EC-02D3-4BAE-A6C2-F901DA76C30D}"/>
              </a:ext>
            </a:extLst>
          </p:cNvPr>
          <p:cNvPicPr>
            <a:picLocks noChangeAspect="1"/>
          </p:cNvPicPr>
          <p:nvPr/>
        </p:nvPicPr>
        <p:blipFill>
          <a:blip r:embed="rId3"/>
          <a:stretch>
            <a:fillRect/>
          </a:stretch>
        </p:blipFill>
        <p:spPr>
          <a:xfrm>
            <a:off x="3201988" y="1525016"/>
            <a:ext cx="7515225" cy="3638550"/>
          </a:xfrm>
          <a:prstGeom prst="rect">
            <a:avLst/>
          </a:prstGeom>
        </p:spPr>
      </p:pic>
      <p:sp>
        <p:nvSpPr>
          <p:cNvPr id="3" name="TextBox 2">
            <a:extLst>
              <a:ext uri="{FF2B5EF4-FFF2-40B4-BE49-F238E27FC236}">
                <a16:creationId xmlns:a16="http://schemas.microsoft.com/office/drawing/2014/main" id="{D13C3585-990D-4B73-B132-07B64B3C75D7}"/>
              </a:ext>
            </a:extLst>
          </p:cNvPr>
          <p:cNvSpPr txBox="1"/>
          <p:nvPr/>
        </p:nvSpPr>
        <p:spPr>
          <a:xfrm>
            <a:off x="1007533" y="1862667"/>
            <a:ext cx="1871134" cy="2862322"/>
          </a:xfrm>
          <a:prstGeom prst="rect">
            <a:avLst/>
          </a:prstGeom>
          <a:noFill/>
        </p:spPr>
        <p:txBody>
          <a:bodyPr wrap="square" rtlCol="0" anchor="t">
            <a:spAutoFit/>
          </a:bodyPr>
          <a:lstStyle/>
          <a:p>
            <a:r>
              <a:rPr lang="en-US" dirty="0"/>
              <a:t>The tradeoff between recall and precision</a:t>
            </a:r>
          </a:p>
          <a:p>
            <a:endParaRPr lang="en-US" dirty="0"/>
          </a:p>
          <a:p>
            <a:r>
              <a:rPr lang="en-US" sz="1200" b="1" dirty="0"/>
              <a:t>Would we rather have false positives (</a:t>
            </a:r>
          </a:p>
          <a:p>
            <a:r>
              <a:rPr lang="en-US" sz="1200" dirty="0"/>
              <a:t>(we think someone will leave, but they weren’t going to) </a:t>
            </a:r>
          </a:p>
          <a:p>
            <a:r>
              <a:rPr lang="en-US" sz="1200" b="1" dirty="0"/>
              <a:t>or false negatives </a:t>
            </a:r>
          </a:p>
          <a:p>
            <a:r>
              <a:rPr lang="en-US" sz="1200" dirty="0"/>
              <a:t>(we didn’t think they would leave, but they did)</a:t>
            </a:r>
            <a:r>
              <a:rPr lang="en-US" sz="1200" b="1" dirty="0"/>
              <a:t>?</a:t>
            </a:r>
            <a:r>
              <a:rPr lang="en-US" sz="1200" dirty="0"/>
              <a:t> </a:t>
            </a:r>
          </a:p>
        </p:txBody>
      </p:sp>
      <p:sp>
        <p:nvSpPr>
          <p:cNvPr id="4" name="Rectangle 3">
            <a:extLst>
              <a:ext uri="{FF2B5EF4-FFF2-40B4-BE49-F238E27FC236}">
                <a16:creationId xmlns:a16="http://schemas.microsoft.com/office/drawing/2014/main" id="{CEA74662-2A3F-4C4A-845C-1E59F677EDA9}"/>
              </a:ext>
            </a:extLst>
          </p:cNvPr>
          <p:cNvSpPr/>
          <p:nvPr/>
        </p:nvSpPr>
        <p:spPr>
          <a:xfrm>
            <a:off x="6225557" y="1271100"/>
            <a:ext cx="1099398" cy="253916"/>
          </a:xfrm>
          <a:prstGeom prst="rect">
            <a:avLst/>
          </a:prstGeom>
        </p:spPr>
        <p:txBody>
          <a:bodyPr wrap="square" anchor="t">
            <a:spAutoFit/>
          </a:bodyPr>
          <a:lstStyle/>
          <a:p>
            <a:r>
              <a:rPr lang="en-US" sz="1050" dirty="0"/>
              <a:t>Precision Yes</a:t>
            </a:r>
          </a:p>
        </p:txBody>
      </p:sp>
      <p:sp>
        <p:nvSpPr>
          <p:cNvPr id="5" name="TextBox 4">
            <a:extLst>
              <a:ext uri="{FF2B5EF4-FFF2-40B4-BE49-F238E27FC236}">
                <a16:creationId xmlns:a16="http://schemas.microsoft.com/office/drawing/2014/main" id="{356CCAC4-8515-475F-A337-197E60E20EE2}"/>
              </a:ext>
            </a:extLst>
          </p:cNvPr>
          <p:cNvSpPr txBox="1"/>
          <p:nvPr/>
        </p:nvSpPr>
        <p:spPr>
          <a:xfrm>
            <a:off x="1010707" y="5703358"/>
            <a:ext cx="9259147" cy="461665"/>
          </a:xfrm>
          <a:prstGeom prst="rect">
            <a:avLst/>
          </a:prstGeom>
          <a:noFill/>
        </p:spPr>
        <p:txBody>
          <a:bodyPr wrap="square" rtlCol="0">
            <a:spAutoFit/>
          </a:bodyPr>
          <a:lstStyle/>
          <a:p>
            <a:r>
              <a:rPr lang="en-US" sz="1200" dirty="0"/>
              <a:t>SVM: from people who actually left, it guessed 70% of them…but partially because it guessed most people would leave.</a:t>
            </a:r>
          </a:p>
          <a:p>
            <a:r>
              <a:rPr lang="en-US" sz="1200" dirty="0"/>
              <a:t>KNN: 100% of the time it said “yes”, it was always right. But it made fewer guesses for “yes” at all. </a:t>
            </a:r>
          </a:p>
        </p:txBody>
      </p:sp>
      <p:sp>
        <p:nvSpPr>
          <p:cNvPr id="7" name="Rectangle 6">
            <a:extLst>
              <a:ext uri="{FF2B5EF4-FFF2-40B4-BE49-F238E27FC236}">
                <a16:creationId xmlns:a16="http://schemas.microsoft.com/office/drawing/2014/main" id="{BE1A08C8-5C72-43B8-AA71-FD08AE207C47}"/>
              </a:ext>
            </a:extLst>
          </p:cNvPr>
          <p:cNvSpPr/>
          <p:nvPr/>
        </p:nvSpPr>
        <p:spPr>
          <a:xfrm>
            <a:off x="8652518" y="1280625"/>
            <a:ext cx="1099398" cy="253916"/>
          </a:xfrm>
          <a:prstGeom prst="rect">
            <a:avLst/>
          </a:prstGeom>
        </p:spPr>
        <p:txBody>
          <a:bodyPr wrap="square" anchor="t">
            <a:spAutoFit/>
          </a:bodyPr>
          <a:lstStyle/>
          <a:p>
            <a:r>
              <a:rPr lang="en-US" sz="1050"/>
              <a:t>Recall</a:t>
            </a:r>
            <a:r>
              <a:rPr lang="en-US" sz="1050" dirty="0"/>
              <a:t> Yes</a:t>
            </a:r>
          </a:p>
        </p:txBody>
      </p:sp>
      <p:sp>
        <p:nvSpPr>
          <p:cNvPr id="8" name="Rectangle 7">
            <a:extLst>
              <a:ext uri="{FF2B5EF4-FFF2-40B4-BE49-F238E27FC236}">
                <a16:creationId xmlns:a16="http://schemas.microsoft.com/office/drawing/2014/main" id="{5A7BDE1E-8031-4047-A7F0-4A0D657D0D75}"/>
              </a:ext>
            </a:extLst>
          </p:cNvPr>
          <p:cNvSpPr/>
          <p:nvPr/>
        </p:nvSpPr>
        <p:spPr>
          <a:xfrm>
            <a:off x="5244481" y="1271100"/>
            <a:ext cx="1099398" cy="253916"/>
          </a:xfrm>
          <a:prstGeom prst="rect">
            <a:avLst/>
          </a:prstGeom>
        </p:spPr>
        <p:txBody>
          <a:bodyPr wrap="square" anchor="t">
            <a:spAutoFit/>
          </a:bodyPr>
          <a:lstStyle/>
          <a:p>
            <a:r>
              <a:rPr lang="en-US" sz="1050"/>
              <a:t>Accuracy</a:t>
            </a:r>
            <a:endParaRPr lang="en-US"/>
          </a:p>
        </p:txBody>
      </p:sp>
      <p:sp>
        <p:nvSpPr>
          <p:cNvPr id="9" name="Rectangle 8">
            <a:extLst>
              <a:ext uri="{FF2B5EF4-FFF2-40B4-BE49-F238E27FC236}">
                <a16:creationId xmlns:a16="http://schemas.microsoft.com/office/drawing/2014/main" id="{4B98405F-3213-4FF3-87A3-B4239E667884}"/>
              </a:ext>
            </a:extLst>
          </p:cNvPr>
          <p:cNvSpPr/>
          <p:nvPr/>
        </p:nvSpPr>
        <p:spPr>
          <a:xfrm>
            <a:off x="7463806" y="1271100"/>
            <a:ext cx="1099398" cy="253916"/>
          </a:xfrm>
          <a:prstGeom prst="rect">
            <a:avLst/>
          </a:prstGeom>
        </p:spPr>
        <p:txBody>
          <a:bodyPr wrap="square" anchor="t">
            <a:spAutoFit/>
          </a:bodyPr>
          <a:lstStyle/>
          <a:p>
            <a:r>
              <a:rPr lang="en-US" sz="1050"/>
              <a:t>Precision No</a:t>
            </a:r>
          </a:p>
        </p:txBody>
      </p:sp>
      <p:sp>
        <p:nvSpPr>
          <p:cNvPr id="10" name="Rectangle 9">
            <a:extLst>
              <a:ext uri="{FF2B5EF4-FFF2-40B4-BE49-F238E27FC236}">
                <a16:creationId xmlns:a16="http://schemas.microsoft.com/office/drawing/2014/main" id="{C1F6CBCE-B9FF-4FB3-B51C-266414B60A85}"/>
              </a:ext>
            </a:extLst>
          </p:cNvPr>
          <p:cNvSpPr/>
          <p:nvPr/>
        </p:nvSpPr>
        <p:spPr>
          <a:xfrm>
            <a:off x="9614543" y="1280625"/>
            <a:ext cx="1099398" cy="253916"/>
          </a:xfrm>
          <a:prstGeom prst="rect">
            <a:avLst/>
          </a:prstGeom>
        </p:spPr>
        <p:txBody>
          <a:bodyPr wrap="square" anchor="t">
            <a:spAutoFit/>
          </a:bodyPr>
          <a:lstStyle/>
          <a:p>
            <a:r>
              <a:rPr lang="en-US" sz="1050"/>
              <a:t>Recall No</a:t>
            </a:r>
          </a:p>
        </p:txBody>
      </p:sp>
      <p:sp>
        <p:nvSpPr>
          <p:cNvPr id="6" name="Isosceles Triangle 5">
            <a:extLst>
              <a:ext uri="{FF2B5EF4-FFF2-40B4-BE49-F238E27FC236}">
                <a16:creationId xmlns:a16="http://schemas.microsoft.com/office/drawing/2014/main" id="{ED684577-2D2E-4B71-8A63-744DEC66AF4D}"/>
              </a:ext>
            </a:extLst>
          </p:cNvPr>
          <p:cNvSpPr/>
          <p:nvPr/>
        </p:nvSpPr>
        <p:spPr>
          <a:xfrm rot="1982501">
            <a:off x="10778067" y="2777067"/>
            <a:ext cx="262467" cy="20320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8">
            <a:extLst>
              <a:ext uri="{FF2B5EF4-FFF2-40B4-BE49-F238E27FC236}">
                <a16:creationId xmlns:a16="http://schemas.microsoft.com/office/drawing/2014/main" id="{4BF8D3C0-20BC-405B-AD1A-C1E9F5707A85}"/>
              </a:ext>
            </a:extLst>
          </p:cNvPr>
          <p:cNvSpPr/>
          <p:nvPr/>
        </p:nvSpPr>
        <p:spPr>
          <a:xfrm rot="1982501">
            <a:off x="10765059" y="4875699"/>
            <a:ext cx="262467" cy="203200"/>
          </a:xfrm>
          <a:prstGeom prst="triangl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09F857E-2AA9-42AA-AC84-68EE006168B8}"/>
              </a:ext>
            </a:extLst>
          </p:cNvPr>
          <p:cNvSpPr/>
          <p:nvPr/>
        </p:nvSpPr>
        <p:spPr>
          <a:xfrm>
            <a:off x="6530356" y="1023450"/>
            <a:ext cx="2785323" cy="253916"/>
          </a:xfrm>
          <a:prstGeom prst="rect">
            <a:avLst/>
          </a:prstGeom>
        </p:spPr>
        <p:txBody>
          <a:bodyPr wrap="square" anchor="t">
            <a:spAutoFit/>
          </a:bodyPr>
          <a:lstStyle/>
          <a:p>
            <a:pPr algn="ctr"/>
            <a:r>
              <a:rPr lang="en-US" sz="1050"/>
              <a:t>Averages Across 5 Random Samples</a:t>
            </a:r>
            <a:endParaRPr lang="en-US"/>
          </a:p>
        </p:txBody>
      </p:sp>
      <p:sp>
        <p:nvSpPr>
          <p:cNvPr id="12" name="TextBox 11">
            <a:extLst>
              <a:ext uri="{FF2B5EF4-FFF2-40B4-BE49-F238E27FC236}">
                <a16:creationId xmlns:a16="http://schemas.microsoft.com/office/drawing/2014/main" id="{86C45C0E-C2A0-46E3-ACE8-A1A58B9811EB}"/>
              </a:ext>
            </a:extLst>
          </p:cNvPr>
          <p:cNvSpPr txBox="1"/>
          <p:nvPr/>
        </p:nvSpPr>
        <p:spPr>
          <a:xfrm>
            <a:off x="808074" y="5401340"/>
            <a:ext cx="2700670" cy="369332"/>
          </a:xfrm>
          <a:prstGeom prst="rect">
            <a:avLst/>
          </a:prstGeom>
          <a:noFill/>
        </p:spPr>
        <p:txBody>
          <a:bodyPr wrap="square" rtlCol="0">
            <a:spAutoFit/>
          </a:bodyPr>
          <a:lstStyle/>
          <a:p>
            <a:r>
              <a:rPr lang="en-US" dirty="0"/>
              <a:t>How to interpret: </a:t>
            </a:r>
          </a:p>
        </p:txBody>
      </p:sp>
    </p:spTree>
    <p:extLst>
      <p:ext uri="{BB962C8B-B14F-4D97-AF65-F5344CB8AC3E}">
        <p14:creationId xmlns:p14="http://schemas.microsoft.com/office/powerpoint/2010/main" val="9643911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51C50A6-A787-42ED-9152-FF336AB26265}"/>
              </a:ext>
            </a:extLst>
          </p:cNvPr>
          <p:cNvGraphicFramePr>
            <a:graphicFrameLocks noGrp="1"/>
          </p:cNvGraphicFramePr>
          <p:nvPr>
            <p:ph idx="1"/>
            <p:extLst>
              <p:ext uri="{D42A27DB-BD31-4B8C-83A1-F6EECF244321}">
                <p14:modId xmlns:p14="http://schemas.microsoft.com/office/powerpoint/2010/main" val="3830060342"/>
              </p:ext>
            </p:extLst>
          </p:nvPr>
        </p:nvGraphicFramePr>
        <p:xfrm>
          <a:off x="5360967" y="793384"/>
          <a:ext cx="5809542" cy="5118832"/>
        </p:xfrm>
        <a:graphic>
          <a:graphicData uri="http://schemas.openxmlformats.org/drawingml/2006/table">
            <a:tbl>
              <a:tblPr/>
              <a:tblGrid>
                <a:gridCol w="1691886">
                  <a:extLst>
                    <a:ext uri="{9D8B030D-6E8A-4147-A177-3AD203B41FA5}">
                      <a16:colId xmlns:a16="http://schemas.microsoft.com/office/drawing/2014/main" val="4236682334"/>
                    </a:ext>
                  </a:extLst>
                </a:gridCol>
                <a:gridCol w="539689">
                  <a:extLst>
                    <a:ext uri="{9D8B030D-6E8A-4147-A177-3AD203B41FA5}">
                      <a16:colId xmlns:a16="http://schemas.microsoft.com/office/drawing/2014/main" val="4211977391"/>
                    </a:ext>
                  </a:extLst>
                </a:gridCol>
                <a:gridCol w="539689">
                  <a:extLst>
                    <a:ext uri="{9D8B030D-6E8A-4147-A177-3AD203B41FA5}">
                      <a16:colId xmlns:a16="http://schemas.microsoft.com/office/drawing/2014/main" val="3332601252"/>
                    </a:ext>
                  </a:extLst>
                </a:gridCol>
                <a:gridCol w="539689">
                  <a:extLst>
                    <a:ext uri="{9D8B030D-6E8A-4147-A177-3AD203B41FA5}">
                      <a16:colId xmlns:a16="http://schemas.microsoft.com/office/drawing/2014/main" val="1719342534"/>
                    </a:ext>
                  </a:extLst>
                </a:gridCol>
                <a:gridCol w="604420">
                  <a:extLst>
                    <a:ext uri="{9D8B030D-6E8A-4147-A177-3AD203B41FA5}">
                      <a16:colId xmlns:a16="http://schemas.microsoft.com/office/drawing/2014/main" val="421970110"/>
                    </a:ext>
                  </a:extLst>
                </a:gridCol>
                <a:gridCol w="539689">
                  <a:extLst>
                    <a:ext uri="{9D8B030D-6E8A-4147-A177-3AD203B41FA5}">
                      <a16:colId xmlns:a16="http://schemas.microsoft.com/office/drawing/2014/main" val="1254351507"/>
                    </a:ext>
                  </a:extLst>
                </a:gridCol>
                <a:gridCol w="728403">
                  <a:extLst>
                    <a:ext uri="{9D8B030D-6E8A-4147-A177-3AD203B41FA5}">
                      <a16:colId xmlns:a16="http://schemas.microsoft.com/office/drawing/2014/main" val="182066838"/>
                    </a:ext>
                  </a:extLst>
                </a:gridCol>
                <a:gridCol w="626077">
                  <a:extLst>
                    <a:ext uri="{9D8B030D-6E8A-4147-A177-3AD203B41FA5}">
                      <a16:colId xmlns:a16="http://schemas.microsoft.com/office/drawing/2014/main" val="859920735"/>
                    </a:ext>
                  </a:extLst>
                </a:gridCol>
              </a:tblGrid>
              <a:tr h="173038">
                <a:tc>
                  <a:txBody>
                    <a:bodyPr/>
                    <a:lstStyle/>
                    <a:p>
                      <a:pPr marL="0" marR="0" fontAlgn="t">
                        <a:spcBef>
                          <a:spcPts val="0"/>
                        </a:spcBef>
                        <a:spcAft>
                          <a:spcPts val="0"/>
                        </a:spcAft>
                      </a:pPr>
                      <a:r>
                        <a:rPr lang="en-US" sz="1000" b="1">
                          <a:effectLst/>
                          <a:latin typeface="Calibri" panose="020F0502020204030204" pitchFamily="34" charset="0"/>
                        </a:rPr>
                        <a:t>Attribute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EDA</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ARM</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KGT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a:effectLst/>
                          <a:latin typeface="Calibri" panose="020F0502020204030204" pitchFamily="34" charset="0"/>
                        </a:rPr>
                        <a:t>K-means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err="1">
                          <a:effectLst/>
                          <a:latin typeface="Calibri" panose="020F0502020204030204" pitchFamily="34" charset="0"/>
                        </a:rPr>
                        <a:t>glm</a:t>
                      </a:r>
                      <a:endParaRPr lang="en-US" sz="1000" b="1"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err="1">
                          <a:effectLst/>
                          <a:latin typeface="Calibri" panose="020F0502020204030204" pitchFamily="34" charset="0"/>
                        </a:rPr>
                        <a:t>RandForest</a:t>
                      </a:r>
                      <a:endParaRPr lang="en-US" sz="1000" b="1"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tc>
                  <a:txBody>
                    <a:bodyPr/>
                    <a:lstStyle/>
                    <a:p>
                      <a:pPr marL="0" marR="0" fontAlgn="t">
                        <a:spcBef>
                          <a:spcPts val="0"/>
                        </a:spcBef>
                        <a:spcAft>
                          <a:spcPts val="0"/>
                        </a:spcAft>
                      </a:pPr>
                      <a:r>
                        <a:rPr lang="en-US" sz="1000" b="1" dirty="0">
                          <a:effectLst/>
                          <a:latin typeface="Calibri" panose="020F0502020204030204" pitchFamily="34" charset="0"/>
                        </a:rPr>
                        <a:t>Frequency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tcPr>
                </a:tc>
                <a:extLst>
                  <a:ext uri="{0D108BD9-81ED-4DB2-BD59-A6C34878D82A}">
                    <a16:rowId xmlns:a16="http://schemas.microsoft.com/office/drawing/2014/main" val="1380828410"/>
                  </a:ext>
                </a:extLst>
              </a:tr>
              <a:tr h="173038">
                <a:tc>
                  <a:txBody>
                    <a:bodyPr/>
                    <a:lstStyle/>
                    <a:p>
                      <a:pPr marL="0" marR="0" fontAlgn="t">
                        <a:spcBef>
                          <a:spcPts val="0"/>
                        </a:spcBef>
                        <a:spcAft>
                          <a:spcPts val="0"/>
                        </a:spcAft>
                      </a:pPr>
                      <a:r>
                        <a:rPr lang="en-US" sz="900" dirty="0">
                          <a:effectLst/>
                          <a:latin typeface="Calibri" panose="020F0502020204030204" pitchFamily="34" charset="0"/>
                        </a:rPr>
                        <a:t>Overtime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5</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663608523"/>
                  </a:ext>
                </a:extLst>
              </a:tr>
              <a:tr h="173038">
                <a:tc>
                  <a:txBody>
                    <a:bodyPr/>
                    <a:lstStyle/>
                    <a:p>
                      <a:pPr marL="0" marR="0" fontAlgn="t">
                        <a:spcBef>
                          <a:spcPts val="0"/>
                        </a:spcBef>
                        <a:spcAft>
                          <a:spcPts val="0"/>
                        </a:spcAft>
                      </a:pPr>
                      <a:r>
                        <a:rPr lang="en-US" sz="900" dirty="0">
                          <a:effectLst/>
                          <a:latin typeface="Calibri" panose="020F0502020204030204" pitchFamily="34" charset="0"/>
                        </a:rPr>
                        <a:t>Environmental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3094728237"/>
                  </a:ext>
                </a:extLst>
              </a:tr>
              <a:tr h="173038">
                <a:tc>
                  <a:txBody>
                    <a:bodyPr/>
                    <a:lstStyle/>
                    <a:p>
                      <a:pPr marL="0" marR="0" fontAlgn="t">
                        <a:spcBef>
                          <a:spcPts val="0"/>
                        </a:spcBef>
                        <a:spcAft>
                          <a:spcPts val="0"/>
                        </a:spcAft>
                      </a:pPr>
                      <a:r>
                        <a:rPr lang="en-US" sz="900" dirty="0">
                          <a:effectLst/>
                          <a:latin typeface="Calibri" panose="020F0502020204030204" pitchFamily="34" charset="0"/>
                        </a:rPr>
                        <a:t>Job level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965110091"/>
                  </a:ext>
                </a:extLst>
              </a:tr>
              <a:tr h="173038">
                <a:tc>
                  <a:txBody>
                    <a:bodyPr/>
                    <a:lstStyle/>
                    <a:p>
                      <a:pPr marL="0" marR="0" fontAlgn="t">
                        <a:spcBef>
                          <a:spcPts val="0"/>
                        </a:spcBef>
                        <a:spcAft>
                          <a:spcPts val="0"/>
                        </a:spcAft>
                      </a:pPr>
                      <a:r>
                        <a:rPr lang="en-US" sz="900" dirty="0">
                          <a:effectLst/>
                          <a:latin typeface="Calibri" panose="020F0502020204030204" pitchFamily="34" charset="0"/>
                        </a:rPr>
                        <a:t>Marital status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1764505144"/>
                  </a:ext>
                </a:extLst>
              </a:tr>
              <a:tr h="173038">
                <a:tc>
                  <a:txBody>
                    <a:bodyPr/>
                    <a:lstStyle/>
                    <a:p>
                      <a:pPr marL="0" marR="0" fontAlgn="t">
                        <a:spcBef>
                          <a:spcPts val="0"/>
                        </a:spcBef>
                        <a:spcAft>
                          <a:spcPts val="0"/>
                        </a:spcAft>
                      </a:pPr>
                      <a:r>
                        <a:rPr lang="en-US" sz="900">
                          <a:effectLst/>
                          <a:latin typeface="Calibri" panose="020F0502020204030204" pitchFamily="34" charset="0"/>
                        </a:rPr>
                        <a:t>Monthly income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1699512791"/>
                  </a:ext>
                </a:extLst>
              </a:tr>
              <a:tr h="173038">
                <a:tc>
                  <a:txBody>
                    <a:bodyPr/>
                    <a:lstStyle/>
                    <a:p>
                      <a:pPr marL="0" marR="0" fontAlgn="t">
                        <a:spcBef>
                          <a:spcPts val="0"/>
                        </a:spcBef>
                        <a:spcAft>
                          <a:spcPts val="0"/>
                        </a:spcAft>
                      </a:pPr>
                      <a:r>
                        <a:rPr lang="en-US" sz="900" dirty="0">
                          <a:effectLst/>
                          <a:latin typeface="Calibri" panose="020F0502020204030204" pitchFamily="34" charset="0"/>
                        </a:rPr>
                        <a:t>Work-life balance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tc>
                  <a:txBody>
                    <a:bodyPr/>
                    <a:lstStyle/>
                    <a:p>
                      <a:pPr marL="0" marR="0" fontAlgn="t">
                        <a:spcBef>
                          <a:spcPts val="0"/>
                        </a:spcBef>
                        <a:spcAft>
                          <a:spcPts val="0"/>
                        </a:spcAft>
                      </a:pPr>
                      <a:r>
                        <a:rPr lang="en-US" sz="900" b="0" dirty="0">
                          <a:effectLst/>
                          <a:latin typeface="Calibri" panose="020F0502020204030204" pitchFamily="34" charset="0"/>
                        </a:rPr>
                        <a:t>4</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99FF99"/>
                    </a:solidFill>
                  </a:tcPr>
                </a:tc>
                <a:extLst>
                  <a:ext uri="{0D108BD9-81ED-4DB2-BD59-A6C34878D82A}">
                    <a16:rowId xmlns:a16="http://schemas.microsoft.com/office/drawing/2014/main" val="2378245828"/>
                  </a:ext>
                </a:extLst>
              </a:tr>
              <a:tr h="173038">
                <a:tc>
                  <a:txBody>
                    <a:bodyPr/>
                    <a:lstStyle/>
                    <a:p>
                      <a:pPr marL="0" marR="0" fontAlgn="t">
                        <a:spcBef>
                          <a:spcPts val="0"/>
                        </a:spcBef>
                        <a:spcAft>
                          <a:spcPts val="0"/>
                        </a:spcAft>
                      </a:pPr>
                      <a:r>
                        <a:rPr lang="en-US" sz="900">
                          <a:effectLst/>
                          <a:latin typeface="Calibri" panose="020F0502020204030204" pitchFamily="34" charset="0"/>
                        </a:rPr>
                        <a:t>Job Involvement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682779914"/>
                  </a:ext>
                </a:extLst>
              </a:tr>
              <a:tr h="173038">
                <a:tc>
                  <a:txBody>
                    <a:bodyPr/>
                    <a:lstStyle/>
                    <a:p>
                      <a:pPr marL="0" marR="0" fontAlgn="t">
                        <a:spcBef>
                          <a:spcPts val="0"/>
                        </a:spcBef>
                        <a:spcAft>
                          <a:spcPts val="0"/>
                        </a:spcAft>
                      </a:pPr>
                      <a:r>
                        <a:rPr lang="en-US" sz="900" dirty="0">
                          <a:effectLst/>
                          <a:latin typeface="Calibri" panose="020F0502020204030204" pitchFamily="34" charset="0"/>
                        </a:rPr>
                        <a:t>Number companies worked at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4141175053"/>
                  </a:ext>
                </a:extLst>
              </a:tr>
              <a:tr h="173038">
                <a:tc>
                  <a:txBody>
                    <a:bodyPr/>
                    <a:lstStyle/>
                    <a:p>
                      <a:pPr marL="0" marR="0" fontAlgn="t">
                        <a:spcBef>
                          <a:spcPts val="0"/>
                        </a:spcBef>
                        <a:spcAft>
                          <a:spcPts val="0"/>
                        </a:spcAft>
                      </a:pPr>
                      <a:r>
                        <a:rPr lang="en-US" sz="900" dirty="0">
                          <a:effectLst/>
                          <a:latin typeface="Calibri" panose="020F0502020204030204" pitchFamily="34" charset="0"/>
                        </a:rPr>
                        <a:t>Stock option level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185371512"/>
                  </a:ext>
                </a:extLst>
              </a:tr>
              <a:tr h="173038">
                <a:tc>
                  <a:txBody>
                    <a:bodyPr/>
                    <a:lstStyle/>
                    <a:p>
                      <a:pPr marL="0" marR="0" fontAlgn="t">
                        <a:spcBef>
                          <a:spcPts val="0"/>
                        </a:spcBef>
                        <a:spcAft>
                          <a:spcPts val="0"/>
                        </a:spcAft>
                      </a:pPr>
                      <a:r>
                        <a:rPr lang="en-US" sz="900">
                          <a:effectLst/>
                          <a:latin typeface="Calibri" panose="020F0502020204030204" pitchFamily="34" charset="0"/>
                        </a:rPr>
                        <a:t>Total working years</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04345181"/>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in current role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874020535"/>
                  </a:ext>
                </a:extLst>
              </a:tr>
              <a:tr h="173038">
                <a:tc>
                  <a:txBody>
                    <a:bodyPr/>
                    <a:lstStyle/>
                    <a:p>
                      <a:pPr marL="0" marR="0" fontAlgn="t">
                        <a:spcBef>
                          <a:spcPts val="0"/>
                        </a:spcBef>
                        <a:spcAft>
                          <a:spcPts val="0"/>
                        </a:spcAft>
                      </a:pPr>
                      <a:r>
                        <a:rPr lang="en-US" sz="900">
                          <a:effectLst/>
                          <a:latin typeface="Calibri" panose="020F0502020204030204" pitchFamily="34" charset="0"/>
                        </a:rPr>
                        <a:t>Years with current manager</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68316702"/>
                  </a:ext>
                </a:extLst>
              </a:tr>
              <a:tr h="173038">
                <a:tc>
                  <a:txBody>
                    <a:bodyPr/>
                    <a:lstStyle/>
                    <a:p>
                      <a:pPr marL="0" marR="0" fontAlgn="t">
                        <a:spcBef>
                          <a:spcPts val="0"/>
                        </a:spcBef>
                        <a:spcAft>
                          <a:spcPts val="0"/>
                        </a:spcAft>
                      </a:pPr>
                      <a:r>
                        <a:rPr lang="en-US" sz="900" dirty="0">
                          <a:effectLst/>
                          <a:latin typeface="Calibri" panose="020F0502020204030204" pitchFamily="34" charset="0"/>
                        </a:rPr>
                        <a:t>Job role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3</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856274056"/>
                  </a:ext>
                </a:extLst>
              </a:tr>
              <a:tr h="173038">
                <a:tc>
                  <a:txBody>
                    <a:bodyPr/>
                    <a:lstStyle/>
                    <a:p>
                      <a:pPr marL="0" marR="0" fontAlgn="t">
                        <a:spcBef>
                          <a:spcPts val="0"/>
                        </a:spcBef>
                        <a:spcAft>
                          <a:spcPts val="0"/>
                        </a:spcAft>
                      </a:pPr>
                      <a:r>
                        <a:rPr lang="en-US" sz="900" dirty="0">
                          <a:effectLst/>
                          <a:latin typeface="Calibri" panose="020F0502020204030204" pitchFamily="34" charset="0"/>
                        </a:rPr>
                        <a:t>Job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80839218"/>
                  </a:ext>
                </a:extLst>
              </a:tr>
              <a:tr h="173038">
                <a:tc>
                  <a:txBody>
                    <a:bodyPr/>
                    <a:lstStyle/>
                    <a:p>
                      <a:pPr marL="0" marR="0" fontAlgn="t">
                        <a:spcBef>
                          <a:spcPts val="0"/>
                        </a:spcBef>
                        <a:spcAft>
                          <a:spcPts val="0"/>
                        </a:spcAft>
                      </a:pPr>
                      <a:r>
                        <a:rPr lang="en-US" sz="900" dirty="0">
                          <a:effectLst/>
                          <a:latin typeface="Calibri" panose="020F0502020204030204" pitchFamily="34" charset="0"/>
                        </a:rPr>
                        <a:t>Relationship satisfaction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738877988"/>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at company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721547240"/>
                  </a:ext>
                </a:extLst>
              </a:tr>
              <a:tr h="173038">
                <a:tc>
                  <a:txBody>
                    <a:bodyPr/>
                    <a:lstStyle/>
                    <a:p>
                      <a:pPr marL="0" marR="0" fontAlgn="t">
                        <a:spcBef>
                          <a:spcPts val="0"/>
                        </a:spcBef>
                        <a:spcAft>
                          <a:spcPts val="0"/>
                        </a:spcAft>
                      </a:pPr>
                      <a:r>
                        <a:rPr lang="en-US" sz="900" dirty="0">
                          <a:effectLst/>
                          <a:latin typeface="Calibri" panose="020F0502020204030204" pitchFamily="34" charset="0"/>
                        </a:rPr>
                        <a:t>Education</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5745474"/>
                  </a:ext>
                </a:extLst>
              </a:tr>
              <a:tr h="173038">
                <a:tc>
                  <a:txBody>
                    <a:bodyPr/>
                    <a:lstStyle/>
                    <a:p>
                      <a:pPr marL="0" marR="0" fontAlgn="t">
                        <a:spcBef>
                          <a:spcPts val="0"/>
                        </a:spcBef>
                        <a:spcAft>
                          <a:spcPts val="0"/>
                        </a:spcAft>
                      </a:pPr>
                      <a:r>
                        <a:rPr lang="en-US" sz="900" dirty="0">
                          <a:effectLst/>
                          <a:latin typeface="Calibri" panose="020F0502020204030204" pitchFamily="34" charset="0"/>
                        </a:rPr>
                        <a:t>Distance to home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 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2</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736181570"/>
                  </a:ext>
                </a:extLst>
              </a:tr>
              <a:tr h="173038">
                <a:tc>
                  <a:txBody>
                    <a:bodyPr/>
                    <a:lstStyle/>
                    <a:p>
                      <a:pPr marL="0" marR="0" fontAlgn="t">
                        <a:spcBef>
                          <a:spcPts val="0"/>
                        </a:spcBef>
                        <a:spcAft>
                          <a:spcPts val="0"/>
                        </a:spcAft>
                      </a:pPr>
                      <a:r>
                        <a:rPr lang="en-US" sz="900" dirty="0">
                          <a:effectLst/>
                          <a:latin typeface="Calibri" panose="020F0502020204030204" pitchFamily="34" charset="0"/>
                        </a:rPr>
                        <a:t>Training times last year</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246854307"/>
                  </a:ext>
                </a:extLst>
              </a:tr>
              <a:tr h="173038">
                <a:tc>
                  <a:txBody>
                    <a:bodyPr/>
                    <a:lstStyle/>
                    <a:p>
                      <a:pPr marL="0" marR="0" fontAlgn="t">
                        <a:spcBef>
                          <a:spcPts val="0"/>
                        </a:spcBef>
                        <a:spcAft>
                          <a:spcPts val="0"/>
                        </a:spcAft>
                      </a:pPr>
                      <a:r>
                        <a:rPr lang="en-US" sz="900" dirty="0">
                          <a:effectLst/>
                          <a:latin typeface="Calibri" panose="020F0502020204030204" pitchFamily="34" charset="0"/>
                        </a:rPr>
                        <a:t>Years in current company</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990224581"/>
                  </a:ext>
                </a:extLst>
              </a:tr>
              <a:tr h="173038">
                <a:tc>
                  <a:txBody>
                    <a:bodyPr/>
                    <a:lstStyle/>
                    <a:p>
                      <a:pPr marL="0" marR="0" fontAlgn="t">
                        <a:spcBef>
                          <a:spcPts val="0"/>
                        </a:spcBef>
                        <a:spcAft>
                          <a:spcPts val="0"/>
                        </a:spcAft>
                      </a:pPr>
                      <a:r>
                        <a:rPr lang="en-US" sz="900" dirty="0">
                          <a:effectLst/>
                          <a:latin typeface="Calibri" panose="020F0502020204030204" pitchFamily="34" charset="0"/>
                        </a:rPr>
                        <a:t>Department</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3546464633"/>
                  </a:ext>
                </a:extLst>
              </a:tr>
              <a:tr h="173038">
                <a:tc>
                  <a:txBody>
                    <a:bodyPr/>
                    <a:lstStyle/>
                    <a:p>
                      <a:pPr marL="0" marR="0" fontAlgn="t">
                        <a:spcBef>
                          <a:spcPts val="0"/>
                        </a:spcBef>
                        <a:spcAft>
                          <a:spcPts val="0"/>
                        </a:spcAft>
                      </a:pPr>
                      <a:r>
                        <a:rPr lang="en-US" sz="900" dirty="0">
                          <a:effectLst/>
                          <a:latin typeface="Calibri" panose="020F0502020204030204" pitchFamily="34" charset="0"/>
                        </a:rPr>
                        <a:t>Business travel</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a:effectLst/>
                          <a:latin typeface="Calibri" panose="020F0502020204030204" pitchFamily="34" charset="0"/>
                        </a:rPr>
                        <a:t> </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64187619"/>
                  </a:ext>
                </a:extLst>
              </a:tr>
              <a:tr h="173038">
                <a:tc>
                  <a:txBody>
                    <a:bodyPr/>
                    <a:lstStyle/>
                    <a:p>
                      <a:pPr marL="0" marR="0" fontAlgn="t">
                        <a:spcBef>
                          <a:spcPts val="0"/>
                        </a:spcBef>
                        <a:spcAft>
                          <a:spcPts val="0"/>
                        </a:spcAft>
                      </a:pPr>
                      <a:r>
                        <a:rPr lang="en-US" sz="900" dirty="0">
                          <a:effectLst/>
                          <a:latin typeface="Calibri" panose="020F0502020204030204" pitchFamily="34" charset="0"/>
                        </a:rPr>
                        <a:t>Age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910102606"/>
                  </a:ext>
                </a:extLst>
              </a:tr>
              <a:tr h="173038">
                <a:tc>
                  <a:txBody>
                    <a:bodyPr/>
                    <a:lstStyle/>
                    <a:p>
                      <a:pPr marL="0" marR="0" fontAlgn="t">
                        <a:spcBef>
                          <a:spcPts val="0"/>
                        </a:spcBef>
                        <a:spcAft>
                          <a:spcPts val="0"/>
                        </a:spcAft>
                      </a:pPr>
                      <a:r>
                        <a:rPr lang="en-US" sz="900" dirty="0">
                          <a:effectLst/>
                          <a:latin typeface="Calibri" panose="020F0502020204030204" pitchFamily="34" charset="0"/>
                        </a:rPr>
                        <a:t>Daily rate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1714458326"/>
                  </a:ext>
                </a:extLst>
              </a:tr>
              <a:tr h="173038">
                <a:tc>
                  <a:txBody>
                    <a:bodyPr/>
                    <a:lstStyle/>
                    <a:p>
                      <a:pPr marL="0" marR="0" fontAlgn="t">
                        <a:spcBef>
                          <a:spcPts val="0"/>
                        </a:spcBef>
                        <a:spcAft>
                          <a:spcPts val="0"/>
                        </a:spcAft>
                      </a:pPr>
                      <a:r>
                        <a:rPr lang="en-US" sz="900" dirty="0">
                          <a:effectLst/>
                          <a:latin typeface="Calibri" panose="020F0502020204030204" pitchFamily="34" charset="0"/>
                        </a:rPr>
                        <a:t>Hourly rate</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endParaRPr lang="en-US" sz="900" b="0" dirty="0">
                        <a:effectLst/>
                        <a:latin typeface="Calibri" panose="020F0502020204030204" pitchFamily="34" charset="0"/>
                      </a:endParaRP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x</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tc>
                  <a:txBody>
                    <a:bodyPr/>
                    <a:lstStyle/>
                    <a:p>
                      <a:pPr marL="0" marR="0" fontAlgn="t">
                        <a:spcBef>
                          <a:spcPts val="0"/>
                        </a:spcBef>
                        <a:spcAft>
                          <a:spcPts val="0"/>
                        </a:spcAft>
                      </a:pPr>
                      <a:r>
                        <a:rPr lang="en-US" sz="900" b="0" dirty="0">
                          <a:effectLst/>
                          <a:latin typeface="Calibri" panose="020F0502020204030204" pitchFamily="34" charset="0"/>
                        </a:rPr>
                        <a:t>1</a:t>
                      </a:r>
                    </a:p>
                  </a:txBody>
                  <a:tcPr marL="29566" marR="29566" marT="29566" marB="29566">
                    <a:lnL w="12700" cap="flat" cmpd="sng" algn="ctr">
                      <a:solidFill>
                        <a:srgbClr val="A3A3A3"/>
                      </a:solidFill>
                      <a:prstDash val="solid"/>
                      <a:round/>
                      <a:headEnd type="none" w="med" len="med"/>
                      <a:tailEnd type="none" w="med" len="med"/>
                    </a:lnL>
                    <a:lnR w="12700" cap="flat" cmpd="sng" algn="ctr">
                      <a:solidFill>
                        <a:srgbClr val="A3A3A3"/>
                      </a:solidFill>
                      <a:prstDash val="solid"/>
                      <a:round/>
                      <a:headEnd type="none" w="med" len="med"/>
                      <a:tailEnd type="none" w="med" len="med"/>
                    </a:lnR>
                    <a:lnT w="12700" cap="flat" cmpd="sng" algn="ctr">
                      <a:solidFill>
                        <a:srgbClr val="A3A3A3"/>
                      </a:solidFill>
                      <a:prstDash val="solid"/>
                      <a:round/>
                      <a:headEnd type="none" w="med" len="med"/>
                      <a:tailEnd type="none" w="med" len="med"/>
                    </a:lnT>
                    <a:lnB w="12700" cap="flat" cmpd="sng" algn="ctr">
                      <a:solidFill>
                        <a:srgbClr val="A3A3A3"/>
                      </a:solidFill>
                      <a:prstDash val="solid"/>
                      <a:round/>
                      <a:headEnd type="none" w="med" len="med"/>
                      <a:tailEnd type="none" w="med" len="med"/>
                    </a:lnB>
                    <a:solidFill>
                      <a:srgbClr val="FFFF99"/>
                    </a:solidFill>
                  </a:tcPr>
                </a:tc>
                <a:extLst>
                  <a:ext uri="{0D108BD9-81ED-4DB2-BD59-A6C34878D82A}">
                    <a16:rowId xmlns:a16="http://schemas.microsoft.com/office/drawing/2014/main" val="2895074077"/>
                  </a:ext>
                </a:extLst>
              </a:tr>
            </a:tbl>
          </a:graphicData>
        </a:graphic>
      </p:graphicFrame>
      <p:sp>
        <p:nvSpPr>
          <p:cNvPr id="3" name="Title 2">
            <a:extLst>
              <a:ext uri="{FF2B5EF4-FFF2-40B4-BE49-F238E27FC236}">
                <a16:creationId xmlns:a16="http://schemas.microsoft.com/office/drawing/2014/main" id="{9FEC6FBB-A565-4E2E-B583-185F473E2E0E}"/>
              </a:ext>
            </a:extLst>
          </p:cNvPr>
          <p:cNvSpPr>
            <a:spLocks noGrp="1"/>
          </p:cNvSpPr>
          <p:nvPr>
            <p:ph type="title"/>
          </p:nvPr>
        </p:nvSpPr>
        <p:spPr>
          <a:xfrm>
            <a:off x="1097280" y="942871"/>
            <a:ext cx="4347931" cy="587584"/>
          </a:xfrm>
        </p:spPr>
        <p:txBody>
          <a:bodyPr/>
          <a:lstStyle/>
          <a:p>
            <a:r>
              <a:rPr lang="en-US" dirty="0"/>
              <a:t>Key attributes</a:t>
            </a:r>
          </a:p>
        </p:txBody>
      </p:sp>
      <p:sp>
        <p:nvSpPr>
          <p:cNvPr id="5" name="TextBox 4">
            <a:extLst>
              <a:ext uri="{FF2B5EF4-FFF2-40B4-BE49-F238E27FC236}">
                <a16:creationId xmlns:a16="http://schemas.microsoft.com/office/drawing/2014/main" id="{84123C32-E1EE-4FCF-919C-6024E252C2F8}"/>
              </a:ext>
            </a:extLst>
          </p:cNvPr>
          <p:cNvSpPr txBox="1"/>
          <p:nvPr/>
        </p:nvSpPr>
        <p:spPr>
          <a:xfrm>
            <a:off x="1243913" y="1647568"/>
            <a:ext cx="3772929" cy="3693319"/>
          </a:xfrm>
          <a:prstGeom prst="rect">
            <a:avLst/>
          </a:prstGeom>
          <a:noFill/>
        </p:spPr>
        <p:txBody>
          <a:bodyPr wrap="square" rtlCol="0">
            <a:spAutoFit/>
          </a:bodyPr>
          <a:lstStyle/>
          <a:p>
            <a:r>
              <a:rPr lang="en-US" dirty="0"/>
              <a:t>What should HR create programs to influence? </a:t>
            </a:r>
          </a:p>
          <a:p>
            <a:endParaRPr lang="en-US" dirty="0"/>
          </a:p>
          <a:p>
            <a:r>
              <a:rPr lang="en-US" sz="1600" dirty="0"/>
              <a:t>We ran many models, and they identified many values as important. </a:t>
            </a:r>
          </a:p>
          <a:p>
            <a:endParaRPr lang="en-US" dirty="0"/>
          </a:p>
          <a:p>
            <a:r>
              <a:rPr lang="en-US" dirty="0"/>
              <a:t>The most common were:</a:t>
            </a:r>
            <a:br>
              <a:rPr lang="en-US" dirty="0"/>
            </a:br>
            <a:r>
              <a:rPr lang="en-US" sz="1400" dirty="0"/>
              <a:t>Overtime</a:t>
            </a:r>
          </a:p>
          <a:p>
            <a:r>
              <a:rPr lang="en-US" sz="1400" dirty="0"/>
              <a:t>Environmental satisfaction</a:t>
            </a:r>
          </a:p>
          <a:p>
            <a:r>
              <a:rPr lang="en-US" sz="1400" dirty="0"/>
              <a:t>Job level</a:t>
            </a:r>
          </a:p>
          <a:p>
            <a:r>
              <a:rPr lang="en-US" sz="1400" dirty="0"/>
              <a:t>Marital status</a:t>
            </a:r>
          </a:p>
          <a:p>
            <a:r>
              <a:rPr lang="en-US" sz="1400" dirty="0"/>
              <a:t>Monthly income</a:t>
            </a:r>
          </a:p>
          <a:p>
            <a:r>
              <a:rPr lang="en-US" sz="1400" dirty="0"/>
              <a:t>Work-life balance</a:t>
            </a:r>
          </a:p>
          <a:p>
            <a:endParaRPr lang="en-US" sz="1400" dirty="0"/>
          </a:p>
          <a:p>
            <a:endParaRPr lang="en-US" sz="1400" dirty="0"/>
          </a:p>
        </p:txBody>
      </p:sp>
    </p:spTree>
    <p:extLst>
      <p:ext uri="{BB962C8B-B14F-4D97-AF65-F5344CB8AC3E}">
        <p14:creationId xmlns:p14="http://schemas.microsoft.com/office/powerpoint/2010/main" val="39929741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79" y="1762520"/>
            <a:ext cx="9841654" cy="4152609"/>
          </a:xfrm>
        </p:spPr>
        <p:txBody>
          <a:bodyPr vert="horz" lIns="0" tIns="45720" rIns="0" bIns="45720" rtlCol="0" anchor="t">
            <a:normAutofit/>
          </a:bodyPr>
          <a:lstStyle/>
          <a:p>
            <a:r>
              <a:rPr lang="en-US" b="1" dirty="0">
                <a:solidFill>
                  <a:schemeClr val="tx1"/>
                </a:solidFill>
              </a:rPr>
              <a:t>More data leads to better results</a:t>
            </a:r>
          </a:p>
          <a:p>
            <a:pPr marL="577850" lvl="1" indent="-285750"/>
            <a:r>
              <a:rPr lang="en-US" dirty="0"/>
              <a:t>Collect more observations, collect more attributes</a:t>
            </a:r>
          </a:p>
          <a:p>
            <a:pPr marL="577850" lvl="1" indent="-285750"/>
            <a:r>
              <a:rPr lang="en-US" dirty="0"/>
              <a:t>Get a balanced sample. </a:t>
            </a:r>
          </a:p>
          <a:p>
            <a:pPr marL="577850" lvl="1" indent="-285750"/>
            <a:r>
              <a:rPr lang="en-US" dirty="0"/>
              <a:t>Compare the models’ predictions with actual attrition to see what parameters they may have chosen to be groups</a:t>
            </a:r>
          </a:p>
          <a:p>
            <a:pPr marL="292100" lvl="1" indent="0">
              <a:buNone/>
            </a:pPr>
            <a:endParaRPr lang="en-US" dirty="0"/>
          </a:p>
          <a:p>
            <a:pPr marL="292100" lvl="1" indent="0">
              <a:buNone/>
            </a:pPr>
            <a:r>
              <a:rPr lang="en-US" sz="1600" b="1" dirty="0"/>
              <a:t>All models had some good qualities. W</a:t>
            </a:r>
            <a:r>
              <a:rPr lang="en-US" sz="1600" b="1" dirty="0">
                <a:solidFill>
                  <a:schemeClr val="tx1"/>
                </a:solidFill>
              </a:rPr>
              <a:t>e recommend continuing with</a:t>
            </a:r>
            <a:r>
              <a:rPr lang="en-US" b="1" dirty="0">
                <a:solidFill>
                  <a:schemeClr val="tx1"/>
                </a:solidFill>
              </a:rPr>
              <a:t>:</a:t>
            </a:r>
          </a:p>
          <a:p>
            <a:pPr marL="383540" lvl="1"/>
            <a:r>
              <a:rPr lang="en-US" dirty="0"/>
              <a:t>KNN (very accurate at identifying who will quit but not ostensible for large data, and may need to have cutoffs based on timeframes)</a:t>
            </a:r>
          </a:p>
          <a:p>
            <a:pPr marL="383540" lvl="1"/>
            <a:r>
              <a:rPr lang="en-US" dirty="0"/>
              <a:t>SVM (very little processing work, scales well but doesn't really provide insight into what business variables to improve)</a:t>
            </a:r>
          </a:p>
          <a:p>
            <a:pPr marL="383540" lvl="1"/>
            <a:r>
              <a:rPr lang="en-US" dirty="0"/>
              <a:t>Random forest (good at handling a variety of attributes, provides attributes, but is less accurate)</a:t>
            </a:r>
          </a:p>
          <a:p>
            <a:pPr marL="200660" lvl="1" indent="0">
              <a:buNone/>
            </a:pPr>
            <a:endParaRPr lang="en-US" dirty="0"/>
          </a:p>
          <a:p>
            <a:r>
              <a:rPr lang="en-US" b="1" dirty="0"/>
              <a:t>Run the models on the new data every quarter</a:t>
            </a:r>
          </a:p>
          <a:p>
            <a:endParaRPr lang="en-US" dirty="0"/>
          </a:p>
          <a:p>
            <a:endParaRPr lang="en-US" dirty="0"/>
          </a:p>
          <a:p>
            <a:endParaRPr lang="en-US" dirty="0">
              <a:solidFill>
                <a:schemeClr val="tx1"/>
              </a:solidFill>
            </a:endParaRPr>
          </a:p>
          <a:p>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 For future analysis</a:t>
            </a:r>
          </a:p>
        </p:txBody>
      </p:sp>
    </p:spTree>
    <p:extLst>
      <p:ext uri="{BB962C8B-B14F-4D97-AF65-F5344CB8AC3E}">
        <p14:creationId xmlns:p14="http://schemas.microsoft.com/office/powerpoint/2010/main" val="36527740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B250FE-08C8-4530-B722-29C38A359D8B}"/>
              </a:ext>
            </a:extLst>
          </p:cNvPr>
          <p:cNvSpPr>
            <a:spLocks noGrp="1"/>
          </p:cNvSpPr>
          <p:nvPr>
            <p:ph sz="half" idx="2"/>
          </p:nvPr>
        </p:nvSpPr>
        <p:spPr>
          <a:xfrm>
            <a:off x="1097279" y="1762520"/>
            <a:ext cx="9841654" cy="4152609"/>
          </a:xfrm>
        </p:spPr>
        <p:txBody>
          <a:bodyPr vert="horz" lIns="0" tIns="45720" rIns="0" bIns="45720" rtlCol="0" anchor="t">
            <a:normAutofit/>
          </a:bodyPr>
          <a:lstStyle/>
          <a:p>
            <a:r>
              <a:rPr lang="en-US" b="1" dirty="0">
                <a:solidFill>
                  <a:schemeClr val="tx1"/>
                </a:solidFill>
              </a:rPr>
              <a:t>More data leads to better results</a:t>
            </a:r>
          </a:p>
          <a:p>
            <a:pPr marL="292100" lvl="1" indent="0">
              <a:buNone/>
            </a:pPr>
            <a:r>
              <a:rPr lang="en-US" dirty="0"/>
              <a:t>Collect other attributes that research has identified might have an impact, including on-boarding and networking</a:t>
            </a:r>
          </a:p>
          <a:p>
            <a:r>
              <a:rPr lang="en-US" dirty="0"/>
              <a:t>But the business also needs to consider:</a:t>
            </a:r>
          </a:p>
          <a:p>
            <a:pPr marL="342900" indent="-342900">
              <a:buAutoNum type="arabicPeriod"/>
            </a:pPr>
            <a:r>
              <a:rPr lang="en-US" b="1" dirty="0"/>
              <a:t>How it wants to target at risk attrition employees</a:t>
            </a:r>
            <a:r>
              <a:rPr lang="en-US" dirty="0"/>
              <a:t>: type 1 and type 2 errors and the costs associated with them – spend more money on employees who don't leave or let the employees leave</a:t>
            </a:r>
          </a:p>
          <a:p>
            <a:pPr marL="342900" indent="-342900">
              <a:buAutoNum type="arabicPeriod"/>
            </a:pPr>
            <a:r>
              <a:rPr lang="en-US" b="1" dirty="0"/>
              <a:t>Improving employee experience for people influenced by key attributes (even if they haven’t been predicted to leave). </a:t>
            </a:r>
            <a:r>
              <a:rPr lang="en-US" dirty="0"/>
              <a:t>The business can decide which of these they have the most influence over. </a:t>
            </a:r>
          </a:p>
          <a:p>
            <a:pPr marL="566420" lvl="2"/>
            <a:r>
              <a:rPr lang="en-US" dirty="0"/>
              <a:t>Ex: reduce overtime….or increase stock options? </a:t>
            </a:r>
          </a:p>
          <a:p>
            <a:endParaRPr lang="en-US" dirty="0"/>
          </a:p>
          <a:p>
            <a:endParaRPr lang="en-US" dirty="0"/>
          </a:p>
          <a:p>
            <a:endParaRPr lang="en-US" dirty="0">
              <a:solidFill>
                <a:schemeClr val="tx1"/>
              </a:solidFill>
            </a:endParaRPr>
          </a:p>
          <a:p>
            <a:endParaRPr lang="en-US" dirty="0"/>
          </a:p>
          <a:p>
            <a:endParaRPr lang="en-US" dirty="0">
              <a:solidFill>
                <a:schemeClr val="tx1"/>
              </a:solidFill>
            </a:endParaRPr>
          </a:p>
        </p:txBody>
      </p:sp>
      <p:sp>
        <p:nvSpPr>
          <p:cNvPr id="2" name="Title 1">
            <a:extLst>
              <a:ext uri="{FF2B5EF4-FFF2-40B4-BE49-F238E27FC236}">
                <a16:creationId xmlns:a16="http://schemas.microsoft.com/office/drawing/2014/main" id="{CDC62B56-74BF-47D4-B1CD-AF93A810B3B7}"/>
              </a:ext>
            </a:extLst>
          </p:cNvPr>
          <p:cNvSpPr>
            <a:spLocks noGrp="1"/>
          </p:cNvSpPr>
          <p:nvPr>
            <p:ph type="title"/>
          </p:nvPr>
        </p:nvSpPr>
        <p:spPr>
          <a:xfrm>
            <a:off x="1097280" y="942871"/>
            <a:ext cx="10058400" cy="587584"/>
          </a:xfrm>
        </p:spPr>
        <p:txBody>
          <a:bodyPr/>
          <a:lstStyle/>
          <a:p>
            <a:r>
              <a:rPr lang="en-US" dirty="0"/>
              <a:t>Conclusions: Business decisions</a:t>
            </a:r>
          </a:p>
        </p:txBody>
      </p:sp>
    </p:spTree>
    <p:extLst>
      <p:ext uri="{BB962C8B-B14F-4D97-AF65-F5344CB8AC3E}">
        <p14:creationId xmlns:p14="http://schemas.microsoft.com/office/powerpoint/2010/main" val="2682059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5E51183-D0D9-A74B-94F0-9EC0104A75F3}"/>
              </a:ext>
            </a:extLst>
          </p:cNvPr>
          <p:cNvSpPr>
            <a:spLocks noGrp="1"/>
          </p:cNvSpPr>
          <p:nvPr>
            <p:ph type="title"/>
          </p:nvPr>
        </p:nvSpPr>
        <p:spPr/>
        <p:txBody>
          <a:bodyPr/>
          <a:lstStyle/>
          <a:p>
            <a:pPr>
              <a:tabLst>
                <a:tab pos="3308350" algn="l"/>
              </a:tabLst>
            </a:pPr>
            <a:r>
              <a:rPr lang="en-US">
                <a:solidFill>
                  <a:schemeClr val="tx1">
                    <a:lumMod val="85000"/>
                    <a:lumOff val="15000"/>
                  </a:schemeClr>
                </a:solidFill>
              </a:rPr>
              <a:t>The business problem</a:t>
            </a:r>
          </a:p>
        </p:txBody>
      </p:sp>
      <p:sp>
        <p:nvSpPr>
          <p:cNvPr id="5" name="Content Placeholder 4">
            <a:extLst>
              <a:ext uri="{FF2B5EF4-FFF2-40B4-BE49-F238E27FC236}">
                <a16:creationId xmlns:a16="http://schemas.microsoft.com/office/drawing/2014/main" id="{319ED1B1-6FE0-FA43-95C4-366DBD1F1305}"/>
              </a:ext>
            </a:extLst>
          </p:cNvPr>
          <p:cNvSpPr>
            <a:spLocks noGrp="1"/>
          </p:cNvSpPr>
          <p:nvPr>
            <p:ph sz="half" idx="2"/>
          </p:nvPr>
        </p:nvSpPr>
        <p:spPr/>
        <p:txBody>
          <a:bodyPr/>
          <a:lstStyle/>
          <a:p>
            <a:pPr marL="0" indent="0">
              <a:buFont typeface="Calibri" panose="020F0502020204030204" pitchFamily="34" charset="0"/>
              <a:buNone/>
            </a:pPr>
            <a:r>
              <a:rPr lang="en-US" spc="200" dirty="0">
                <a:latin typeface="Calibri" panose="020F0502020204030204" pitchFamily="34" charset="0"/>
                <a:cs typeface="Calibri" panose="020F0502020204030204" pitchFamily="34" charset="0"/>
              </a:rPr>
              <a:t>When an employee quits, it costs time and money to replace them.</a:t>
            </a:r>
          </a:p>
          <a:p>
            <a:pPr marL="0" indent="0">
              <a:buFont typeface="Calibri" panose="020F0502020204030204" pitchFamily="34" charset="0"/>
              <a:buNone/>
            </a:pPr>
            <a:r>
              <a:rPr lang="en-US" spc="200" dirty="0">
                <a:solidFill>
                  <a:schemeClr val="tx1"/>
                </a:solidFill>
                <a:latin typeface="Calibri" panose="020F0502020204030204" pitchFamily="34" charset="0"/>
                <a:cs typeface="Calibri" panose="020F0502020204030204" pitchFamily="34" charset="0"/>
              </a:rPr>
              <a:t>If you’ve invested in training and developing an employee, that investment ends when they leave. </a:t>
            </a:r>
          </a:p>
          <a:p>
            <a:pPr marL="0" indent="0">
              <a:buFont typeface="Calibri" panose="020F0502020204030204" pitchFamily="34" charset="0"/>
              <a:buNone/>
            </a:pPr>
            <a:r>
              <a:rPr lang="en-US" b="1" spc="200" dirty="0">
                <a:latin typeface="Calibri" panose="020F0502020204030204" pitchFamily="34" charset="0"/>
                <a:cs typeface="Calibri" panose="020F0502020204030204" pitchFamily="34" charset="0"/>
              </a:rPr>
              <a:t>Can we predict who is likely to quit so that we can intervene?</a:t>
            </a:r>
          </a:p>
          <a:p>
            <a:pPr marL="0" indent="0">
              <a:buFont typeface="Calibri" panose="020F0502020204030204" pitchFamily="34" charset="0"/>
              <a:buNone/>
            </a:pPr>
            <a:r>
              <a:rPr lang="en-US" b="1" spc="200" dirty="0">
                <a:solidFill>
                  <a:schemeClr val="tx1"/>
                </a:solidFill>
                <a:latin typeface="Calibri" panose="020F0502020204030204" pitchFamily="34" charset="0"/>
                <a:cs typeface="Calibri" panose="020F0502020204030204" pitchFamily="34" charset="0"/>
              </a:rPr>
              <a:t>Can we advise the business on how to develop programs to keep employees? </a:t>
            </a:r>
          </a:p>
        </p:txBody>
      </p:sp>
    </p:spTree>
    <p:extLst>
      <p:ext uri="{BB962C8B-B14F-4D97-AF65-F5344CB8AC3E}">
        <p14:creationId xmlns:p14="http://schemas.microsoft.com/office/powerpoint/2010/main" val="97197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5BA9AC8-EA60-644D-9DDA-B76203EA1E87}"/>
              </a:ext>
            </a:extLst>
          </p:cNvPr>
          <p:cNvSpPr>
            <a:spLocks noGrp="1"/>
          </p:cNvSpPr>
          <p:nvPr>
            <p:ph type="title"/>
          </p:nvPr>
        </p:nvSpPr>
        <p:spPr/>
        <p:txBody>
          <a:bodyPr/>
          <a:lstStyle/>
          <a:p>
            <a:r>
              <a:rPr lang="en-US">
                <a:solidFill>
                  <a:schemeClr val="tx1"/>
                </a:solidFill>
              </a:rPr>
              <a:t>Our approach</a:t>
            </a:r>
          </a:p>
        </p:txBody>
      </p:sp>
      <p:sp>
        <p:nvSpPr>
          <p:cNvPr id="17" name="Content Placeholder 16">
            <a:extLst>
              <a:ext uri="{FF2B5EF4-FFF2-40B4-BE49-F238E27FC236}">
                <a16:creationId xmlns:a16="http://schemas.microsoft.com/office/drawing/2014/main" id="{8E7591AD-81F4-2E45-AE36-F4DA40C19031}"/>
              </a:ext>
            </a:extLst>
          </p:cNvPr>
          <p:cNvSpPr>
            <a:spLocks noGrp="1"/>
          </p:cNvSpPr>
          <p:nvPr>
            <p:ph sz="half" idx="2"/>
          </p:nvPr>
        </p:nvSpPr>
        <p:spPr/>
        <p:txBody>
          <a:bodyPr/>
          <a:lstStyle/>
          <a:p>
            <a:r>
              <a:rPr lang="en-US" dirty="0"/>
              <a:t>The business problem</a:t>
            </a:r>
          </a:p>
          <a:p>
            <a:r>
              <a:rPr lang="en-US" dirty="0"/>
              <a:t>Our data</a:t>
            </a:r>
          </a:p>
          <a:p>
            <a:r>
              <a:rPr lang="en-US" dirty="0"/>
              <a:t>Exploratory data analysis</a:t>
            </a:r>
          </a:p>
          <a:p>
            <a:r>
              <a:rPr lang="en-US" dirty="0"/>
              <a:t>Models</a:t>
            </a:r>
          </a:p>
          <a:p>
            <a:pPr lvl="1">
              <a:buFont typeface="Arial" panose="020B0604020202020204" pitchFamily="34" charset="0"/>
              <a:buChar char="•"/>
            </a:pPr>
            <a:r>
              <a:rPr lang="en-US" dirty="0"/>
              <a:t>ARM</a:t>
            </a:r>
          </a:p>
          <a:p>
            <a:pPr lvl="1">
              <a:buFont typeface="Arial" panose="020B0604020202020204" pitchFamily="34" charset="0"/>
              <a:buChar char="•"/>
            </a:pPr>
            <a:r>
              <a:rPr lang="en-US" dirty="0"/>
              <a:t>Clustering</a:t>
            </a:r>
          </a:p>
          <a:p>
            <a:pPr lvl="1">
              <a:buFont typeface="Arial" panose="020B0604020202020204" pitchFamily="34" charset="0"/>
              <a:buChar char="•"/>
            </a:pPr>
            <a:r>
              <a:rPr lang="en-US" dirty="0"/>
              <a:t>Decision trees</a:t>
            </a:r>
          </a:p>
          <a:p>
            <a:pPr lvl="1">
              <a:buFont typeface="Arial" panose="020B0604020202020204" pitchFamily="34" charset="0"/>
              <a:buChar char="•"/>
            </a:pPr>
            <a:r>
              <a:rPr lang="en-US" dirty="0"/>
              <a:t>KNN</a:t>
            </a:r>
          </a:p>
          <a:p>
            <a:pPr lvl="1">
              <a:buFont typeface="Arial" panose="020B0604020202020204" pitchFamily="34" charset="0"/>
              <a:buChar char="•"/>
            </a:pPr>
            <a:r>
              <a:rPr lang="en-US" dirty="0"/>
              <a:t>Naïve Bayes</a:t>
            </a:r>
          </a:p>
          <a:p>
            <a:pPr lvl="1">
              <a:buFont typeface="Arial" panose="020B0604020202020204" pitchFamily="34" charset="0"/>
              <a:buChar char="•"/>
            </a:pPr>
            <a:r>
              <a:rPr lang="en-US" dirty="0"/>
              <a:t>SVM</a:t>
            </a:r>
          </a:p>
          <a:p>
            <a:pPr lvl="1">
              <a:buFont typeface="Arial" panose="020B0604020202020204" pitchFamily="34" charset="0"/>
              <a:buChar char="•"/>
            </a:pPr>
            <a:r>
              <a:rPr lang="en-US" dirty="0"/>
              <a:t>Random Forest</a:t>
            </a:r>
          </a:p>
          <a:p>
            <a:r>
              <a:rPr lang="en-US" dirty="0"/>
              <a:t>Comparing models, comparing attributes</a:t>
            </a:r>
          </a:p>
          <a:p>
            <a:r>
              <a:rPr lang="en-US" dirty="0"/>
              <a:t>Conclusions and next steps</a:t>
            </a:r>
          </a:p>
        </p:txBody>
      </p:sp>
    </p:spTree>
    <p:extLst>
      <p:ext uri="{BB962C8B-B14F-4D97-AF65-F5344CB8AC3E}">
        <p14:creationId xmlns:p14="http://schemas.microsoft.com/office/powerpoint/2010/main" val="22768987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AABF39D-A6D2-4AC2-871F-B7760F204863}"/>
              </a:ext>
            </a:extLst>
          </p:cNvPr>
          <p:cNvPicPr>
            <a:picLocks noChangeAspect="1"/>
          </p:cNvPicPr>
          <p:nvPr/>
        </p:nvPicPr>
        <p:blipFill rotWithShape="1">
          <a:blip r:embed="rId3"/>
          <a:srcRect t="8350"/>
          <a:stretch/>
        </p:blipFill>
        <p:spPr>
          <a:xfrm>
            <a:off x="652662" y="655721"/>
            <a:ext cx="10886676" cy="5546558"/>
          </a:xfrm>
          <a:prstGeom prst="rect">
            <a:avLst/>
          </a:prstGeom>
        </p:spPr>
      </p:pic>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889462" y="942871"/>
            <a:ext cx="10058400" cy="587584"/>
          </a:xfrm>
        </p:spPr>
        <p:txBody>
          <a:bodyPr/>
          <a:lstStyle/>
          <a:p>
            <a:r>
              <a:rPr lang="en-US" dirty="0"/>
              <a:t>OUR DATA</a:t>
            </a:r>
          </a:p>
        </p:txBody>
      </p:sp>
      <p:sp>
        <p:nvSpPr>
          <p:cNvPr id="2" name="Rectangle 1">
            <a:extLst>
              <a:ext uri="{FF2B5EF4-FFF2-40B4-BE49-F238E27FC236}">
                <a16:creationId xmlns:a16="http://schemas.microsoft.com/office/drawing/2014/main" id="{BA90938A-2F1E-4C23-9CFE-B82821656E08}"/>
              </a:ext>
            </a:extLst>
          </p:cNvPr>
          <p:cNvSpPr/>
          <p:nvPr/>
        </p:nvSpPr>
        <p:spPr>
          <a:xfrm>
            <a:off x="889462" y="1631262"/>
            <a:ext cx="2553954" cy="954107"/>
          </a:xfrm>
          <a:prstGeom prst="rect">
            <a:avLst/>
          </a:prstGeom>
        </p:spPr>
        <p:txBody>
          <a:bodyPr wrap="square">
            <a:spAutoFit/>
          </a:bodyPr>
          <a:lstStyle/>
          <a:p>
            <a:r>
              <a:rPr lang="en-US" sz="1400" dirty="0">
                <a:hlinkClick r:id="rId4"/>
              </a:rPr>
              <a:t>Source:</a:t>
            </a:r>
          </a:p>
          <a:p>
            <a:r>
              <a:rPr lang="en-US" sz="1400" dirty="0">
                <a:hlinkClick r:id="rId4"/>
              </a:rPr>
              <a:t>https://www.kaggle.com/pavansubhasht/ibm-hr-analytics-attrition-dataset</a:t>
            </a:r>
            <a:endParaRPr lang="en-US" sz="1400" dirty="0"/>
          </a:p>
        </p:txBody>
      </p:sp>
      <p:sp>
        <p:nvSpPr>
          <p:cNvPr id="5" name="Rectangle 4">
            <a:extLst>
              <a:ext uri="{FF2B5EF4-FFF2-40B4-BE49-F238E27FC236}">
                <a16:creationId xmlns:a16="http://schemas.microsoft.com/office/drawing/2014/main" id="{E655912A-0921-43CF-8D8B-4903DA7AF3E6}"/>
              </a:ext>
            </a:extLst>
          </p:cNvPr>
          <p:cNvSpPr/>
          <p:nvPr/>
        </p:nvSpPr>
        <p:spPr>
          <a:xfrm>
            <a:off x="889462" y="4118743"/>
            <a:ext cx="2553954" cy="1600438"/>
          </a:xfrm>
          <a:prstGeom prst="rect">
            <a:avLst/>
          </a:prstGeom>
        </p:spPr>
        <p:txBody>
          <a:bodyPr wrap="square">
            <a:spAutoFit/>
          </a:bodyPr>
          <a:lstStyle/>
          <a:p>
            <a:r>
              <a:rPr lang="en-US" sz="1400" dirty="0"/>
              <a:t>Cleaning:</a:t>
            </a:r>
          </a:p>
          <a:p>
            <a:pPr marL="285750" indent="-285750">
              <a:buFont typeface="Arial" panose="020B0604020202020204" pitchFamily="34" charset="0"/>
              <a:buChar char="•"/>
            </a:pPr>
            <a:r>
              <a:rPr lang="en-US" sz="1400" dirty="0"/>
              <a:t>Check for NA</a:t>
            </a:r>
          </a:p>
          <a:p>
            <a:pPr marL="285750" indent="-285750">
              <a:buFont typeface="Arial" panose="020B0604020202020204" pitchFamily="34" charset="0"/>
              <a:buChar char="•"/>
            </a:pPr>
            <a:r>
              <a:rPr lang="en-US" sz="1400" dirty="0"/>
              <a:t>Remove </a:t>
            </a:r>
            <a:r>
              <a:rPr lang="en-US" sz="1400" dirty="0" err="1"/>
              <a:t>EmployeeCount</a:t>
            </a:r>
            <a:r>
              <a:rPr lang="en-US" sz="1400" dirty="0"/>
              <a:t>, Over18, </a:t>
            </a:r>
            <a:r>
              <a:rPr lang="en-US" sz="1400" dirty="0" err="1"/>
              <a:t>StandardHours</a:t>
            </a:r>
            <a:endParaRPr lang="en-US" sz="1400" dirty="0"/>
          </a:p>
          <a:p>
            <a:pPr marL="285750" indent="-285750">
              <a:buFont typeface="Arial" panose="020B0604020202020204" pitchFamily="34" charset="0"/>
              <a:buChar char="•"/>
            </a:pPr>
            <a:r>
              <a:rPr lang="en-US" sz="1400" dirty="0"/>
              <a:t>Change names and types</a:t>
            </a:r>
          </a:p>
        </p:txBody>
      </p:sp>
    </p:spTree>
    <p:extLst>
      <p:ext uri="{BB962C8B-B14F-4D97-AF65-F5344CB8AC3E}">
        <p14:creationId xmlns:p14="http://schemas.microsoft.com/office/powerpoint/2010/main" val="7074006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9BE835C-CBAA-47B9-A06D-85C89ECC52AF}"/>
              </a:ext>
            </a:extLst>
          </p:cNvPr>
          <p:cNvPicPr>
            <a:picLocks noChangeAspect="1"/>
          </p:cNvPicPr>
          <p:nvPr/>
        </p:nvPicPr>
        <p:blipFill>
          <a:blip r:embed="rId3">
            <a:extLst>
              <a:ext uri="{BEBA8EAE-BF5A-486C-A8C5-ECC9F3942E4B}">
                <a14:imgProps xmlns:a14="http://schemas.microsoft.com/office/drawing/2010/main">
                  <a14:imgLayer r:embed="rId4">
                    <a14:imgEffect>
                      <a14:saturation sat="400000"/>
                    </a14:imgEffect>
                  </a14:imgLayer>
                </a14:imgProps>
              </a:ext>
            </a:extLst>
          </a:blip>
          <a:stretch>
            <a:fillRect/>
          </a:stretch>
        </p:blipFill>
        <p:spPr>
          <a:xfrm>
            <a:off x="637727" y="589854"/>
            <a:ext cx="10916546" cy="5600286"/>
          </a:xfrm>
          <a:prstGeom prst="rect">
            <a:avLst/>
          </a:prstGeom>
          <a:ln>
            <a:noFill/>
          </a:ln>
          <a:effectLst>
            <a:outerShdw blurRad="292100" dist="139700" dir="2700000" algn="tl" rotWithShape="0">
              <a:srgbClr val="333333">
                <a:alpha val="65000"/>
              </a:srgbClr>
            </a:outerShdw>
          </a:effectLst>
        </p:spPr>
      </p:pic>
      <p:sp>
        <p:nvSpPr>
          <p:cNvPr id="9" name="Rectangle 8">
            <a:extLst>
              <a:ext uri="{FF2B5EF4-FFF2-40B4-BE49-F238E27FC236}">
                <a16:creationId xmlns:a16="http://schemas.microsoft.com/office/drawing/2014/main" id="{83279A2C-DE43-46FE-A967-5284479D1E47}"/>
              </a:ext>
            </a:extLst>
          </p:cNvPr>
          <p:cNvSpPr/>
          <p:nvPr/>
        </p:nvSpPr>
        <p:spPr>
          <a:xfrm>
            <a:off x="7105334" y="625366"/>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C950268-2D6B-438A-BF4A-78684EAF5B7E}"/>
              </a:ext>
            </a:extLst>
          </p:cNvPr>
          <p:cNvSpPr/>
          <p:nvPr/>
        </p:nvSpPr>
        <p:spPr>
          <a:xfrm>
            <a:off x="7105334"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386A23C-D7CE-4757-9E07-04AE74CE7655}"/>
              </a:ext>
            </a:extLst>
          </p:cNvPr>
          <p:cNvSpPr/>
          <p:nvPr/>
        </p:nvSpPr>
        <p:spPr>
          <a:xfrm>
            <a:off x="9329974" y="4016943"/>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E941427-1F68-46E0-B79A-5132E1DB025F}"/>
              </a:ext>
            </a:extLst>
          </p:cNvPr>
          <p:cNvSpPr/>
          <p:nvPr/>
        </p:nvSpPr>
        <p:spPr>
          <a:xfrm>
            <a:off x="637727" y="175777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7794E70-A308-4EAC-9611-BF27F552123C}"/>
              </a:ext>
            </a:extLst>
          </p:cNvPr>
          <p:cNvSpPr/>
          <p:nvPr/>
        </p:nvSpPr>
        <p:spPr>
          <a:xfrm>
            <a:off x="9329974"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A87130-6A30-4464-B565-BCD28D7CF10F}"/>
              </a:ext>
            </a:extLst>
          </p:cNvPr>
          <p:cNvSpPr/>
          <p:nvPr/>
        </p:nvSpPr>
        <p:spPr>
          <a:xfrm>
            <a:off x="4925727" y="175323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D6FBFEA-658E-4A84-99B0-8513199CBB6B}"/>
              </a:ext>
            </a:extLst>
          </p:cNvPr>
          <p:cNvSpPr/>
          <p:nvPr/>
        </p:nvSpPr>
        <p:spPr>
          <a:xfrm>
            <a:off x="9329974" y="2885090"/>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B5D00D3-B3E6-4ABD-9FA5-9F39492E6FFF}"/>
              </a:ext>
            </a:extLst>
          </p:cNvPr>
          <p:cNvSpPr/>
          <p:nvPr/>
        </p:nvSpPr>
        <p:spPr>
          <a:xfrm>
            <a:off x="637727" y="4010915"/>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B7A9F5C-0E79-4F2E-8A14-8A64EE13924E}"/>
              </a:ext>
            </a:extLst>
          </p:cNvPr>
          <p:cNvSpPr/>
          <p:nvPr/>
        </p:nvSpPr>
        <p:spPr>
          <a:xfrm>
            <a:off x="2734201" y="4007418"/>
            <a:ext cx="2096474" cy="1087820"/>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7259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P spid="14" grpId="0" animBg="1"/>
      <p:bldP spid="15" grpId="0" animBg="1"/>
      <p:bldP spid="16" grpId="0" animBg="1"/>
      <p:bldP spid="1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p:txBody>
          <a:bodyPr>
            <a:normAutofit/>
          </a:bodyPr>
          <a:lstStyle/>
          <a:p>
            <a:r>
              <a:rPr lang="en-US">
                <a:solidFill>
                  <a:srgbClr val="3A3A3A"/>
                </a:solidFill>
                <a:ea typeface="+mj-lt"/>
                <a:cs typeface="+mj-lt"/>
              </a:rPr>
              <a:t>Goodman and Kruskal tau measure</a:t>
            </a:r>
            <a:endParaRPr lang="en-US"/>
          </a:p>
        </p:txBody>
      </p:sp>
      <p:sp>
        <p:nvSpPr>
          <p:cNvPr id="2" name="TextBox 1">
            <a:extLst>
              <a:ext uri="{FF2B5EF4-FFF2-40B4-BE49-F238E27FC236}">
                <a16:creationId xmlns:a16="http://schemas.microsoft.com/office/drawing/2014/main" id="{6F6800C7-3328-4332-8D80-44F125FA66AB}"/>
              </a:ext>
            </a:extLst>
          </p:cNvPr>
          <p:cNvSpPr txBox="1"/>
          <p:nvPr/>
        </p:nvSpPr>
        <p:spPr>
          <a:xfrm>
            <a:off x="3170954" y="1419899"/>
            <a:ext cx="687844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Association Analysis for Categorical Variables</a:t>
            </a:r>
            <a:endParaRPr lang="en-US">
              <a:solidFill>
                <a:srgbClr val="3A3A3A"/>
              </a:solidFill>
              <a:latin typeface="Century Gothic"/>
            </a:endParaRPr>
          </a:p>
        </p:txBody>
      </p:sp>
      <p:pic>
        <p:nvPicPr>
          <p:cNvPr id="3" name="Picture 3" descr="A close up of a logo&#10;&#10;Description generated with very high confidence">
            <a:extLst>
              <a:ext uri="{FF2B5EF4-FFF2-40B4-BE49-F238E27FC236}">
                <a16:creationId xmlns:a16="http://schemas.microsoft.com/office/drawing/2014/main" id="{02B7C3C8-847E-44E6-8155-50962D115E07}"/>
              </a:ext>
            </a:extLst>
          </p:cNvPr>
          <p:cNvPicPr>
            <a:picLocks noChangeAspect="1"/>
          </p:cNvPicPr>
          <p:nvPr/>
        </p:nvPicPr>
        <p:blipFill rotWithShape="1">
          <a:blip r:embed="rId3"/>
          <a:srcRect l="3069" t="4827" r="1279" b="-524"/>
          <a:stretch/>
        </p:blipFill>
        <p:spPr>
          <a:xfrm>
            <a:off x="4204010" y="2466954"/>
            <a:ext cx="3793197" cy="2802419"/>
          </a:xfrm>
          <a:prstGeom prst="rect">
            <a:avLst/>
          </a:prstGeom>
        </p:spPr>
      </p:pic>
      <p:pic>
        <p:nvPicPr>
          <p:cNvPr id="5" name="Picture 5" descr="A picture containing keyboard&#10;&#10;Description generated with very high confidence">
            <a:extLst>
              <a:ext uri="{FF2B5EF4-FFF2-40B4-BE49-F238E27FC236}">
                <a16:creationId xmlns:a16="http://schemas.microsoft.com/office/drawing/2014/main" id="{DBA06A31-7F2F-487B-A4AE-028B949D5B13}"/>
              </a:ext>
            </a:extLst>
          </p:cNvPr>
          <p:cNvPicPr>
            <a:picLocks noChangeAspect="1"/>
          </p:cNvPicPr>
          <p:nvPr/>
        </p:nvPicPr>
        <p:blipFill rotWithShape="1">
          <a:blip r:embed="rId4"/>
          <a:srcRect l="6297" t="73" r="252" b="-2759"/>
          <a:stretch/>
        </p:blipFill>
        <p:spPr>
          <a:xfrm>
            <a:off x="709961" y="2466871"/>
            <a:ext cx="3578305" cy="2873314"/>
          </a:xfrm>
          <a:prstGeom prst="rect">
            <a:avLst/>
          </a:prstGeom>
        </p:spPr>
      </p:pic>
      <p:pic>
        <p:nvPicPr>
          <p:cNvPr id="7" name="Picture 7" descr="A picture containing computer&#10;&#10;Description generated with very high confidence">
            <a:extLst>
              <a:ext uri="{FF2B5EF4-FFF2-40B4-BE49-F238E27FC236}">
                <a16:creationId xmlns:a16="http://schemas.microsoft.com/office/drawing/2014/main" id="{32CCF896-91AC-4D31-8C74-2D3733E97EB9}"/>
              </a:ext>
            </a:extLst>
          </p:cNvPr>
          <p:cNvPicPr>
            <a:picLocks noChangeAspect="1"/>
          </p:cNvPicPr>
          <p:nvPr/>
        </p:nvPicPr>
        <p:blipFill rotWithShape="1">
          <a:blip r:embed="rId5"/>
          <a:srcRect l="6860" t="6426" r="1583" b="329"/>
          <a:stretch/>
        </p:blipFill>
        <p:spPr>
          <a:xfrm>
            <a:off x="8004718" y="2467459"/>
            <a:ext cx="3467875" cy="2811472"/>
          </a:xfrm>
          <a:prstGeom prst="rect">
            <a:avLst/>
          </a:prstGeom>
        </p:spPr>
      </p:pic>
      <p:sp>
        <p:nvSpPr>
          <p:cNvPr id="14" name="TextBox 13">
            <a:extLst>
              <a:ext uri="{FF2B5EF4-FFF2-40B4-BE49-F238E27FC236}">
                <a16:creationId xmlns:a16="http://schemas.microsoft.com/office/drawing/2014/main" id="{203941E1-C27F-4EF3-9322-7C0C85E5D76E}"/>
              </a:ext>
            </a:extLst>
          </p:cNvPr>
          <p:cNvSpPr txBox="1"/>
          <p:nvPr/>
        </p:nvSpPr>
        <p:spPr>
          <a:xfrm>
            <a:off x="611211" y="2137674"/>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Person-Profile</a:t>
            </a:r>
            <a:endParaRPr lang="en-US"/>
          </a:p>
        </p:txBody>
      </p:sp>
      <p:sp>
        <p:nvSpPr>
          <p:cNvPr id="15" name="TextBox 14">
            <a:extLst>
              <a:ext uri="{FF2B5EF4-FFF2-40B4-BE49-F238E27FC236}">
                <a16:creationId xmlns:a16="http://schemas.microsoft.com/office/drawing/2014/main" id="{AC9D6F3F-BC0A-444B-8341-A7535CFBC9EF}"/>
              </a:ext>
            </a:extLst>
          </p:cNvPr>
          <p:cNvSpPr txBox="1"/>
          <p:nvPr/>
        </p:nvSpPr>
        <p:spPr>
          <a:xfrm>
            <a:off x="4430391" y="2137673"/>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Company</a:t>
            </a:r>
            <a:endParaRPr lang="en-US"/>
          </a:p>
        </p:txBody>
      </p:sp>
      <p:sp>
        <p:nvSpPr>
          <p:cNvPr id="17" name="TextBox 16">
            <a:extLst>
              <a:ext uri="{FF2B5EF4-FFF2-40B4-BE49-F238E27FC236}">
                <a16:creationId xmlns:a16="http://schemas.microsoft.com/office/drawing/2014/main" id="{75AC2915-1566-45BC-8184-AC0E58FA5057}"/>
              </a:ext>
            </a:extLst>
          </p:cNvPr>
          <p:cNvSpPr txBox="1"/>
          <p:nvPr/>
        </p:nvSpPr>
        <p:spPr>
          <a:xfrm>
            <a:off x="8001692" y="2137672"/>
            <a:ext cx="333468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rgbClr val="3A3A3A"/>
                </a:solidFill>
                <a:latin typeface="Century Gothic"/>
              </a:rPr>
              <a:t>Role-Job</a:t>
            </a:r>
            <a:endParaRPr lang="en-US"/>
          </a:p>
        </p:txBody>
      </p:sp>
      <p:sp>
        <p:nvSpPr>
          <p:cNvPr id="18" name="TextBox 17">
            <a:extLst>
              <a:ext uri="{FF2B5EF4-FFF2-40B4-BE49-F238E27FC236}">
                <a16:creationId xmlns:a16="http://schemas.microsoft.com/office/drawing/2014/main" id="{1D0C7AB6-0FE0-4485-AB32-23283FC1D17C}"/>
              </a:ext>
            </a:extLst>
          </p:cNvPr>
          <p:cNvSpPr txBox="1"/>
          <p:nvPr/>
        </p:nvSpPr>
        <p:spPr>
          <a:xfrm>
            <a:off x="611210" y="5268300"/>
            <a:ext cx="3123528" cy="9632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A3A3A"/>
                </a:solidFill>
                <a:latin typeface="Century Gothic"/>
              </a:rPr>
              <a:t>Low associations to Attrition.</a:t>
            </a:r>
          </a:p>
          <a:p>
            <a:r>
              <a:rPr lang="en-US" sz="1400">
                <a:solidFill>
                  <a:srgbClr val="3A3A3A"/>
                </a:solidFill>
                <a:latin typeface="Century Gothic"/>
              </a:rPr>
              <a:t>Highest ones:</a:t>
            </a:r>
          </a:p>
          <a:p>
            <a:r>
              <a:rPr lang="en-US" sz="1400">
                <a:solidFill>
                  <a:srgbClr val="3A3A3A"/>
                </a:solidFill>
                <a:latin typeface="Century Gothic"/>
              </a:rPr>
              <a:t>Age Range-Working Years</a:t>
            </a:r>
          </a:p>
          <a:p>
            <a:r>
              <a:rPr lang="en-US" sz="1400">
                <a:solidFill>
                  <a:srgbClr val="3A3A3A"/>
                </a:solidFill>
                <a:latin typeface="Century Gothic"/>
              </a:rPr>
              <a:t>Working Years -Years in Company</a:t>
            </a:r>
          </a:p>
        </p:txBody>
      </p:sp>
      <p:sp>
        <p:nvSpPr>
          <p:cNvPr id="11" name="Rectangle: Rounded Corners 10">
            <a:extLst>
              <a:ext uri="{FF2B5EF4-FFF2-40B4-BE49-F238E27FC236}">
                <a16:creationId xmlns:a16="http://schemas.microsoft.com/office/drawing/2014/main" id="{8B5FC8B0-E85C-48F7-96F4-72A92C0C8D92}"/>
              </a:ext>
            </a:extLst>
          </p:cNvPr>
          <p:cNvSpPr/>
          <p:nvPr/>
        </p:nvSpPr>
        <p:spPr>
          <a:xfrm>
            <a:off x="3693633" y="4763189"/>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BD3C44E9-C292-4699-9903-178F719BD9B3}"/>
              </a:ext>
            </a:extLst>
          </p:cNvPr>
          <p:cNvSpPr/>
          <p:nvPr/>
        </p:nvSpPr>
        <p:spPr>
          <a:xfrm>
            <a:off x="2068644" y="4735646"/>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192CE130-0DE1-4292-8341-4BD4160B47D7}"/>
              </a:ext>
            </a:extLst>
          </p:cNvPr>
          <p:cNvSpPr/>
          <p:nvPr/>
        </p:nvSpPr>
        <p:spPr>
          <a:xfrm>
            <a:off x="3491657" y="350543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D6C7C2B-6C79-4F65-90C1-1CC655FC5B29}"/>
              </a:ext>
            </a:extLst>
          </p:cNvPr>
          <p:cNvSpPr txBox="1"/>
          <p:nvPr/>
        </p:nvSpPr>
        <p:spPr>
          <a:xfrm>
            <a:off x="4430390" y="5268299"/>
            <a:ext cx="3123528"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A3A3A"/>
                </a:solidFill>
                <a:latin typeface="Century Gothic"/>
              </a:rPr>
              <a:t>Low associations in general Highest one. Attrition and Overtime at 0.06</a:t>
            </a:r>
          </a:p>
          <a:p>
            <a:endParaRPr lang="en-US" sz="1400">
              <a:solidFill>
                <a:srgbClr val="3A3A3A"/>
              </a:solidFill>
            </a:endParaRPr>
          </a:p>
        </p:txBody>
      </p:sp>
      <p:sp>
        <p:nvSpPr>
          <p:cNvPr id="23" name="Rectangle: Rounded Corners 22">
            <a:extLst>
              <a:ext uri="{FF2B5EF4-FFF2-40B4-BE49-F238E27FC236}">
                <a16:creationId xmlns:a16="http://schemas.microsoft.com/office/drawing/2014/main" id="{A9CD254F-ABC5-4435-96D6-971DBD944033}"/>
              </a:ext>
            </a:extLst>
          </p:cNvPr>
          <p:cNvSpPr/>
          <p:nvPr/>
        </p:nvSpPr>
        <p:spPr>
          <a:xfrm>
            <a:off x="6043896" y="301885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59D772CF-9E75-480F-A52A-7146C68B6719}"/>
              </a:ext>
            </a:extLst>
          </p:cNvPr>
          <p:cNvSpPr txBox="1"/>
          <p:nvPr/>
        </p:nvSpPr>
        <p:spPr>
          <a:xfrm>
            <a:off x="7841509" y="5282275"/>
            <a:ext cx="3780429"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3A3A3A"/>
                </a:solidFill>
                <a:latin typeface="Century Gothic"/>
              </a:rPr>
              <a:t>Low associations to attrition. Other attributes highest associations : job level and job role to Monthly Income level and time in a role to time with a manager </a:t>
            </a:r>
          </a:p>
          <a:p>
            <a:endParaRPr lang="en-US" sz="1400">
              <a:solidFill>
                <a:srgbClr val="3A3A3A"/>
              </a:solidFill>
            </a:endParaRPr>
          </a:p>
          <a:p>
            <a:endParaRPr lang="en-US" sz="1400">
              <a:solidFill>
                <a:srgbClr val="3A3A3A"/>
              </a:solidFill>
            </a:endParaRPr>
          </a:p>
        </p:txBody>
      </p:sp>
      <p:sp>
        <p:nvSpPr>
          <p:cNvPr id="25" name="Rectangle: Rounded Corners 24">
            <a:extLst>
              <a:ext uri="{FF2B5EF4-FFF2-40B4-BE49-F238E27FC236}">
                <a16:creationId xmlns:a16="http://schemas.microsoft.com/office/drawing/2014/main" id="{C9203BCF-EA3C-45C8-BD57-E6912021FC34}"/>
              </a:ext>
            </a:extLst>
          </p:cNvPr>
          <p:cNvSpPr/>
          <p:nvPr/>
        </p:nvSpPr>
        <p:spPr>
          <a:xfrm>
            <a:off x="10358835" y="3275910"/>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56A74B2-BCA2-4185-907C-CE91FF4E110D}"/>
              </a:ext>
            </a:extLst>
          </p:cNvPr>
          <p:cNvSpPr/>
          <p:nvPr/>
        </p:nvSpPr>
        <p:spPr>
          <a:xfrm>
            <a:off x="10358836" y="3505428"/>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BFA7C7E4-89DF-429B-AA69-890468B822B4}"/>
              </a:ext>
            </a:extLst>
          </p:cNvPr>
          <p:cNvSpPr/>
          <p:nvPr/>
        </p:nvSpPr>
        <p:spPr>
          <a:xfrm>
            <a:off x="10790329" y="5011066"/>
            <a:ext cx="321326" cy="257060"/>
          </a:xfrm>
          <a:prstGeom prst="roundRect">
            <a:avLst/>
          </a:prstGeom>
          <a:noFill/>
          <a:ln>
            <a:solidFill>
              <a:srgbClr val="B700FA"/>
            </a:solidFill>
          </a:ln>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01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FA596C05-DAB2-4956-8C6A-3D4FDD554913}"/>
              </a:ext>
            </a:extLst>
          </p:cNvPr>
          <p:cNvPicPr>
            <a:picLocks noGrp="1" noChangeAspect="1"/>
          </p:cNvPicPr>
          <p:nvPr>
            <p:ph idx="1"/>
          </p:nvPr>
        </p:nvPicPr>
        <p:blipFill>
          <a:blip r:embed="rId3"/>
          <a:stretch>
            <a:fillRect/>
          </a:stretch>
        </p:blipFill>
        <p:spPr>
          <a:xfrm>
            <a:off x="1229591" y="614920"/>
            <a:ext cx="9564254" cy="5349696"/>
          </a:xfrm>
          <a:prstGeom prst="rect">
            <a:avLst/>
          </a:prstGeom>
        </p:spPr>
      </p:pic>
      <p:sp>
        <p:nvSpPr>
          <p:cNvPr id="6" name="Rectangle 5">
            <a:extLst>
              <a:ext uri="{FF2B5EF4-FFF2-40B4-BE49-F238E27FC236}">
                <a16:creationId xmlns:a16="http://schemas.microsoft.com/office/drawing/2014/main" id="{D366CFB3-0996-411E-9FB8-4F97F57FDB14}"/>
              </a:ext>
            </a:extLst>
          </p:cNvPr>
          <p:cNvSpPr/>
          <p:nvPr/>
        </p:nvSpPr>
        <p:spPr>
          <a:xfrm>
            <a:off x="8724700" y="781175"/>
            <a:ext cx="2069145"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F00FF48-8BB5-49C4-BDDB-9CD7CE281727}"/>
              </a:ext>
            </a:extLst>
          </p:cNvPr>
          <p:cNvSpPr/>
          <p:nvPr/>
        </p:nvSpPr>
        <p:spPr>
          <a:xfrm>
            <a:off x="7733211" y="727129"/>
            <a:ext cx="531223"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0DB52F1-A9BA-4CB6-B1F1-C88CC030FC54}"/>
              </a:ext>
            </a:extLst>
          </p:cNvPr>
          <p:cNvSpPr/>
          <p:nvPr/>
        </p:nvSpPr>
        <p:spPr>
          <a:xfrm>
            <a:off x="3754049" y="727127"/>
            <a:ext cx="464905"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BC1E65-51C8-41B2-AB38-555454728560}"/>
              </a:ext>
            </a:extLst>
          </p:cNvPr>
          <p:cNvSpPr/>
          <p:nvPr/>
        </p:nvSpPr>
        <p:spPr>
          <a:xfrm>
            <a:off x="5730240" y="718830"/>
            <a:ext cx="464905" cy="439349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Tree>
    <p:extLst>
      <p:ext uri="{BB962C8B-B14F-4D97-AF65-F5344CB8AC3E}">
        <p14:creationId xmlns:p14="http://schemas.microsoft.com/office/powerpoint/2010/main" val="195127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D573A57-B75B-447A-A428-4B7894B66020}"/>
              </a:ext>
            </a:extLst>
          </p:cNvPr>
          <p:cNvSpPr>
            <a:spLocks noGrp="1"/>
          </p:cNvSpPr>
          <p:nvPr>
            <p:ph type="title"/>
          </p:nvPr>
        </p:nvSpPr>
        <p:spPr/>
        <p:txBody>
          <a:bodyPr/>
          <a:lstStyle/>
          <a:p>
            <a:r>
              <a:rPr lang="en-US" dirty="0"/>
              <a:t>Exploratory Data analysis</a:t>
            </a:r>
          </a:p>
        </p:txBody>
      </p:sp>
      <p:pic>
        <p:nvPicPr>
          <p:cNvPr id="6" name="Picture 5">
            <a:extLst>
              <a:ext uri="{FF2B5EF4-FFF2-40B4-BE49-F238E27FC236}">
                <a16:creationId xmlns:a16="http://schemas.microsoft.com/office/drawing/2014/main" id="{FFB94848-1760-4015-B253-9EAC9BF7F9E8}"/>
              </a:ext>
            </a:extLst>
          </p:cNvPr>
          <p:cNvPicPr>
            <a:picLocks noChangeAspect="1"/>
          </p:cNvPicPr>
          <p:nvPr/>
        </p:nvPicPr>
        <p:blipFill>
          <a:blip r:embed="rId3"/>
          <a:stretch>
            <a:fillRect/>
          </a:stretch>
        </p:blipFill>
        <p:spPr>
          <a:xfrm>
            <a:off x="635946" y="1571818"/>
            <a:ext cx="6105571" cy="4630139"/>
          </a:xfrm>
          <a:prstGeom prst="rect">
            <a:avLst/>
          </a:prstGeom>
          <a:ln>
            <a:noFill/>
          </a:ln>
          <a:effectLst>
            <a:outerShdw blurRad="292100" dist="139700" dir="2700000" algn="tl" rotWithShape="0">
              <a:srgbClr val="333333">
                <a:alpha val="65000"/>
              </a:srgbClr>
            </a:outerShdw>
          </a:effectLst>
        </p:spPr>
      </p:pic>
      <p:pic>
        <p:nvPicPr>
          <p:cNvPr id="7" name="Picture 6">
            <a:extLst>
              <a:ext uri="{FF2B5EF4-FFF2-40B4-BE49-F238E27FC236}">
                <a16:creationId xmlns:a16="http://schemas.microsoft.com/office/drawing/2014/main" id="{84227234-2F21-4FB8-BDD4-314E18BBC096}"/>
              </a:ext>
            </a:extLst>
          </p:cNvPr>
          <p:cNvPicPr>
            <a:picLocks noChangeAspect="1"/>
          </p:cNvPicPr>
          <p:nvPr/>
        </p:nvPicPr>
        <p:blipFill>
          <a:blip r:embed="rId4"/>
          <a:stretch>
            <a:fillRect/>
          </a:stretch>
        </p:blipFill>
        <p:spPr>
          <a:xfrm>
            <a:off x="5450484" y="2449080"/>
            <a:ext cx="6105570" cy="3752877"/>
          </a:xfrm>
          <a:prstGeom prst="rect">
            <a:avLst/>
          </a:prstGeom>
          <a:ln>
            <a:noFill/>
          </a:ln>
          <a:effectLst>
            <a:outerShdw blurRad="292100" dist="139700" dir="2700000" algn="tl" rotWithShape="0">
              <a:srgbClr val="333333">
                <a:alpha val="65000"/>
              </a:srgbClr>
            </a:outerShdw>
          </a:effectLst>
        </p:spPr>
      </p:pic>
      <p:pic>
        <p:nvPicPr>
          <p:cNvPr id="9" name="Graphic 8" descr="Arrow Rotate right">
            <a:extLst>
              <a:ext uri="{FF2B5EF4-FFF2-40B4-BE49-F238E27FC236}">
                <a16:creationId xmlns:a16="http://schemas.microsoft.com/office/drawing/2014/main" id="{4A0B1011-F595-4085-84BA-917D3664274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876585" y="1553249"/>
            <a:ext cx="914400" cy="914400"/>
          </a:xfrm>
          <a:prstGeom prst="rect">
            <a:avLst/>
          </a:prstGeom>
        </p:spPr>
      </p:pic>
      <p:sp>
        <p:nvSpPr>
          <p:cNvPr id="10" name="Rectangle 9">
            <a:extLst>
              <a:ext uri="{FF2B5EF4-FFF2-40B4-BE49-F238E27FC236}">
                <a16:creationId xmlns:a16="http://schemas.microsoft.com/office/drawing/2014/main" id="{48FB3A82-EE91-4E6F-B20C-8760F856EB88}"/>
              </a:ext>
            </a:extLst>
          </p:cNvPr>
          <p:cNvSpPr/>
          <p:nvPr/>
        </p:nvSpPr>
        <p:spPr>
          <a:xfrm>
            <a:off x="5667663" y="1571818"/>
            <a:ext cx="1073854" cy="672619"/>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4A27B823-5893-4371-8278-FBE0FF6016B6}"/>
              </a:ext>
            </a:extLst>
          </p:cNvPr>
          <p:cNvSpPr/>
          <p:nvPr/>
        </p:nvSpPr>
        <p:spPr>
          <a:xfrm>
            <a:off x="5497238" y="2449080"/>
            <a:ext cx="6058816" cy="3752877"/>
          </a:xfrm>
          <a:prstGeom prst="rect">
            <a:avLst/>
          </a:prstGeom>
          <a:noFill/>
          <a:ln w="53975">
            <a:solidFill>
              <a:srgbClr val="15F75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2323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DEFF7"/>
        </a:solidFill>
        <a:effectLst/>
      </p:bgPr>
    </p:bg>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09E9EE2C-A105-614C-A133-EF7DF2AD004A}"/>
              </a:ext>
            </a:extLst>
          </p:cNvPr>
          <p:cNvSpPr>
            <a:spLocks noGrp="1"/>
          </p:cNvSpPr>
          <p:nvPr>
            <p:ph type="title"/>
          </p:nvPr>
        </p:nvSpPr>
        <p:spPr>
          <a:xfrm>
            <a:off x="5705614" y="902859"/>
            <a:ext cx="2214331" cy="587584"/>
          </a:xfrm>
        </p:spPr>
        <p:txBody>
          <a:bodyPr>
            <a:normAutofit/>
          </a:bodyPr>
          <a:lstStyle/>
          <a:p>
            <a:r>
              <a:rPr lang="en-US" sz="2000" dirty="0"/>
              <a:t>ARM</a:t>
            </a:r>
          </a:p>
        </p:txBody>
      </p:sp>
      <p:pic>
        <p:nvPicPr>
          <p:cNvPr id="8" name="Picture 7">
            <a:extLst>
              <a:ext uri="{FF2B5EF4-FFF2-40B4-BE49-F238E27FC236}">
                <a16:creationId xmlns:a16="http://schemas.microsoft.com/office/drawing/2014/main" id="{9BD32C86-9B00-4767-B9A5-E22A72E972BA}"/>
              </a:ext>
            </a:extLst>
          </p:cNvPr>
          <p:cNvPicPr>
            <a:picLocks noChangeAspect="1"/>
          </p:cNvPicPr>
          <p:nvPr/>
        </p:nvPicPr>
        <p:blipFill>
          <a:blip r:embed="rId2"/>
          <a:stretch>
            <a:fillRect/>
          </a:stretch>
        </p:blipFill>
        <p:spPr>
          <a:xfrm>
            <a:off x="7756662" y="3173841"/>
            <a:ext cx="3629025" cy="2781300"/>
          </a:xfrm>
          <a:prstGeom prst="rect">
            <a:avLst/>
          </a:prstGeom>
        </p:spPr>
      </p:pic>
      <p:pic>
        <p:nvPicPr>
          <p:cNvPr id="9" name="Picture 8">
            <a:extLst>
              <a:ext uri="{FF2B5EF4-FFF2-40B4-BE49-F238E27FC236}">
                <a16:creationId xmlns:a16="http://schemas.microsoft.com/office/drawing/2014/main" id="{63C98980-CC12-4F1D-96F7-156BCE2F8210}"/>
              </a:ext>
            </a:extLst>
          </p:cNvPr>
          <p:cNvPicPr>
            <a:picLocks noChangeAspect="1"/>
          </p:cNvPicPr>
          <p:nvPr/>
        </p:nvPicPr>
        <p:blipFill>
          <a:blip r:embed="rId3"/>
          <a:stretch>
            <a:fillRect/>
          </a:stretch>
        </p:blipFill>
        <p:spPr>
          <a:xfrm>
            <a:off x="5705614" y="1530455"/>
            <a:ext cx="5389106" cy="1754326"/>
          </a:xfrm>
          <a:prstGeom prst="rect">
            <a:avLst/>
          </a:prstGeom>
        </p:spPr>
      </p:pic>
      <p:pic>
        <p:nvPicPr>
          <p:cNvPr id="10" name="Picture 9">
            <a:extLst>
              <a:ext uri="{FF2B5EF4-FFF2-40B4-BE49-F238E27FC236}">
                <a16:creationId xmlns:a16="http://schemas.microsoft.com/office/drawing/2014/main" id="{F128295D-B046-4F48-B14D-1CFB2EC442DD}"/>
              </a:ext>
            </a:extLst>
          </p:cNvPr>
          <p:cNvPicPr>
            <a:picLocks noChangeAspect="1"/>
          </p:cNvPicPr>
          <p:nvPr/>
        </p:nvPicPr>
        <p:blipFill>
          <a:blip r:embed="rId4"/>
          <a:stretch>
            <a:fillRect/>
          </a:stretch>
        </p:blipFill>
        <p:spPr>
          <a:xfrm>
            <a:off x="1315799" y="2996670"/>
            <a:ext cx="3991623" cy="300990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11" name="Title 15">
            <a:extLst>
              <a:ext uri="{FF2B5EF4-FFF2-40B4-BE49-F238E27FC236}">
                <a16:creationId xmlns:a16="http://schemas.microsoft.com/office/drawing/2014/main" id="{2B380CDE-2931-4D19-BA3E-39E2F2E37E1A}"/>
              </a:ext>
            </a:extLst>
          </p:cNvPr>
          <p:cNvSpPr txBox="1">
            <a:spLocks/>
          </p:cNvSpPr>
          <p:nvPr/>
        </p:nvSpPr>
        <p:spPr>
          <a:xfrm>
            <a:off x="1257917" y="2113826"/>
            <a:ext cx="2214331" cy="58758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2800" kern="1200" cap="all" spc="-50" baseline="0">
                <a:solidFill>
                  <a:schemeClr val="tx1">
                    <a:lumMod val="75000"/>
                    <a:lumOff val="25000"/>
                  </a:schemeClr>
                </a:solidFill>
                <a:latin typeface="+mj-lt"/>
                <a:ea typeface="+mj-ea"/>
                <a:cs typeface="+mj-cs"/>
              </a:defRPr>
            </a:lvl1pPr>
          </a:lstStyle>
          <a:p>
            <a:r>
              <a:rPr lang="en-US" sz="2000" dirty="0"/>
              <a:t>K-means</a:t>
            </a:r>
          </a:p>
        </p:txBody>
      </p:sp>
      <p:sp>
        <p:nvSpPr>
          <p:cNvPr id="3" name="TextBox 2">
            <a:extLst>
              <a:ext uri="{FF2B5EF4-FFF2-40B4-BE49-F238E27FC236}">
                <a16:creationId xmlns:a16="http://schemas.microsoft.com/office/drawing/2014/main" id="{A46BBEF4-01CD-4772-9D9F-C530D17602F1}"/>
              </a:ext>
            </a:extLst>
          </p:cNvPr>
          <p:cNvSpPr txBox="1"/>
          <p:nvPr/>
        </p:nvSpPr>
        <p:spPr>
          <a:xfrm>
            <a:off x="1054443" y="902859"/>
            <a:ext cx="3912973" cy="1077218"/>
          </a:xfrm>
          <a:prstGeom prst="rect">
            <a:avLst/>
          </a:prstGeom>
          <a:noFill/>
        </p:spPr>
        <p:txBody>
          <a:bodyPr wrap="square" rtlCol="0">
            <a:spAutoFit/>
          </a:bodyPr>
          <a:lstStyle/>
          <a:p>
            <a:r>
              <a:rPr lang="en-US" sz="2800" dirty="0"/>
              <a:t>VISUALIZING GROUPS</a:t>
            </a:r>
          </a:p>
          <a:p>
            <a:r>
              <a:rPr lang="en-US" dirty="0"/>
              <a:t>Can we see patterns to inform which attributes to focus on? </a:t>
            </a:r>
          </a:p>
        </p:txBody>
      </p:sp>
    </p:spTree>
    <p:extLst>
      <p:ext uri="{BB962C8B-B14F-4D97-AF65-F5344CB8AC3E}">
        <p14:creationId xmlns:p14="http://schemas.microsoft.com/office/powerpoint/2010/main" val="2246276650"/>
      </p:ext>
    </p:extLst>
  </p:cSld>
  <p:clrMapOvr>
    <a:masterClrMapping/>
  </p:clrMapOvr>
</p:sld>
</file>

<file path=ppt/theme/theme1.xml><?xml version="1.0" encoding="utf-8"?>
<a:theme xmlns:a="http://schemas.openxmlformats.org/drawingml/2006/main" name="RetrospectVTI">
  <a:themeElements>
    <a:clrScheme name="MONO">
      <a:dk1>
        <a:srgbClr val="000000"/>
      </a:dk1>
      <a:lt1>
        <a:srgbClr val="ECEEF7"/>
      </a:lt1>
      <a:dk2>
        <a:srgbClr val="000000"/>
      </a:dk2>
      <a:lt2>
        <a:srgbClr val="F5F8FF"/>
      </a:lt2>
      <a:accent1>
        <a:srgbClr val="ECEEF7"/>
      </a:accent1>
      <a:accent2>
        <a:srgbClr val="F5F8FF"/>
      </a:accent2>
      <a:accent3>
        <a:srgbClr val="A1A2A9"/>
      </a:accent3>
      <a:accent4>
        <a:srgbClr val="141514"/>
      </a:accent4>
      <a:accent5>
        <a:srgbClr val="000000"/>
      </a:accent5>
      <a:accent6>
        <a:srgbClr val="96969C"/>
      </a:accent6>
      <a:hlink>
        <a:srgbClr val="5F6063"/>
      </a:hlink>
      <a:folHlink>
        <a:srgbClr val="919191"/>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Sales Pitch" id="{BA0280BF-E6B4-464B-BF28-F0D2A23065D1}" vid="{A1F0DEB3-06CD-4A85-8D08-B66BE056CE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D1C3C7726A1B14A897A2492E7F6CC80" ma:contentTypeVersion="5" ma:contentTypeDescription="Create a new document." ma:contentTypeScope="" ma:versionID="801d974d3a0fa2c2646db4979fe66b26">
  <xsd:schema xmlns:xsd="http://www.w3.org/2001/XMLSchema" xmlns:xs="http://www.w3.org/2001/XMLSchema" xmlns:p="http://schemas.microsoft.com/office/2006/metadata/properties" xmlns:ns3="8c40f622-1298-42ba-9df6-bef0071e468e" xmlns:ns4="c6244c8b-f84a-45dc-ab93-c49dafa68fef" targetNamespace="http://schemas.microsoft.com/office/2006/metadata/properties" ma:root="true" ma:fieldsID="81f572aab41352e9a8d58c14d95d4abb" ns3:_="" ns4:_="">
    <xsd:import namespace="8c40f622-1298-42ba-9df6-bef0071e468e"/>
    <xsd:import namespace="c6244c8b-f84a-45dc-ab93-c49dafa68fef"/>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c40f622-1298-42ba-9df6-bef0071e468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6244c8b-f84a-45dc-ab93-c49dafa68fef"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52BFE92-C3BC-4275-ABD9-5B8E750DCAFE}">
  <ds:schemaRefs>
    <ds:schemaRef ds:uri="http://schemas.microsoft.com/sharepoint/v3/contenttype/forms"/>
  </ds:schemaRefs>
</ds:datastoreItem>
</file>

<file path=customXml/itemProps2.xml><?xml version="1.0" encoding="utf-8"?>
<ds:datastoreItem xmlns:ds="http://schemas.openxmlformats.org/officeDocument/2006/customXml" ds:itemID="{CE0F037A-05F6-450B-9FF3-0D00F1ABE08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5BE55780-6C86-4ED8-8540-DDFA8511F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c40f622-1298-42ba-9df6-bef0071e468e"/>
    <ds:schemaRef ds:uri="c6244c8b-f84a-45dc-ab93-c49dafa68f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1868</Words>
  <Application>Microsoft Office PowerPoint</Application>
  <PresentationFormat>Widescreen</PresentationFormat>
  <Paragraphs>424</Paragraphs>
  <Slides>16</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Century Gothic</vt:lpstr>
      <vt:lpstr>RetrospectVTI</vt:lpstr>
      <vt:lpstr>Employee attrition</vt:lpstr>
      <vt:lpstr>The business problem</vt:lpstr>
      <vt:lpstr>Our approach</vt:lpstr>
      <vt:lpstr>OUR DATA</vt:lpstr>
      <vt:lpstr>PowerPoint Presentation</vt:lpstr>
      <vt:lpstr>Goodman and Kruskal tau measure</vt:lpstr>
      <vt:lpstr>PowerPoint Presentation</vt:lpstr>
      <vt:lpstr>Exploratory Data analysis</vt:lpstr>
      <vt:lpstr>ARM</vt:lpstr>
      <vt:lpstr>DISCRETIZATION Based on percentiles</vt:lpstr>
      <vt:lpstr>Logistic Regression</vt:lpstr>
      <vt:lpstr>Models</vt:lpstr>
      <vt:lpstr>Model Results</vt:lpstr>
      <vt:lpstr>Key attributes</vt:lpstr>
      <vt:lpstr>Conclusions: For future analysis</vt:lpstr>
      <vt:lpstr>Conclusions: Business decisions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attrition</dc:title>
  <dc:creator/>
  <cp:lastModifiedBy/>
  <cp:revision>1</cp:revision>
  <dcterms:created xsi:type="dcterms:W3CDTF">2020-03-12T03:45:19Z</dcterms:created>
  <dcterms:modified xsi:type="dcterms:W3CDTF">2020-03-18T19:32:44Z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0x0101000D1C3C7726A1B14A897A2492E7F6CC80</vt:lpwstr>
  </property>
</Properties>
</file>