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1"/>
  </p:notesMasterIdLst>
  <p:sldIdLst>
    <p:sldId id="343" r:id="rId5"/>
    <p:sldId id="350" r:id="rId6"/>
    <p:sldId id="257" r:id="rId7"/>
    <p:sldId id="283" r:id="rId8"/>
    <p:sldId id="362" r:id="rId9"/>
    <p:sldId id="355" r:id="rId10"/>
    <p:sldId id="371" r:id="rId11"/>
    <p:sldId id="370" r:id="rId12"/>
    <p:sldId id="376" r:id="rId13"/>
    <p:sldId id="351" r:id="rId14"/>
    <p:sldId id="368" r:id="rId15"/>
    <p:sldId id="372" r:id="rId16"/>
    <p:sldId id="373" r:id="rId17"/>
    <p:sldId id="374" r:id="rId18"/>
    <p:sldId id="377" r:id="rId19"/>
    <p:sldId id="259" r:id="rId20"/>
  </p:sldIdLst>
  <p:sldSz cx="12192000" cy="6858000"/>
  <p:notesSz cx="6858000" cy="923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99FF99"/>
    <a:srgbClr val="D0D1D9"/>
    <a:srgbClr val="E08AFF"/>
    <a:srgbClr val="8000FF"/>
    <a:srgbClr val="DE6D6D"/>
    <a:srgbClr val="ED8600"/>
    <a:srgbClr val="B700FA"/>
    <a:srgbClr val="15F756"/>
    <a:srgbClr val="ED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F6C21-0B18-4881-ADD7-EA2D0300E79E}" v="10" dt="2020-03-15T00:29:24.932"/>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0" autoAdjust="0"/>
    <p:restoredTop sz="33177" autoAdjust="0"/>
  </p:normalViewPr>
  <p:slideViewPr>
    <p:cSldViewPr snapToGrid="0">
      <p:cViewPr varScale="1">
        <p:scale>
          <a:sx n="39" d="100"/>
          <a:sy n="39" d="100"/>
        </p:scale>
        <p:origin x="308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E64DB-A71B-4513-AED0-BFABEF9F52C6}" type="datetimeFigureOut">
              <a:rPr lang="en-US"/>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379DC-D512-4812-BCB0-947100BA1AD8}" type="slidenum">
              <a:rPr lang="en-US"/>
              <a:t>‹#›</a:t>
            </a:fld>
            <a:endParaRPr lang="en-US"/>
          </a:p>
        </p:txBody>
      </p:sp>
    </p:spTree>
    <p:extLst>
      <p:ext uri="{BB962C8B-B14F-4D97-AF65-F5344CB8AC3E}">
        <p14:creationId xmlns:p14="http://schemas.microsoft.com/office/powerpoint/2010/main" val="324671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AMY</a:t>
            </a:r>
          </a:p>
          <a:p>
            <a:r>
              <a:rPr lang="en-US" dirty="0"/>
              <a:t>Hi,</a:t>
            </a:r>
          </a:p>
          <a:p>
            <a:endParaRPr lang="en-US" dirty="0"/>
          </a:p>
          <a:p>
            <a:r>
              <a:rPr lang="en-US" dirty="0"/>
              <a:t>Our data set is an artificially created data set from IBM that we retrieved from Kaggle.</a:t>
            </a:r>
          </a:p>
          <a:p>
            <a:endParaRPr lang="en-US" dirty="0"/>
          </a:p>
          <a:p>
            <a:r>
              <a:rPr lang="en-US" dirty="0"/>
              <a:t>Being an artificially created data set, the data was relatively clean, but there were still a few items to clean up.</a:t>
            </a:r>
          </a:p>
          <a:p>
            <a:endParaRPr lang="en-US" dirty="0"/>
          </a:p>
          <a:p>
            <a:r>
              <a:rPr lang="en-US" dirty="0"/>
              <a:t>Our cleaning steps involved:</a:t>
            </a:r>
          </a:p>
          <a:p>
            <a:pPr marL="171450" indent="-171450">
              <a:buFont typeface="Arial" panose="020B0604020202020204" pitchFamily="34" charset="0"/>
              <a:buChar char="•"/>
            </a:pPr>
            <a:r>
              <a:rPr lang="en-US" dirty="0"/>
              <a:t>Checking for NA’s. There were none.</a:t>
            </a:r>
          </a:p>
          <a:p>
            <a:pPr marL="171450" indent="-171450">
              <a:buFont typeface="Arial" panose="020B0604020202020204" pitchFamily="34" charset="0"/>
              <a:buChar char="•"/>
            </a:pPr>
            <a:r>
              <a:rPr lang="en-US" dirty="0"/>
              <a:t>Removing columns that had no answer variance per row.</a:t>
            </a:r>
          </a:p>
          <a:p>
            <a:pPr marL="171450" indent="-171450">
              <a:buFont typeface="Arial" panose="020B0604020202020204" pitchFamily="34" charset="0"/>
              <a:buChar char="•"/>
            </a:pPr>
            <a:r>
              <a:rPr lang="en-US" dirty="0"/>
              <a:t>And correcting column names and converting types </a:t>
            </a:r>
          </a:p>
          <a:p>
            <a:pPr marL="171450" indent="-171450">
              <a:buFont typeface="Arial" panose="020B0604020202020204" pitchFamily="34" charset="0"/>
              <a:buChar char="•"/>
            </a:pPr>
            <a:r>
              <a:rPr lang="en-US" dirty="0"/>
              <a:t>Additionally, transformations were performed for each model </a:t>
            </a:r>
            <a:r>
              <a:rPr lang="en-US"/>
              <a:t>as needed.</a:t>
            </a:r>
            <a:endParaRPr lang="en-US" dirty="0"/>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actions left us with 1,470 rows with 32 attributes to work with as visualized in the slide.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D379DC-D512-4812-BCB0-947100BA1AD8}" type="slidenum">
              <a:rPr lang="en-US" smtClean="0"/>
              <a:t>4</a:t>
            </a:fld>
            <a:endParaRPr lang="en-US"/>
          </a:p>
        </p:txBody>
      </p:sp>
    </p:spTree>
    <p:extLst>
      <p:ext uri="{BB962C8B-B14F-4D97-AF65-F5344CB8AC3E}">
        <p14:creationId xmlns:p14="http://schemas.microsoft.com/office/powerpoint/2010/main" val="144315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AMY</a:t>
            </a:r>
          </a:p>
          <a:p>
            <a:r>
              <a:rPr lang="en-US" dirty="0">
                <a:cs typeface="Calibri"/>
              </a:rPr>
              <a:t>Additionally, we took a look at histograms of all numeric variables to identify, which should be categorical instead.</a:t>
            </a:r>
          </a:p>
          <a:p>
            <a:endParaRPr lang="en-US" dirty="0">
              <a:cs typeface="Calibri"/>
            </a:endParaRPr>
          </a:p>
          <a:p>
            <a:endParaRPr lang="en-US" i="1" dirty="0">
              <a:cs typeface="Calibri"/>
            </a:endParaRPr>
          </a:p>
          <a:p>
            <a:endParaRPr lang="en-US" i="1" dirty="0">
              <a:cs typeface="Calibri"/>
            </a:endParaRPr>
          </a:p>
        </p:txBody>
      </p:sp>
      <p:sp>
        <p:nvSpPr>
          <p:cNvPr id="4" name="Slide Number Placeholder 3"/>
          <p:cNvSpPr>
            <a:spLocks noGrp="1"/>
          </p:cNvSpPr>
          <p:nvPr>
            <p:ph type="sldNum" sz="quarter" idx="5"/>
          </p:nvPr>
        </p:nvSpPr>
        <p:spPr/>
        <p:txBody>
          <a:bodyPr/>
          <a:lstStyle/>
          <a:p>
            <a:fld id="{02D379DC-D512-4812-BCB0-947100BA1AD8}" type="slidenum">
              <a:rPr lang="en-US"/>
              <a:t>5</a:t>
            </a:fld>
            <a:endParaRPr lang="en-US"/>
          </a:p>
        </p:txBody>
      </p:sp>
    </p:spTree>
    <p:extLst>
      <p:ext uri="{BB962C8B-B14F-4D97-AF65-F5344CB8AC3E}">
        <p14:creationId xmlns:p14="http://schemas.microsoft.com/office/powerpoint/2010/main" val="411540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AMY</a:t>
            </a:r>
          </a:p>
          <a:p>
            <a:r>
              <a:rPr lang="en-US" dirty="0"/>
              <a:t>Now, this model is used to establish association of categorical values.</a:t>
            </a:r>
          </a:p>
          <a:p>
            <a:r>
              <a:rPr lang="en-US" dirty="0"/>
              <a:t>and to make these associations easier to visualize, we grouped the attributes in 3 groups:</a:t>
            </a:r>
          </a:p>
          <a:p>
            <a:endParaRPr lang="en-US" dirty="0">
              <a:cs typeface="Calibri"/>
            </a:endParaRPr>
          </a:p>
          <a:p>
            <a:r>
              <a:rPr lang="en-US" b="1" dirty="0"/>
              <a:t>Person/Profile</a:t>
            </a:r>
          </a:p>
          <a:p>
            <a:r>
              <a:rPr lang="en-US" b="1" dirty="0">
                <a:cs typeface="Calibri"/>
              </a:rPr>
              <a:t>Company</a:t>
            </a:r>
            <a:endParaRPr lang="en-US" i="1" dirty="0">
              <a:cs typeface="Calibri"/>
            </a:endParaRPr>
          </a:p>
          <a:p>
            <a:r>
              <a:rPr lang="en-US" b="1" dirty="0">
                <a:cs typeface="Calibri"/>
              </a:rPr>
              <a:t>Role/Job</a:t>
            </a:r>
          </a:p>
          <a:p>
            <a:endParaRPr lang="en-US" b="1" dirty="0">
              <a:cs typeface="Calibri"/>
            </a:endParaRPr>
          </a:p>
          <a:p>
            <a:r>
              <a:rPr lang="en-US" dirty="0"/>
              <a:t>and compared them to Attrition.</a:t>
            </a:r>
          </a:p>
          <a:p>
            <a:endParaRPr lang="en-US" dirty="0">
              <a:cs typeface="Calibri"/>
            </a:endParaRPr>
          </a:p>
          <a:p>
            <a:r>
              <a:rPr lang="en-US" dirty="0">
                <a:cs typeface="Calibri"/>
              </a:rPr>
              <a:t>We found that each group showed low association to attrition in general but have highlighted the attributes that popped up as higher association from each group.</a:t>
            </a:r>
          </a:p>
          <a:p>
            <a:endParaRPr lang="en-US" dirty="0">
              <a:cs typeface="Calibri"/>
            </a:endParaRPr>
          </a:p>
          <a:p>
            <a:r>
              <a:rPr lang="en-US" dirty="0">
                <a:cs typeface="Calibri"/>
              </a:rPr>
              <a:t>No silver bullets here, so we kept working at it.</a:t>
            </a:r>
          </a:p>
          <a:p>
            <a:endParaRPr lang="en-US" dirty="0">
              <a:cs typeface="Calibri"/>
            </a:endParaRPr>
          </a:p>
        </p:txBody>
      </p:sp>
      <p:sp>
        <p:nvSpPr>
          <p:cNvPr id="4" name="Slide Number Placeholder 3"/>
          <p:cNvSpPr>
            <a:spLocks noGrp="1"/>
          </p:cNvSpPr>
          <p:nvPr>
            <p:ph type="sldNum" sz="quarter" idx="5"/>
          </p:nvPr>
        </p:nvSpPr>
        <p:spPr/>
        <p:txBody>
          <a:bodyPr/>
          <a:lstStyle/>
          <a:p>
            <a:fld id="{02D379DC-D512-4812-BCB0-947100BA1AD8}" type="slidenum">
              <a:rPr lang="en-US"/>
              <a:t>6</a:t>
            </a:fld>
            <a:endParaRPr lang="en-US"/>
          </a:p>
        </p:txBody>
      </p:sp>
    </p:spTree>
    <p:extLst>
      <p:ext uri="{BB962C8B-B14F-4D97-AF65-F5344CB8AC3E}">
        <p14:creationId xmlns:p14="http://schemas.microsoft.com/office/powerpoint/2010/main" val="23072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AMY</a:t>
            </a:r>
          </a:p>
          <a:p>
            <a:r>
              <a:rPr lang="en-US" dirty="0"/>
              <a:t>Next, we correlated the attributes to each other, and we can see pockets of correlation between attributes.</a:t>
            </a:r>
          </a:p>
          <a:p>
            <a:endParaRPr lang="en-US" b="0" dirty="0"/>
          </a:p>
          <a:p>
            <a:r>
              <a:rPr lang="en-US" b="0" dirty="0"/>
              <a:t>We can use this information to simplify models in later stages.</a:t>
            </a:r>
          </a:p>
          <a:p>
            <a:br>
              <a:rPr lang="en-US" b="0" dirty="0"/>
            </a:br>
            <a:r>
              <a:rPr lang="en-US" b="0" dirty="0"/>
              <a:t>What was interesting and unexpected was that the attribute to attribute correlation chart showed actionable information that could be used for simplifying models while the direct correlation chart was relatively inconclusive.</a:t>
            </a:r>
          </a:p>
        </p:txBody>
      </p:sp>
      <p:sp>
        <p:nvSpPr>
          <p:cNvPr id="4" name="Slide Number Placeholder 3"/>
          <p:cNvSpPr>
            <a:spLocks noGrp="1"/>
          </p:cNvSpPr>
          <p:nvPr>
            <p:ph type="sldNum" sz="quarter" idx="5"/>
          </p:nvPr>
        </p:nvSpPr>
        <p:spPr/>
        <p:txBody>
          <a:bodyPr/>
          <a:lstStyle/>
          <a:p>
            <a:fld id="{02D379DC-D512-4812-BCB0-947100BA1AD8}" type="slidenum">
              <a:rPr lang="en-US" smtClean="0"/>
              <a:t>7</a:t>
            </a:fld>
            <a:endParaRPr lang="en-US"/>
          </a:p>
        </p:txBody>
      </p:sp>
    </p:spTree>
    <p:extLst>
      <p:ext uri="{BB962C8B-B14F-4D97-AF65-F5344CB8AC3E}">
        <p14:creationId xmlns:p14="http://schemas.microsoft.com/office/powerpoint/2010/main" val="230193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AMY</a:t>
            </a:r>
          </a:p>
          <a:p>
            <a:r>
              <a:rPr lang="en-US" b="0" dirty="0"/>
              <a:t>But we wanted to dig in more on each variables association to attrition to sharpen our focus for modeling.</a:t>
            </a:r>
          </a:p>
          <a:p>
            <a:r>
              <a:rPr lang="en-US" b="0" dirty="0"/>
              <a:t>So each variable was evaluated against the Attrition segments of Yes and No individually for a closer visual inspection.</a:t>
            </a:r>
          </a:p>
          <a:p>
            <a:endParaRPr lang="en-US" b="0" dirty="0"/>
          </a:p>
          <a:p>
            <a:r>
              <a:rPr lang="en-US" b="0" dirty="0"/>
              <a:t>We were able to identify attributes that appeared to have no variance or little between groups as well as yes’s and maybes. These conclusions were lukewarm enough to push this question of what was important or not forward to deeper analysis with more advanced techniques</a:t>
            </a:r>
          </a:p>
          <a:p>
            <a:endParaRPr lang="en-US" b="0" dirty="0"/>
          </a:p>
          <a:p>
            <a:r>
              <a:rPr lang="en-US" b="0" dirty="0"/>
              <a:t>And with that I’ll hand it off to Angela.</a:t>
            </a:r>
          </a:p>
          <a:p>
            <a:endParaRPr lang="en-US" b="0" dirty="0"/>
          </a:p>
        </p:txBody>
      </p:sp>
      <p:sp>
        <p:nvSpPr>
          <p:cNvPr id="4" name="Slide Number Placeholder 3"/>
          <p:cNvSpPr>
            <a:spLocks noGrp="1"/>
          </p:cNvSpPr>
          <p:nvPr>
            <p:ph type="sldNum" sz="quarter" idx="5"/>
          </p:nvPr>
        </p:nvSpPr>
        <p:spPr/>
        <p:txBody>
          <a:bodyPr/>
          <a:lstStyle/>
          <a:p>
            <a:fld id="{02D379DC-D512-4812-BCB0-947100BA1AD8}" type="slidenum">
              <a:rPr lang="en-US" smtClean="0"/>
              <a:t>8</a:t>
            </a:fld>
            <a:endParaRPr lang="en-US"/>
          </a:p>
        </p:txBody>
      </p:sp>
    </p:spTree>
    <p:extLst>
      <p:ext uri="{BB962C8B-B14F-4D97-AF65-F5344CB8AC3E}">
        <p14:creationId xmlns:p14="http://schemas.microsoft.com/office/powerpoint/2010/main" val="395309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also provides a picture of the data and the dispersion for each attribute as it shows the min and max values for each one</a:t>
            </a:r>
          </a:p>
        </p:txBody>
      </p:sp>
      <p:sp>
        <p:nvSpPr>
          <p:cNvPr id="4" name="Slide Number Placeholder 3"/>
          <p:cNvSpPr>
            <a:spLocks noGrp="1"/>
          </p:cNvSpPr>
          <p:nvPr>
            <p:ph type="sldNum" sz="quarter" idx="5"/>
          </p:nvPr>
        </p:nvSpPr>
        <p:spPr/>
        <p:txBody>
          <a:bodyPr/>
          <a:lstStyle/>
          <a:p>
            <a:fld id="{02D379DC-D512-4812-BCB0-947100BA1AD8}" type="slidenum">
              <a:rPr lang="en-US"/>
              <a:t>10</a:t>
            </a:fld>
            <a:endParaRPr lang="en-US"/>
          </a:p>
        </p:txBody>
      </p:sp>
    </p:spTree>
    <p:extLst>
      <p:ext uri="{BB962C8B-B14F-4D97-AF65-F5344CB8AC3E}">
        <p14:creationId xmlns:p14="http://schemas.microsoft.com/office/powerpoint/2010/main" val="360322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ran several modeling algorithms: Decision Trees, SVM, Naïve Bayes, KNN, Random Forest with tweaking parameters for each.</a:t>
            </a:r>
          </a:p>
          <a:p>
            <a:endParaRPr lang="en-US">
              <a:cs typeface="+mn-lt"/>
            </a:endParaRPr>
          </a:p>
          <a:p>
            <a:r>
              <a:rPr lang="en-US">
                <a:cs typeface="+mn-lt"/>
              </a:rPr>
              <a:t>We tested across 4 versions of our datasets: all parameters, a specific 10 parameters, the 10 parameters with income added, and then the 10 </a:t>
            </a:r>
            <a:r>
              <a:rPr lang="en-US" err="1">
                <a:cs typeface="+mn-lt"/>
              </a:rPr>
              <a:t>parametres</a:t>
            </a:r>
            <a:r>
              <a:rPr lang="en-US">
                <a:cs typeface="+mn-lt"/>
              </a:rPr>
              <a:t> removing 3 parameters.</a:t>
            </a:r>
          </a:p>
          <a:p>
            <a:endParaRPr lang="en-US">
              <a:cs typeface="+mn-lt"/>
            </a:endParaRPr>
          </a:p>
          <a:p>
            <a:r>
              <a:rPr lang="en-US">
                <a:cs typeface="+mn-lt"/>
              </a:rPr>
              <a:t>We quickly stopped using the Income and Reduced Fields set as Decision Trees did worse with them on accuracy, precision, and recall, so we chose to focus on all parameters and specific 10.</a:t>
            </a:r>
          </a:p>
          <a:p>
            <a:endParaRPr lang="en-US">
              <a:cs typeface="+mn-lt"/>
            </a:endParaRPr>
          </a:p>
          <a:p>
            <a:r>
              <a:rPr lang="en-US">
                <a:cs typeface="+mn-lt"/>
              </a:rPr>
              <a:t>So the rest of the models, we targeted all parameters and specific 10.</a:t>
            </a:r>
            <a:br>
              <a:rPr lang="en-US">
                <a:cs typeface="+mn-lt"/>
              </a:rPr>
            </a:br>
            <a:br>
              <a:rPr lang="en-US">
                <a:cs typeface="+mn-lt"/>
              </a:rPr>
            </a:br>
            <a:r>
              <a:rPr lang="en-US">
                <a:cs typeface="+mn-lt"/>
              </a:rPr>
              <a:t>We created 5 seed samples (set the seeds so we could always guarantee the same) with 2/3 as training and 1/3 as testing, and we averaged the accuracy, precision, and recall across each 5 samples.</a:t>
            </a:r>
          </a:p>
        </p:txBody>
      </p:sp>
      <p:sp>
        <p:nvSpPr>
          <p:cNvPr id="4" name="Slide Number Placeholder 3"/>
          <p:cNvSpPr>
            <a:spLocks noGrp="1"/>
          </p:cNvSpPr>
          <p:nvPr>
            <p:ph type="sldNum" sz="quarter" idx="5"/>
          </p:nvPr>
        </p:nvSpPr>
        <p:spPr/>
        <p:txBody>
          <a:bodyPr/>
          <a:lstStyle/>
          <a:p>
            <a:fld id="{02D379DC-D512-4812-BCB0-947100BA1AD8}" type="slidenum">
              <a:rPr lang="en-US"/>
              <a:t>12</a:t>
            </a:fld>
            <a:endParaRPr lang="en-US"/>
          </a:p>
        </p:txBody>
      </p:sp>
    </p:spTree>
    <p:extLst>
      <p:ext uri="{BB962C8B-B14F-4D97-AF65-F5344CB8AC3E}">
        <p14:creationId xmlns:p14="http://schemas.microsoft.com/office/powerpoint/2010/main" val="1054705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aggregated the fields together, so we could better visualize model performance.</a:t>
            </a:r>
          </a:p>
          <a:p>
            <a:endParaRPr lang="en-US">
              <a:cs typeface="Calibri"/>
            </a:endParaRPr>
          </a:p>
          <a:p>
            <a:r>
              <a:rPr lang="en-US">
                <a:cs typeface="Calibri"/>
              </a:rPr>
              <a:t>When we look at this, what we see is that each model does something better.</a:t>
            </a:r>
            <a:br>
              <a:rPr lang="en-US">
                <a:cs typeface="+mn-lt"/>
              </a:rPr>
            </a:br>
            <a:br>
              <a:rPr lang="en-US">
                <a:cs typeface="+mn-lt"/>
              </a:rPr>
            </a:br>
            <a:r>
              <a:rPr lang="en-US">
                <a:cs typeface="Calibri"/>
              </a:rPr>
              <a:t>We recommend focusing on the "Yes Attrition" because those are the people we want to target.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2D379DC-D512-4812-BCB0-947100BA1AD8}" type="slidenum">
              <a:rPr lang="en-US"/>
              <a:t>13</a:t>
            </a:fld>
            <a:endParaRPr lang="en-US"/>
          </a:p>
        </p:txBody>
      </p:sp>
    </p:spTree>
    <p:extLst>
      <p:ext uri="{BB962C8B-B14F-4D97-AF65-F5344CB8AC3E}">
        <p14:creationId xmlns:p14="http://schemas.microsoft.com/office/powerpoint/2010/main" val="355755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3/15/2020</a:t>
            </a:fld>
            <a:endParaRPr lang="en-US" noProof="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3/15/2020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3/15/2020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3/15/2020</a:t>
            </a:fld>
            <a:endParaRPr lang="en-US" noProof="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3/15/2020</a:t>
            </a:fld>
            <a:endParaRPr lang="en-US" noProof="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3/15/2020</a:t>
            </a:fld>
            <a:endParaRPr lang="en-US" noProof="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3/15/2020</a:t>
            </a:fld>
            <a:endParaRPr lang="en-US" noProof="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3/15/2020</a:t>
            </a:fld>
            <a:endParaRPr lang="en-US" noProof="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3/15/2020</a:t>
            </a:fld>
            <a:endParaRPr lang="en-US" noProof="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3/15/2020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3/15/2020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3/15/2020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3/15/2020</a:t>
            </a:fld>
            <a:endParaRPr lang="en-US" noProof="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www.kaggle.com/pavansubhasht/ibm-hr-analytics-attrition-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a:t>Employee attrition</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vert="horz" lIns="91440" tIns="45720" rIns="91440" bIns="45720" rtlCol="0" anchor="t">
            <a:normAutofit fontScale="92500"/>
          </a:bodyPr>
          <a:lstStyle/>
          <a:p>
            <a:r>
              <a:rPr lang="en-US" dirty="0"/>
              <a:t>Team X – </a:t>
            </a:r>
          </a:p>
          <a:p>
            <a:r>
              <a:rPr lang="en-US" dirty="0"/>
              <a:t>Amy McVicar, Angela Garcia, Jennifer mead, Jon lee</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881190" y="851886"/>
            <a:ext cx="10058400" cy="587584"/>
          </a:xfrm>
        </p:spPr>
        <p:txBody>
          <a:bodyPr/>
          <a:lstStyle/>
          <a:p>
            <a:r>
              <a:rPr lang="en-US"/>
              <a:t>DISCRETIZATION</a:t>
            </a:r>
            <a:r>
              <a:rPr lang="en-US" dirty="0"/>
              <a:t> Based on percentiles</a:t>
            </a:r>
            <a:endParaRPr lang="en-US"/>
          </a:p>
        </p:txBody>
      </p:sp>
      <p:pic>
        <p:nvPicPr>
          <p:cNvPr id="12" name="Picture 11">
            <a:extLst>
              <a:ext uri="{FF2B5EF4-FFF2-40B4-BE49-F238E27FC236}">
                <a16:creationId xmlns:a16="http://schemas.microsoft.com/office/drawing/2014/main" id="{EB42BA74-9FE0-4833-9FA6-C7A7E036C494}"/>
              </a:ext>
            </a:extLst>
          </p:cNvPr>
          <p:cNvPicPr>
            <a:picLocks noChangeAspect="1"/>
          </p:cNvPicPr>
          <p:nvPr/>
        </p:nvPicPr>
        <p:blipFill>
          <a:blip r:embed="rId3"/>
          <a:stretch>
            <a:fillRect/>
          </a:stretch>
        </p:blipFill>
        <p:spPr>
          <a:xfrm>
            <a:off x="1036320" y="1530455"/>
            <a:ext cx="6058746" cy="4029637"/>
          </a:xfrm>
          <a:prstGeom prst="rect">
            <a:avLst/>
          </a:prstGeom>
        </p:spPr>
      </p:pic>
      <p:sp>
        <p:nvSpPr>
          <p:cNvPr id="13" name="TextBox 12">
            <a:extLst>
              <a:ext uri="{FF2B5EF4-FFF2-40B4-BE49-F238E27FC236}">
                <a16:creationId xmlns:a16="http://schemas.microsoft.com/office/drawing/2014/main" id="{A602407D-F950-4B6D-ACF4-969ED7483246}"/>
              </a:ext>
            </a:extLst>
          </p:cNvPr>
          <p:cNvSpPr txBox="1"/>
          <p:nvPr/>
        </p:nvSpPr>
        <p:spPr>
          <a:xfrm>
            <a:off x="7246689" y="1443289"/>
            <a:ext cx="4010620" cy="307777"/>
          </a:xfrm>
          <a:prstGeom prst="rect">
            <a:avLst/>
          </a:prstGeom>
          <a:noFill/>
        </p:spPr>
        <p:txBody>
          <a:bodyPr wrap="square" rtlCol="0" anchor="t">
            <a:spAutoFit/>
          </a:bodyPr>
          <a:lstStyle/>
          <a:p>
            <a:endParaRPr lang="en-US" sz="1400">
              <a:solidFill>
                <a:srgbClr val="FF0000"/>
              </a:solidFill>
            </a:endParaRPr>
          </a:p>
        </p:txBody>
      </p:sp>
      <p:sp>
        <p:nvSpPr>
          <p:cNvPr id="2" name="TextBox 1">
            <a:extLst>
              <a:ext uri="{FF2B5EF4-FFF2-40B4-BE49-F238E27FC236}">
                <a16:creationId xmlns:a16="http://schemas.microsoft.com/office/drawing/2014/main" id="{24C4378C-7EA7-4C01-88ED-06CFA2BABF97}"/>
              </a:ext>
            </a:extLst>
          </p:cNvPr>
          <p:cNvSpPr txBox="1"/>
          <p:nvPr/>
        </p:nvSpPr>
        <p:spPr>
          <a:xfrm>
            <a:off x="7874758" y="2051712"/>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Some models required the conversion of all attributes to factors and in some cases discretization. We used percentiles to determine the different levels. The resulting ranges/levels are shown</a:t>
            </a:r>
          </a:p>
        </p:txBody>
      </p:sp>
    </p:spTree>
    <p:extLst>
      <p:ext uri="{BB962C8B-B14F-4D97-AF65-F5344CB8AC3E}">
        <p14:creationId xmlns:p14="http://schemas.microsoft.com/office/powerpoint/2010/main" val="341879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C9594-10DE-44A9-8735-703BB9886CCA}"/>
              </a:ext>
            </a:extLst>
          </p:cNvPr>
          <p:cNvSpPr>
            <a:spLocks noGrp="1"/>
          </p:cNvSpPr>
          <p:nvPr>
            <p:ph type="title"/>
          </p:nvPr>
        </p:nvSpPr>
        <p:spPr>
          <a:xfrm>
            <a:off x="5485517" y="857146"/>
            <a:ext cx="5117713" cy="597109"/>
          </a:xfrm>
        </p:spPr>
        <p:txBody>
          <a:bodyPr/>
          <a:lstStyle/>
          <a:p>
            <a:r>
              <a:rPr lang="en-US"/>
              <a:t>Logistic Regression</a:t>
            </a:r>
          </a:p>
        </p:txBody>
      </p:sp>
      <p:pic>
        <p:nvPicPr>
          <p:cNvPr id="35" name="Picture 35" descr="A close up of text on a white background&#10;&#10;Description generated with very high confidence">
            <a:extLst>
              <a:ext uri="{FF2B5EF4-FFF2-40B4-BE49-F238E27FC236}">
                <a16:creationId xmlns:a16="http://schemas.microsoft.com/office/drawing/2014/main" id="{5A10B9B3-342A-4938-8E5D-1E5A5A83D96A}"/>
              </a:ext>
            </a:extLst>
          </p:cNvPr>
          <p:cNvPicPr>
            <a:picLocks noChangeAspect="1"/>
          </p:cNvPicPr>
          <p:nvPr/>
        </p:nvPicPr>
        <p:blipFill>
          <a:blip r:embed="rId2"/>
          <a:stretch>
            <a:fillRect/>
          </a:stretch>
        </p:blipFill>
        <p:spPr>
          <a:xfrm>
            <a:off x="1137192" y="854272"/>
            <a:ext cx="3824635" cy="5206606"/>
          </a:xfrm>
          <a:prstGeom prst="rect">
            <a:avLst/>
          </a:prstGeom>
        </p:spPr>
      </p:pic>
      <p:sp>
        <p:nvSpPr>
          <p:cNvPr id="37" name="TextBox 36">
            <a:extLst>
              <a:ext uri="{FF2B5EF4-FFF2-40B4-BE49-F238E27FC236}">
                <a16:creationId xmlns:a16="http://schemas.microsoft.com/office/drawing/2014/main" id="{ED6AFD78-0207-4BEB-AD46-50F2096CC9DE}"/>
              </a:ext>
            </a:extLst>
          </p:cNvPr>
          <p:cNvSpPr txBox="1"/>
          <p:nvPr/>
        </p:nvSpPr>
        <p:spPr>
          <a:xfrm>
            <a:off x="5629275" y="1533525"/>
            <a:ext cx="54483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A preliminary assessment of attrition identifies as contributors Frequent Business Travel and Overtime. </a:t>
            </a:r>
          </a:p>
          <a:p>
            <a:endParaRPr lang="en-US"/>
          </a:p>
          <a:p>
            <a:r>
              <a:rPr lang="en-US"/>
              <a:t>"Reasons to stay" :</a:t>
            </a:r>
          </a:p>
          <a:p>
            <a:pPr marL="285750" indent="-285750">
              <a:buFont typeface="Arial"/>
              <a:buChar char="•"/>
            </a:pPr>
            <a:r>
              <a:rPr lang="en-US"/>
              <a:t>Environmental Satisfaction 2, 3, 4</a:t>
            </a:r>
          </a:p>
          <a:p>
            <a:pPr marL="285750" indent="-285750">
              <a:buFont typeface="Arial"/>
              <a:buChar char="•"/>
            </a:pPr>
            <a:r>
              <a:rPr lang="en-US"/>
              <a:t>Job Involvement 2, 3 and 4</a:t>
            </a:r>
          </a:p>
          <a:p>
            <a:pPr marL="285750" indent="-285750">
              <a:buFont typeface="Arial"/>
              <a:buChar char="•"/>
            </a:pPr>
            <a:r>
              <a:rPr lang="en-US"/>
              <a:t>Job Satisfaction 4</a:t>
            </a:r>
          </a:p>
          <a:p>
            <a:pPr marL="285750" indent="-285750">
              <a:buFont typeface="Arial"/>
              <a:buChar char="•"/>
            </a:pPr>
            <a:r>
              <a:rPr lang="en-US"/>
              <a:t>Relationship Satifaction 3 and 4</a:t>
            </a:r>
          </a:p>
          <a:p>
            <a:pPr marL="285750" indent="-285750">
              <a:buFont typeface="Arial"/>
              <a:buChar char="•"/>
            </a:pPr>
            <a:r>
              <a:rPr lang="en-US"/>
              <a:t>Work Life Balance 3</a:t>
            </a:r>
          </a:p>
          <a:p>
            <a:pPr marL="285750" indent="-285750">
              <a:buFont typeface="Arial"/>
              <a:buChar char="•"/>
            </a:pPr>
            <a:r>
              <a:rPr lang="en-US"/>
              <a:t>Low Distance from Home</a:t>
            </a:r>
          </a:p>
          <a:p>
            <a:pPr marL="285750" indent="-285750">
              <a:buFont typeface="Arial"/>
              <a:buChar char="•"/>
            </a:pPr>
            <a:r>
              <a:rPr lang="en-US"/>
              <a:t>Low number of companies worked for</a:t>
            </a:r>
          </a:p>
          <a:p>
            <a:endParaRPr lang="en-US"/>
          </a:p>
          <a:p>
            <a:endParaRPr lang="en-US"/>
          </a:p>
          <a:p>
            <a:endParaRPr lang="en-US"/>
          </a:p>
        </p:txBody>
      </p:sp>
      <p:sp>
        <p:nvSpPr>
          <p:cNvPr id="39" name="Rectangle: Rounded Corners 38">
            <a:extLst>
              <a:ext uri="{FF2B5EF4-FFF2-40B4-BE49-F238E27FC236}">
                <a16:creationId xmlns:a16="http://schemas.microsoft.com/office/drawing/2014/main" id="{263BAFE0-5FA9-452B-B6E7-5D1B019C68B0}"/>
              </a:ext>
            </a:extLst>
          </p:cNvPr>
          <p:cNvSpPr/>
          <p:nvPr/>
        </p:nvSpPr>
        <p:spPr>
          <a:xfrm>
            <a:off x="1109946" y="980500"/>
            <a:ext cx="3864626" cy="180860"/>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19D41351-2026-42DA-A5D0-6AF127ACA840}"/>
              </a:ext>
            </a:extLst>
          </p:cNvPr>
          <p:cNvSpPr/>
          <p:nvPr/>
        </p:nvSpPr>
        <p:spPr>
          <a:xfrm>
            <a:off x="1109945" y="1256724"/>
            <a:ext cx="3864626" cy="45708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ECCF9F2F-8B10-4A1E-B572-D6059125024D}"/>
              </a:ext>
            </a:extLst>
          </p:cNvPr>
          <p:cNvSpPr/>
          <p:nvPr/>
        </p:nvSpPr>
        <p:spPr>
          <a:xfrm>
            <a:off x="1109945" y="1837749"/>
            <a:ext cx="3864626" cy="428510"/>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B75FEFC0-9CF7-4E1D-A046-3453B1FCCF0E}"/>
              </a:ext>
            </a:extLst>
          </p:cNvPr>
          <p:cNvSpPr/>
          <p:nvPr/>
        </p:nvSpPr>
        <p:spPr>
          <a:xfrm>
            <a:off x="1119470" y="2666424"/>
            <a:ext cx="3864626" cy="1713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F9716FE7-F6CE-4078-B974-ED1AE0208DD3}"/>
              </a:ext>
            </a:extLst>
          </p:cNvPr>
          <p:cNvSpPr/>
          <p:nvPr/>
        </p:nvSpPr>
        <p:spPr>
          <a:xfrm>
            <a:off x="1119470" y="2980749"/>
            <a:ext cx="3864626" cy="1332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C9174B09-9E4D-4925-9C63-E001D390C70D}"/>
              </a:ext>
            </a:extLst>
          </p:cNvPr>
          <p:cNvSpPr/>
          <p:nvPr/>
        </p:nvSpPr>
        <p:spPr>
          <a:xfrm>
            <a:off x="1109945" y="3247449"/>
            <a:ext cx="3864626" cy="2856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D8CBCB45-0B4F-4B10-BF18-16CDFC0C951D}"/>
              </a:ext>
            </a:extLst>
          </p:cNvPr>
          <p:cNvSpPr/>
          <p:nvPr/>
        </p:nvSpPr>
        <p:spPr>
          <a:xfrm>
            <a:off x="1119470" y="4647624"/>
            <a:ext cx="3864626" cy="1332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D0B12AD4-B630-4566-8C3E-CC8BAA8F0949}"/>
              </a:ext>
            </a:extLst>
          </p:cNvPr>
          <p:cNvSpPr/>
          <p:nvPr/>
        </p:nvSpPr>
        <p:spPr>
          <a:xfrm>
            <a:off x="1119470" y="5200074"/>
            <a:ext cx="3836051" cy="161810"/>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8A998395-8EFC-4531-89C3-8C92E23C0AD0}"/>
              </a:ext>
            </a:extLst>
          </p:cNvPr>
          <p:cNvSpPr/>
          <p:nvPr/>
        </p:nvSpPr>
        <p:spPr>
          <a:xfrm>
            <a:off x="1119470" y="5504874"/>
            <a:ext cx="3864626" cy="1332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25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b="1"/>
              <a:t>Models</a:t>
            </a:r>
          </a:p>
        </p:txBody>
      </p:sp>
      <p:sp>
        <p:nvSpPr>
          <p:cNvPr id="2" name="Rectangle 1">
            <a:extLst>
              <a:ext uri="{FF2B5EF4-FFF2-40B4-BE49-F238E27FC236}">
                <a16:creationId xmlns:a16="http://schemas.microsoft.com/office/drawing/2014/main" id="{EC32D62B-9194-4DE9-9FE8-F87A85147E1D}"/>
              </a:ext>
            </a:extLst>
          </p:cNvPr>
          <p:cNvSpPr/>
          <p:nvPr/>
        </p:nvSpPr>
        <p:spPr>
          <a:xfrm>
            <a:off x="2232037" y="1740890"/>
            <a:ext cx="1616982" cy="600164"/>
          </a:xfrm>
          <a:prstGeom prst="rect">
            <a:avLst/>
          </a:prstGeom>
        </p:spPr>
        <p:txBody>
          <a:bodyPr wrap="square" anchor="t">
            <a:spAutoFit/>
          </a:bodyPr>
          <a:lstStyle/>
          <a:p>
            <a:pPr algn="ctr"/>
            <a:r>
              <a:rPr lang="en-US" sz="1200" b="1">
                <a:solidFill>
                  <a:srgbClr val="15F756"/>
                </a:solidFill>
              </a:rPr>
              <a:t>Decision Trees</a:t>
            </a:r>
          </a:p>
          <a:p>
            <a:pPr algn="ctr"/>
            <a:r>
              <a:rPr lang="en-US" sz="1050"/>
              <a:t>- Depth 1,5,10</a:t>
            </a:r>
          </a:p>
          <a:p>
            <a:pPr algn="ctr"/>
            <a:r>
              <a:rPr lang="en-US" sz="1050"/>
              <a:t>-Minsplit 5</a:t>
            </a:r>
          </a:p>
        </p:txBody>
      </p:sp>
      <p:sp>
        <p:nvSpPr>
          <p:cNvPr id="3" name="Rectangle 2">
            <a:extLst>
              <a:ext uri="{FF2B5EF4-FFF2-40B4-BE49-F238E27FC236}">
                <a16:creationId xmlns:a16="http://schemas.microsoft.com/office/drawing/2014/main" id="{4F3EEDA6-8904-4ADD-85DD-138C8AD76645}"/>
              </a:ext>
            </a:extLst>
          </p:cNvPr>
          <p:cNvSpPr/>
          <p:nvPr/>
        </p:nvSpPr>
        <p:spPr>
          <a:xfrm>
            <a:off x="2519582" y="2704173"/>
            <a:ext cx="1099398" cy="761747"/>
          </a:xfrm>
          <a:prstGeom prst="rect">
            <a:avLst/>
          </a:prstGeom>
        </p:spPr>
        <p:txBody>
          <a:bodyPr wrap="square" anchor="t">
            <a:spAutoFit/>
          </a:bodyPr>
          <a:lstStyle/>
          <a:p>
            <a:pPr algn="ctr"/>
            <a:r>
              <a:rPr lang="en-US" sz="1200" b="1">
                <a:solidFill>
                  <a:srgbClr val="8000FF"/>
                </a:solidFill>
              </a:rPr>
              <a:t>SVM</a:t>
            </a:r>
          </a:p>
          <a:p>
            <a:pPr algn="ctr"/>
            <a:r>
              <a:rPr lang="en-US" sz="1050"/>
              <a:t>- All 4 Kernels</a:t>
            </a:r>
          </a:p>
          <a:p>
            <a:pPr algn="ctr"/>
            <a:r>
              <a:rPr lang="en-US" sz="1050"/>
              <a:t>- Cost: .1, .3, .5, .7, 1</a:t>
            </a:r>
            <a:endParaRPr lang="en-US" sz="1050" dirty="0"/>
          </a:p>
        </p:txBody>
      </p:sp>
      <p:sp>
        <p:nvSpPr>
          <p:cNvPr id="8" name="Rectangle 7">
            <a:extLst>
              <a:ext uri="{FF2B5EF4-FFF2-40B4-BE49-F238E27FC236}">
                <a16:creationId xmlns:a16="http://schemas.microsoft.com/office/drawing/2014/main" id="{F3C5CD3F-722F-4D6D-A261-F7377F4AF1B2}"/>
              </a:ext>
            </a:extLst>
          </p:cNvPr>
          <p:cNvSpPr/>
          <p:nvPr/>
        </p:nvSpPr>
        <p:spPr>
          <a:xfrm>
            <a:off x="2390186" y="3581190"/>
            <a:ext cx="1358191" cy="646331"/>
          </a:xfrm>
          <a:prstGeom prst="rect">
            <a:avLst/>
          </a:prstGeom>
        </p:spPr>
        <p:txBody>
          <a:bodyPr wrap="square" anchor="t">
            <a:spAutoFit/>
          </a:bodyPr>
          <a:lstStyle/>
          <a:p>
            <a:pPr algn="ctr"/>
            <a:r>
              <a:rPr lang="en-US" sz="1200" b="1">
                <a:solidFill>
                  <a:srgbClr val="ED8600"/>
                </a:solidFill>
              </a:rPr>
              <a:t>Naïve Bayes</a:t>
            </a:r>
          </a:p>
          <a:p>
            <a:pPr algn="ctr"/>
            <a:r>
              <a:rPr lang="en-US" sz="1050">
                <a:ea typeface="+mn-lt"/>
                <a:cs typeface="+mn-lt"/>
              </a:rPr>
              <a:t>- Laplace: 1</a:t>
            </a:r>
          </a:p>
          <a:p>
            <a:pPr algn="ctr"/>
            <a:endParaRPr lang="en-US" sz="1200" b="1" dirty="0"/>
          </a:p>
        </p:txBody>
      </p:sp>
      <p:sp>
        <p:nvSpPr>
          <p:cNvPr id="9" name="Rectangle 8">
            <a:extLst>
              <a:ext uri="{FF2B5EF4-FFF2-40B4-BE49-F238E27FC236}">
                <a16:creationId xmlns:a16="http://schemas.microsoft.com/office/drawing/2014/main" id="{EA1D1028-7785-47F1-A605-5906896DE38C}"/>
              </a:ext>
            </a:extLst>
          </p:cNvPr>
          <p:cNvSpPr/>
          <p:nvPr/>
        </p:nvSpPr>
        <p:spPr>
          <a:xfrm>
            <a:off x="2519581" y="4242548"/>
            <a:ext cx="1099398" cy="761747"/>
          </a:xfrm>
          <a:prstGeom prst="rect">
            <a:avLst/>
          </a:prstGeom>
        </p:spPr>
        <p:txBody>
          <a:bodyPr wrap="square" anchor="t">
            <a:spAutoFit/>
          </a:bodyPr>
          <a:lstStyle/>
          <a:p>
            <a:pPr algn="ctr"/>
            <a:r>
              <a:rPr lang="en-US" sz="1200" b="1">
                <a:solidFill>
                  <a:srgbClr val="0070C0"/>
                </a:solidFill>
              </a:rPr>
              <a:t>KNN</a:t>
            </a:r>
          </a:p>
          <a:p>
            <a:pPr algn="ctr"/>
            <a:r>
              <a:rPr lang="en-US" sz="1050"/>
              <a:t>- Nearest Neighbors: 3, 10</a:t>
            </a:r>
            <a:endParaRPr lang="en-US" sz="1050" dirty="0"/>
          </a:p>
        </p:txBody>
      </p:sp>
      <p:sp>
        <p:nvSpPr>
          <p:cNvPr id="10" name="Rectangle 9">
            <a:extLst>
              <a:ext uri="{FF2B5EF4-FFF2-40B4-BE49-F238E27FC236}">
                <a16:creationId xmlns:a16="http://schemas.microsoft.com/office/drawing/2014/main" id="{ECB8AEA1-1BDD-4617-BC3F-18BB263A8E31}"/>
              </a:ext>
            </a:extLst>
          </p:cNvPr>
          <p:cNvSpPr/>
          <p:nvPr/>
        </p:nvSpPr>
        <p:spPr>
          <a:xfrm>
            <a:off x="2232033" y="5076433"/>
            <a:ext cx="1616982" cy="438582"/>
          </a:xfrm>
          <a:prstGeom prst="rect">
            <a:avLst/>
          </a:prstGeom>
        </p:spPr>
        <p:txBody>
          <a:bodyPr wrap="square" anchor="t">
            <a:spAutoFit/>
          </a:bodyPr>
          <a:lstStyle/>
          <a:p>
            <a:pPr algn="ctr"/>
            <a:r>
              <a:rPr lang="en-US" sz="1200" b="1">
                <a:solidFill>
                  <a:srgbClr val="E08AFF"/>
                </a:solidFill>
              </a:rPr>
              <a:t>Random Forest</a:t>
            </a:r>
          </a:p>
          <a:p>
            <a:pPr algn="ctr"/>
            <a:r>
              <a:rPr lang="en-US" sz="1050"/>
              <a:t>- Trees: 3, 5, 10, 15, 25</a:t>
            </a:r>
            <a:endParaRPr lang="en-US" sz="1050" b="1" dirty="0"/>
          </a:p>
        </p:txBody>
      </p:sp>
      <p:sp>
        <p:nvSpPr>
          <p:cNvPr id="11" name="Rectangle 10">
            <a:extLst>
              <a:ext uri="{FF2B5EF4-FFF2-40B4-BE49-F238E27FC236}">
                <a16:creationId xmlns:a16="http://schemas.microsoft.com/office/drawing/2014/main" id="{B787119E-809D-4CFD-9634-928A0E368F0A}"/>
              </a:ext>
            </a:extLst>
          </p:cNvPr>
          <p:cNvSpPr/>
          <p:nvPr/>
        </p:nvSpPr>
        <p:spPr>
          <a:xfrm>
            <a:off x="5020165" y="1718964"/>
            <a:ext cx="2013798" cy="646331"/>
          </a:xfrm>
          <a:prstGeom prst="rect">
            <a:avLst/>
          </a:prstGeom>
        </p:spPr>
        <p:txBody>
          <a:bodyPr wrap="square" anchor="t">
            <a:spAutoFit/>
          </a:bodyPr>
          <a:lstStyle/>
          <a:p>
            <a:pPr algn="ctr"/>
            <a:r>
              <a:rPr lang="en-US" sz="1200" b="1">
                <a:solidFill>
                  <a:srgbClr val="FF0000"/>
                </a:solidFill>
                <a:ea typeface="+mn-lt"/>
                <a:cs typeface="+mn-lt"/>
              </a:rPr>
              <a:t>Attrition </a:t>
            </a:r>
            <a:endParaRPr lang="en-US" sz="1200">
              <a:solidFill>
                <a:srgbClr val="000000"/>
              </a:solidFill>
              <a:ea typeface="+mn-lt"/>
              <a:cs typeface="+mn-lt"/>
            </a:endParaRPr>
          </a:p>
          <a:p>
            <a:pPr algn="ctr"/>
            <a:r>
              <a:rPr lang="en-US" sz="1200" b="1">
                <a:solidFill>
                  <a:schemeClr val="tx2">
                    <a:lumMod val="50000"/>
                    <a:lumOff val="50000"/>
                  </a:schemeClr>
                </a:solidFill>
                <a:ea typeface="+mn-lt"/>
                <a:cs typeface="+mn-lt"/>
              </a:rPr>
              <a:t>vs.</a:t>
            </a:r>
            <a:endParaRPr lang="en-US" sz="1200">
              <a:solidFill>
                <a:schemeClr val="tx2">
                  <a:lumMod val="50000"/>
                  <a:lumOff val="50000"/>
                </a:schemeClr>
              </a:solidFill>
            </a:endParaRPr>
          </a:p>
          <a:p>
            <a:pPr algn="ctr"/>
            <a:r>
              <a:rPr lang="en-US" sz="1200" b="1"/>
              <a:t>All Parameters</a:t>
            </a:r>
            <a:endParaRPr lang="en-US"/>
          </a:p>
        </p:txBody>
      </p:sp>
      <p:sp>
        <p:nvSpPr>
          <p:cNvPr id="18" name="Rectangle 17">
            <a:extLst>
              <a:ext uri="{FF2B5EF4-FFF2-40B4-BE49-F238E27FC236}">
                <a16:creationId xmlns:a16="http://schemas.microsoft.com/office/drawing/2014/main" id="{5B2B7C85-2AF7-4247-929C-31880665755C}"/>
              </a:ext>
            </a:extLst>
          </p:cNvPr>
          <p:cNvSpPr/>
          <p:nvPr/>
        </p:nvSpPr>
        <p:spPr>
          <a:xfrm>
            <a:off x="5020164" y="3128664"/>
            <a:ext cx="2013798" cy="646331"/>
          </a:xfrm>
          <a:prstGeom prst="rect">
            <a:avLst/>
          </a:prstGeom>
        </p:spPr>
        <p:txBody>
          <a:bodyPr wrap="square" anchor="t">
            <a:spAutoFit/>
          </a:bodyPr>
          <a:lstStyle/>
          <a:p>
            <a:pPr algn="ctr"/>
            <a:r>
              <a:rPr lang="en-US" sz="1200" b="1" dirty="0">
                <a:solidFill>
                  <a:srgbClr val="FF0000"/>
                </a:solidFill>
                <a:ea typeface="+mn-lt"/>
                <a:cs typeface="+mn-lt"/>
              </a:rPr>
              <a:t>Attrition </a:t>
            </a:r>
            <a:endParaRPr lang="en-US" sz="1200">
              <a:solidFill>
                <a:srgbClr val="000000"/>
              </a:solidFill>
              <a:ea typeface="+mn-lt"/>
              <a:cs typeface="+mn-lt"/>
            </a:endParaRPr>
          </a:p>
          <a:p>
            <a:pPr algn="ctr"/>
            <a:r>
              <a:rPr lang="en-US" sz="1200" b="1" dirty="0">
                <a:solidFill>
                  <a:schemeClr val="tx2">
                    <a:lumMod val="50000"/>
                    <a:lumOff val="50000"/>
                  </a:schemeClr>
                </a:solidFill>
                <a:ea typeface="+mn-lt"/>
                <a:cs typeface="+mn-lt"/>
              </a:rPr>
              <a:t>vs.</a:t>
            </a:r>
            <a:endParaRPr lang="en-US" sz="1200" dirty="0">
              <a:solidFill>
                <a:schemeClr val="tx2">
                  <a:lumMod val="50000"/>
                  <a:lumOff val="50000"/>
                </a:schemeClr>
              </a:solidFill>
            </a:endParaRPr>
          </a:p>
          <a:p>
            <a:pPr algn="ctr"/>
            <a:r>
              <a:rPr lang="en-US" sz="1200" b="1" dirty="0"/>
              <a:t>Specific 10*</a:t>
            </a:r>
            <a:endParaRPr lang="en-US" dirty="0"/>
          </a:p>
        </p:txBody>
      </p:sp>
      <p:sp>
        <p:nvSpPr>
          <p:cNvPr id="19" name="Rectangle 18">
            <a:extLst>
              <a:ext uri="{FF2B5EF4-FFF2-40B4-BE49-F238E27FC236}">
                <a16:creationId xmlns:a16="http://schemas.microsoft.com/office/drawing/2014/main" id="{9821323F-8144-4F4C-BC6B-42CB2F90ECC5}"/>
              </a:ext>
            </a:extLst>
          </p:cNvPr>
          <p:cNvSpPr/>
          <p:nvPr/>
        </p:nvSpPr>
        <p:spPr>
          <a:xfrm>
            <a:off x="5020164" y="4014489"/>
            <a:ext cx="2013798" cy="646331"/>
          </a:xfrm>
          <a:prstGeom prst="rect">
            <a:avLst/>
          </a:prstGeom>
        </p:spPr>
        <p:txBody>
          <a:bodyPr wrap="square" anchor="t">
            <a:spAutoFit/>
          </a:bodyPr>
          <a:lstStyle/>
          <a:p>
            <a:pPr algn="ctr"/>
            <a:r>
              <a:rPr lang="en-US" sz="1200" b="1" dirty="0">
                <a:solidFill>
                  <a:srgbClr val="FF0000"/>
                </a:solidFill>
                <a:ea typeface="+mn-lt"/>
                <a:cs typeface="+mn-lt"/>
              </a:rPr>
              <a:t>Attrition </a:t>
            </a:r>
            <a:endParaRPr lang="en-US" sz="1200">
              <a:solidFill>
                <a:srgbClr val="000000"/>
              </a:solidFill>
              <a:ea typeface="+mn-lt"/>
              <a:cs typeface="+mn-lt"/>
            </a:endParaRPr>
          </a:p>
          <a:p>
            <a:pPr algn="ctr"/>
            <a:r>
              <a:rPr lang="en-US" sz="1200" b="1" dirty="0">
                <a:solidFill>
                  <a:schemeClr val="tx2">
                    <a:lumMod val="50000"/>
                    <a:lumOff val="50000"/>
                  </a:schemeClr>
                </a:solidFill>
                <a:ea typeface="+mn-lt"/>
                <a:cs typeface="+mn-lt"/>
              </a:rPr>
              <a:t>vs.</a:t>
            </a:r>
            <a:endParaRPr lang="en-US" sz="1200" dirty="0">
              <a:solidFill>
                <a:schemeClr val="tx2">
                  <a:lumMod val="50000"/>
                  <a:lumOff val="50000"/>
                </a:schemeClr>
              </a:solidFill>
            </a:endParaRPr>
          </a:p>
          <a:p>
            <a:pPr algn="ctr"/>
            <a:r>
              <a:rPr lang="en-US" sz="1200" b="1" dirty="0"/>
              <a:t>Specific 10* + Income</a:t>
            </a:r>
            <a:endParaRPr lang="en-US" dirty="0"/>
          </a:p>
        </p:txBody>
      </p:sp>
      <p:sp>
        <p:nvSpPr>
          <p:cNvPr id="4" name="TextBox 3">
            <a:extLst>
              <a:ext uri="{FF2B5EF4-FFF2-40B4-BE49-F238E27FC236}">
                <a16:creationId xmlns:a16="http://schemas.microsoft.com/office/drawing/2014/main" id="{38497EFB-8FFD-4C41-96D4-3131CEABB1A5}"/>
              </a:ext>
            </a:extLst>
          </p:cNvPr>
          <p:cNvSpPr txBox="1"/>
          <p:nvPr/>
        </p:nvSpPr>
        <p:spPr>
          <a:xfrm>
            <a:off x="7678009" y="5347387"/>
            <a:ext cx="2233397" cy="960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Specific 10**</a:t>
            </a:r>
          </a:p>
          <a:p>
            <a:r>
              <a:rPr lang="en-US" sz="800" dirty="0"/>
              <a:t>* </a:t>
            </a:r>
            <a:r>
              <a:rPr lang="en-US" sz="800" dirty="0" err="1"/>
              <a:t>BusinessTravel</a:t>
            </a:r>
            <a:endParaRPr lang="en-US" sz="800" dirty="0"/>
          </a:p>
          <a:p>
            <a:r>
              <a:rPr lang="en-US" sz="800" dirty="0"/>
              <a:t>* Department</a:t>
            </a:r>
          </a:p>
          <a:p>
            <a:r>
              <a:rPr lang="en-US" sz="800" dirty="0"/>
              <a:t>* Education</a:t>
            </a:r>
          </a:p>
          <a:p>
            <a:r>
              <a:rPr lang="en-US" sz="800" dirty="0"/>
              <a:t>* </a:t>
            </a:r>
            <a:r>
              <a:rPr lang="en-US" sz="800" dirty="0" err="1"/>
              <a:t>JobLevel</a:t>
            </a:r>
          </a:p>
          <a:p>
            <a:r>
              <a:rPr lang="en-US" sz="800" dirty="0">
                <a:ea typeface="+mn-lt"/>
                <a:cs typeface="+mn-lt"/>
              </a:rPr>
              <a:t>* </a:t>
            </a:r>
            <a:r>
              <a:rPr lang="en-US" sz="800" dirty="0" err="1">
                <a:ea typeface="+mn-lt"/>
                <a:cs typeface="+mn-lt"/>
              </a:rPr>
              <a:t>MaritalStatus</a:t>
            </a:r>
            <a:r>
              <a:rPr lang="en-US" sz="800" dirty="0">
                <a:ea typeface="+mn-lt"/>
                <a:cs typeface="+mn-lt"/>
              </a:rPr>
              <a:t> </a:t>
            </a:r>
          </a:p>
          <a:p>
            <a:endParaRPr lang="en-US" sz="800" dirty="0"/>
          </a:p>
        </p:txBody>
      </p:sp>
      <p:sp>
        <p:nvSpPr>
          <p:cNvPr id="20" name="Rectangle 19">
            <a:extLst>
              <a:ext uri="{FF2B5EF4-FFF2-40B4-BE49-F238E27FC236}">
                <a16:creationId xmlns:a16="http://schemas.microsoft.com/office/drawing/2014/main" id="{C1B2B6E7-81F8-40B1-9B58-1702CE8D137A}"/>
              </a:ext>
            </a:extLst>
          </p:cNvPr>
          <p:cNvSpPr/>
          <p:nvPr/>
        </p:nvSpPr>
        <p:spPr>
          <a:xfrm>
            <a:off x="5020164" y="4900314"/>
            <a:ext cx="2013798" cy="646331"/>
          </a:xfrm>
          <a:prstGeom prst="rect">
            <a:avLst/>
          </a:prstGeom>
        </p:spPr>
        <p:txBody>
          <a:bodyPr wrap="square" anchor="t">
            <a:spAutoFit/>
          </a:bodyPr>
          <a:lstStyle/>
          <a:p>
            <a:pPr algn="ctr"/>
            <a:r>
              <a:rPr lang="en-US" sz="1200" b="1" dirty="0">
                <a:solidFill>
                  <a:srgbClr val="FF0000"/>
                </a:solidFill>
                <a:ea typeface="+mn-lt"/>
                <a:cs typeface="+mn-lt"/>
              </a:rPr>
              <a:t>Attrition </a:t>
            </a:r>
            <a:endParaRPr lang="en-US" sz="1200">
              <a:solidFill>
                <a:srgbClr val="000000"/>
              </a:solidFill>
              <a:ea typeface="+mn-lt"/>
              <a:cs typeface="+mn-lt"/>
            </a:endParaRPr>
          </a:p>
          <a:p>
            <a:pPr algn="ctr"/>
            <a:r>
              <a:rPr lang="en-US" sz="1200" b="1" dirty="0">
                <a:solidFill>
                  <a:schemeClr val="tx2">
                    <a:lumMod val="50000"/>
                    <a:lumOff val="50000"/>
                  </a:schemeClr>
                </a:solidFill>
                <a:ea typeface="+mn-lt"/>
                <a:cs typeface="+mn-lt"/>
              </a:rPr>
              <a:t>vs.</a:t>
            </a:r>
            <a:endParaRPr lang="en-US" sz="1200" dirty="0">
              <a:solidFill>
                <a:schemeClr val="tx2">
                  <a:lumMod val="50000"/>
                  <a:lumOff val="50000"/>
                </a:schemeClr>
              </a:solidFill>
            </a:endParaRPr>
          </a:p>
          <a:p>
            <a:pPr algn="ctr"/>
            <a:r>
              <a:rPr lang="en-US" sz="1200" b="1" dirty="0"/>
              <a:t>Reduced Fields*</a:t>
            </a:r>
            <a:endParaRPr lang="en-US" dirty="0"/>
          </a:p>
        </p:txBody>
      </p:sp>
      <p:sp>
        <p:nvSpPr>
          <p:cNvPr id="21" name="Rectangle 20">
            <a:extLst>
              <a:ext uri="{FF2B5EF4-FFF2-40B4-BE49-F238E27FC236}">
                <a16:creationId xmlns:a16="http://schemas.microsoft.com/office/drawing/2014/main" id="{E24823EF-D609-4842-B340-E2A724BE0DEB}"/>
              </a:ext>
            </a:extLst>
          </p:cNvPr>
          <p:cNvSpPr/>
          <p:nvPr/>
        </p:nvSpPr>
        <p:spPr>
          <a:xfrm>
            <a:off x="7450584" y="2704673"/>
            <a:ext cx="2651973" cy="1938992"/>
          </a:xfrm>
          <a:prstGeom prst="rect">
            <a:avLst/>
          </a:prstGeom>
        </p:spPr>
        <p:txBody>
          <a:bodyPr wrap="square" anchor="t">
            <a:spAutoFit/>
          </a:bodyPr>
          <a:lstStyle/>
          <a:p>
            <a:pPr algn="ctr"/>
            <a:r>
              <a:rPr lang="en-US" sz="1200" b="1" dirty="0">
                <a:solidFill>
                  <a:srgbClr val="FF0000"/>
                </a:solidFill>
                <a:ea typeface="+mn-lt"/>
                <a:cs typeface="+mn-lt"/>
              </a:rPr>
              <a:t>5 Seed Samples</a:t>
            </a:r>
            <a:endParaRPr lang="en-US" sz="1200" dirty="0">
              <a:solidFill>
                <a:srgbClr val="000000"/>
              </a:solidFill>
              <a:ea typeface="+mn-lt"/>
              <a:cs typeface="+mn-lt"/>
            </a:endParaRPr>
          </a:p>
          <a:p>
            <a:pPr algn="ctr"/>
            <a:endParaRPr lang="en-US" sz="1200" b="1" dirty="0">
              <a:solidFill>
                <a:srgbClr val="FF0000"/>
              </a:solidFill>
              <a:ea typeface="+mn-lt"/>
              <a:cs typeface="+mn-lt"/>
            </a:endParaRPr>
          </a:p>
          <a:p>
            <a:pPr algn="ctr"/>
            <a:r>
              <a:rPr lang="en-US" sz="1200" b="1" dirty="0">
                <a:solidFill>
                  <a:schemeClr val="tx2">
                    <a:lumMod val="50000"/>
                    <a:lumOff val="50000"/>
                  </a:schemeClr>
                </a:solidFill>
                <a:ea typeface="+mn-lt"/>
                <a:cs typeface="+mn-lt"/>
              </a:rPr>
              <a:t>Training: 66.7%</a:t>
            </a:r>
            <a:endParaRPr lang="en-US" sz="1200" dirty="0">
              <a:solidFill>
                <a:schemeClr val="tx2">
                  <a:lumMod val="50000"/>
                  <a:lumOff val="50000"/>
                </a:schemeClr>
              </a:solidFill>
            </a:endParaRPr>
          </a:p>
          <a:p>
            <a:pPr algn="ctr"/>
            <a:r>
              <a:rPr lang="en-US" sz="1200" b="1" dirty="0">
                <a:solidFill>
                  <a:schemeClr val="tx2">
                    <a:lumMod val="50000"/>
                    <a:lumOff val="50000"/>
                  </a:schemeClr>
                </a:solidFill>
              </a:rPr>
              <a:t>Testing: 33.3%</a:t>
            </a:r>
            <a:endParaRPr lang="en-US" sz="1200" dirty="0">
              <a:solidFill>
                <a:schemeClr val="tx2">
                  <a:lumMod val="50000"/>
                  <a:lumOff val="50000"/>
                </a:schemeClr>
              </a:solidFill>
            </a:endParaRPr>
          </a:p>
          <a:p>
            <a:pPr algn="ctr"/>
            <a:endParaRPr lang="en-US" sz="1200" b="1" dirty="0"/>
          </a:p>
          <a:p>
            <a:pPr algn="ctr"/>
            <a:r>
              <a:rPr lang="en-US" sz="1200" b="1" dirty="0"/>
              <a:t>Average Accuracy</a:t>
            </a:r>
          </a:p>
          <a:p>
            <a:pPr algn="ctr"/>
            <a:r>
              <a:rPr lang="en-US" sz="1200" b="1" dirty="0"/>
              <a:t>Average Precision-Yes Attrition</a:t>
            </a:r>
          </a:p>
          <a:p>
            <a:pPr algn="ctr"/>
            <a:r>
              <a:rPr lang="en-US" sz="1200" b="1" dirty="0">
                <a:ea typeface="+mn-lt"/>
                <a:cs typeface="+mn-lt"/>
              </a:rPr>
              <a:t>Average Precision-No Attrition</a:t>
            </a:r>
            <a:endParaRPr lang="en-US" sz="1200" dirty="0">
              <a:ea typeface="+mn-lt"/>
              <a:cs typeface="+mn-lt"/>
            </a:endParaRPr>
          </a:p>
          <a:p>
            <a:pPr algn="ctr"/>
            <a:r>
              <a:rPr lang="en-US" sz="1200" b="1" dirty="0">
                <a:ea typeface="+mn-lt"/>
                <a:cs typeface="+mn-lt"/>
              </a:rPr>
              <a:t>Average Recall-Yes Attrition</a:t>
            </a:r>
            <a:endParaRPr lang="en-US" sz="1200" dirty="0">
              <a:ea typeface="+mn-lt"/>
              <a:cs typeface="+mn-lt"/>
            </a:endParaRPr>
          </a:p>
          <a:p>
            <a:pPr algn="ctr"/>
            <a:r>
              <a:rPr lang="en-US" sz="1200" b="1" dirty="0">
                <a:ea typeface="+mn-lt"/>
                <a:cs typeface="+mn-lt"/>
              </a:rPr>
              <a:t>Average Recall-No Attrition</a:t>
            </a:r>
            <a:endParaRPr lang="en-US" sz="1200" dirty="0">
              <a:ea typeface="+mn-lt"/>
              <a:cs typeface="+mn-lt"/>
            </a:endParaRPr>
          </a:p>
        </p:txBody>
      </p:sp>
      <p:cxnSp>
        <p:nvCxnSpPr>
          <p:cNvPr id="6" name="Connector: Elbow 5">
            <a:extLst>
              <a:ext uri="{FF2B5EF4-FFF2-40B4-BE49-F238E27FC236}">
                <a16:creationId xmlns:a16="http://schemas.microsoft.com/office/drawing/2014/main" id="{B7834B4A-6A02-4C88-9042-C1C93B4EE29A}"/>
              </a:ext>
            </a:extLst>
          </p:cNvPr>
          <p:cNvCxnSpPr/>
          <p:nvPr/>
        </p:nvCxnSpPr>
        <p:spPr>
          <a:xfrm>
            <a:off x="6998044" y="1972961"/>
            <a:ext cx="584886" cy="156313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64A88076-61D1-4838-A407-96F824D7DD40}"/>
              </a:ext>
            </a:extLst>
          </p:cNvPr>
          <p:cNvCxnSpPr/>
          <p:nvPr/>
        </p:nvCxnSpPr>
        <p:spPr>
          <a:xfrm>
            <a:off x="3726163" y="2041954"/>
            <a:ext cx="1266825" cy="1419225"/>
          </a:xfrm>
          <a:prstGeom prst="bentConnector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F571B1D0-5FDE-47B3-8471-F331B5540358}"/>
              </a:ext>
            </a:extLst>
          </p:cNvPr>
          <p:cNvCxnSpPr>
            <a:cxnSpLocks/>
          </p:cNvCxnSpPr>
          <p:nvPr/>
        </p:nvCxnSpPr>
        <p:spPr>
          <a:xfrm>
            <a:off x="3713462" y="2041954"/>
            <a:ext cx="1304925" cy="2419350"/>
          </a:xfrm>
          <a:prstGeom prst="bentConnector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FCEABE1-CAD0-462E-A0AB-FBC2BE07A4CB}"/>
              </a:ext>
            </a:extLst>
          </p:cNvPr>
          <p:cNvCxnSpPr>
            <a:cxnSpLocks/>
          </p:cNvCxnSpPr>
          <p:nvPr/>
        </p:nvCxnSpPr>
        <p:spPr>
          <a:xfrm>
            <a:off x="3745212" y="2041954"/>
            <a:ext cx="1238250" cy="3257550"/>
          </a:xfrm>
          <a:prstGeom prst="bentConnector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598B1BA7-305D-4298-A609-5389C2909823}"/>
              </a:ext>
            </a:extLst>
          </p:cNvPr>
          <p:cNvCxnSpPr>
            <a:cxnSpLocks/>
          </p:cNvCxnSpPr>
          <p:nvPr/>
        </p:nvCxnSpPr>
        <p:spPr>
          <a:xfrm>
            <a:off x="3751562" y="2041954"/>
            <a:ext cx="1352550" cy="0"/>
          </a:xfrm>
          <a:prstGeom prst="bentConnector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C866FD4C-9958-4009-BF4A-9FD13E07F4F3}"/>
              </a:ext>
            </a:extLst>
          </p:cNvPr>
          <p:cNvCxnSpPr>
            <a:cxnSpLocks/>
          </p:cNvCxnSpPr>
          <p:nvPr/>
        </p:nvCxnSpPr>
        <p:spPr>
          <a:xfrm flipV="1">
            <a:off x="3751562" y="2156254"/>
            <a:ext cx="1409700" cy="971550"/>
          </a:xfrm>
          <a:prstGeom prst="bentConnector3">
            <a:avLst/>
          </a:prstGeom>
          <a:ln>
            <a:solidFill>
              <a:srgbClr val="8000FF"/>
            </a:solidFill>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807DFAD-0F36-4FF1-BE4C-E5F2478FE4F2}"/>
              </a:ext>
            </a:extLst>
          </p:cNvPr>
          <p:cNvCxnSpPr>
            <a:cxnSpLocks/>
          </p:cNvCxnSpPr>
          <p:nvPr/>
        </p:nvCxnSpPr>
        <p:spPr>
          <a:xfrm>
            <a:off x="3751562" y="3127804"/>
            <a:ext cx="1409700" cy="257175"/>
          </a:xfrm>
          <a:prstGeom prst="bentConnector3">
            <a:avLst/>
          </a:prstGeom>
          <a:ln>
            <a:solidFill>
              <a:srgbClr val="8000FF"/>
            </a:solidFill>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E6FEC71C-F416-4582-9D72-2C3F31AD2DD7}"/>
              </a:ext>
            </a:extLst>
          </p:cNvPr>
          <p:cNvCxnSpPr>
            <a:cxnSpLocks/>
          </p:cNvCxnSpPr>
          <p:nvPr/>
        </p:nvCxnSpPr>
        <p:spPr>
          <a:xfrm flipV="1">
            <a:off x="3665837" y="2289604"/>
            <a:ext cx="1257300" cy="1514475"/>
          </a:xfrm>
          <a:prstGeom prst="bentConnector3">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3FA87016-7BC2-4BFB-9F4F-336129B1AA5B}"/>
              </a:ext>
            </a:extLst>
          </p:cNvPr>
          <p:cNvCxnSpPr>
            <a:cxnSpLocks/>
          </p:cNvCxnSpPr>
          <p:nvPr/>
        </p:nvCxnSpPr>
        <p:spPr>
          <a:xfrm flipV="1">
            <a:off x="3665837" y="3546903"/>
            <a:ext cx="1257300" cy="257175"/>
          </a:xfrm>
          <a:prstGeom prst="bentConnector3">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E525C518-950C-4E1D-83EE-4186BA86428D}"/>
              </a:ext>
            </a:extLst>
          </p:cNvPr>
          <p:cNvCxnSpPr>
            <a:cxnSpLocks/>
          </p:cNvCxnSpPr>
          <p:nvPr/>
        </p:nvCxnSpPr>
        <p:spPr>
          <a:xfrm flipV="1">
            <a:off x="3513437" y="2394378"/>
            <a:ext cx="1238250" cy="2143125"/>
          </a:xfrm>
          <a:prstGeom prst="bentConnector3">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A3E98400-17C5-4101-B531-66E80612822D}"/>
              </a:ext>
            </a:extLst>
          </p:cNvPr>
          <p:cNvCxnSpPr>
            <a:cxnSpLocks/>
          </p:cNvCxnSpPr>
          <p:nvPr/>
        </p:nvCxnSpPr>
        <p:spPr>
          <a:xfrm flipV="1">
            <a:off x="3513437" y="3661203"/>
            <a:ext cx="1238250" cy="885825"/>
          </a:xfrm>
          <a:prstGeom prst="bentConnector3">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09D71B57-5F42-41FA-A999-13DCD1160CDD}"/>
              </a:ext>
            </a:extLst>
          </p:cNvPr>
          <p:cNvCxnSpPr>
            <a:cxnSpLocks/>
          </p:cNvCxnSpPr>
          <p:nvPr/>
        </p:nvCxnSpPr>
        <p:spPr>
          <a:xfrm flipV="1">
            <a:off x="3894437" y="1908603"/>
            <a:ext cx="1266825" cy="3305175"/>
          </a:xfrm>
          <a:prstGeom prst="bentConnector3">
            <a:avLst/>
          </a:prstGeom>
          <a:ln>
            <a:solidFill>
              <a:srgbClr val="E08AFF"/>
            </a:solidFill>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C4F7AAAD-391F-4756-A679-3C0987A7C1B8}"/>
              </a:ext>
            </a:extLst>
          </p:cNvPr>
          <p:cNvCxnSpPr>
            <a:cxnSpLocks/>
          </p:cNvCxnSpPr>
          <p:nvPr/>
        </p:nvCxnSpPr>
        <p:spPr>
          <a:xfrm flipV="1">
            <a:off x="3894437" y="3280203"/>
            <a:ext cx="1266825" cy="1924050"/>
          </a:xfrm>
          <a:prstGeom prst="bentConnector3">
            <a:avLst/>
          </a:prstGeom>
          <a:ln>
            <a:solidFill>
              <a:srgbClr val="E08AFF"/>
            </a:solidFill>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BE1656D8-AD1C-4C2E-969F-9647E04E4F18}"/>
              </a:ext>
            </a:extLst>
          </p:cNvPr>
          <p:cNvCxnSpPr>
            <a:cxnSpLocks/>
          </p:cNvCxnSpPr>
          <p:nvPr/>
        </p:nvCxnSpPr>
        <p:spPr>
          <a:xfrm>
            <a:off x="6998044" y="3342501"/>
            <a:ext cx="584886" cy="19359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FADC6B0E-CC6F-4760-A058-0F99E288EA40}"/>
              </a:ext>
            </a:extLst>
          </p:cNvPr>
          <p:cNvCxnSpPr>
            <a:cxnSpLocks/>
          </p:cNvCxnSpPr>
          <p:nvPr/>
        </p:nvCxnSpPr>
        <p:spPr>
          <a:xfrm flipV="1">
            <a:off x="6998044" y="3533689"/>
            <a:ext cx="584886" cy="8876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71CCA93E-A2E7-4A99-BF20-9E29090DFC36}"/>
              </a:ext>
            </a:extLst>
          </p:cNvPr>
          <p:cNvCxnSpPr>
            <a:cxnSpLocks/>
          </p:cNvCxnSpPr>
          <p:nvPr/>
        </p:nvCxnSpPr>
        <p:spPr>
          <a:xfrm flipV="1">
            <a:off x="6998044" y="3536092"/>
            <a:ext cx="584886" cy="180408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CD3B02-8197-4CB3-9422-500C9847494E}"/>
              </a:ext>
            </a:extLst>
          </p:cNvPr>
          <p:cNvSpPr txBox="1"/>
          <p:nvPr/>
        </p:nvSpPr>
        <p:spPr>
          <a:xfrm>
            <a:off x="10204622" y="5346357"/>
            <a:ext cx="13906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cs typeface="Segoe UI"/>
              </a:rPr>
              <a:t>Reduced Fields**​</a:t>
            </a:r>
            <a:br>
              <a:rPr lang="en-US" sz="800">
                <a:cs typeface="Segoe UI"/>
              </a:rPr>
            </a:br>
            <a:r>
              <a:rPr lang="en-US" sz="800">
                <a:cs typeface="Segoe UI"/>
              </a:rPr>
              <a:t>Specific 10 removing:​</a:t>
            </a:r>
          </a:p>
          <a:p>
            <a:r>
              <a:rPr lang="en-US" sz="800">
                <a:cs typeface="Segoe UI"/>
              </a:rPr>
              <a:t>-OverTime​</a:t>
            </a:r>
          </a:p>
          <a:p>
            <a:r>
              <a:rPr lang="en-US" sz="800">
                <a:cs typeface="Segoe UI"/>
              </a:rPr>
              <a:t>-Group​</a:t>
            </a:r>
          </a:p>
          <a:p>
            <a:r>
              <a:rPr lang="en-US" sz="800">
                <a:cs typeface="Segoe UI"/>
              </a:rPr>
              <a:t>-BusinessTravel</a:t>
            </a:r>
          </a:p>
        </p:txBody>
      </p:sp>
      <p:sp>
        <p:nvSpPr>
          <p:cNvPr id="12" name="TextBox 11">
            <a:extLst>
              <a:ext uri="{FF2B5EF4-FFF2-40B4-BE49-F238E27FC236}">
                <a16:creationId xmlns:a16="http://schemas.microsoft.com/office/drawing/2014/main" id="{7CE9D371-F03C-4CF3-B078-CDA4C842FDFD}"/>
              </a:ext>
            </a:extLst>
          </p:cNvPr>
          <p:cNvSpPr txBox="1"/>
          <p:nvPr/>
        </p:nvSpPr>
        <p:spPr>
          <a:xfrm>
            <a:off x="8508142" y="5465291"/>
            <a:ext cx="1431153" cy="701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cs typeface="Segoe UI"/>
              </a:rPr>
              <a:t>* </a:t>
            </a:r>
            <a:r>
              <a:rPr lang="en-US" sz="800" dirty="0" err="1">
                <a:cs typeface="Segoe UI"/>
              </a:rPr>
              <a:t>MonthlyIncome</a:t>
            </a:r>
            <a:r>
              <a:rPr lang="en-US" sz="800" dirty="0">
                <a:cs typeface="Segoe UI"/>
              </a:rPr>
              <a:t>​</a:t>
            </a:r>
            <a:endParaRPr lang="en-US" dirty="0"/>
          </a:p>
          <a:p>
            <a:r>
              <a:rPr lang="en-US" sz="800" dirty="0">
                <a:cs typeface="Segoe UI"/>
              </a:rPr>
              <a:t>* </a:t>
            </a:r>
            <a:r>
              <a:rPr lang="en-US" sz="800" dirty="0" err="1">
                <a:cs typeface="Segoe UI"/>
              </a:rPr>
              <a:t>OverTime</a:t>
            </a:r>
            <a:r>
              <a:rPr lang="en-US" sz="800" dirty="0">
                <a:cs typeface="Segoe UI"/>
              </a:rPr>
              <a:t> ​</a:t>
            </a:r>
          </a:p>
          <a:p>
            <a:r>
              <a:rPr lang="en-US" sz="800" dirty="0">
                <a:cs typeface="Segoe UI"/>
              </a:rPr>
              <a:t>* </a:t>
            </a:r>
            <a:r>
              <a:rPr lang="en-US" sz="800" dirty="0" err="1">
                <a:cs typeface="Segoe UI"/>
              </a:rPr>
              <a:t>WorkLifeBalance</a:t>
            </a:r>
            <a:r>
              <a:rPr lang="en-US" sz="800" dirty="0">
                <a:cs typeface="Segoe UI"/>
              </a:rPr>
              <a:t>​</a:t>
            </a:r>
          </a:p>
          <a:p>
            <a:r>
              <a:rPr lang="en-US" sz="800" dirty="0">
                <a:cs typeface="Segoe UI"/>
              </a:rPr>
              <a:t>* </a:t>
            </a:r>
            <a:r>
              <a:rPr lang="en-US" sz="800" dirty="0" err="1">
                <a:cs typeface="Segoe UI"/>
              </a:rPr>
              <a:t>YearsWithCurrManager</a:t>
            </a:r>
            <a:r>
              <a:rPr lang="en-US" sz="800" dirty="0">
                <a:cs typeface="Segoe UI"/>
              </a:rPr>
              <a:t>​</a:t>
            </a:r>
          </a:p>
          <a:p>
            <a:r>
              <a:rPr lang="en-US" sz="800" dirty="0">
                <a:cs typeface="Segoe UI"/>
              </a:rPr>
              <a:t>* </a:t>
            </a:r>
            <a:r>
              <a:rPr lang="en-US" sz="800" dirty="0" err="1">
                <a:cs typeface="Segoe UI"/>
              </a:rPr>
              <a:t>YearsInCurrentRole</a:t>
            </a:r>
          </a:p>
        </p:txBody>
      </p:sp>
    </p:spTree>
    <p:extLst>
      <p:ext uri="{BB962C8B-B14F-4D97-AF65-F5344CB8AC3E}">
        <p14:creationId xmlns:p14="http://schemas.microsoft.com/office/powerpoint/2010/main" val="354286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a:t>Model Results</a:t>
            </a:r>
          </a:p>
        </p:txBody>
      </p:sp>
      <p:pic>
        <p:nvPicPr>
          <p:cNvPr id="2" name="Picture 1">
            <a:extLst>
              <a:ext uri="{FF2B5EF4-FFF2-40B4-BE49-F238E27FC236}">
                <a16:creationId xmlns:a16="http://schemas.microsoft.com/office/drawing/2014/main" id="{2DEF97EC-02D3-4BAE-A6C2-F901DA76C30D}"/>
              </a:ext>
            </a:extLst>
          </p:cNvPr>
          <p:cNvPicPr>
            <a:picLocks noChangeAspect="1"/>
          </p:cNvPicPr>
          <p:nvPr/>
        </p:nvPicPr>
        <p:blipFill>
          <a:blip r:embed="rId3"/>
          <a:stretch>
            <a:fillRect/>
          </a:stretch>
        </p:blipFill>
        <p:spPr>
          <a:xfrm>
            <a:off x="3201988" y="1525016"/>
            <a:ext cx="7515225" cy="3638550"/>
          </a:xfrm>
          <a:prstGeom prst="rect">
            <a:avLst/>
          </a:prstGeom>
        </p:spPr>
      </p:pic>
      <p:sp>
        <p:nvSpPr>
          <p:cNvPr id="3" name="TextBox 2">
            <a:extLst>
              <a:ext uri="{FF2B5EF4-FFF2-40B4-BE49-F238E27FC236}">
                <a16:creationId xmlns:a16="http://schemas.microsoft.com/office/drawing/2014/main" id="{D13C3585-990D-4B73-B132-07B64B3C75D7}"/>
              </a:ext>
            </a:extLst>
          </p:cNvPr>
          <p:cNvSpPr txBox="1"/>
          <p:nvPr/>
        </p:nvSpPr>
        <p:spPr>
          <a:xfrm>
            <a:off x="1007533" y="1862667"/>
            <a:ext cx="1871134" cy="2862322"/>
          </a:xfrm>
          <a:prstGeom prst="rect">
            <a:avLst/>
          </a:prstGeom>
          <a:noFill/>
        </p:spPr>
        <p:txBody>
          <a:bodyPr wrap="square" rtlCol="0" anchor="t">
            <a:spAutoFit/>
          </a:bodyPr>
          <a:lstStyle/>
          <a:p>
            <a:r>
              <a:rPr lang="en-US" dirty="0"/>
              <a:t>The tradeoff between recall and precision</a:t>
            </a:r>
          </a:p>
          <a:p>
            <a:endParaRPr lang="en-US" dirty="0"/>
          </a:p>
          <a:p>
            <a:r>
              <a:rPr lang="en-US" sz="1200" b="1" dirty="0"/>
              <a:t>Would we rather have false positives (</a:t>
            </a:r>
          </a:p>
          <a:p>
            <a:r>
              <a:rPr lang="en-US" sz="1200" dirty="0"/>
              <a:t>(we think someone will leave, but they weren’t going to) </a:t>
            </a:r>
          </a:p>
          <a:p>
            <a:r>
              <a:rPr lang="en-US" sz="1200" b="1" dirty="0"/>
              <a:t>or false negatives </a:t>
            </a:r>
          </a:p>
          <a:p>
            <a:r>
              <a:rPr lang="en-US" sz="1200" dirty="0"/>
              <a:t>(we didn’t think they would leave, but they did)</a:t>
            </a:r>
            <a:r>
              <a:rPr lang="en-US" sz="1200" b="1" dirty="0"/>
              <a:t>?</a:t>
            </a:r>
            <a:r>
              <a:rPr lang="en-US" sz="1200" dirty="0"/>
              <a:t> </a:t>
            </a:r>
          </a:p>
        </p:txBody>
      </p:sp>
      <p:sp>
        <p:nvSpPr>
          <p:cNvPr id="4" name="Rectangle 3">
            <a:extLst>
              <a:ext uri="{FF2B5EF4-FFF2-40B4-BE49-F238E27FC236}">
                <a16:creationId xmlns:a16="http://schemas.microsoft.com/office/drawing/2014/main" id="{CEA74662-2A3F-4C4A-845C-1E59F677EDA9}"/>
              </a:ext>
            </a:extLst>
          </p:cNvPr>
          <p:cNvSpPr/>
          <p:nvPr/>
        </p:nvSpPr>
        <p:spPr>
          <a:xfrm>
            <a:off x="6225557" y="1271100"/>
            <a:ext cx="1099398" cy="253916"/>
          </a:xfrm>
          <a:prstGeom prst="rect">
            <a:avLst/>
          </a:prstGeom>
        </p:spPr>
        <p:txBody>
          <a:bodyPr wrap="square" anchor="t">
            <a:spAutoFit/>
          </a:bodyPr>
          <a:lstStyle/>
          <a:p>
            <a:r>
              <a:rPr lang="en-US" sz="1050" dirty="0"/>
              <a:t>Precision Yes</a:t>
            </a:r>
          </a:p>
        </p:txBody>
      </p:sp>
      <p:sp>
        <p:nvSpPr>
          <p:cNvPr id="5" name="TextBox 4">
            <a:extLst>
              <a:ext uri="{FF2B5EF4-FFF2-40B4-BE49-F238E27FC236}">
                <a16:creationId xmlns:a16="http://schemas.microsoft.com/office/drawing/2014/main" id="{356CCAC4-8515-475F-A337-197E60E20EE2}"/>
              </a:ext>
            </a:extLst>
          </p:cNvPr>
          <p:cNvSpPr txBox="1"/>
          <p:nvPr/>
        </p:nvSpPr>
        <p:spPr>
          <a:xfrm>
            <a:off x="1010707" y="5703358"/>
            <a:ext cx="9259147" cy="461665"/>
          </a:xfrm>
          <a:prstGeom prst="rect">
            <a:avLst/>
          </a:prstGeom>
          <a:noFill/>
        </p:spPr>
        <p:txBody>
          <a:bodyPr wrap="square" rtlCol="0">
            <a:spAutoFit/>
          </a:bodyPr>
          <a:lstStyle/>
          <a:p>
            <a:r>
              <a:rPr lang="en-US" sz="1200" dirty="0"/>
              <a:t>SVM: from people who actually left, it guessed 70% of them…but partially because it guessed most people would leave.</a:t>
            </a:r>
          </a:p>
          <a:p>
            <a:r>
              <a:rPr lang="en-US" sz="1200" dirty="0"/>
              <a:t>KNN: 100% of the time it said “yes”, it was always right. But it made fewer guesses for “yes” at all. </a:t>
            </a:r>
          </a:p>
        </p:txBody>
      </p:sp>
      <p:sp>
        <p:nvSpPr>
          <p:cNvPr id="7" name="Rectangle 6">
            <a:extLst>
              <a:ext uri="{FF2B5EF4-FFF2-40B4-BE49-F238E27FC236}">
                <a16:creationId xmlns:a16="http://schemas.microsoft.com/office/drawing/2014/main" id="{BE1A08C8-5C72-43B8-AA71-FD08AE207C47}"/>
              </a:ext>
            </a:extLst>
          </p:cNvPr>
          <p:cNvSpPr/>
          <p:nvPr/>
        </p:nvSpPr>
        <p:spPr>
          <a:xfrm>
            <a:off x="8652518" y="1280625"/>
            <a:ext cx="1099398" cy="253916"/>
          </a:xfrm>
          <a:prstGeom prst="rect">
            <a:avLst/>
          </a:prstGeom>
        </p:spPr>
        <p:txBody>
          <a:bodyPr wrap="square" anchor="t">
            <a:spAutoFit/>
          </a:bodyPr>
          <a:lstStyle/>
          <a:p>
            <a:r>
              <a:rPr lang="en-US" sz="1050"/>
              <a:t>Recall</a:t>
            </a:r>
            <a:r>
              <a:rPr lang="en-US" sz="1050" dirty="0"/>
              <a:t> Yes</a:t>
            </a:r>
          </a:p>
        </p:txBody>
      </p:sp>
      <p:sp>
        <p:nvSpPr>
          <p:cNvPr id="8" name="Rectangle 7">
            <a:extLst>
              <a:ext uri="{FF2B5EF4-FFF2-40B4-BE49-F238E27FC236}">
                <a16:creationId xmlns:a16="http://schemas.microsoft.com/office/drawing/2014/main" id="{5A7BDE1E-8031-4047-A7F0-4A0D657D0D75}"/>
              </a:ext>
            </a:extLst>
          </p:cNvPr>
          <p:cNvSpPr/>
          <p:nvPr/>
        </p:nvSpPr>
        <p:spPr>
          <a:xfrm>
            <a:off x="5244481" y="1271100"/>
            <a:ext cx="1099398" cy="253916"/>
          </a:xfrm>
          <a:prstGeom prst="rect">
            <a:avLst/>
          </a:prstGeom>
        </p:spPr>
        <p:txBody>
          <a:bodyPr wrap="square" anchor="t">
            <a:spAutoFit/>
          </a:bodyPr>
          <a:lstStyle/>
          <a:p>
            <a:r>
              <a:rPr lang="en-US" sz="1050"/>
              <a:t>Accuracy</a:t>
            </a:r>
            <a:endParaRPr lang="en-US"/>
          </a:p>
        </p:txBody>
      </p:sp>
      <p:sp>
        <p:nvSpPr>
          <p:cNvPr id="9" name="Rectangle 8">
            <a:extLst>
              <a:ext uri="{FF2B5EF4-FFF2-40B4-BE49-F238E27FC236}">
                <a16:creationId xmlns:a16="http://schemas.microsoft.com/office/drawing/2014/main" id="{4B98405F-3213-4FF3-87A3-B4239E667884}"/>
              </a:ext>
            </a:extLst>
          </p:cNvPr>
          <p:cNvSpPr/>
          <p:nvPr/>
        </p:nvSpPr>
        <p:spPr>
          <a:xfrm>
            <a:off x="7463806" y="1271100"/>
            <a:ext cx="1099398" cy="253916"/>
          </a:xfrm>
          <a:prstGeom prst="rect">
            <a:avLst/>
          </a:prstGeom>
        </p:spPr>
        <p:txBody>
          <a:bodyPr wrap="square" anchor="t">
            <a:spAutoFit/>
          </a:bodyPr>
          <a:lstStyle/>
          <a:p>
            <a:r>
              <a:rPr lang="en-US" sz="1050"/>
              <a:t>Precision No</a:t>
            </a:r>
          </a:p>
        </p:txBody>
      </p:sp>
      <p:sp>
        <p:nvSpPr>
          <p:cNvPr id="10" name="Rectangle 9">
            <a:extLst>
              <a:ext uri="{FF2B5EF4-FFF2-40B4-BE49-F238E27FC236}">
                <a16:creationId xmlns:a16="http://schemas.microsoft.com/office/drawing/2014/main" id="{C1F6CBCE-B9FF-4FB3-B51C-266414B60A85}"/>
              </a:ext>
            </a:extLst>
          </p:cNvPr>
          <p:cNvSpPr/>
          <p:nvPr/>
        </p:nvSpPr>
        <p:spPr>
          <a:xfrm>
            <a:off x="9614543" y="1280625"/>
            <a:ext cx="1099398" cy="253916"/>
          </a:xfrm>
          <a:prstGeom prst="rect">
            <a:avLst/>
          </a:prstGeom>
        </p:spPr>
        <p:txBody>
          <a:bodyPr wrap="square" anchor="t">
            <a:spAutoFit/>
          </a:bodyPr>
          <a:lstStyle/>
          <a:p>
            <a:r>
              <a:rPr lang="en-US" sz="1050"/>
              <a:t>Recall No</a:t>
            </a:r>
          </a:p>
        </p:txBody>
      </p:sp>
      <p:sp>
        <p:nvSpPr>
          <p:cNvPr id="6" name="Isosceles Triangle 5">
            <a:extLst>
              <a:ext uri="{FF2B5EF4-FFF2-40B4-BE49-F238E27FC236}">
                <a16:creationId xmlns:a16="http://schemas.microsoft.com/office/drawing/2014/main" id="{ED684577-2D2E-4B71-8A63-744DEC66AF4D}"/>
              </a:ext>
            </a:extLst>
          </p:cNvPr>
          <p:cNvSpPr/>
          <p:nvPr/>
        </p:nvSpPr>
        <p:spPr>
          <a:xfrm rot="1982501">
            <a:off x="10778067" y="2777067"/>
            <a:ext cx="262467" cy="203200"/>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8">
            <a:extLst>
              <a:ext uri="{FF2B5EF4-FFF2-40B4-BE49-F238E27FC236}">
                <a16:creationId xmlns:a16="http://schemas.microsoft.com/office/drawing/2014/main" id="{4BF8D3C0-20BC-405B-AD1A-C1E9F5707A85}"/>
              </a:ext>
            </a:extLst>
          </p:cNvPr>
          <p:cNvSpPr/>
          <p:nvPr/>
        </p:nvSpPr>
        <p:spPr>
          <a:xfrm rot="1982501">
            <a:off x="10765059" y="4875699"/>
            <a:ext cx="262467" cy="203200"/>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9F857E-2AA9-42AA-AC84-68EE006168B8}"/>
              </a:ext>
            </a:extLst>
          </p:cNvPr>
          <p:cNvSpPr/>
          <p:nvPr/>
        </p:nvSpPr>
        <p:spPr>
          <a:xfrm>
            <a:off x="6530356" y="1023450"/>
            <a:ext cx="2785323" cy="253916"/>
          </a:xfrm>
          <a:prstGeom prst="rect">
            <a:avLst/>
          </a:prstGeom>
        </p:spPr>
        <p:txBody>
          <a:bodyPr wrap="square" anchor="t">
            <a:spAutoFit/>
          </a:bodyPr>
          <a:lstStyle/>
          <a:p>
            <a:pPr algn="ctr"/>
            <a:r>
              <a:rPr lang="en-US" sz="1050"/>
              <a:t>Averages Across 5 Random Samples</a:t>
            </a:r>
            <a:endParaRPr lang="en-US"/>
          </a:p>
        </p:txBody>
      </p:sp>
      <p:sp>
        <p:nvSpPr>
          <p:cNvPr id="12" name="TextBox 11">
            <a:extLst>
              <a:ext uri="{FF2B5EF4-FFF2-40B4-BE49-F238E27FC236}">
                <a16:creationId xmlns:a16="http://schemas.microsoft.com/office/drawing/2014/main" id="{86C45C0E-C2A0-46E3-ACE8-A1A58B9811EB}"/>
              </a:ext>
            </a:extLst>
          </p:cNvPr>
          <p:cNvSpPr txBox="1"/>
          <p:nvPr/>
        </p:nvSpPr>
        <p:spPr>
          <a:xfrm>
            <a:off x="808074" y="5401340"/>
            <a:ext cx="2700670" cy="369332"/>
          </a:xfrm>
          <a:prstGeom prst="rect">
            <a:avLst/>
          </a:prstGeom>
          <a:noFill/>
        </p:spPr>
        <p:txBody>
          <a:bodyPr wrap="square" rtlCol="0">
            <a:spAutoFit/>
          </a:bodyPr>
          <a:lstStyle/>
          <a:p>
            <a:r>
              <a:rPr lang="en-US" dirty="0"/>
              <a:t>How to interpret: </a:t>
            </a:r>
          </a:p>
        </p:txBody>
      </p:sp>
    </p:spTree>
    <p:extLst>
      <p:ext uri="{BB962C8B-B14F-4D97-AF65-F5344CB8AC3E}">
        <p14:creationId xmlns:p14="http://schemas.microsoft.com/office/powerpoint/2010/main" val="96439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51C50A6-A787-42ED-9152-FF336AB26265}"/>
              </a:ext>
            </a:extLst>
          </p:cNvPr>
          <p:cNvGraphicFramePr>
            <a:graphicFrameLocks noGrp="1"/>
          </p:cNvGraphicFramePr>
          <p:nvPr>
            <p:ph idx="1"/>
            <p:extLst>
              <p:ext uri="{D42A27DB-BD31-4B8C-83A1-F6EECF244321}">
                <p14:modId xmlns:p14="http://schemas.microsoft.com/office/powerpoint/2010/main" val="3830060342"/>
              </p:ext>
            </p:extLst>
          </p:nvPr>
        </p:nvGraphicFramePr>
        <p:xfrm>
          <a:off x="5360967" y="793384"/>
          <a:ext cx="5809542" cy="5118832"/>
        </p:xfrm>
        <a:graphic>
          <a:graphicData uri="http://schemas.openxmlformats.org/drawingml/2006/table">
            <a:tbl>
              <a:tblPr/>
              <a:tblGrid>
                <a:gridCol w="1691886">
                  <a:extLst>
                    <a:ext uri="{9D8B030D-6E8A-4147-A177-3AD203B41FA5}">
                      <a16:colId xmlns:a16="http://schemas.microsoft.com/office/drawing/2014/main" val="4236682334"/>
                    </a:ext>
                  </a:extLst>
                </a:gridCol>
                <a:gridCol w="539689">
                  <a:extLst>
                    <a:ext uri="{9D8B030D-6E8A-4147-A177-3AD203B41FA5}">
                      <a16:colId xmlns:a16="http://schemas.microsoft.com/office/drawing/2014/main" val="4211977391"/>
                    </a:ext>
                  </a:extLst>
                </a:gridCol>
                <a:gridCol w="539689">
                  <a:extLst>
                    <a:ext uri="{9D8B030D-6E8A-4147-A177-3AD203B41FA5}">
                      <a16:colId xmlns:a16="http://schemas.microsoft.com/office/drawing/2014/main" val="3332601252"/>
                    </a:ext>
                  </a:extLst>
                </a:gridCol>
                <a:gridCol w="539689">
                  <a:extLst>
                    <a:ext uri="{9D8B030D-6E8A-4147-A177-3AD203B41FA5}">
                      <a16:colId xmlns:a16="http://schemas.microsoft.com/office/drawing/2014/main" val="1719342534"/>
                    </a:ext>
                  </a:extLst>
                </a:gridCol>
                <a:gridCol w="604420">
                  <a:extLst>
                    <a:ext uri="{9D8B030D-6E8A-4147-A177-3AD203B41FA5}">
                      <a16:colId xmlns:a16="http://schemas.microsoft.com/office/drawing/2014/main" val="421970110"/>
                    </a:ext>
                  </a:extLst>
                </a:gridCol>
                <a:gridCol w="539689">
                  <a:extLst>
                    <a:ext uri="{9D8B030D-6E8A-4147-A177-3AD203B41FA5}">
                      <a16:colId xmlns:a16="http://schemas.microsoft.com/office/drawing/2014/main" val="1254351507"/>
                    </a:ext>
                  </a:extLst>
                </a:gridCol>
                <a:gridCol w="728403">
                  <a:extLst>
                    <a:ext uri="{9D8B030D-6E8A-4147-A177-3AD203B41FA5}">
                      <a16:colId xmlns:a16="http://schemas.microsoft.com/office/drawing/2014/main" val="182066838"/>
                    </a:ext>
                  </a:extLst>
                </a:gridCol>
                <a:gridCol w="626077">
                  <a:extLst>
                    <a:ext uri="{9D8B030D-6E8A-4147-A177-3AD203B41FA5}">
                      <a16:colId xmlns:a16="http://schemas.microsoft.com/office/drawing/2014/main" val="859920735"/>
                    </a:ext>
                  </a:extLst>
                </a:gridCol>
              </a:tblGrid>
              <a:tr h="173038">
                <a:tc>
                  <a:txBody>
                    <a:bodyPr/>
                    <a:lstStyle/>
                    <a:p>
                      <a:pPr marL="0" marR="0" fontAlgn="t">
                        <a:spcBef>
                          <a:spcPts val="0"/>
                        </a:spcBef>
                        <a:spcAft>
                          <a:spcPts val="0"/>
                        </a:spcAft>
                      </a:pPr>
                      <a:r>
                        <a:rPr lang="en-US" sz="1000" b="1">
                          <a:effectLst/>
                          <a:latin typeface="Calibri" panose="020F0502020204030204" pitchFamily="34" charset="0"/>
                        </a:rPr>
                        <a:t>Attribute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a:effectLst/>
                          <a:latin typeface="Calibri" panose="020F0502020204030204" pitchFamily="34" charset="0"/>
                        </a:rPr>
                        <a:t>EDA</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a:effectLst/>
                          <a:latin typeface="Calibri" panose="020F0502020204030204" pitchFamily="34" charset="0"/>
                        </a:rPr>
                        <a:t>ARM</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a:effectLst/>
                          <a:latin typeface="Calibri" panose="020F0502020204030204" pitchFamily="34" charset="0"/>
                        </a:rPr>
                        <a:t>KGT</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a:effectLst/>
                          <a:latin typeface="Calibri" panose="020F0502020204030204" pitchFamily="34" charset="0"/>
                        </a:rPr>
                        <a:t>K-means</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dirty="0" err="1">
                          <a:effectLst/>
                          <a:latin typeface="Calibri" panose="020F0502020204030204" pitchFamily="34" charset="0"/>
                        </a:rPr>
                        <a:t>glm</a:t>
                      </a:r>
                      <a:endParaRPr lang="en-US" sz="1000" b="1"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dirty="0" err="1">
                          <a:effectLst/>
                          <a:latin typeface="Calibri" panose="020F0502020204030204" pitchFamily="34" charset="0"/>
                        </a:rPr>
                        <a:t>RandForest</a:t>
                      </a:r>
                      <a:endParaRPr lang="en-US" sz="1000" b="1"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dirty="0">
                          <a:effectLst/>
                          <a:latin typeface="Calibri" panose="020F0502020204030204" pitchFamily="34" charset="0"/>
                        </a:rPr>
                        <a:t>Frequency</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80828410"/>
                  </a:ext>
                </a:extLst>
              </a:tr>
              <a:tr h="173038">
                <a:tc>
                  <a:txBody>
                    <a:bodyPr/>
                    <a:lstStyle/>
                    <a:p>
                      <a:pPr marL="0" marR="0" fontAlgn="t">
                        <a:spcBef>
                          <a:spcPts val="0"/>
                        </a:spcBef>
                        <a:spcAft>
                          <a:spcPts val="0"/>
                        </a:spcAft>
                      </a:pPr>
                      <a:r>
                        <a:rPr lang="en-US" sz="900" dirty="0">
                          <a:effectLst/>
                          <a:latin typeface="Calibri" panose="020F0502020204030204" pitchFamily="34" charset="0"/>
                        </a:rPr>
                        <a:t>Overtime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5</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2663608523"/>
                  </a:ext>
                </a:extLst>
              </a:tr>
              <a:tr h="173038">
                <a:tc>
                  <a:txBody>
                    <a:bodyPr/>
                    <a:lstStyle/>
                    <a:p>
                      <a:pPr marL="0" marR="0" fontAlgn="t">
                        <a:spcBef>
                          <a:spcPts val="0"/>
                        </a:spcBef>
                        <a:spcAft>
                          <a:spcPts val="0"/>
                        </a:spcAft>
                      </a:pPr>
                      <a:r>
                        <a:rPr lang="en-US" sz="900" dirty="0">
                          <a:effectLst/>
                          <a:latin typeface="Calibri" panose="020F0502020204030204" pitchFamily="34" charset="0"/>
                        </a:rPr>
                        <a:t>Environmental satisfaction</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3094728237"/>
                  </a:ext>
                </a:extLst>
              </a:tr>
              <a:tr h="173038">
                <a:tc>
                  <a:txBody>
                    <a:bodyPr/>
                    <a:lstStyle/>
                    <a:p>
                      <a:pPr marL="0" marR="0" fontAlgn="t">
                        <a:spcBef>
                          <a:spcPts val="0"/>
                        </a:spcBef>
                        <a:spcAft>
                          <a:spcPts val="0"/>
                        </a:spcAft>
                      </a:pPr>
                      <a:r>
                        <a:rPr lang="en-US" sz="900" dirty="0">
                          <a:effectLst/>
                          <a:latin typeface="Calibri" panose="020F0502020204030204" pitchFamily="34" charset="0"/>
                        </a:rPr>
                        <a:t>Job level</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2965110091"/>
                  </a:ext>
                </a:extLst>
              </a:tr>
              <a:tr h="173038">
                <a:tc>
                  <a:txBody>
                    <a:bodyPr/>
                    <a:lstStyle/>
                    <a:p>
                      <a:pPr marL="0" marR="0" fontAlgn="t">
                        <a:spcBef>
                          <a:spcPts val="0"/>
                        </a:spcBef>
                        <a:spcAft>
                          <a:spcPts val="0"/>
                        </a:spcAft>
                      </a:pPr>
                      <a:r>
                        <a:rPr lang="en-US" sz="900" dirty="0">
                          <a:effectLst/>
                          <a:latin typeface="Calibri" panose="020F0502020204030204" pitchFamily="34" charset="0"/>
                        </a:rPr>
                        <a:t>Marital status</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1764505144"/>
                  </a:ext>
                </a:extLst>
              </a:tr>
              <a:tr h="173038">
                <a:tc>
                  <a:txBody>
                    <a:bodyPr/>
                    <a:lstStyle/>
                    <a:p>
                      <a:pPr marL="0" marR="0" fontAlgn="t">
                        <a:spcBef>
                          <a:spcPts val="0"/>
                        </a:spcBef>
                        <a:spcAft>
                          <a:spcPts val="0"/>
                        </a:spcAft>
                      </a:pPr>
                      <a:r>
                        <a:rPr lang="en-US" sz="900">
                          <a:effectLst/>
                          <a:latin typeface="Calibri" panose="020F0502020204030204" pitchFamily="34" charset="0"/>
                        </a:rPr>
                        <a:t>Monthly income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1699512791"/>
                  </a:ext>
                </a:extLst>
              </a:tr>
              <a:tr h="173038">
                <a:tc>
                  <a:txBody>
                    <a:bodyPr/>
                    <a:lstStyle/>
                    <a:p>
                      <a:pPr marL="0" marR="0" fontAlgn="t">
                        <a:spcBef>
                          <a:spcPts val="0"/>
                        </a:spcBef>
                        <a:spcAft>
                          <a:spcPts val="0"/>
                        </a:spcAft>
                      </a:pPr>
                      <a:r>
                        <a:rPr lang="en-US" sz="900" dirty="0">
                          <a:effectLst/>
                          <a:latin typeface="Calibri" panose="020F0502020204030204" pitchFamily="34" charset="0"/>
                        </a:rPr>
                        <a:t>Work-life balance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2378245828"/>
                  </a:ext>
                </a:extLst>
              </a:tr>
              <a:tr h="173038">
                <a:tc>
                  <a:txBody>
                    <a:bodyPr/>
                    <a:lstStyle/>
                    <a:p>
                      <a:pPr marL="0" marR="0" fontAlgn="t">
                        <a:spcBef>
                          <a:spcPts val="0"/>
                        </a:spcBef>
                        <a:spcAft>
                          <a:spcPts val="0"/>
                        </a:spcAft>
                      </a:pPr>
                      <a:r>
                        <a:rPr lang="en-US" sz="900">
                          <a:effectLst/>
                          <a:latin typeface="Calibri" panose="020F0502020204030204" pitchFamily="34" charset="0"/>
                        </a:rPr>
                        <a:t>Job Involvement</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682779914"/>
                  </a:ext>
                </a:extLst>
              </a:tr>
              <a:tr h="173038">
                <a:tc>
                  <a:txBody>
                    <a:bodyPr/>
                    <a:lstStyle/>
                    <a:p>
                      <a:pPr marL="0" marR="0" fontAlgn="t">
                        <a:spcBef>
                          <a:spcPts val="0"/>
                        </a:spcBef>
                        <a:spcAft>
                          <a:spcPts val="0"/>
                        </a:spcAft>
                      </a:pPr>
                      <a:r>
                        <a:rPr lang="en-US" sz="900" dirty="0">
                          <a:effectLst/>
                          <a:latin typeface="Calibri" panose="020F0502020204030204" pitchFamily="34" charset="0"/>
                        </a:rPr>
                        <a:t>Number companies worked at</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4141175053"/>
                  </a:ext>
                </a:extLst>
              </a:tr>
              <a:tr h="173038">
                <a:tc>
                  <a:txBody>
                    <a:bodyPr/>
                    <a:lstStyle/>
                    <a:p>
                      <a:pPr marL="0" marR="0" fontAlgn="t">
                        <a:spcBef>
                          <a:spcPts val="0"/>
                        </a:spcBef>
                        <a:spcAft>
                          <a:spcPts val="0"/>
                        </a:spcAft>
                      </a:pPr>
                      <a:r>
                        <a:rPr lang="en-US" sz="900" dirty="0">
                          <a:effectLst/>
                          <a:latin typeface="Calibri" panose="020F0502020204030204" pitchFamily="34" charset="0"/>
                        </a:rPr>
                        <a:t>Stock option level</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185371512"/>
                  </a:ext>
                </a:extLst>
              </a:tr>
              <a:tr h="173038">
                <a:tc>
                  <a:txBody>
                    <a:bodyPr/>
                    <a:lstStyle/>
                    <a:p>
                      <a:pPr marL="0" marR="0" fontAlgn="t">
                        <a:spcBef>
                          <a:spcPts val="0"/>
                        </a:spcBef>
                        <a:spcAft>
                          <a:spcPts val="0"/>
                        </a:spcAft>
                      </a:pPr>
                      <a:r>
                        <a:rPr lang="en-US" sz="900">
                          <a:effectLst/>
                          <a:latin typeface="Calibri" panose="020F0502020204030204" pitchFamily="34" charset="0"/>
                        </a:rPr>
                        <a:t>Total working years</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04345181"/>
                  </a:ext>
                </a:extLst>
              </a:tr>
              <a:tr h="173038">
                <a:tc>
                  <a:txBody>
                    <a:bodyPr/>
                    <a:lstStyle/>
                    <a:p>
                      <a:pPr marL="0" marR="0" fontAlgn="t">
                        <a:spcBef>
                          <a:spcPts val="0"/>
                        </a:spcBef>
                        <a:spcAft>
                          <a:spcPts val="0"/>
                        </a:spcAft>
                      </a:pPr>
                      <a:r>
                        <a:rPr lang="en-US" sz="900" dirty="0">
                          <a:effectLst/>
                          <a:latin typeface="Calibri" panose="020F0502020204030204" pitchFamily="34" charset="0"/>
                        </a:rPr>
                        <a:t>Years in current role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874020535"/>
                  </a:ext>
                </a:extLst>
              </a:tr>
              <a:tr h="173038">
                <a:tc>
                  <a:txBody>
                    <a:bodyPr/>
                    <a:lstStyle/>
                    <a:p>
                      <a:pPr marL="0" marR="0" fontAlgn="t">
                        <a:spcBef>
                          <a:spcPts val="0"/>
                        </a:spcBef>
                        <a:spcAft>
                          <a:spcPts val="0"/>
                        </a:spcAft>
                      </a:pPr>
                      <a:r>
                        <a:rPr lang="en-US" sz="900">
                          <a:effectLst/>
                          <a:latin typeface="Calibri" panose="020F0502020204030204" pitchFamily="34" charset="0"/>
                        </a:rPr>
                        <a:t>Years with current manager</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68316702"/>
                  </a:ext>
                </a:extLst>
              </a:tr>
              <a:tr h="173038">
                <a:tc>
                  <a:txBody>
                    <a:bodyPr/>
                    <a:lstStyle/>
                    <a:p>
                      <a:pPr marL="0" marR="0" fontAlgn="t">
                        <a:spcBef>
                          <a:spcPts val="0"/>
                        </a:spcBef>
                        <a:spcAft>
                          <a:spcPts val="0"/>
                        </a:spcAft>
                      </a:pPr>
                      <a:r>
                        <a:rPr lang="en-US" sz="900" dirty="0">
                          <a:effectLst/>
                          <a:latin typeface="Calibri" panose="020F0502020204030204" pitchFamily="34" charset="0"/>
                        </a:rPr>
                        <a:t>Job role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856274056"/>
                  </a:ext>
                </a:extLst>
              </a:tr>
              <a:tr h="173038">
                <a:tc>
                  <a:txBody>
                    <a:bodyPr/>
                    <a:lstStyle/>
                    <a:p>
                      <a:pPr marL="0" marR="0" fontAlgn="t">
                        <a:spcBef>
                          <a:spcPts val="0"/>
                        </a:spcBef>
                        <a:spcAft>
                          <a:spcPts val="0"/>
                        </a:spcAft>
                      </a:pPr>
                      <a:r>
                        <a:rPr lang="en-US" sz="900" dirty="0">
                          <a:effectLst/>
                          <a:latin typeface="Calibri" panose="020F0502020204030204" pitchFamily="34" charset="0"/>
                        </a:rPr>
                        <a:t>Job satisfaction</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80839218"/>
                  </a:ext>
                </a:extLst>
              </a:tr>
              <a:tr h="173038">
                <a:tc>
                  <a:txBody>
                    <a:bodyPr/>
                    <a:lstStyle/>
                    <a:p>
                      <a:pPr marL="0" marR="0" fontAlgn="t">
                        <a:spcBef>
                          <a:spcPts val="0"/>
                        </a:spcBef>
                        <a:spcAft>
                          <a:spcPts val="0"/>
                        </a:spcAft>
                      </a:pPr>
                      <a:r>
                        <a:rPr lang="en-US" sz="900" dirty="0">
                          <a:effectLst/>
                          <a:latin typeface="Calibri" panose="020F0502020204030204" pitchFamily="34" charset="0"/>
                        </a:rPr>
                        <a:t>Relationship satisfaction</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3738877988"/>
                  </a:ext>
                </a:extLst>
              </a:tr>
              <a:tr h="173038">
                <a:tc>
                  <a:txBody>
                    <a:bodyPr/>
                    <a:lstStyle/>
                    <a:p>
                      <a:pPr marL="0" marR="0" fontAlgn="t">
                        <a:spcBef>
                          <a:spcPts val="0"/>
                        </a:spcBef>
                        <a:spcAft>
                          <a:spcPts val="0"/>
                        </a:spcAft>
                      </a:pPr>
                      <a:r>
                        <a:rPr lang="en-US" sz="900" dirty="0">
                          <a:effectLst/>
                          <a:latin typeface="Calibri" panose="020F0502020204030204" pitchFamily="34" charset="0"/>
                        </a:rPr>
                        <a:t>Years at company</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721547240"/>
                  </a:ext>
                </a:extLst>
              </a:tr>
              <a:tr h="173038">
                <a:tc>
                  <a:txBody>
                    <a:bodyPr/>
                    <a:lstStyle/>
                    <a:p>
                      <a:pPr marL="0" marR="0" fontAlgn="t">
                        <a:spcBef>
                          <a:spcPts val="0"/>
                        </a:spcBef>
                        <a:spcAft>
                          <a:spcPts val="0"/>
                        </a:spcAft>
                      </a:pPr>
                      <a:r>
                        <a:rPr lang="en-US" sz="900" dirty="0">
                          <a:effectLst/>
                          <a:latin typeface="Calibri" panose="020F0502020204030204" pitchFamily="34" charset="0"/>
                        </a:rPr>
                        <a:t>Education</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5745474"/>
                  </a:ext>
                </a:extLst>
              </a:tr>
              <a:tr h="173038">
                <a:tc>
                  <a:txBody>
                    <a:bodyPr/>
                    <a:lstStyle/>
                    <a:p>
                      <a:pPr marL="0" marR="0" fontAlgn="t">
                        <a:spcBef>
                          <a:spcPts val="0"/>
                        </a:spcBef>
                        <a:spcAft>
                          <a:spcPts val="0"/>
                        </a:spcAft>
                      </a:pPr>
                      <a:r>
                        <a:rPr lang="en-US" sz="900" dirty="0">
                          <a:effectLst/>
                          <a:latin typeface="Calibri" panose="020F0502020204030204" pitchFamily="34" charset="0"/>
                        </a:rPr>
                        <a:t>Distance to home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736181570"/>
                  </a:ext>
                </a:extLst>
              </a:tr>
              <a:tr h="173038">
                <a:tc>
                  <a:txBody>
                    <a:bodyPr/>
                    <a:lstStyle/>
                    <a:p>
                      <a:pPr marL="0" marR="0" fontAlgn="t">
                        <a:spcBef>
                          <a:spcPts val="0"/>
                        </a:spcBef>
                        <a:spcAft>
                          <a:spcPts val="0"/>
                        </a:spcAft>
                      </a:pPr>
                      <a:r>
                        <a:rPr lang="en-US" sz="900" dirty="0">
                          <a:effectLst/>
                          <a:latin typeface="Calibri" panose="020F0502020204030204" pitchFamily="34" charset="0"/>
                        </a:rPr>
                        <a:t>Training times last year</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246854307"/>
                  </a:ext>
                </a:extLst>
              </a:tr>
              <a:tr h="173038">
                <a:tc>
                  <a:txBody>
                    <a:bodyPr/>
                    <a:lstStyle/>
                    <a:p>
                      <a:pPr marL="0" marR="0" fontAlgn="t">
                        <a:spcBef>
                          <a:spcPts val="0"/>
                        </a:spcBef>
                        <a:spcAft>
                          <a:spcPts val="0"/>
                        </a:spcAft>
                      </a:pPr>
                      <a:r>
                        <a:rPr lang="en-US" sz="900" dirty="0">
                          <a:effectLst/>
                          <a:latin typeface="Calibri" panose="020F0502020204030204" pitchFamily="34" charset="0"/>
                        </a:rPr>
                        <a:t>Years in current company</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3990224581"/>
                  </a:ext>
                </a:extLst>
              </a:tr>
              <a:tr h="173038">
                <a:tc>
                  <a:txBody>
                    <a:bodyPr/>
                    <a:lstStyle/>
                    <a:p>
                      <a:pPr marL="0" marR="0" fontAlgn="t">
                        <a:spcBef>
                          <a:spcPts val="0"/>
                        </a:spcBef>
                        <a:spcAft>
                          <a:spcPts val="0"/>
                        </a:spcAft>
                      </a:pPr>
                      <a:r>
                        <a:rPr lang="en-US" sz="900" dirty="0">
                          <a:effectLst/>
                          <a:latin typeface="Calibri" panose="020F0502020204030204" pitchFamily="34" charset="0"/>
                        </a:rPr>
                        <a:t>Department</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3546464633"/>
                  </a:ext>
                </a:extLst>
              </a:tr>
              <a:tr h="173038">
                <a:tc>
                  <a:txBody>
                    <a:bodyPr/>
                    <a:lstStyle/>
                    <a:p>
                      <a:pPr marL="0" marR="0" fontAlgn="t">
                        <a:spcBef>
                          <a:spcPts val="0"/>
                        </a:spcBef>
                        <a:spcAft>
                          <a:spcPts val="0"/>
                        </a:spcAft>
                      </a:pPr>
                      <a:r>
                        <a:rPr lang="en-US" sz="900" dirty="0">
                          <a:effectLst/>
                          <a:latin typeface="Calibri" panose="020F0502020204030204" pitchFamily="34" charset="0"/>
                        </a:rPr>
                        <a:t>Business travel</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64187619"/>
                  </a:ext>
                </a:extLst>
              </a:tr>
              <a:tr h="173038">
                <a:tc>
                  <a:txBody>
                    <a:bodyPr/>
                    <a:lstStyle/>
                    <a:p>
                      <a:pPr marL="0" marR="0" fontAlgn="t">
                        <a:spcBef>
                          <a:spcPts val="0"/>
                        </a:spcBef>
                        <a:spcAft>
                          <a:spcPts val="0"/>
                        </a:spcAft>
                      </a:pPr>
                      <a:r>
                        <a:rPr lang="en-US" sz="900" dirty="0">
                          <a:effectLst/>
                          <a:latin typeface="Calibri" panose="020F0502020204030204" pitchFamily="34" charset="0"/>
                        </a:rPr>
                        <a:t>Age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910102606"/>
                  </a:ext>
                </a:extLst>
              </a:tr>
              <a:tr h="173038">
                <a:tc>
                  <a:txBody>
                    <a:bodyPr/>
                    <a:lstStyle/>
                    <a:p>
                      <a:pPr marL="0" marR="0" fontAlgn="t">
                        <a:spcBef>
                          <a:spcPts val="0"/>
                        </a:spcBef>
                        <a:spcAft>
                          <a:spcPts val="0"/>
                        </a:spcAft>
                      </a:pPr>
                      <a:r>
                        <a:rPr lang="en-US" sz="900" dirty="0">
                          <a:effectLst/>
                          <a:latin typeface="Calibri" panose="020F0502020204030204" pitchFamily="34" charset="0"/>
                        </a:rPr>
                        <a:t>Daily rate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714458326"/>
                  </a:ext>
                </a:extLst>
              </a:tr>
              <a:tr h="173038">
                <a:tc>
                  <a:txBody>
                    <a:bodyPr/>
                    <a:lstStyle/>
                    <a:p>
                      <a:pPr marL="0" marR="0" fontAlgn="t">
                        <a:spcBef>
                          <a:spcPts val="0"/>
                        </a:spcBef>
                        <a:spcAft>
                          <a:spcPts val="0"/>
                        </a:spcAft>
                      </a:pPr>
                      <a:r>
                        <a:rPr lang="en-US" sz="900" dirty="0">
                          <a:effectLst/>
                          <a:latin typeface="Calibri" panose="020F0502020204030204" pitchFamily="34" charset="0"/>
                        </a:rPr>
                        <a:t>Hourly rate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895074077"/>
                  </a:ext>
                </a:extLst>
              </a:tr>
            </a:tbl>
          </a:graphicData>
        </a:graphic>
      </p:graphicFrame>
      <p:sp>
        <p:nvSpPr>
          <p:cNvPr id="3" name="Title 2">
            <a:extLst>
              <a:ext uri="{FF2B5EF4-FFF2-40B4-BE49-F238E27FC236}">
                <a16:creationId xmlns:a16="http://schemas.microsoft.com/office/drawing/2014/main" id="{9FEC6FBB-A565-4E2E-B583-185F473E2E0E}"/>
              </a:ext>
            </a:extLst>
          </p:cNvPr>
          <p:cNvSpPr>
            <a:spLocks noGrp="1"/>
          </p:cNvSpPr>
          <p:nvPr>
            <p:ph type="title"/>
          </p:nvPr>
        </p:nvSpPr>
        <p:spPr>
          <a:xfrm>
            <a:off x="1097280" y="942871"/>
            <a:ext cx="4347931" cy="587584"/>
          </a:xfrm>
        </p:spPr>
        <p:txBody>
          <a:bodyPr/>
          <a:lstStyle/>
          <a:p>
            <a:r>
              <a:rPr lang="en-US" dirty="0"/>
              <a:t>Key attributes</a:t>
            </a:r>
          </a:p>
        </p:txBody>
      </p:sp>
      <p:sp>
        <p:nvSpPr>
          <p:cNvPr id="5" name="TextBox 4">
            <a:extLst>
              <a:ext uri="{FF2B5EF4-FFF2-40B4-BE49-F238E27FC236}">
                <a16:creationId xmlns:a16="http://schemas.microsoft.com/office/drawing/2014/main" id="{84123C32-E1EE-4FCF-919C-6024E252C2F8}"/>
              </a:ext>
            </a:extLst>
          </p:cNvPr>
          <p:cNvSpPr txBox="1"/>
          <p:nvPr/>
        </p:nvSpPr>
        <p:spPr>
          <a:xfrm>
            <a:off x="1243913" y="1647568"/>
            <a:ext cx="3772929" cy="3693319"/>
          </a:xfrm>
          <a:prstGeom prst="rect">
            <a:avLst/>
          </a:prstGeom>
          <a:noFill/>
        </p:spPr>
        <p:txBody>
          <a:bodyPr wrap="square" rtlCol="0">
            <a:spAutoFit/>
          </a:bodyPr>
          <a:lstStyle/>
          <a:p>
            <a:r>
              <a:rPr lang="en-US" dirty="0"/>
              <a:t>What should HR create programs to influence? </a:t>
            </a:r>
          </a:p>
          <a:p>
            <a:endParaRPr lang="en-US" dirty="0"/>
          </a:p>
          <a:p>
            <a:r>
              <a:rPr lang="en-US" sz="1600" dirty="0"/>
              <a:t>We ran many models, and they identified many values as important. </a:t>
            </a:r>
          </a:p>
          <a:p>
            <a:endParaRPr lang="en-US" dirty="0"/>
          </a:p>
          <a:p>
            <a:r>
              <a:rPr lang="en-US" dirty="0"/>
              <a:t>The most common were:</a:t>
            </a:r>
            <a:br>
              <a:rPr lang="en-US" dirty="0"/>
            </a:br>
            <a:r>
              <a:rPr lang="en-US" sz="1400" dirty="0"/>
              <a:t>Overtime</a:t>
            </a:r>
          </a:p>
          <a:p>
            <a:r>
              <a:rPr lang="en-US" sz="1400" dirty="0"/>
              <a:t>Environmental satisfaction</a:t>
            </a:r>
          </a:p>
          <a:p>
            <a:r>
              <a:rPr lang="en-US" sz="1400" dirty="0"/>
              <a:t>Job level</a:t>
            </a:r>
          </a:p>
          <a:p>
            <a:r>
              <a:rPr lang="en-US" sz="1400" dirty="0"/>
              <a:t>Marital status</a:t>
            </a:r>
          </a:p>
          <a:p>
            <a:r>
              <a:rPr lang="en-US" sz="1400" dirty="0"/>
              <a:t>Monthly income</a:t>
            </a:r>
          </a:p>
          <a:p>
            <a:r>
              <a:rPr lang="en-US" sz="1400" dirty="0"/>
              <a:t>Work-life balance</a:t>
            </a:r>
          </a:p>
          <a:p>
            <a:endParaRPr lang="en-US" sz="1400" dirty="0"/>
          </a:p>
          <a:p>
            <a:endParaRPr lang="en-US" sz="1400" dirty="0"/>
          </a:p>
        </p:txBody>
      </p:sp>
    </p:spTree>
    <p:extLst>
      <p:ext uri="{BB962C8B-B14F-4D97-AF65-F5344CB8AC3E}">
        <p14:creationId xmlns:p14="http://schemas.microsoft.com/office/powerpoint/2010/main" val="399297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79" y="1762520"/>
            <a:ext cx="9841654" cy="4152609"/>
          </a:xfrm>
        </p:spPr>
        <p:txBody>
          <a:bodyPr vert="horz" lIns="0" tIns="45720" rIns="0" bIns="45720" rtlCol="0" anchor="t">
            <a:normAutofit/>
          </a:bodyPr>
          <a:lstStyle/>
          <a:p>
            <a:r>
              <a:rPr lang="en-US" b="1" dirty="0">
                <a:solidFill>
                  <a:schemeClr val="tx1"/>
                </a:solidFill>
              </a:rPr>
              <a:t>More data leads to better results</a:t>
            </a:r>
          </a:p>
          <a:p>
            <a:pPr marL="577850" lvl="1" indent="-285750"/>
            <a:r>
              <a:rPr lang="en-US" dirty="0"/>
              <a:t>Collect more observations, collect more attributes</a:t>
            </a:r>
          </a:p>
          <a:p>
            <a:pPr marL="577850" lvl="1" indent="-285750"/>
            <a:r>
              <a:rPr lang="en-US" dirty="0"/>
              <a:t>Get a balanced sample. </a:t>
            </a:r>
          </a:p>
          <a:p>
            <a:pPr marL="577850" lvl="1" indent="-285750"/>
            <a:r>
              <a:rPr lang="en-US" dirty="0"/>
              <a:t>Compare the models’ predictions with actual attrition to see what parameters they may have chosen to be groups</a:t>
            </a:r>
          </a:p>
          <a:p>
            <a:pPr marL="292100" lvl="1" indent="0">
              <a:buNone/>
            </a:pPr>
            <a:endParaRPr lang="en-US" dirty="0"/>
          </a:p>
          <a:p>
            <a:pPr marL="292100" lvl="1" indent="0">
              <a:buNone/>
            </a:pPr>
            <a:r>
              <a:rPr lang="en-US" sz="1600" b="1" dirty="0"/>
              <a:t>All models had some good qualities. W</a:t>
            </a:r>
            <a:r>
              <a:rPr lang="en-US" sz="1600" b="1" dirty="0">
                <a:solidFill>
                  <a:schemeClr val="tx1"/>
                </a:solidFill>
              </a:rPr>
              <a:t>e recommend continuing with</a:t>
            </a:r>
            <a:r>
              <a:rPr lang="en-US" b="1" dirty="0">
                <a:solidFill>
                  <a:schemeClr val="tx1"/>
                </a:solidFill>
              </a:rPr>
              <a:t>:</a:t>
            </a:r>
          </a:p>
          <a:p>
            <a:pPr marL="383540" lvl="1"/>
            <a:r>
              <a:rPr lang="en-US" dirty="0"/>
              <a:t>KNN (very accurate at identifying who will quit but not ostensible for large data, and may need to have cutoffs based on timeframes)</a:t>
            </a:r>
          </a:p>
          <a:p>
            <a:pPr marL="383540" lvl="1"/>
            <a:r>
              <a:rPr lang="en-US" dirty="0"/>
              <a:t>SVM (very little processing work, scales well but doesn't really provide insight into what business variables to improve)</a:t>
            </a:r>
          </a:p>
          <a:p>
            <a:pPr marL="383540" lvl="1"/>
            <a:r>
              <a:rPr lang="en-US" dirty="0"/>
              <a:t>Random forest (good at handling a variety of attributes, provides attributes, but is less accurate)</a:t>
            </a:r>
          </a:p>
          <a:p>
            <a:pPr marL="200660" lvl="1" indent="0">
              <a:buNone/>
            </a:pPr>
            <a:endParaRPr lang="en-US" dirty="0"/>
          </a:p>
          <a:p>
            <a:r>
              <a:rPr lang="en-US" b="1" dirty="0"/>
              <a:t>Run the models on the new data every quarter</a:t>
            </a:r>
          </a:p>
          <a:p>
            <a:endParaRPr lang="en-US" dirty="0"/>
          </a:p>
          <a:p>
            <a:endParaRPr lang="en-US" dirty="0"/>
          </a:p>
          <a:p>
            <a:endParaRPr lang="en-US" dirty="0">
              <a:solidFill>
                <a:schemeClr val="tx1"/>
              </a:solidFill>
            </a:endParaRPr>
          </a:p>
          <a:p>
            <a:endParaRPr lang="en-US" dirty="0"/>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 For future analysis</a:t>
            </a:r>
          </a:p>
        </p:txBody>
      </p:sp>
    </p:spTree>
    <p:extLst>
      <p:ext uri="{BB962C8B-B14F-4D97-AF65-F5344CB8AC3E}">
        <p14:creationId xmlns:p14="http://schemas.microsoft.com/office/powerpoint/2010/main" val="3652774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79" y="1762520"/>
            <a:ext cx="9841654" cy="4152609"/>
          </a:xfrm>
        </p:spPr>
        <p:txBody>
          <a:bodyPr vert="horz" lIns="0" tIns="45720" rIns="0" bIns="45720" rtlCol="0" anchor="t">
            <a:normAutofit/>
          </a:bodyPr>
          <a:lstStyle/>
          <a:p>
            <a:r>
              <a:rPr lang="en-US" b="1" dirty="0">
                <a:solidFill>
                  <a:schemeClr val="tx1"/>
                </a:solidFill>
              </a:rPr>
              <a:t>More data leads to better results</a:t>
            </a:r>
          </a:p>
          <a:p>
            <a:pPr marL="292100" lvl="1" indent="0">
              <a:buNone/>
            </a:pPr>
            <a:r>
              <a:rPr lang="en-US" dirty="0"/>
              <a:t>Collect other attributes that research has identified might have an impact, including on-boarding and networking</a:t>
            </a:r>
          </a:p>
          <a:p>
            <a:r>
              <a:rPr lang="en-US" dirty="0"/>
              <a:t>But the business also needs to consider:</a:t>
            </a:r>
          </a:p>
          <a:p>
            <a:pPr marL="342900" indent="-342900">
              <a:buAutoNum type="arabicPeriod"/>
            </a:pPr>
            <a:r>
              <a:rPr lang="en-US" b="1" dirty="0"/>
              <a:t>How it wants to target at risk attrition employees</a:t>
            </a:r>
            <a:r>
              <a:rPr lang="en-US" dirty="0"/>
              <a:t>: type 1 and type 2 errors and the costs associated with them – spend more money on employees who don't leave or let the employees leave</a:t>
            </a:r>
          </a:p>
          <a:p>
            <a:pPr marL="342900" indent="-342900">
              <a:buAutoNum type="arabicPeriod"/>
            </a:pPr>
            <a:r>
              <a:rPr lang="en-US" b="1" dirty="0"/>
              <a:t>Improving employee experience for people influenced by key attributes (even if they haven’t been predicted to leave). </a:t>
            </a:r>
            <a:r>
              <a:rPr lang="en-US" dirty="0"/>
              <a:t>The business can decide which of these they have the most influence over. </a:t>
            </a:r>
          </a:p>
          <a:p>
            <a:pPr marL="566420" lvl="2"/>
            <a:r>
              <a:rPr lang="en-US" dirty="0"/>
              <a:t>Ex: reduce overtime….or increase stock options? </a:t>
            </a:r>
          </a:p>
          <a:p>
            <a:endParaRPr lang="en-US" dirty="0"/>
          </a:p>
          <a:p>
            <a:endParaRPr lang="en-US" dirty="0"/>
          </a:p>
          <a:p>
            <a:endParaRPr lang="en-US" dirty="0">
              <a:solidFill>
                <a:schemeClr val="tx1"/>
              </a:solidFill>
            </a:endParaRPr>
          </a:p>
          <a:p>
            <a:endParaRPr lang="en-US" dirty="0"/>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 Business decisions</a:t>
            </a:r>
          </a:p>
        </p:txBody>
      </p:sp>
    </p:spTree>
    <p:extLst>
      <p:ext uri="{BB962C8B-B14F-4D97-AF65-F5344CB8AC3E}">
        <p14:creationId xmlns:p14="http://schemas.microsoft.com/office/powerpoint/2010/main" val="268205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a:solidFill>
                  <a:schemeClr val="tx1">
                    <a:lumMod val="85000"/>
                    <a:lumOff val="15000"/>
                  </a:schemeClr>
                </a:solidFill>
              </a:rPr>
              <a:t>The business problem</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p:txBody>
          <a:bodyPr/>
          <a:lstStyle/>
          <a:p>
            <a:pPr marL="0" indent="0">
              <a:buFont typeface="Calibri" panose="020F0502020204030204" pitchFamily="34" charset="0"/>
              <a:buNone/>
            </a:pPr>
            <a:r>
              <a:rPr lang="en-US" spc="200" dirty="0">
                <a:latin typeface="Calibri" panose="020F0502020204030204" pitchFamily="34" charset="0"/>
                <a:cs typeface="Calibri" panose="020F0502020204030204" pitchFamily="34" charset="0"/>
              </a:rPr>
              <a:t>When an employee quits, it costs time and money to replace them.</a:t>
            </a:r>
          </a:p>
          <a:p>
            <a:pPr marL="0" indent="0">
              <a:buFont typeface="Calibri" panose="020F0502020204030204" pitchFamily="34" charset="0"/>
              <a:buNone/>
            </a:pPr>
            <a:r>
              <a:rPr lang="en-US" spc="200" dirty="0">
                <a:solidFill>
                  <a:schemeClr val="tx1"/>
                </a:solidFill>
                <a:latin typeface="Calibri" panose="020F0502020204030204" pitchFamily="34" charset="0"/>
                <a:cs typeface="Calibri" panose="020F0502020204030204" pitchFamily="34" charset="0"/>
              </a:rPr>
              <a:t>If you’ve invested in training and developing an employee, that investment ends when they leave. </a:t>
            </a:r>
          </a:p>
          <a:p>
            <a:pPr marL="0" indent="0">
              <a:buFont typeface="Calibri" panose="020F0502020204030204" pitchFamily="34" charset="0"/>
              <a:buNone/>
            </a:pPr>
            <a:r>
              <a:rPr lang="en-US" b="1" spc="200" dirty="0">
                <a:latin typeface="Calibri" panose="020F0502020204030204" pitchFamily="34" charset="0"/>
                <a:cs typeface="Calibri" panose="020F0502020204030204" pitchFamily="34" charset="0"/>
              </a:rPr>
              <a:t>Can we predict who is likely to quit so that we can intervene?</a:t>
            </a:r>
          </a:p>
          <a:p>
            <a:pPr marL="0" indent="0">
              <a:buFont typeface="Calibri" panose="020F0502020204030204" pitchFamily="34" charset="0"/>
              <a:buNone/>
            </a:pPr>
            <a:r>
              <a:rPr lang="en-US" b="1" spc="200" dirty="0">
                <a:solidFill>
                  <a:schemeClr val="tx1"/>
                </a:solidFill>
                <a:latin typeface="Calibri" panose="020F0502020204030204" pitchFamily="34" charset="0"/>
                <a:cs typeface="Calibri" panose="020F0502020204030204" pitchFamily="34" charset="0"/>
              </a:rPr>
              <a:t>Can we advise the business on how to develop programs to keep employees? </a:t>
            </a:r>
          </a:p>
        </p:txBody>
      </p:sp>
    </p:spTree>
    <p:extLst>
      <p:ext uri="{BB962C8B-B14F-4D97-AF65-F5344CB8AC3E}">
        <p14:creationId xmlns:p14="http://schemas.microsoft.com/office/powerpoint/2010/main" val="97197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a:solidFill>
                  <a:schemeClr val="tx1"/>
                </a:solidFill>
              </a:rPr>
              <a:t>Our approach</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The business problem</a:t>
            </a:r>
          </a:p>
          <a:p>
            <a:r>
              <a:rPr lang="en-US" dirty="0"/>
              <a:t>Our data</a:t>
            </a:r>
          </a:p>
          <a:p>
            <a:r>
              <a:rPr lang="en-US" dirty="0"/>
              <a:t>Exploratory data analysis</a:t>
            </a:r>
          </a:p>
          <a:p>
            <a:r>
              <a:rPr lang="en-US" dirty="0"/>
              <a:t>Models</a:t>
            </a:r>
          </a:p>
          <a:p>
            <a:pPr lvl="1">
              <a:buFont typeface="Arial" panose="020B0604020202020204" pitchFamily="34" charset="0"/>
              <a:buChar char="•"/>
            </a:pPr>
            <a:r>
              <a:rPr lang="en-US" dirty="0"/>
              <a:t>ARM</a:t>
            </a:r>
          </a:p>
          <a:p>
            <a:pPr lvl="1">
              <a:buFont typeface="Arial" panose="020B0604020202020204" pitchFamily="34" charset="0"/>
              <a:buChar char="•"/>
            </a:pPr>
            <a:r>
              <a:rPr lang="en-US" dirty="0"/>
              <a:t>Clustering</a:t>
            </a:r>
          </a:p>
          <a:p>
            <a:pPr lvl="1">
              <a:buFont typeface="Arial" panose="020B0604020202020204" pitchFamily="34" charset="0"/>
              <a:buChar char="•"/>
            </a:pPr>
            <a:r>
              <a:rPr lang="en-US" dirty="0"/>
              <a:t>Decision trees</a:t>
            </a:r>
          </a:p>
          <a:p>
            <a:pPr lvl="1">
              <a:buFont typeface="Arial" panose="020B0604020202020204" pitchFamily="34" charset="0"/>
              <a:buChar char="•"/>
            </a:pPr>
            <a:r>
              <a:rPr lang="en-US" dirty="0"/>
              <a:t>KNN</a:t>
            </a:r>
          </a:p>
          <a:p>
            <a:pPr lvl="1">
              <a:buFont typeface="Arial" panose="020B0604020202020204" pitchFamily="34" charset="0"/>
              <a:buChar char="•"/>
            </a:pPr>
            <a:r>
              <a:rPr lang="en-US" dirty="0"/>
              <a:t>Naïve Bayes</a:t>
            </a:r>
          </a:p>
          <a:p>
            <a:pPr lvl="1">
              <a:buFont typeface="Arial" panose="020B0604020202020204" pitchFamily="34" charset="0"/>
              <a:buChar char="•"/>
            </a:pPr>
            <a:r>
              <a:rPr lang="en-US" dirty="0"/>
              <a:t>SVM</a:t>
            </a:r>
          </a:p>
          <a:p>
            <a:pPr lvl="1">
              <a:buFont typeface="Arial" panose="020B0604020202020204" pitchFamily="34" charset="0"/>
              <a:buChar char="•"/>
            </a:pPr>
            <a:r>
              <a:rPr lang="en-US" dirty="0"/>
              <a:t>Random Forest</a:t>
            </a:r>
          </a:p>
          <a:p>
            <a:r>
              <a:rPr lang="en-US" dirty="0"/>
              <a:t>Comparing models, comparing attributes</a:t>
            </a:r>
          </a:p>
          <a:p>
            <a:r>
              <a:rPr lang="en-US" dirty="0"/>
              <a:t>Conclusions and next steps</a:t>
            </a:r>
          </a:p>
        </p:txBody>
      </p:sp>
    </p:spTree>
    <p:extLst>
      <p:ext uri="{BB962C8B-B14F-4D97-AF65-F5344CB8AC3E}">
        <p14:creationId xmlns:p14="http://schemas.microsoft.com/office/powerpoint/2010/main" val="2276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ABF39D-A6D2-4AC2-871F-B7760F204863}"/>
              </a:ext>
            </a:extLst>
          </p:cNvPr>
          <p:cNvPicPr>
            <a:picLocks noChangeAspect="1"/>
          </p:cNvPicPr>
          <p:nvPr/>
        </p:nvPicPr>
        <p:blipFill rotWithShape="1">
          <a:blip r:embed="rId3"/>
          <a:srcRect t="8350"/>
          <a:stretch/>
        </p:blipFill>
        <p:spPr>
          <a:xfrm>
            <a:off x="652662" y="655721"/>
            <a:ext cx="10886676" cy="5546558"/>
          </a:xfrm>
          <a:prstGeom prst="rect">
            <a:avLst/>
          </a:prstGeom>
        </p:spPr>
      </p:pic>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889462" y="942871"/>
            <a:ext cx="10058400" cy="587584"/>
          </a:xfrm>
        </p:spPr>
        <p:txBody>
          <a:bodyPr/>
          <a:lstStyle/>
          <a:p>
            <a:r>
              <a:rPr lang="en-US" dirty="0"/>
              <a:t>OUR DATA</a:t>
            </a:r>
          </a:p>
        </p:txBody>
      </p:sp>
      <p:sp>
        <p:nvSpPr>
          <p:cNvPr id="2" name="Rectangle 1">
            <a:extLst>
              <a:ext uri="{FF2B5EF4-FFF2-40B4-BE49-F238E27FC236}">
                <a16:creationId xmlns:a16="http://schemas.microsoft.com/office/drawing/2014/main" id="{BA90938A-2F1E-4C23-9CFE-B82821656E08}"/>
              </a:ext>
            </a:extLst>
          </p:cNvPr>
          <p:cNvSpPr/>
          <p:nvPr/>
        </p:nvSpPr>
        <p:spPr>
          <a:xfrm>
            <a:off x="889462" y="1631262"/>
            <a:ext cx="2553954" cy="954107"/>
          </a:xfrm>
          <a:prstGeom prst="rect">
            <a:avLst/>
          </a:prstGeom>
        </p:spPr>
        <p:txBody>
          <a:bodyPr wrap="square">
            <a:spAutoFit/>
          </a:bodyPr>
          <a:lstStyle/>
          <a:p>
            <a:r>
              <a:rPr lang="en-US" sz="1400" dirty="0">
                <a:hlinkClick r:id="rId4"/>
              </a:rPr>
              <a:t>Source:</a:t>
            </a:r>
          </a:p>
          <a:p>
            <a:r>
              <a:rPr lang="en-US" sz="1400" dirty="0">
                <a:hlinkClick r:id="rId4"/>
              </a:rPr>
              <a:t>https://www.kaggle.com/pavansubhasht/ibm-hr-analytics-attrition-dataset</a:t>
            </a:r>
            <a:endParaRPr lang="en-US" sz="1400" dirty="0"/>
          </a:p>
        </p:txBody>
      </p:sp>
      <p:sp>
        <p:nvSpPr>
          <p:cNvPr id="5" name="Rectangle 4">
            <a:extLst>
              <a:ext uri="{FF2B5EF4-FFF2-40B4-BE49-F238E27FC236}">
                <a16:creationId xmlns:a16="http://schemas.microsoft.com/office/drawing/2014/main" id="{E655912A-0921-43CF-8D8B-4903DA7AF3E6}"/>
              </a:ext>
            </a:extLst>
          </p:cNvPr>
          <p:cNvSpPr/>
          <p:nvPr/>
        </p:nvSpPr>
        <p:spPr>
          <a:xfrm>
            <a:off x="889462" y="4118743"/>
            <a:ext cx="2553954" cy="1600438"/>
          </a:xfrm>
          <a:prstGeom prst="rect">
            <a:avLst/>
          </a:prstGeom>
        </p:spPr>
        <p:txBody>
          <a:bodyPr wrap="square">
            <a:spAutoFit/>
          </a:bodyPr>
          <a:lstStyle/>
          <a:p>
            <a:r>
              <a:rPr lang="en-US" sz="1400" dirty="0"/>
              <a:t>Cleaning:</a:t>
            </a:r>
          </a:p>
          <a:p>
            <a:pPr marL="285750" indent="-285750">
              <a:buFont typeface="Arial" panose="020B0604020202020204" pitchFamily="34" charset="0"/>
              <a:buChar char="•"/>
            </a:pPr>
            <a:r>
              <a:rPr lang="en-US" sz="1400" dirty="0"/>
              <a:t>Check for NA</a:t>
            </a:r>
          </a:p>
          <a:p>
            <a:pPr marL="285750" indent="-285750">
              <a:buFont typeface="Arial" panose="020B0604020202020204" pitchFamily="34" charset="0"/>
              <a:buChar char="•"/>
            </a:pPr>
            <a:r>
              <a:rPr lang="en-US" sz="1400" dirty="0"/>
              <a:t>Remove </a:t>
            </a:r>
            <a:r>
              <a:rPr lang="en-US" sz="1400" dirty="0" err="1"/>
              <a:t>EmployeeCount</a:t>
            </a:r>
            <a:r>
              <a:rPr lang="en-US" sz="1400" dirty="0"/>
              <a:t>, Over18, </a:t>
            </a:r>
            <a:r>
              <a:rPr lang="en-US" sz="1400" dirty="0" err="1"/>
              <a:t>StandardHours</a:t>
            </a:r>
            <a:endParaRPr lang="en-US" sz="1400" dirty="0"/>
          </a:p>
          <a:p>
            <a:pPr marL="285750" indent="-285750">
              <a:buFont typeface="Arial" panose="020B0604020202020204" pitchFamily="34" charset="0"/>
              <a:buChar char="•"/>
            </a:pPr>
            <a:r>
              <a:rPr lang="en-US" sz="1400" dirty="0"/>
              <a:t>Change names and types</a:t>
            </a:r>
          </a:p>
        </p:txBody>
      </p:sp>
    </p:spTree>
    <p:extLst>
      <p:ext uri="{BB962C8B-B14F-4D97-AF65-F5344CB8AC3E}">
        <p14:creationId xmlns:p14="http://schemas.microsoft.com/office/powerpoint/2010/main" val="70740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E835C-CBAA-47B9-A06D-85C89ECC52AF}"/>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37727" y="515963"/>
            <a:ext cx="10916546" cy="5600286"/>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83279A2C-DE43-46FE-A967-5284479D1E47}"/>
              </a:ext>
            </a:extLst>
          </p:cNvPr>
          <p:cNvSpPr/>
          <p:nvPr/>
        </p:nvSpPr>
        <p:spPr>
          <a:xfrm>
            <a:off x="7105334" y="625366"/>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950268-2D6B-438A-BF4A-78684EAF5B7E}"/>
              </a:ext>
            </a:extLst>
          </p:cNvPr>
          <p:cNvSpPr/>
          <p:nvPr/>
        </p:nvSpPr>
        <p:spPr>
          <a:xfrm>
            <a:off x="7105334" y="175323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86A23C-D7CE-4757-9E07-04AE74CE7655}"/>
              </a:ext>
            </a:extLst>
          </p:cNvPr>
          <p:cNvSpPr/>
          <p:nvPr/>
        </p:nvSpPr>
        <p:spPr>
          <a:xfrm>
            <a:off x="9329974" y="4016943"/>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941427-1F68-46E0-B79A-5132E1DB025F}"/>
              </a:ext>
            </a:extLst>
          </p:cNvPr>
          <p:cNvSpPr/>
          <p:nvPr/>
        </p:nvSpPr>
        <p:spPr>
          <a:xfrm>
            <a:off x="637727" y="175777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794E70-A308-4EAC-9611-BF27F552123C}"/>
              </a:ext>
            </a:extLst>
          </p:cNvPr>
          <p:cNvSpPr/>
          <p:nvPr/>
        </p:nvSpPr>
        <p:spPr>
          <a:xfrm>
            <a:off x="9329974" y="175323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A87130-6A30-4464-B565-BCD28D7CF10F}"/>
              </a:ext>
            </a:extLst>
          </p:cNvPr>
          <p:cNvSpPr/>
          <p:nvPr/>
        </p:nvSpPr>
        <p:spPr>
          <a:xfrm>
            <a:off x="4925727" y="175323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6FBFEA-658E-4A84-99B0-8513199CBB6B}"/>
              </a:ext>
            </a:extLst>
          </p:cNvPr>
          <p:cNvSpPr/>
          <p:nvPr/>
        </p:nvSpPr>
        <p:spPr>
          <a:xfrm>
            <a:off x="9329974" y="2885090"/>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5D00D3-B3E6-4ABD-9FA5-9F39492E6FFF}"/>
              </a:ext>
            </a:extLst>
          </p:cNvPr>
          <p:cNvSpPr/>
          <p:nvPr/>
        </p:nvSpPr>
        <p:spPr>
          <a:xfrm>
            <a:off x="637727" y="4010915"/>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B7A9F5C-0E79-4F2E-8A14-8A64EE13924E}"/>
              </a:ext>
            </a:extLst>
          </p:cNvPr>
          <p:cNvSpPr/>
          <p:nvPr/>
        </p:nvSpPr>
        <p:spPr>
          <a:xfrm>
            <a:off x="2734201" y="400741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25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a:bodyPr>
          <a:lstStyle/>
          <a:p>
            <a:r>
              <a:rPr lang="en-US">
                <a:solidFill>
                  <a:srgbClr val="3A3A3A"/>
                </a:solidFill>
                <a:ea typeface="+mj-lt"/>
                <a:cs typeface="+mj-lt"/>
              </a:rPr>
              <a:t>Goodman and Kruskal tau measure</a:t>
            </a:r>
            <a:endParaRPr lang="en-US"/>
          </a:p>
        </p:txBody>
      </p:sp>
      <p:sp>
        <p:nvSpPr>
          <p:cNvPr id="2" name="TextBox 1">
            <a:extLst>
              <a:ext uri="{FF2B5EF4-FFF2-40B4-BE49-F238E27FC236}">
                <a16:creationId xmlns:a16="http://schemas.microsoft.com/office/drawing/2014/main" id="{6F6800C7-3328-4332-8D80-44F125FA66AB}"/>
              </a:ext>
            </a:extLst>
          </p:cNvPr>
          <p:cNvSpPr txBox="1"/>
          <p:nvPr/>
        </p:nvSpPr>
        <p:spPr>
          <a:xfrm>
            <a:off x="3170954" y="1419899"/>
            <a:ext cx="68784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A3A3A"/>
                </a:solidFill>
                <a:latin typeface="Century Gothic"/>
              </a:rPr>
              <a:t>Association Analysis for Categorical Variables</a:t>
            </a:r>
            <a:endParaRPr lang="en-US">
              <a:solidFill>
                <a:srgbClr val="3A3A3A"/>
              </a:solidFill>
              <a:latin typeface="Century Gothic"/>
            </a:endParaRPr>
          </a:p>
        </p:txBody>
      </p:sp>
      <p:pic>
        <p:nvPicPr>
          <p:cNvPr id="3" name="Picture 3" descr="A close up of a logo&#10;&#10;Description generated with very high confidence">
            <a:extLst>
              <a:ext uri="{FF2B5EF4-FFF2-40B4-BE49-F238E27FC236}">
                <a16:creationId xmlns:a16="http://schemas.microsoft.com/office/drawing/2014/main" id="{02B7C3C8-847E-44E6-8155-50962D115E07}"/>
              </a:ext>
            </a:extLst>
          </p:cNvPr>
          <p:cNvPicPr>
            <a:picLocks noChangeAspect="1"/>
          </p:cNvPicPr>
          <p:nvPr/>
        </p:nvPicPr>
        <p:blipFill rotWithShape="1">
          <a:blip r:embed="rId3"/>
          <a:srcRect l="3069" t="4827" r="1279" b="-524"/>
          <a:stretch/>
        </p:blipFill>
        <p:spPr>
          <a:xfrm>
            <a:off x="4227838" y="2466954"/>
            <a:ext cx="3793197" cy="2802419"/>
          </a:xfrm>
          <a:prstGeom prst="rect">
            <a:avLst/>
          </a:prstGeom>
        </p:spPr>
      </p:pic>
      <p:pic>
        <p:nvPicPr>
          <p:cNvPr id="5" name="Picture 5" descr="A picture containing keyboard&#10;&#10;Description generated with very high confidence">
            <a:extLst>
              <a:ext uri="{FF2B5EF4-FFF2-40B4-BE49-F238E27FC236}">
                <a16:creationId xmlns:a16="http://schemas.microsoft.com/office/drawing/2014/main" id="{DBA06A31-7F2F-487B-A4AE-028B949D5B13}"/>
              </a:ext>
            </a:extLst>
          </p:cNvPr>
          <p:cNvPicPr>
            <a:picLocks noChangeAspect="1"/>
          </p:cNvPicPr>
          <p:nvPr/>
        </p:nvPicPr>
        <p:blipFill rotWithShape="1">
          <a:blip r:embed="rId4"/>
          <a:srcRect l="6297" t="73" r="252" b="-2759"/>
          <a:stretch/>
        </p:blipFill>
        <p:spPr>
          <a:xfrm>
            <a:off x="709961" y="2466871"/>
            <a:ext cx="3578305" cy="2873314"/>
          </a:xfrm>
          <a:prstGeom prst="rect">
            <a:avLst/>
          </a:prstGeom>
        </p:spPr>
      </p:pic>
      <p:pic>
        <p:nvPicPr>
          <p:cNvPr id="7" name="Picture 7" descr="A picture containing computer&#10;&#10;Description generated with very high confidence">
            <a:extLst>
              <a:ext uri="{FF2B5EF4-FFF2-40B4-BE49-F238E27FC236}">
                <a16:creationId xmlns:a16="http://schemas.microsoft.com/office/drawing/2014/main" id="{32CCF896-91AC-4D31-8C74-2D3733E97EB9}"/>
              </a:ext>
            </a:extLst>
          </p:cNvPr>
          <p:cNvPicPr>
            <a:picLocks noChangeAspect="1"/>
          </p:cNvPicPr>
          <p:nvPr/>
        </p:nvPicPr>
        <p:blipFill rotWithShape="1">
          <a:blip r:embed="rId5"/>
          <a:srcRect l="6860" t="6426" r="1583" b="329"/>
          <a:stretch/>
        </p:blipFill>
        <p:spPr>
          <a:xfrm>
            <a:off x="8004718" y="2467459"/>
            <a:ext cx="3467875" cy="2811472"/>
          </a:xfrm>
          <a:prstGeom prst="rect">
            <a:avLst/>
          </a:prstGeom>
        </p:spPr>
      </p:pic>
      <p:sp>
        <p:nvSpPr>
          <p:cNvPr id="14" name="TextBox 13">
            <a:extLst>
              <a:ext uri="{FF2B5EF4-FFF2-40B4-BE49-F238E27FC236}">
                <a16:creationId xmlns:a16="http://schemas.microsoft.com/office/drawing/2014/main" id="{203941E1-C27F-4EF3-9322-7C0C85E5D76E}"/>
              </a:ext>
            </a:extLst>
          </p:cNvPr>
          <p:cNvSpPr txBox="1"/>
          <p:nvPr/>
        </p:nvSpPr>
        <p:spPr>
          <a:xfrm>
            <a:off x="611211" y="2137674"/>
            <a:ext cx="3334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A3A3A"/>
                </a:solidFill>
                <a:latin typeface="Century Gothic"/>
              </a:rPr>
              <a:t>Person-Profile</a:t>
            </a:r>
            <a:endParaRPr lang="en-US"/>
          </a:p>
        </p:txBody>
      </p:sp>
      <p:sp>
        <p:nvSpPr>
          <p:cNvPr id="15" name="TextBox 14">
            <a:extLst>
              <a:ext uri="{FF2B5EF4-FFF2-40B4-BE49-F238E27FC236}">
                <a16:creationId xmlns:a16="http://schemas.microsoft.com/office/drawing/2014/main" id="{AC9D6F3F-BC0A-444B-8341-A7535CFBC9EF}"/>
              </a:ext>
            </a:extLst>
          </p:cNvPr>
          <p:cNvSpPr txBox="1"/>
          <p:nvPr/>
        </p:nvSpPr>
        <p:spPr>
          <a:xfrm>
            <a:off x="4430391" y="2137673"/>
            <a:ext cx="3334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A3A3A"/>
                </a:solidFill>
                <a:latin typeface="Century Gothic"/>
              </a:rPr>
              <a:t>Company</a:t>
            </a:r>
            <a:endParaRPr lang="en-US"/>
          </a:p>
        </p:txBody>
      </p:sp>
      <p:sp>
        <p:nvSpPr>
          <p:cNvPr id="17" name="TextBox 16">
            <a:extLst>
              <a:ext uri="{FF2B5EF4-FFF2-40B4-BE49-F238E27FC236}">
                <a16:creationId xmlns:a16="http://schemas.microsoft.com/office/drawing/2014/main" id="{75AC2915-1566-45BC-8184-AC0E58FA5057}"/>
              </a:ext>
            </a:extLst>
          </p:cNvPr>
          <p:cNvSpPr txBox="1"/>
          <p:nvPr/>
        </p:nvSpPr>
        <p:spPr>
          <a:xfrm>
            <a:off x="8001692" y="2137672"/>
            <a:ext cx="3334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A3A3A"/>
                </a:solidFill>
                <a:latin typeface="Century Gothic"/>
              </a:rPr>
              <a:t>Role-Job</a:t>
            </a:r>
            <a:endParaRPr lang="en-US"/>
          </a:p>
        </p:txBody>
      </p:sp>
      <p:sp>
        <p:nvSpPr>
          <p:cNvPr id="18" name="TextBox 17">
            <a:extLst>
              <a:ext uri="{FF2B5EF4-FFF2-40B4-BE49-F238E27FC236}">
                <a16:creationId xmlns:a16="http://schemas.microsoft.com/office/drawing/2014/main" id="{1D0C7AB6-0FE0-4485-AB32-23283FC1D17C}"/>
              </a:ext>
            </a:extLst>
          </p:cNvPr>
          <p:cNvSpPr txBox="1"/>
          <p:nvPr/>
        </p:nvSpPr>
        <p:spPr>
          <a:xfrm>
            <a:off x="611210" y="5268300"/>
            <a:ext cx="3123528" cy="963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3A3A3A"/>
                </a:solidFill>
                <a:latin typeface="Century Gothic"/>
              </a:rPr>
              <a:t>Low associations to Attrition.</a:t>
            </a:r>
          </a:p>
          <a:p>
            <a:r>
              <a:rPr lang="en-US" sz="1400" dirty="0">
                <a:solidFill>
                  <a:srgbClr val="3A3A3A"/>
                </a:solidFill>
                <a:latin typeface="Century Gothic"/>
              </a:rPr>
              <a:t>Highest ones:</a:t>
            </a:r>
          </a:p>
          <a:p>
            <a:r>
              <a:rPr lang="en-US" sz="1400" dirty="0">
                <a:solidFill>
                  <a:srgbClr val="3A3A3A"/>
                </a:solidFill>
                <a:latin typeface="Century Gothic"/>
              </a:rPr>
              <a:t>Age Range-Working Years</a:t>
            </a:r>
          </a:p>
          <a:p>
            <a:r>
              <a:rPr lang="en-US" sz="1400" dirty="0">
                <a:solidFill>
                  <a:srgbClr val="3A3A3A"/>
                </a:solidFill>
                <a:latin typeface="Century Gothic"/>
              </a:rPr>
              <a:t>Working Years -Years in Company</a:t>
            </a:r>
          </a:p>
        </p:txBody>
      </p:sp>
      <p:sp>
        <p:nvSpPr>
          <p:cNvPr id="11" name="Rectangle: Rounded Corners 10">
            <a:extLst>
              <a:ext uri="{FF2B5EF4-FFF2-40B4-BE49-F238E27FC236}">
                <a16:creationId xmlns:a16="http://schemas.microsoft.com/office/drawing/2014/main" id="{8B5FC8B0-E85C-48F7-96F4-72A92C0C8D92}"/>
              </a:ext>
            </a:extLst>
          </p:cNvPr>
          <p:cNvSpPr/>
          <p:nvPr/>
        </p:nvSpPr>
        <p:spPr>
          <a:xfrm>
            <a:off x="3693633" y="4763189"/>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D3C44E9-C292-4699-9903-178F719BD9B3}"/>
              </a:ext>
            </a:extLst>
          </p:cNvPr>
          <p:cNvSpPr/>
          <p:nvPr/>
        </p:nvSpPr>
        <p:spPr>
          <a:xfrm>
            <a:off x="2068644" y="4735646"/>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92CE130-0DE1-4292-8341-4BD4160B47D7}"/>
              </a:ext>
            </a:extLst>
          </p:cNvPr>
          <p:cNvSpPr/>
          <p:nvPr/>
        </p:nvSpPr>
        <p:spPr>
          <a:xfrm>
            <a:off x="3491657" y="3505430"/>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D6C7C2B-6C79-4F65-90C1-1CC655FC5B29}"/>
              </a:ext>
            </a:extLst>
          </p:cNvPr>
          <p:cNvSpPr txBox="1"/>
          <p:nvPr/>
        </p:nvSpPr>
        <p:spPr>
          <a:xfrm>
            <a:off x="4430390" y="5268299"/>
            <a:ext cx="31235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3A3A3A"/>
                </a:solidFill>
                <a:latin typeface="Century Gothic"/>
              </a:rPr>
              <a:t>Low associations in general Highest one. Attrition and Overtime at 0.06</a:t>
            </a:r>
          </a:p>
          <a:p>
            <a:endParaRPr lang="en-US" sz="1400" dirty="0">
              <a:solidFill>
                <a:srgbClr val="3A3A3A"/>
              </a:solidFill>
            </a:endParaRPr>
          </a:p>
        </p:txBody>
      </p:sp>
      <p:sp>
        <p:nvSpPr>
          <p:cNvPr id="23" name="Rectangle: Rounded Corners 22">
            <a:extLst>
              <a:ext uri="{FF2B5EF4-FFF2-40B4-BE49-F238E27FC236}">
                <a16:creationId xmlns:a16="http://schemas.microsoft.com/office/drawing/2014/main" id="{A9CD254F-ABC5-4435-96D6-971DBD944033}"/>
              </a:ext>
            </a:extLst>
          </p:cNvPr>
          <p:cNvSpPr/>
          <p:nvPr/>
        </p:nvSpPr>
        <p:spPr>
          <a:xfrm>
            <a:off x="6043896" y="3018850"/>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9D772CF-9E75-480F-A52A-7146C68B6719}"/>
              </a:ext>
            </a:extLst>
          </p:cNvPr>
          <p:cNvSpPr txBox="1"/>
          <p:nvPr/>
        </p:nvSpPr>
        <p:spPr>
          <a:xfrm>
            <a:off x="7841509" y="5282275"/>
            <a:ext cx="378042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3A3A3A"/>
                </a:solidFill>
                <a:latin typeface="Century Gothic"/>
              </a:rPr>
              <a:t>Low associations to attrition. Other attributes highest associations : job level and job role to Monthly Income level and time in a role to time with a manager </a:t>
            </a:r>
          </a:p>
          <a:p>
            <a:endParaRPr lang="en-US" sz="1400" dirty="0">
              <a:solidFill>
                <a:srgbClr val="3A3A3A"/>
              </a:solidFill>
            </a:endParaRPr>
          </a:p>
          <a:p>
            <a:endParaRPr lang="en-US" sz="1400" dirty="0">
              <a:solidFill>
                <a:srgbClr val="3A3A3A"/>
              </a:solidFill>
            </a:endParaRPr>
          </a:p>
        </p:txBody>
      </p:sp>
      <p:sp>
        <p:nvSpPr>
          <p:cNvPr id="25" name="Rectangle: Rounded Corners 24">
            <a:extLst>
              <a:ext uri="{FF2B5EF4-FFF2-40B4-BE49-F238E27FC236}">
                <a16:creationId xmlns:a16="http://schemas.microsoft.com/office/drawing/2014/main" id="{C9203BCF-EA3C-45C8-BD57-E6912021FC34}"/>
              </a:ext>
            </a:extLst>
          </p:cNvPr>
          <p:cNvSpPr/>
          <p:nvPr/>
        </p:nvSpPr>
        <p:spPr>
          <a:xfrm>
            <a:off x="10358835" y="3275910"/>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956A74B2-BCA2-4185-907C-CE91FF4E110D}"/>
              </a:ext>
            </a:extLst>
          </p:cNvPr>
          <p:cNvSpPr/>
          <p:nvPr/>
        </p:nvSpPr>
        <p:spPr>
          <a:xfrm>
            <a:off x="10358836" y="3505428"/>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BFA7C7E4-89DF-429B-AA69-890468B822B4}"/>
              </a:ext>
            </a:extLst>
          </p:cNvPr>
          <p:cNvSpPr/>
          <p:nvPr/>
        </p:nvSpPr>
        <p:spPr>
          <a:xfrm>
            <a:off x="10790329" y="5011066"/>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01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596C05-DAB2-4956-8C6A-3D4FDD554913}"/>
              </a:ext>
            </a:extLst>
          </p:cNvPr>
          <p:cNvPicPr>
            <a:picLocks noGrp="1" noChangeAspect="1"/>
          </p:cNvPicPr>
          <p:nvPr>
            <p:ph idx="1"/>
          </p:nvPr>
        </p:nvPicPr>
        <p:blipFill>
          <a:blip r:embed="rId3"/>
          <a:stretch>
            <a:fillRect/>
          </a:stretch>
        </p:blipFill>
        <p:spPr>
          <a:xfrm>
            <a:off x="1229591" y="614920"/>
            <a:ext cx="9564254" cy="5349696"/>
          </a:xfrm>
          <a:prstGeom prst="rect">
            <a:avLst/>
          </a:prstGeom>
        </p:spPr>
      </p:pic>
      <p:sp>
        <p:nvSpPr>
          <p:cNvPr id="6" name="Rectangle 5">
            <a:extLst>
              <a:ext uri="{FF2B5EF4-FFF2-40B4-BE49-F238E27FC236}">
                <a16:creationId xmlns:a16="http://schemas.microsoft.com/office/drawing/2014/main" id="{D366CFB3-0996-411E-9FB8-4F97F57FDB14}"/>
              </a:ext>
            </a:extLst>
          </p:cNvPr>
          <p:cNvSpPr/>
          <p:nvPr/>
        </p:nvSpPr>
        <p:spPr>
          <a:xfrm>
            <a:off x="8759536" y="781175"/>
            <a:ext cx="2202873" cy="439349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00FF48-8BB5-49C4-BDDB-9CD7CE281727}"/>
              </a:ext>
            </a:extLst>
          </p:cNvPr>
          <p:cNvSpPr/>
          <p:nvPr/>
        </p:nvSpPr>
        <p:spPr>
          <a:xfrm>
            <a:off x="7668491" y="727129"/>
            <a:ext cx="630382" cy="439349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DB52F1-A9BA-4CB6-B1F1-C88CC030FC54}"/>
              </a:ext>
            </a:extLst>
          </p:cNvPr>
          <p:cNvSpPr/>
          <p:nvPr/>
        </p:nvSpPr>
        <p:spPr>
          <a:xfrm>
            <a:off x="3724563" y="727127"/>
            <a:ext cx="630382" cy="439349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BC1E65-51C8-41B2-AB38-555454728560}"/>
              </a:ext>
            </a:extLst>
          </p:cNvPr>
          <p:cNvSpPr/>
          <p:nvPr/>
        </p:nvSpPr>
        <p:spPr>
          <a:xfrm>
            <a:off x="5611668" y="718830"/>
            <a:ext cx="630382" cy="439349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95127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573A57-B75B-447A-A428-4B7894B66020}"/>
              </a:ext>
            </a:extLst>
          </p:cNvPr>
          <p:cNvSpPr>
            <a:spLocks noGrp="1"/>
          </p:cNvSpPr>
          <p:nvPr>
            <p:ph type="title"/>
          </p:nvPr>
        </p:nvSpPr>
        <p:spPr/>
        <p:txBody>
          <a:bodyPr/>
          <a:lstStyle/>
          <a:p>
            <a:r>
              <a:rPr lang="en-US" dirty="0"/>
              <a:t>Exploratory Data analysis</a:t>
            </a:r>
          </a:p>
        </p:txBody>
      </p:sp>
      <p:pic>
        <p:nvPicPr>
          <p:cNvPr id="6" name="Picture 5">
            <a:extLst>
              <a:ext uri="{FF2B5EF4-FFF2-40B4-BE49-F238E27FC236}">
                <a16:creationId xmlns:a16="http://schemas.microsoft.com/office/drawing/2014/main" id="{FFB94848-1760-4015-B253-9EAC9BF7F9E8}"/>
              </a:ext>
            </a:extLst>
          </p:cNvPr>
          <p:cNvPicPr>
            <a:picLocks noChangeAspect="1"/>
          </p:cNvPicPr>
          <p:nvPr/>
        </p:nvPicPr>
        <p:blipFill>
          <a:blip r:embed="rId3"/>
          <a:stretch>
            <a:fillRect/>
          </a:stretch>
        </p:blipFill>
        <p:spPr>
          <a:xfrm>
            <a:off x="635946" y="1571818"/>
            <a:ext cx="6105571" cy="463013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4227234-2F21-4FB8-BDD4-314E18BBC096}"/>
              </a:ext>
            </a:extLst>
          </p:cNvPr>
          <p:cNvPicPr>
            <a:picLocks noChangeAspect="1"/>
          </p:cNvPicPr>
          <p:nvPr/>
        </p:nvPicPr>
        <p:blipFill>
          <a:blip r:embed="rId4"/>
          <a:stretch>
            <a:fillRect/>
          </a:stretch>
        </p:blipFill>
        <p:spPr>
          <a:xfrm>
            <a:off x="5450484" y="2449080"/>
            <a:ext cx="6105570" cy="3752877"/>
          </a:xfrm>
          <a:prstGeom prst="rect">
            <a:avLst/>
          </a:prstGeom>
          <a:ln>
            <a:noFill/>
          </a:ln>
          <a:effectLst>
            <a:outerShdw blurRad="292100" dist="139700" dir="2700000" algn="tl" rotWithShape="0">
              <a:srgbClr val="333333">
                <a:alpha val="65000"/>
              </a:srgbClr>
            </a:outerShdw>
          </a:effectLst>
        </p:spPr>
      </p:pic>
      <p:pic>
        <p:nvPicPr>
          <p:cNvPr id="9" name="Graphic 8" descr="Arrow Rotate right">
            <a:extLst>
              <a:ext uri="{FF2B5EF4-FFF2-40B4-BE49-F238E27FC236}">
                <a16:creationId xmlns:a16="http://schemas.microsoft.com/office/drawing/2014/main" id="{4A0B1011-F595-4085-84BA-917D366427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76585" y="1553249"/>
            <a:ext cx="914400" cy="914400"/>
          </a:xfrm>
          <a:prstGeom prst="rect">
            <a:avLst/>
          </a:prstGeom>
        </p:spPr>
      </p:pic>
      <p:sp>
        <p:nvSpPr>
          <p:cNvPr id="10" name="Rectangle 9">
            <a:extLst>
              <a:ext uri="{FF2B5EF4-FFF2-40B4-BE49-F238E27FC236}">
                <a16:creationId xmlns:a16="http://schemas.microsoft.com/office/drawing/2014/main" id="{48FB3A82-EE91-4E6F-B20C-8760F856EB88}"/>
              </a:ext>
            </a:extLst>
          </p:cNvPr>
          <p:cNvSpPr/>
          <p:nvPr/>
        </p:nvSpPr>
        <p:spPr>
          <a:xfrm>
            <a:off x="5667663" y="1571818"/>
            <a:ext cx="1073854" cy="672619"/>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27B823-5893-4371-8278-FBE0FF6016B6}"/>
              </a:ext>
            </a:extLst>
          </p:cNvPr>
          <p:cNvSpPr/>
          <p:nvPr/>
        </p:nvSpPr>
        <p:spPr>
          <a:xfrm>
            <a:off x="5497238" y="2449080"/>
            <a:ext cx="6058816" cy="375287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32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5705614" y="902859"/>
            <a:ext cx="2214331" cy="587584"/>
          </a:xfrm>
        </p:spPr>
        <p:txBody>
          <a:bodyPr>
            <a:normAutofit/>
          </a:bodyPr>
          <a:lstStyle/>
          <a:p>
            <a:r>
              <a:rPr lang="en-US" sz="2000" dirty="0"/>
              <a:t>ARM</a:t>
            </a:r>
          </a:p>
        </p:txBody>
      </p:sp>
      <p:pic>
        <p:nvPicPr>
          <p:cNvPr id="8" name="Picture 7">
            <a:extLst>
              <a:ext uri="{FF2B5EF4-FFF2-40B4-BE49-F238E27FC236}">
                <a16:creationId xmlns:a16="http://schemas.microsoft.com/office/drawing/2014/main" id="{9BD32C86-9B00-4767-B9A5-E22A72E972BA}"/>
              </a:ext>
            </a:extLst>
          </p:cNvPr>
          <p:cNvPicPr>
            <a:picLocks noChangeAspect="1"/>
          </p:cNvPicPr>
          <p:nvPr/>
        </p:nvPicPr>
        <p:blipFill>
          <a:blip r:embed="rId2"/>
          <a:stretch>
            <a:fillRect/>
          </a:stretch>
        </p:blipFill>
        <p:spPr>
          <a:xfrm>
            <a:off x="7756662" y="3173841"/>
            <a:ext cx="3629025" cy="2781300"/>
          </a:xfrm>
          <a:prstGeom prst="rect">
            <a:avLst/>
          </a:prstGeom>
        </p:spPr>
      </p:pic>
      <p:pic>
        <p:nvPicPr>
          <p:cNvPr id="9" name="Picture 8">
            <a:extLst>
              <a:ext uri="{FF2B5EF4-FFF2-40B4-BE49-F238E27FC236}">
                <a16:creationId xmlns:a16="http://schemas.microsoft.com/office/drawing/2014/main" id="{63C98980-CC12-4F1D-96F7-156BCE2F8210}"/>
              </a:ext>
            </a:extLst>
          </p:cNvPr>
          <p:cNvPicPr>
            <a:picLocks noChangeAspect="1"/>
          </p:cNvPicPr>
          <p:nvPr/>
        </p:nvPicPr>
        <p:blipFill>
          <a:blip r:embed="rId3"/>
          <a:stretch>
            <a:fillRect/>
          </a:stretch>
        </p:blipFill>
        <p:spPr>
          <a:xfrm>
            <a:off x="5705614" y="1530455"/>
            <a:ext cx="5389106" cy="1754326"/>
          </a:xfrm>
          <a:prstGeom prst="rect">
            <a:avLst/>
          </a:prstGeom>
        </p:spPr>
      </p:pic>
      <p:pic>
        <p:nvPicPr>
          <p:cNvPr id="10" name="Picture 9">
            <a:extLst>
              <a:ext uri="{FF2B5EF4-FFF2-40B4-BE49-F238E27FC236}">
                <a16:creationId xmlns:a16="http://schemas.microsoft.com/office/drawing/2014/main" id="{F128295D-B046-4F48-B14D-1CFB2EC442DD}"/>
              </a:ext>
            </a:extLst>
          </p:cNvPr>
          <p:cNvPicPr>
            <a:picLocks noChangeAspect="1"/>
          </p:cNvPicPr>
          <p:nvPr/>
        </p:nvPicPr>
        <p:blipFill>
          <a:blip r:embed="rId4"/>
          <a:stretch>
            <a:fillRect/>
          </a:stretch>
        </p:blipFill>
        <p:spPr>
          <a:xfrm>
            <a:off x="1315799" y="2996670"/>
            <a:ext cx="3991623" cy="30099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itle 15">
            <a:extLst>
              <a:ext uri="{FF2B5EF4-FFF2-40B4-BE49-F238E27FC236}">
                <a16:creationId xmlns:a16="http://schemas.microsoft.com/office/drawing/2014/main" id="{2B380CDE-2931-4D19-BA3E-39E2F2E37E1A}"/>
              </a:ext>
            </a:extLst>
          </p:cNvPr>
          <p:cNvSpPr txBox="1">
            <a:spLocks/>
          </p:cNvSpPr>
          <p:nvPr/>
        </p:nvSpPr>
        <p:spPr>
          <a:xfrm>
            <a:off x="1257917" y="2113826"/>
            <a:ext cx="2214331" cy="58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2000" dirty="0"/>
              <a:t>K-means</a:t>
            </a:r>
          </a:p>
        </p:txBody>
      </p:sp>
      <p:sp>
        <p:nvSpPr>
          <p:cNvPr id="3" name="TextBox 2">
            <a:extLst>
              <a:ext uri="{FF2B5EF4-FFF2-40B4-BE49-F238E27FC236}">
                <a16:creationId xmlns:a16="http://schemas.microsoft.com/office/drawing/2014/main" id="{A46BBEF4-01CD-4772-9D9F-C530D17602F1}"/>
              </a:ext>
            </a:extLst>
          </p:cNvPr>
          <p:cNvSpPr txBox="1"/>
          <p:nvPr/>
        </p:nvSpPr>
        <p:spPr>
          <a:xfrm>
            <a:off x="1054443" y="902859"/>
            <a:ext cx="3912973" cy="1077218"/>
          </a:xfrm>
          <a:prstGeom prst="rect">
            <a:avLst/>
          </a:prstGeom>
          <a:noFill/>
        </p:spPr>
        <p:txBody>
          <a:bodyPr wrap="square" rtlCol="0">
            <a:spAutoFit/>
          </a:bodyPr>
          <a:lstStyle/>
          <a:p>
            <a:r>
              <a:rPr lang="en-US" sz="2800" dirty="0"/>
              <a:t>VISUALIZING GROUPS</a:t>
            </a:r>
          </a:p>
          <a:p>
            <a:r>
              <a:rPr lang="en-US" dirty="0"/>
              <a:t>Can we see patterns to inform which attributes to focus on? </a:t>
            </a:r>
          </a:p>
        </p:txBody>
      </p:sp>
    </p:spTree>
    <p:extLst>
      <p:ext uri="{BB962C8B-B14F-4D97-AF65-F5344CB8AC3E}">
        <p14:creationId xmlns:p14="http://schemas.microsoft.com/office/powerpoint/2010/main" val="224627665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1C3C7726A1B14A897A2492E7F6CC80" ma:contentTypeVersion="5" ma:contentTypeDescription="Create a new document." ma:contentTypeScope="" ma:versionID="801d974d3a0fa2c2646db4979fe66b26">
  <xsd:schema xmlns:xsd="http://www.w3.org/2001/XMLSchema" xmlns:xs="http://www.w3.org/2001/XMLSchema" xmlns:p="http://schemas.microsoft.com/office/2006/metadata/properties" xmlns:ns3="8c40f622-1298-42ba-9df6-bef0071e468e" xmlns:ns4="c6244c8b-f84a-45dc-ab93-c49dafa68fef" targetNamespace="http://schemas.microsoft.com/office/2006/metadata/properties" ma:root="true" ma:fieldsID="81f572aab41352e9a8d58c14d95d4abb" ns3:_="" ns4:_="">
    <xsd:import namespace="8c40f622-1298-42ba-9df6-bef0071e468e"/>
    <xsd:import namespace="c6244c8b-f84a-45dc-ab93-c49dafa68fe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40f622-1298-42ba-9df6-bef0071e468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244c8b-f84a-45dc-ab93-c49dafa68fe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0F037A-05F6-450B-9FF3-0D00F1ABE08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BE55780-6C86-4ED8-8540-DDFA8511F4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40f622-1298-42ba-9df6-bef0071e468e"/>
    <ds:schemaRef ds:uri="c6244c8b-f84a-45dc-ab93-c49dafa68f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2BFE92-C3BC-4275-ABD9-5B8E750DC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1722</Words>
  <Application>Microsoft Office PowerPoint</Application>
  <PresentationFormat>Widescreen</PresentationFormat>
  <Paragraphs>417</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RetrospectVTI</vt:lpstr>
      <vt:lpstr>Employee attrition</vt:lpstr>
      <vt:lpstr>The business problem</vt:lpstr>
      <vt:lpstr>Our approach</vt:lpstr>
      <vt:lpstr>OUR DATA</vt:lpstr>
      <vt:lpstr>PowerPoint Presentation</vt:lpstr>
      <vt:lpstr>Goodman and Kruskal tau measure</vt:lpstr>
      <vt:lpstr>PowerPoint Presentation</vt:lpstr>
      <vt:lpstr>Exploratory Data analysis</vt:lpstr>
      <vt:lpstr>ARM</vt:lpstr>
      <vt:lpstr>DISCRETIZATION Based on percentiles</vt:lpstr>
      <vt:lpstr>Logistic Regression</vt:lpstr>
      <vt:lpstr>Models</vt:lpstr>
      <vt:lpstr>Model Results</vt:lpstr>
      <vt:lpstr>Key attributes</vt:lpstr>
      <vt:lpstr>Conclusions: For future analysis</vt:lpstr>
      <vt:lpstr>Conclusions: Business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
  <cp:lastModifiedBy/>
  <cp:revision>1</cp:revision>
  <dcterms:created xsi:type="dcterms:W3CDTF">2020-03-12T03:45:19Z</dcterms:created>
  <dcterms:modified xsi:type="dcterms:W3CDTF">2020-03-15T19:52:40Z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0x0101000D1C3C7726A1B14A897A2492E7F6CC80</vt:lpwstr>
  </property>
</Properties>
</file>