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77" r:id="rId4"/>
    <p:sldId id="259" r:id="rId5"/>
    <p:sldId id="260" r:id="rId6"/>
    <p:sldId id="266" r:id="rId7"/>
    <p:sldId id="262" r:id="rId8"/>
    <p:sldId id="263" r:id="rId9"/>
    <p:sldId id="269" r:id="rId10"/>
    <p:sldId id="264" r:id="rId11"/>
    <p:sldId id="270" r:id="rId12"/>
    <p:sldId id="265" r:id="rId13"/>
    <p:sldId id="271" r:id="rId14"/>
    <p:sldId id="261" r:id="rId15"/>
    <p:sldId id="272" r:id="rId16"/>
    <p:sldId id="273" r:id="rId17"/>
    <p:sldId id="267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1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E6944F-8919-BB4F-BFBE-A3BE632FCC8E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976B7F1-71E8-1C49-95DC-AA32B753A3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ITP 484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Multiplayer Game Programming</a:t>
            </a:r>
          </a:p>
          <a:p>
            <a:endParaRPr lang="en-US" dirty="0"/>
          </a:p>
          <a:p>
            <a:r>
              <a:rPr lang="en-US" dirty="0" smtClean="0"/>
              <a:t>Lecture 11: Scalability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Spatial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Dynamically Partition Users based on changing user state</a:t>
            </a:r>
          </a:p>
          <a:p>
            <a:r>
              <a:rPr lang="en-US" dirty="0" smtClean="0"/>
              <a:t>Complementary to Static Zone Partitioning / </a:t>
            </a:r>
            <a:r>
              <a:rPr lang="en-US" dirty="0" err="1" smtClean="0"/>
              <a:t>Midphase</a:t>
            </a:r>
            <a:endParaRPr lang="en-US" dirty="0" smtClean="0"/>
          </a:p>
          <a:p>
            <a:r>
              <a:rPr lang="en-US" dirty="0" smtClean="0"/>
              <a:t>Calculates a subset of the User Partition that’s relevant to a particular user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98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Spatial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Aura, Focus, Nimbus model</a:t>
            </a:r>
            <a:endParaRPr lang="en-US" dirty="0"/>
          </a:p>
          <a:p>
            <a:pPr lvl="1"/>
            <a:r>
              <a:rPr lang="en-US" dirty="0"/>
              <a:t>G</a:t>
            </a:r>
            <a:r>
              <a:rPr lang="en-US" dirty="0" smtClean="0"/>
              <a:t>eo to represent its focus / awareness</a:t>
            </a:r>
          </a:p>
          <a:p>
            <a:pPr lvl="1"/>
            <a:r>
              <a:rPr lang="en-US" dirty="0" smtClean="0"/>
              <a:t>Geo represent Nimbus / Presence in the world</a:t>
            </a:r>
          </a:p>
          <a:p>
            <a:pPr lvl="1"/>
            <a:r>
              <a:rPr lang="en-US" dirty="0" smtClean="0"/>
              <a:t>Geo to represent Aura </a:t>
            </a:r>
          </a:p>
          <a:p>
            <a:pPr lvl="2"/>
            <a:r>
              <a:rPr lang="en-US" dirty="0" smtClean="0"/>
              <a:t>close fitting geo encompassing Focus and Nimbus</a:t>
            </a:r>
            <a:endParaRPr lang="en-US" dirty="0"/>
          </a:p>
          <a:p>
            <a:pPr lvl="1"/>
            <a:r>
              <a:rPr lang="en-US" dirty="0" smtClean="0"/>
              <a:t>If Auras intersect</a:t>
            </a:r>
          </a:p>
          <a:p>
            <a:pPr lvl="2"/>
            <a:r>
              <a:rPr lang="en-US" dirty="0" smtClean="0"/>
              <a:t>Test if Nimbus in Focus</a:t>
            </a:r>
          </a:p>
          <a:p>
            <a:pPr lvl="3"/>
            <a:r>
              <a:rPr lang="en-US" dirty="0" smtClean="0"/>
              <a:t>If so, relevant!</a:t>
            </a:r>
          </a:p>
          <a:p>
            <a:pPr lvl="1"/>
            <a:r>
              <a:rPr lang="en-US" dirty="0" smtClean="0"/>
              <a:t>Multiple Media Types!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687742" y="4153839"/>
            <a:ext cx="3848595" cy="2664824"/>
            <a:chOff x="1864172" y="4165179"/>
            <a:chExt cx="3848595" cy="2664824"/>
          </a:xfrm>
        </p:grpSpPr>
        <p:sp>
          <p:nvSpPr>
            <p:cNvPr id="7" name="Oval 6"/>
            <p:cNvSpPr/>
            <p:nvPr/>
          </p:nvSpPr>
          <p:spPr>
            <a:xfrm>
              <a:off x="3708060" y="5384203"/>
              <a:ext cx="294831" cy="2948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002892" y="4732180"/>
              <a:ext cx="1709875" cy="1564870"/>
              <a:chOff x="1564871" y="4700562"/>
              <a:chExt cx="1709875" cy="1564870"/>
            </a:xfrm>
          </p:grpSpPr>
          <p:sp>
            <p:nvSpPr>
              <p:cNvPr id="11" name="Isosceles Triangle 10"/>
              <p:cNvSpPr/>
              <p:nvPr/>
            </p:nvSpPr>
            <p:spPr>
              <a:xfrm rot="16200000">
                <a:off x="1275736" y="4989697"/>
                <a:ext cx="1564870" cy="986599"/>
              </a:xfrm>
              <a:prstGeom prst="triangle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51471" y="535258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Focus</a:t>
                </a:r>
                <a:endParaRPr lang="en-US" dirty="0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2925620" y="4607439"/>
              <a:ext cx="2052474" cy="183140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90550" y="4810747"/>
              <a:ext cx="90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Nimbus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494723" y="4165179"/>
              <a:ext cx="2805634" cy="266482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64172" y="5309717"/>
              <a:ext cx="630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Aura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93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Potentially Visible Set ( PVS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case combination of Static Zone Partitioning and Dynamic Space Partitioning</a:t>
            </a:r>
          </a:p>
          <a:p>
            <a:r>
              <a:rPr lang="en-US" dirty="0" smtClean="0"/>
              <a:t>Break world into Cells</a:t>
            </a:r>
          </a:p>
          <a:p>
            <a:pPr lvl="1"/>
            <a:r>
              <a:rPr lang="en-US" dirty="0" smtClean="0"/>
              <a:t>Each Zone can contain one or more Cell</a:t>
            </a:r>
          </a:p>
          <a:p>
            <a:r>
              <a:rPr lang="en-US" dirty="0" smtClean="0"/>
              <a:t>Mark Portals ( transparent Cell boundaries )</a:t>
            </a:r>
          </a:p>
          <a:p>
            <a:r>
              <a:rPr lang="en-US" dirty="0" smtClean="0"/>
              <a:t>For each Cell, calculate other viewable Cells</a:t>
            </a:r>
          </a:p>
        </p:txBody>
      </p:sp>
    </p:spTree>
    <p:extLst>
      <p:ext uri="{BB962C8B-B14F-4D97-AF65-F5344CB8AC3E}">
        <p14:creationId xmlns:p14="http://schemas.microsoft.com/office/powerpoint/2010/main" val="164871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PVS Example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566982" y="1995879"/>
            <a:ext cx="3025866" cy="3413407"/>
            <a:chOff x="566982" y="1995879"/>
            <a:chExt cx="3025866" cy="341340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66982" y="1995879"/>
              <a:ext cx="0" cy="34134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6982" y="1995879"/>
              <a:ext cx="419601" cy="4488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09228" y="2835056"/>
              <a:ext cx="396889" cy="5443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6982" y="3991759"/>
              <a:ext cx="5216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406115" y="2835056"/>
              <a:ext cx="1" cy="7371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1149350" y="2561424"/>
              <a:ext cx="273090" cy="2736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66982" y="1995879"/>
              <a:ext cx="30258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22439" y="1995879"/>
              <a:ext cx="686735" cy="1576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406115" y="3991759"/>
              <a:ext cx="154219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948307" y="1995879"/>
              <a:ext cx="0" cy="13835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09174" y="3039180"/>
              <a:ext cx="27664" cy="9625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84" y="5409286"/>
              <a:ext cx="30258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717270" y="4502069"/>
              <a:ext cx="0" cy="907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592848" y="1995879"/>
              <a:ext cx="0" cy="34134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406115" y="3991759"/>
              <a:ext cx="0" cy="11000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5511" y="272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1348047" y="2192092"/>
              <a:ext cx="34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 flipH="1">
              <a:off x="2384939" y="2911216"/>
              <a:ext cx="34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 flipH="1">
              <a:off x="1694591" y="3280548"/>
              <a:ext cx="34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895832" y="3465214"/>
              <a:ext cx="34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3157404" y="2739441"/>
              <a:ext cx="34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1370726" y="4714517"/>
              <a:ext cx="34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722560" y="4502069"/>
              <a:ext cx="34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 flipH="1">
              <a:off x="2601763" y="4502069"/>
              <a:ext cx="34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986583" y="2444750"/>
              <a:ext cx="192774" cy="165100"/>
            </a:xfrm>
            <a:prstGeom prst="line">
              <a:avLst/>
            </a:prstGeom>
            <a:ln w="6350" cmpd="sng"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05511" y="3379387"/>
              <a:ext cx="403717" cy="622325"/>
            </a:xfrm>
            <a:prstGeom prst="line">
              <a:avLst/>
            </a:prstGeom>
            <a:ln w="6350" cmpd="sng"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406115" y="3572170"/>
              <a:ext cx="1" cy="419589"/>
            </a:xfrm>
            <a:prstGeom prst="line">
              <a:avLst/>
            </a:prstGeom>
            <a:ln w="6350" cmpd="sng"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088605" y="3991759"/>
              <a:ext cx="333834" cy="9953"/>
            </a:xfrm>
            <a:prstGeom prst="line">
              <a:avLst/>
            </a:prstGeom>
            <a:ln w="6350" cmpd="sng"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06116" y="5091760"/>
              <a:ext cx="0" cy="317526"/>
            </a:xfrm>
            <a:prstGeom prst="line">
              <a:avLst/>
            </a:prstGeom>
            <a:ln w="6350" cmpd="sng"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1717270" y="4001712"/>
              <a:ext cx="6357" cy="500357"/>
            </a:xfrm>
            <a:prstGeom prst="line">
              <a:avLst/>
            </a:prstGeom>
            <a:ln w="6350" cmpd="sng"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948307" y="3991759"/>
              <a:ext cx="644541" cy="9953"/>
            </a:xfrm>
            <a:prstGeom prst="line">
              <a:avLst/>
            </a:prstGeom>
            <a:ln w="6350" cmpd="sng"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948307" y="3379387"/>
              <a:ext cx="0" cy="622325"/>
            </a:xfrm>
            <a:prstGeom prst="line">
              <a:avLst/>
            </a:prstGeom>
            <a:ln w="6350" cmpd="sng"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109174" y="1995879"/>
              <a:ext cx="8257" cy="1043301"/>
            </a:xfrm>
            <a:prstGeom prst="line">
              <a:avLst/>
            </a:prstGeom>
            <a:ln w="6350" cmpd="sng"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4821481" y="1995879"/>
            <a:ext cx="3025867" cy="4080157"/>
            <a:chOff x="4821481" y="1995879"/>
            <a:chExt cx="3025867" cy="4080157"/>
          </a:xfrm>
        </p:grpSpPr>
        <p:sp>
          <p:nvSpPr>
            <p:cNvPr id="134" name="Rectangle 133"/>
            <p:cNvSpPr/>
            <p:nvPr/>
          </p:nvSpPr>
          <p:spPr>
            <a:xfrm>
              <a:off x="4821481" y="4668463"/>
              <a:ext cx="839134" cy="13855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821482" y="2662629"/>
              <a:ext cx="1542192" cy="20058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821482" y="2662629"/>
              <a:ext cx="3025866" cy="3413407"/>
              <a:chOff x="566982" y="1995879"/>
              <a:chExt cx="3025866" cy="3413407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566982" y="1995879"/>
                <a:ext cx="0" cy="34134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66982" y="1995879"/>
                <a:ext cx="419601" cy="4488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1009228" y="2835056"/>
                <a:ext cx="396889" cy="54433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66982" y="3991759"/>
                <a:ext cx="52162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>
                <a:off x="1406115" y="2835056"/>
                <a:ext cx="1" cy="7371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1149350" y="2561424"/>
                <a:ext cx="273090" cy="2736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66982" y="1995879"/>
                <a:ext cx="302586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1422439" y="1995879"/>
                <a:ext cx="686735" cy="15762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1406115" y="3991759"/>
                <a:ext cx="154219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948307" y="1995879"/>
                <a:ext cx="0" cy="13835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109174" y="3039180"/>
                <a:ext cx="27664" cy="9625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566984" y="5409286"/>
                <a:ext cx="30258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717270" y="4502069"/>
                <a:ext cx="0" cy="907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592848" y="1995879"/>
                <a:ext cx="0" cy="34134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406115" y="3991759"/>
                <a:ext cx="0" cy="11000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605511" y="272655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 flipH="1">
                <a:off x="1348047" y="2192092"/>
                <a:ext cx="34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 flipH="1">
                <a:off x="2384939" y="2911216"/>
                <a:ext cx="34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 flipH="1">
                <a:off x="1694591" y="3280548"/>
                <a:ext cx="34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flipH="1">
                <a:off x="895832" y="3465214"/>
                <a:ext cx="34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flipH="1">
                <a:off x="3157404" y="2739441"/>
                <a:ext cx="34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flipH="1">
                <a:off x="1370726" y="4714517"/>
                <a:ext cx="34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flipH="1">
                <a:off x="722560" y="4502069"/>
                <a:ext cx="34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flipH="1">
                <a:off x="2601763" y="4502069"/>
                <a:ext cx="34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en-US" dirty="0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986583" y="2444750"/>
                <a:ext cx="192774" cy="165100"/>
              </a:xfrm>
              <a:prstGeom prst="line">
                <a:avLst/>
              </a:prstGeom>
              <a:ln w="635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605511" y="3379387"/>
                <a:ext cx="403717" cy="622325"/>
              </a:xfrm>
              <a:prstGeom prst="line">
                <a:avLst/>
              </a:prstGeom>
              <a:ln w="635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1406115" y="3572170"/>
                <a:ext cx="1" cy="419589"/>
              </a:xfrm>
              <a:prstGeom prst="line">
                <a:avLst/>
              </a:prstGeom>
              <a:ln w="635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1088605" y="3991759"/>
                <a:ext cx="333834" cy="9953"/>
              </a:xfrm>
              <a:prstGeom prst="line">
                <a:avLst/>
              </a:prstGeom>
              <a:ln w="635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1406116" y="5091760"/>
                <a:ext cx="0" cy="317526"/>
              </a:xfrm>
              <a:prstGeom prst="line">
                <a:avLst/>
              </a:prstGeom>
              <a:ln w="635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1717270" y="4001712"/>
                <a:ext cx="6357" cy="500357"/>
              </a:xfrm>
              <a:prstGeom prst="line">
                <a:avLst/>
              </a:prstGeom>
              <a:ln w="635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948307" y="3991759"/>
                <a:ext cx="644541" cy="9953"/>
              </a:xfrm>
              <a:prstGeom prst="line">
                <a:avLst/>
              </a:prstGeom>
              <a:ln w="635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948307" y="3379387"/>
                <a:ext cx="0" cy="622325"/>
              </a:xfrm>
              <a:prstGeom prst="line">
                <a:avLst/>
              </a:prstGeom>
              <a:ln w="635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2109174" y="1995879"/>
                <a:ext cx="8257" cy="1043301"/>
              </a:xfrm>
              <a:prstGeom prst="line">
                <a:avLst/>
              </a:prstGeom>
              <a:ln w="635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135"/>
            <p:cNvSpPr txBox="1"/>
            <p:nvPr/>
          </p:nvSpPr>
          <p:spPr>
            <a:xfrm>
              <a:off x="4977060" y="1995879"/>
              <a:ext cx="1212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1: 2, 3, 4, 7</a:t>
              </a:r>
              <a:endParaRPr lang="en-US" dirty="0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009228" y="5785534"/>
            <a:ext cx="2523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for rendering too!</a:t>
            </a:r>
          </a:p>
          <a:p>
            <a:r>
              <a:rPr lang="en-US" dirty="0" smtClean="0"/>
              <a:t>BSP!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1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one server just isn’t enough</a:t>
            </a:r>
          </a:p>
          <a:p>
            <a:pPr lvl="1"/>
            <a:r>
              <a:rPr lang="en-US" dirty="0" smtClean="0"/>
              <a:t>Not enough bandwidth</a:t>
            </a:r>
          </a:p>
          <a:p>
            <a:pPr lvl="2"/>
            <a:r>
              <a:rPr lang="en-US" dirty="0" err="1" smtClean="0"/>
              <a:t>Geolocate</a:t>
            </a:r>
            <a:endParaRPr lang="en-US" dirty="0" smtClean="0"/>
          </a:p>
          <a:p>
            <a:pPr lvl="1"/>
            <a:r>
              <a:rPr lang="en-US" dirty="0" smtClean="0"/>
              <a:t>Not enough CPU</a:t>
            </a:r>
          </a:p>
          <a:p>
            <a:r>
              <a:rPr lang="en-US" dirty="0" smtClean="0"/>
              <a:t>Need to partition users onto different servers to reduce load on a single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Game Instance</a:t>
            </a:r>
          </a:p>
          <a:p>
            <a:pPr lvl="1"/>
            <a:r>
              <a:rPr lang="en-US" dirty="0" smtClean="0"/>
              <a:t>Each instance of a game has own server process</a:t>
            </a:r>
          </a:p>
          <a:p>
            <a:pPr lvl="1"/>
            <a:r>
              <a:rPr lang="en-US" dirty="0" smtClean="0"/>
              <a:t>Limited number of players per game ( 2-128 )</a:t>
            </a:r>
          </a:p>
          <a:p>
            <a:pPr lvl="1"/>
            <a:r>
              <a:rPr lang="en-US" dirty="0" smtClean="0"/>
              <a:t>Does not interact with other games</a:t>
            </a:r>
          </a:p>
          <a:p>
            <a:pPr lvl="1"/>
            <a:r>
              <a:rPr lang="en-US" dirty="0" smtClean="0"/>
              <a:t>Game Instance servers may report to shared backend database server</a:t>
            </a:r>
          </a:p>
          <a:p>
            <a:pPr lvl="1"/>
            <a:r>
              <a:rPr lang="en-US" dirty="0" err="1" smtClean="0"/>
              <a:t>CoD</a:t>
            </a:r>
            <a:r>
              <a:rPr lang="en-US" dirty="0" smtClean="0"/>
              <a:t>, </a:t>
            </a:r>
            <a:r>
              <a:rPr lang="en-US" dirty="0" err="1" smtClean="0"/>
              <a:t>LoL</a:t>
            </a:r>
            <a:r>
              <a:rPr lang="en-US" dirty="0" smtClean="0"/>
              <a:t>, CS, Most FPSs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6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Zone</a:t>
            </a:r>
          </a:p>
          <a:p>
            <a:pPr lvl="1"/>
            <a:r>
              <a:rPr lang="en-US" dirty="0" smtClean="0"/>
              <a:t>Each server holds one or more static Zones</a:t>
            </a:r>
          </a:p>
          <a:p>
            <a:pPr lvl="1"/>
            <a:r>
              <a:rPr lang="en-US" dirty="0" smtClean="0"/>
              <a:t>Adjacent zones aren’t necessarily on the same server</a:t>
            </a:r>
          </a:p>
          <a:p>
            <a:pPr lvl="2"/>
            <a:r>
              <a:rPr lang="en-US" dirty="0" smtClean="0"/>
              <a:t>Assignment to optimize bandwidth and CPU use</a:t>
            </a:r>
          </a:p>
          <a:p>
            <a:pPr lvl="1"/>
            <a:r>
              <a:rPr lang="en-US" dirty="0" smtClean="0"/>
              <a:t>As User moves from one Zone to another, client is potentially transferred to different server</a:t>
            </a:r>
          </a:p>
          <a:p>
            <a:pPr lvl="1"/>
            <a:r>
              <a:rPr lang="en-US" dirty="0" smtClean="0"/>
              <a:t>Most MMOs work this way</a:t>
            </a:r>
          </a:p>
          <a:p>
            <a:pPr lvl="2"/>
            <a:r>
              <a:rPr lang="en-US" dirty="0" smtClean="0"/>
              <a:t>E.g. EVE- each star system is a different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Edge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might need to see from Zone on one server to another</a:t>
            </a:r>
          </a:p>
          <a:p>
            <a:r>
              <a:rPr lang="en-US" dirty="0" smtClean="0"/>
              <a:t>Must Either:</a:t>
            </a:r>
          </a:p>
          <a:p>
            <a:pPr lvl="1"/>
            <a:r>
              <a:rPr lang="en-US" dirty="0" smtClean="0"/>
              <a:t>Have multiple servers send to client ( atypical )</a:t>
            </a:r>
          </a:p>
          <a:p>
            <a:pPr lvl="1"/>
            <a:r>
              <a:rPr lang="en-US" dirty="0" smtClean="0"/>
              <a:t>Create proxy / mirror objects on user’s server</a:t>
            </a:r>
          </a:p>
          <a:p>
            <a:pPr lvl="2"/>
            <a:r>
              <a:rPr lang="en-US" dirty="0" smtClean="0"/>
              <a:t>Must keep in sync with server-to-server communication</a:t>
            </a:r>
          </a:p>
          <a:p>
            <a:pPr lvl="2"/>
            <a:r>
              <a:rPr lang="en-US" dirty="0" smtClean="0"/>
              <a:t>Can decide to relax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1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Realm / Shard</a:t>
            </a:r>
          </a:p>
          <a:p>
            <a:pPr lvl="1"/>
            <a:r>
              <a:rPr lang="en-US" dirty="0" smtClean="0"/>
              <a:t>Sometimes, even static zone partitioning is not enough</a:t>
            </a:r>
          </a:p>
          <a:p>
            <a:pPr lvl="1"/>
            <a:r>
              <a:rPr lang="en-US" dirty="0" smtClean="0"/>
              <a:t>So entire MMO can be Instanced </a:t>
            </a:r>
          </a:p>
          <a:p>
            <a:pPr lvl="1"/>
            <a:r>
              <a:rPr lang="en-US" dirty="0" smtClean="0"/>
              <a:t>Users create account on a realm and only ever interact with other users in that realm</a:t>
            </a:r>
          </a:p>
          <a:p>
            <a:pPr lvl="2"/>
            <a:r>
              <a:rPr lang="en-US" dirty="0" smtClean="0"/>
              <a:t>Unless they specifically choose to move to another realm- some games allow this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www.warcraftrealms.com</a:t>
            </a:r>
            <a:r>
              <a:rPr lang="en-US" dirty="0" smtClean="0"/>
              <a:t>/</a:t>
            </a:r>
            <a:r>
              <a:rPr lang="en-US" dirty="0" err="1" smtClean="0"/>
              <a:t>realmstats.php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57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Analysis</a:t>
            </a:r>
          </a:p>
          <a:p>
            <a:r>
              <a:rPr lang="en-US" dirty="0" smtClean="0"/>
              <a:t>Dynamic Analysis</a:t>
            </a:r>
          </a:p>
          <a:p>
            <a:r>
              <a:rPr lang="en-US" dirty="0" smtClean="0"/>
              <a:t>Functional Testing / Unit Tests</a:t>
            </a:r>
          </a:p>
          <a:p>
            <a:pPr lvl="1"/>
            <a:r>
              <a:rPr lang="en-US" dirty="0" smtClean="0"/>
              <a:t>Think like bad guys</a:t>
            </a:r>
          </a:p>
          <a:p>
            <a:r>
              <a:rPr lang="en-US" dirty="0" smtClean="0"/>
              <a:t>Fuzz Testing</a:t>
            </a:r>
          </a:p>
          <a:p>
            <a:r>
              <a:rPr lang="en-US" dirty="0" smtClean="0"/>
              <a:t>Banned Functions</a:t>
            </a:r>
          </a:p>
          <a:p>
            <a:r>
              <a:rPr lang="en-US" dirty="0" smtClean="0"/>
              <a:t>Internal RFCs</a:t>
            </a:r>
          </a:p>
          <a:p>
            <a:r>
              <a:rPr lang="en-US" dirty="0" smtClean="0"/>
              <a:t>Load Testing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7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Why do RTS games often favor Device I/O based lock step algorithms over client side prediction ones?</a:t>
            </a:r>
          </a:p>
          <a:p>
            <a:r>
              <a:rPr lang="en-US" dirty="0" smtClean="0"/>
              <a:t>In a lockstep algorithm, what is a popular way to mitigate the effects of network latency and help ensure all player inputs have arrived at each peer by the time they’re necessary?</a:t>
            </a:r>
          </a:p>
          <a:p>
            <a:r>
              <a:rPr lang="en-US" dirty="0" smtClean="0"/>
              <a:t>Are you using an optimistic or conservative algorithm if you apply player input immediately on the client without waiting for a server response.  Why?</a:t>
            </a:r>
          </a:p>
          <a:p>
            <a:r>
              <a:rPr lang="en-US" dirty="0" smtClean="0"/>
              <a:t>In the case above, about how far ahead ( in simulation time ) is the player’s object on the client than the player’s object on the server?</a:t>
            </a:r>
          </a:p>
          <a:p>
            <a:r>
              <a:rPr lang="en-US" dirty="0" smtClean="0"/>
              <a:t>Describe, in short, how a client can incorporate a server side update to the local player’s controlled object, when using client side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3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most important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Validation</a:t>
            </a:r>
          </a:p>
          <a:p>
            <a:pPr lvl="1"/>
            <a:r>
              <a:rPr lang="en-US" dirty="0" smtClean="0"/>
              <a:t>Art of not trusting your data</a:t>
            </a:r>
          </a:p>
          <a:p>
            <a:r>
              <a:rPr lang="en-US" dirty="0" smtClean="0"/>
              <a:t>Output Encoding</a:t>
            </a:r>
          </a:p>
          <a:p>
            <a:pPr lvl="1"/>
            <a:r>
              <a:rPr lang="en-US" dirty="0" smtClean="0"/>
              <a:t>Art of not revealing your data</a:t>
            </a:r>
          </a:p>
          <a:p>
            <a:r>
              <a:rPr lang="en-US" dirty="0" smtClean="0"/>
              <a:t>Exception </a:t>
            </a:r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What do you do with errors?</a:t>
            </a:r>
          </a:p>
          <a:p>
            <a:pPr lvl="2"/>
            <a:r>
              <a:rPr lang="en-US" dirty="0" smtClean="0"/>
              <a:t>Don’t expose yourself through error reporting!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9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^</a:t>
            </a:r>
            <a:r>
              <a:rPr lang="en-US" dirty="0"/>
              <a:t>=, -=  ( with or without a &amp; first ) and &amp;= ~</a:t>
            </a:r>
          </a:p>
          <a:p>
            <a:r>
              <a:rPr lang="en-US" dirty="0" smtClean="0"/>
              <a:t>Constants </a:t>
            </a:r>
            <a:r>
              <a:rPr lang="en-US" dirty="0" err="1" smtClean="0"/>
              <a:t>vs</a:t>
            </a:r>
            <a:r>
              <a:rPr lang="en-US" dirty="0" smtClean="0"/>
              <a:t> Magic Numbers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726"/>
            <a:ext cx="8229600" cy="4878738"/>
          </a:xfrm>
        </p:spPr>
        <p:txBody>
          <a:bodyPr>
            <a:normAutofit/>
          </a:bodyPr>
          <a:lstStyle/>
          <a:p>
            <a:r>
              <a:rPr lang="en-US" dirty="0" smtClean="0"/>
              <a:t>How to maintain consistency and performance in the face of a rising number of users</a:t>
            </a:r>
          </a:p>
          <a:p>
            <a:endParaRPr lang="en-US" dirty="0" smtClean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User Partitioning</a:t>
            </a:r>
          </a:p>
          <a:p>
            <a:pPr lvl="1"/>
            <a:r>
              <a:rPr lang="en-US" dirty="0" smtClean="0"/>
              <a:t>Server Partitioning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5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 users into groups based on what they need to know about each other and how often they need to know it</a:t>
            </a:r>
          </a:p>
          <a:p>
            <a:r>
              <a:rPr lang="en-US" dirty="0" smtClean="0"/>
              <a:t>Share only what needs to be shared</a:t>
            </a:r>
          </a:p>
          <a:p>
            <a:r>
              <a:rPr lang="en-US" dirty="0" smtClean="0"/>
              <a:t>Similar to Relevancy / Scoping but more formal and encompassing</a:t>
            </a:r>
          </a:p>
        </p:txBody>
      </p:sp>
    </p:spTree>
    <p:extLst>
      <p:ext uri="{BB962C8B-B14F-4D97-AF65-F5344CB8AC3E}">
        <p14:creationId xmlns:p14="http://schemas.microsoft.com/office/powerpoint/2010/main" val="147833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Partition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Users on same Game Service ( Live, PSN, </a:t>
            </a:r>
            <a:r>
              <a:rPr lang="en-US" dirty="0" err="1" smtClean="0"/>
              <a:t>GameCenter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Leaderboards ( slow )</a:t>
            </a:r>
          </a:p>
          <a:p>
            <a:pPr lvl="1"/>
            <a:r>
              <a:rPr lang="en-US" dirty="0" smtClean="0"/>
              <a:t>Achievements ( slow )</a:t>
            </a:r>
          </a:p>
          <a:p>
            <a:r>
              <a:rPr lang="en-US" dirty="0" smtClean="0"/>
              <a:t>Users playing same Game ( </a:t>
            </a:r>
            <a:r>
              <a:rPr lang="en-US" dirty="0" err="1" smtClean="0"/>
              <a:t>LoL</a:t>
            </a:r>
            <a:r>
              <a:rPr lang="en-US" dirty="0" smtClean="0"/>
              <a:t>, </a:t>
            </a:r>
            <a:r>
              <a:rPr lang="en-US" dirty="0" err="1" smtClean="0"/>
              <a:t>WoW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Character Level ( slow )</a:t>
            </a:r>
          </a:p>
          <a:p>
            <a:pPr lvl="1"/>
            <a:r>
              <a:rPr lang="en-US" dirty="0" smtClean="0"/>
              <a:t>Character stats ( slow )</a:t>
            </a:r>
          </a:p>
          <a:p>
            <a:r>
              <a:rPr lang="en-US" dirty="0" smtClean="0"/>
              <a:t>Users in same Game Instance ( UT, </a:t>
            </a:r>
            <a:r>
              <a:rPr lang="en-US" dirty="0" err="1" smtClean="0"/>
              <a:t>CoD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Score / Kill Count ( almost real-time )</a:t>
            </a:r>
          </a:p>
          <a:p>
            <a:pPr lvl="1"/>
            <a:r>
              <a:rPr lang="en-US" dirty="0" smtClean="0"/>
              <a:t>Ping ( almost real-time )</a:t>
            </a:r>
          </a:p>
          <a:p>
            <a:r>
              <a:rPr lang="en-US" dirty="0" smtClean="0"/>
              <a:t>Users on same team in Game Instance </a:t>
            </a:r>
          </a:p>
          <a:p>
            <a:pPr lvl="1"/>
            <a:r>
              <a:rPr lang="en-US" dirty="0" smtClean="0"/>
              <a:t>Team Chat ( almost real-time )</a:t>
            </a:r>
          </a:p>
          <a:p>
            <a:r>
              <a:rPr lang="en-US" dirty="0" smtClean="0"/>
              <a:t>Users in same locality in Game Instance:</a:t>
            </a:r>
          </a:p>
          <a:p>
            <a:pPr lvl="1"/>
            <a:r>
              <a:rPr lang="en-US" dirty="0" smtClean="0"/>
              <a:t>Location / Rotation (real-time )</a:t>
            </a:r>
          </a:p>
          <a:p>
            <a:pPr lvl="1"/>
            <a:r>
              <a:rPr lang="en-US" dirty="0" smtClean="0"/>
              <a:t>Animation (real-time)</a:t>
            </a:r>
          </a:p>
          <a:p>
            <a:pPr lvl="1"/>
            <a:r>
              <a:rPr lang="en-US" dirty="0" smtClean="0"/>
              <a:t>Game Actions ( real-time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0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/ Spatial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Zones</a:t>
            </a:r>
          </a:p>
          <a:p>
            <a:pPr lvl="1"/>
            <a:r>
              <a:rPr lang="en-US" dirty="0" smtClean="0"/>
              <a:t>Instancing</a:t>
            </a:r>
          </a:p>
          <a:p>
            <a:r>
              <a:rPr lang="en-US" dirty="0" smtClean="0"/>
              <a:t>Dynamic 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2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Zone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596"/>
            <a:ext cx="8229600" cy="5644596"/>
          </a:xfrm>
        </p:spPr>
        <p:txBody>
          <a:bodyPr>
            <a:normAutofit/>
          </a:bodyPr>
          <a:lstStyle/>
          <a:p>
            <a:r>
              <a:rPr lang="en-US" dirty="0" smtClean="0"/>
              <a:t>Broad Phase relevancy determination</a:t>
            </a:r>
          </a:p>
          <a:p>
            <a:r>
              <a:rPr lang="en-US" dirty="0" smtClean="0"/>
              <a:t>Break game world into spatially local “zones”</a:t>
            </a:r>
          </a:p>
          <a:p>
            <a:r>
              <a:rPr lang="en-US" dirty="0" smtClean="0"/>
              <a:t>Each player in a zone based on location</a:t>
            </a:r>
          </a:p>
          <a:p>
            <a:r>
              <a:rPr lang="en-US" dirty="0" smtClean="0"/>
              <a:t>Only players in same or adjacent zones considered for relevancy / same locality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980789" y="4098048"/>
            <a:ext cx="2704941" cy="2707441"/>
            <a:chOff x="952530" y="2449488"/>
            <a:chExt cx="3673280" cy="367667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52530" y="2449488"/>
              <a:ext cx="367328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57510" y="3180238"/>
              <a:ext cx="36683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52530" y="3899649"/>
              <a:ext cx="367328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2530" y="4634231"/>
              <a:ext cx="367328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7510" y="5364981"/>
              <a:ext cx="36683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2530" y="6084392"/>
              <a:ext cx="367328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25810" y="2489112"/>
              <a:ext cx="0" cy="363705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895060" y="2494092"/>
              <a:ext cx="0" cy="359030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75649" y="2489112"/>
              <a:ext cx="0" cy="3595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41067" y="2489112"/>
              <a:ext cx="0" cy="3595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10317" y="2494092"/>
              <a:ext cx="0" cy="363207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0906" y="2489112"/>
              <a:ext cx="0" cy="363705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465239" y="4353136"/>
            <a:ext cx="1938537" cy="2234272"/>
            <a:chOff x="5517425" y="2664704"/>
            <a:chExt cx="2632512" cy="3034117"/>
          </a:xfrm>
        </p:grpSpPr>
        <p:sp>
          <p:nvSpPr>
            <p:cNvPr id="83" name="Hexagon 82"/>
            <p:cNvSpPr/>
            <p:nvPr/>
          </p:nvSpPr>
          <p:spPr>
            <a:xfrm>
              <a:off x="5517425" y="4686419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/>
            <p:cNvSpPr/>
            <p:nvPr/>
          </p:nvSpPr>
          <p:spPr>
            <a:xfrm>
              <a:off x="5517425" y="4013049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/>
            <p:cNvSpPr/>
            <p:nvPr/>
          </p:nvSpPr>
          <p:spPr>
            <a:xfrm>
              <a:off x="5517425" y="3338074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/>
            <p:cNvSpPr/>
            <p:nvPr/>
          </p:nvSpPr>
          <p:spPr>
            <a:xfrm>
              <a:off x="5517425" y="2664704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/>
            <p:cNvSpPr/>
            <p:nvPr/>
          </p:nvSpPr>
          <p:spPr>
            <a:xfrm>
              <a:off x="6134765" y="5020259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Hexagon 90"/>
            <p:cNvSpPr/>
            <p:nvPr/>
          </p:nvSpPr>
          <p:spPr>
            <a:xfrm>
              <a:off x="6134765" y="4346889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/>
            <p:cNvSpPr/>
            <p:nvPr/>
          </p:nvSpPr>
          <p:spPr>
            <a:xfrm>
              <a:off x="6134765" y="3671914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/>
            <p:cNvSpPr/>
            <p:nvPr/>
          </p:nvSpPr>
          <p:spPr>
            <a:xfrm>
              <a:off x="6134765" y="2998544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/>
            <p:cNvSpPr/>
            <p:nvPr/>
          </p:nvSpPr>
          <p:spPr>
            <a:xfrm>
              <a:off x="6745466" y="4686419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>
              <a:off x="6745466" y="4013049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>
              <a:off x="6745466" y="3338074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>
              <a:off x="6745466" y="2664704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7362806" y="5020259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>
              <a:off x="7362806" y="4346889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7362806" y="3671914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exagon 100"/>
            <p:cNvSpPr/>
            <p:nvPr/>
          </p:nvSpPr>
          <p:spPr>
            <a:xfrm>
              <a:off x="7362806" y="2998544"/>
              <a:ext cx="787131" cy="678562"/>
            </a:xfrm>
            <a:prstGeom prst="hexagon">
              <a:avLst/>
            </a:prstGeom>
            <a:noFill/>
            <a:ln w="25400" cmpd="sng"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90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Zone Instancing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copy of a zone, and put some players into it.  Why?</a:t>
            </a:r>
          </a:p>
          <a:p>
            <a:pPr lvl="1"/>
            <a:r>
              <a:rPr lang="en-US" dirty="0" smtClean="0"/>
              <a:t>Gameplay requires limited number of players</a:t>
            </a:r>
          </a:p>
          <a:p>
            <a:pPr lvl="1"/>
            <a:r>
              <a:rPr lang="en-US" dirty="0" smtClean="0"/>
              <a:t>Gameplay in zone is computationally intense</a:t>
            </a:r>
          </a:p>
          <a:p>
            <a:pPr lvl="1"/>
            <a:r>
              <a:rPr lang="en-US" dirty="0" smtClean="0"/>
              <a:t>Gameplay in zone is bandwidth intense</a:t>
            </a:r>
          </a:p>
        </p:txBody>
      </p:sp>
    </p:spTree>
    <p:extLst>
      <p:ext uri="{BB962C8B-B14F-4D97-AF65-F5344CB8AC3E}">
        <p14:creationId xmlns:p14="http://schemas.microsoft.com/office/powerpoint/2010/main" val="13765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475</TotalTime>
  <Words>903</Words>
  <Application>Microsoft Macintosh PowerPoint</Application>
  <PresentationFormat>On-screen Show (4:3)</PresentationFormat>
  <Paragraphs>155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ITP 484</vt:lpstr>
      <vt:lpstr>Review</vt:lpstr>
      <vt:lpstr>Lab 4</vt:lpstr>
      <vt:lpstr>Scalability</vt:lpstr>
      <vt:lpstr>User Partitioning</vt:lpstr>
      <vt:lpstr>User Partition Examples</vt:lpstr>
      <vt:lpstr>Locality / Spatial Partitioning</vt:lpstr>
      <vt:lpstr>Static Zone Methods</vt:lpstr>
      <vt:lpstr>Static Zone Instancing</vt:lpstr>
      <vt:lpstr>Dynamic Spatial Partitioning</vt:lpstr>
      <vt:lpstr>Dynamic Spatial Partitioning</vt:lpstr>
      <vt:lpstr>Potentially Visible Set ( PVS )</vt:lpstr>
      <vt:lpstr>PVS Example</vt:lpstr>
      <vt:lpstr>Server Partitioning</vt:lpstr>
      <vt:lpstr>Server Partitioning</vt:lpstr>
      <vt:lpstr>Server Partitioning</vt:lpstr>
      <vt:lpstr>Zone Edge Case</vt:lpstr>
      <vt:lpstr>Server Partitioning</vt:lpstr>
      <vt:lpstr>Security Techniques</vt:lpstr>
      <vt:lpstr>Three most important things</vt:lpstr>
    </vt:vector>
  </TitlesOfParts>
  <Company>Naked Sky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 484</dc:title>
  <dc:creator>Joshua Glazer</dc:creator>
  <cp:lastModifiedBy>Joshua Glazer</cp:lastModifiedBy>
  <cp:revision>49</cp:revision>
  <dcterms:created xsi:type="dcterms:W3CDTF">2013-11-10T20:16:14Z</dcterms:created>
  <dcterms:modified xsi:type="dcterms:W3CDTF">2014-04-22T01:56:00Z</dcterms:modified>
</cp:coreProperties>
</file>