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660"/>
  </p:normalViewPr>
  <p:slideViewPr>
    <p:cSldViewPr snapToGrid="0">
      <p:cViewPr varScale="1">
        <p:scale>
          <a:sx n="90" d="100"/>
          <a:sy n="90" d="100"/>
        </p:scale>
        <p:origin x="90"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5E6C9E-D950-4B02-AA94-FE6FEE9E4AFD}"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19B34-FA4F-45FD-AC7C-DC574D254CD6}" type="slidenum">
              <a:rPr lang="en-US" smtClean="0"/>
              <a:t>‹#›</a:t>
            </a:fld>
            <a:endParaRPr lang="en-US"/>
          </a:p>
        </p:txBody>
      </p:sp>
    </p:spTree>
    <p:extLst>
      <p:ext uri="{BB962C8B-B14F-4D97-AF65-F5344CB8AC3E}">
        <p14:creationId xmlns:p14="http://schemas.microsoft.com/office/powerpoint/2010/main" val="533185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5E6C9E-D950-4B02-AA94-FE6FEE9E4AFD}"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19B34-FA4F-45FD-AC7C-DC574D254CD6}" type="slidenum">
              <a:rPr lang="en-US" smtClean="0"/>
              <a:t>‹#›</a:t>
            </a:fld>
            <a:endParaRPr lang="en-US"/>
          </a:p>
        </p:txBody>
      </p:sp>
    </p:spTree>
    <p:extLst>
      <p:ext uri="{BB962C8B-B14F-4D97-AF65-F5344CB8AC3E}">
        <p14:creationId xmlns:p14="http://schemas.microsoft.com/office/powerpoint/2010/main" val="1997205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5E6C9E-D950-4B02-AA94-FE6FEE9E4AFD}"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19B34-FA4F-45FD-AC7C-DC574D254CD6}" type="slidenum">
              <a:rPr lang="en-US" smtClean="0"/>
              <a:t>‹#›</a:t>
            </a:fld>
            <a:endParaRPr lang="en-US"/>
          </a:p>
        </p:txBody>
      </p:sp>
    </p:spTree>
    <p:extLst>
      <p:ext uri="{BB962C8B-B14F-4D97-AF65-F5344CB8AC3E}">
        <p14:creationId xmlns:p14="http://schemas.microsoft.com/office/powerpoint/2010/main" val="1433787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5E6C9E-D950-4B02-AA94-FE6FEE9E4AFD}"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19B34-FA4F-45FD-AC7C-DC574D254CD6}" type="slidenum">
              <a:rPr lang="en-US" smtClean="0"/>
              <a:t>‹#›</a:t>
            </a:fld>
            <a:endParaRPr lang="en-US"/>
          </a:p>
        </p:txBody>
      </p:sp>
    </p:spTree>
    <p:extLst>
      <p:ext uri="{BB962C8B-B14F-4D97-AF65-F5344CB8AC3E}">
        <p14:creationId xmlns:p14="http://schemas.microsoft.com/office/powerpoint/2010/main" val="2969846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5E6C9E-D950-4B02-AA94-FE6FEE9E4AFD}"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19B34-FA4F-45FD-AC7C-DC574D254CD6}" type="slidenum">
              <a:rPr lang="en-US" smtClean="0"/>
              <a:t>‹#›</a:t>
            </a:fld>
            <a:endParaRPr lang="en-US"/>
          </a:p>
        </p:txBody>
      </p:sp>
    </p:spTree>
    <p:extLst>
      <p:ext uri="{BB962C8B-B14F-4D97-AF65-F5344CB8AC3E}">
        <p14:creationId xmlns:p14="http://schemas.microsoft.com/office/powerpoint/2010/main" val="3472117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5E6C9E-D950-4B02-AA94-FE6FEE9E4AFD}" type="datetimeFigureOut">
              <a:rPr lang="en-US" smtClean="0"/>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419B34-FA4F-45FD-AC7C-DC574D254CD6}" type="slidenum">
              <a:rPr lang="en-US" smtClean="0"/>
              <a:t>‹#›</a:t>
            </a:fld>
            <a:endParaRPr lang="en-US"/>
          </a:p>
        </p:txBody>
      </p:sp>
    </p:spTree>
    <p:extLst>
      <p:ext uri="{BB962C8B-B14F-4D97-AF65-F5344CB8AC3E}">
        <p14:creationId xmlns:p14="http://schemas.microsoft.com/office/powerpoint/2010/main" val="3653409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5E6C9E-D950-4B02-AA94-FE6FEE9E4AFD}" type="datetimeFigureOut">
              <a:rPr lang="en-US" smtClean="0"/>
              <a:t>4/21/2017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419B34-FA4F-45FD-AC7C-DC574D254CD6}" type="slidenum">
              <a:rPr lang="en-US" smtClean="0"/>
              <a:t>‹#›</a:t>
            </a:fld>
            <a:endParaRPr lang="en-US"/>
          </a:p>
        </p:txBody>
      </p:sp>
    </p:spTree>
    <p:extLst>
      <p:ext uri="{BB962C8B-B14F-4D97-AF65-F5344CB8AC3E}">
        <p14:creationId xmlns:p14="http://schemas.microsoft.com/office/powerpoint/2010/main" val="275214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5E6C9E-D950-4B02-AA94-FE6FEE9E4AFD}" type="datetimeFigureOut">
              <a:rPr lang="en-US" smtClean="0"/>
              <a:t>4/21/2017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419B34-FA4F-45FD-AC7C-DC574D254CD6}" type="slidenum">
              <a:rPr lang="en-US" smtClean="0"/>
              <a:t>‹#›</a:t>
            </a:fld>
            <a:endParaRPr lang="en-US"/>
          </a:p>
        </p:txBody>
      </p:sp>
    </p:spTree>
    <p:extLst>
      <p:ext uri="{BB962C8B-B14F-4D97-AF65-F5344CB8AC3E}">
        <p14:creationId xmlns:p14="http://schemas.microsoft.com/office/powerpoint/2010/main" val="3366747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5E6C9E-D950-4B02-AA94-FE6FEE9E4AFD}" type="datetimeFigureOut">
              <a:rPr lang="en-US" smtClean="0"/>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419B34-FA4F-45FD-AC7C-DC574D254CD6}" type="slidenum">
              <a:rPr lang="en-US" smtClean="0"/>
              <a:t>‹#›</a:t>
            </a:fld>
            <a:endParaRPr lang="en-US"/>
          </a:p>
        </p:txBody>
      </p:sp>
    </p:spTree>
    <p:extLst>
      <p:ext uri="{BB962C8B-B14F-4D97-AF65-F5344CB8AC3E}">
        <p14:creationId xmlns:p14="http://schemas.microsoft.com/office/powerpoint/2010/main" val="497294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5E6C9E-D950-4B02-AA94-FE6FEE9E4AFD}" type="datetimeFigureOut">
              <a:rPr lang="en-US" smtClean="0"/>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419B34-FA4F-45FD-AC7C-DC574D254CD6}" type="slidenum">
              <a:rPr lang="en-US" smtClean="0"/>
              <a:t>‹#›</a:t>
            </a:fld>
            <a:endParaRPr lang="en-US"/>
          </a:p>
        </p:txBody>
      </p:sp>
    </p:spTree>
    <p:extLst>
      <p:ext uri="{BB962C8B-B14F-4D97-AF65-F5344CB8AC3E}">
        <p14:creationId xmlns:p14="http://schemas.microsoft.com/office/powerpoint/2010/main" val="2437094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5E6C9E-D950-4B02-AA94-FE6FEE9E4AFD}" type="datetimeFigureOut">
              <a:rPr lang="en-US" smtClean="0"/>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419B34-FA4F-45FD-AC7C-DC574D254CD6}" type="slidenum">
              <a:rPr lang="en-US" smtClean="0"/>
              <a:t>‹#›</a:t>
            </a:fld>
            <a:endParaRPr lang="en-US"/>
          </a:p>
        </p:txBody>
      </p:sp>
    </p:spTree>
    <p:extLst>
      <p:ext uri="{BB962C8B-B14F-4D97-AF65-F5344CB8AC3E}">
        <p14:creationId xmlns:p14="http://schemas.microsoft.com/office/powerpoint/2010/main" val="2433106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5E6C9E-D950-4B02-AA94-FE6FEE9E4AFD}" type="datetimeFigureOut">
              <a:rPr lang="en-US" smtClean="0"/>
              <a:t>4/21/2017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19B34-FA4F-45FD-AC7C-DC574D254CD6}" type="slidenum">
              <a:rPr lang="en-US" smtClean="0"/>
              <a:t>‹#›</a:t>
            </a:fld>
            <a:endParaRPr lang="en-US"/>
          </a:p>
        </p:txBody>
      </p:sp>
    </p:spTree>
    <p:extLst>
      <p:ext uri="{BB962C8B-B14F-4D97-AF65-F5344CB8AC3E}">
        <p14:creationId xmlns:p14="http://schemas.microsoft.com/office/powerpoint/2010/main" val="4006590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40110" y="2824066"/>
            <a:ext cx="4497704" cy="403393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762" y="0"/>
            <a:ext cx="5067300" cy="3009900"/>
          </a:xfrm>
          <a:prstGeom prst="rect">
            <a:avLst/>
          </a:prstGeom>
        </p:spPr>
      </p:pic>
      <p:sp>
        <p:nvSpPr>
          <p:cNvPr id="8" name="Rectangle 7"/>
          <p:cNvSpPr/>
          <p:nvPr/>
        </p:nvSpPr>
        <p:spPr>
          <a:xfrm>
            <a:off x="7258492" y="96450"/>
            <a:ext cx="2417135" cy="553998"/>
          </a:xfrm>
          <a:prstGeom prst="rect">
            <a:avLst/>
          </a:prstGeom>
        </p:spPr>
        <p:txBody>
          <a:bodyPr wrap="square">
            <a:spAutoFit/>
          </a:bodyPr>
          <a:lstStyle/>
          <a:p>
            <a:pPr algn="r"/>
            <a:r>
              <a:rPr lang="en-US" sz="1000" dirty="0"/>
              <a:t>sensor-fixed output coordinate system </a:t>
            </a:r>
            <a:r>
              <a:rPr lang="en-US" sz="1000" b="1" dirty="0"/>
              <a:t>(</a:t>
            </a:r>
            <a:r>
              <a:rPr lang="en-US" sz="1000" b="1" dirty="0" smtClean="0"/>
              <a:t>S)</a:t>
            </a:r>
          </a:p>
          <a:p>
            <a:pPr algn="r"/>
            <a:r>
              <a:rPr lang="en-US" sz="1000" dirty="0" smtClean="0"/>
              <a:t>object </a:t>
            </a:r>
            <a:r>
              <a:rPr lang="en-US" sz="1000" dirty="0"/>
              <a:t>coordinate system </a:t>
            </a:r>
            <a:r>
              <a:rPr lang="en-US" sz="1000" b="1" dirty="0"/>
              <a:t>(</a:t>
            </a:r>
            <a:r>
              <a:rPr lang="en-US" sz="1000" b="1" dirty="0" smtClean="0"/>
              <a:t>O)</a:t>
            </a:r>
          </a:p>
          <a:p>
            <a:pPr algn="r"/>
            <a:r>
              <a:rPr lang="en-US" sz="1000" dirty="0" smtClean="0"/>
              <a:t>local Earth-fixed coordinate system </a:t>
            </a:r>
            <a:r>
              <a:rPr lang="en-US" sz="1000" b="1" dirty="0" smtClean="0"/>
              <a:t>(L)</a:t>
            </a:r>
            <a:endParaRPr lang="en-US" sz="1000" b="0" i="0" u="none" strike="noStrike" baseline="0" dirty="0" smtClean="0">
              <a:solidFill>
                <a:srgbClr val="5E5E5E"/>
              </a:solidFill>
              <a:latin typeface="Calibri" panose="020F0502020204030204" pitchFamily="34" charset="0"/>
            </a:endParaRPr>
          </a:p>
        </p:txBody>
      </p:sp>
      <p:sp>
        <p:nvSpPr>
          <p:cNvPr id="9" name="Rectangle 8"/>
          <p:cNvSpPr/>
          <p:nvPr/>
        </p:nvSpPr>
        <p:spPr>
          <a:xfrm>
            <a:off x="5419059" y="650448"/>
            <a:ext cx="6096000" cy="3631763"/>
          </a:xfrm>
          <a:prstGeom prst="rect">
            <a:avLst/>
          </a:prstGeom>
        </p:spPr>
        <p:txBody>
          <a:bodyPr>
            <a:spAutoFit/>
          </a:bodyPr>
          <a:lstStyle/>
          <a:p>
            <a:r>
              <a:rPr lang="en-US" sz="1000" b="1" i="0" u="none" strike="noStrike" baseline="0" dirty="0" smtClean="0">
                <a:solidFill>
                  <a:srgbClr val="5E5E5E"/>
                </a:solidFill>
                <a:latin typeface="Calibri" panose="020F0502020204030204" pitchFamily="34" charset="0"/>
              </a:rPr>
              <a:t>4.2.3 Orientation data </a:t>
            </a:r>
            <a:endParaRPr lang="en-US" sz="1000" b="0" i="0" u="none" strike="noStrike" baseline="0" dirty="0" smtClean="0">
              <a:solidFill>
                <a:srgbClr val="5E5E5E"/>
              </a:solidFill>
              <a:latin typeface="Calibri" panose="020F0502020204030204" pitchFamily="34" charset="0"/>
            </a:endParaRPr>
          </a:p>
          <a:p>
            <a:r>
              <a:rPr lang="en-US" sz="1000" dirty="0"/>
              <a:t>The </a:t>
            </a:r>
            <a:r>
              <a:rPr lang="en-US" sz="1000" dirty="0" err="1"/>
              <a:t>MTi</a:t>
            </a:r>
            <a:r>
              <a:rPr lang="en-US" sz="1000" dirty="0"/>
              <a:t> calculates the orientation (</a:t>
            </a:r>
            <a:r>
              <a:rPr lang="en-US" sz="1000" dirty="0" err="1"/>
              <a:t>DataID</a:t>
            </a:r>
            <a:r>
              <a:rPr lang="en-US" sz="1000" dirty="0"/>
              <a:t> 0x2010, 0x2020, 0x2030) between the calibrated inertial data and magnetic field, represented in (S) or (O), and the local Earth-fixed coordinate system (L). </a:t>
            </a:r>
          </a:p>
          <a:p>
            <a:r>
              <a:rPr lang="en-US" sz="1000" dirty="0"/>
              <a:t>By default the local earth-fixed reference co-ordinate system used is defined as a right handed Cartesian co-ordinate system with: </a:t>
            </a:r>
          </a:p>
          <a:p>
            <a:pPr marL="171450" indent="-171450">
              <a:buFont typeface="Arial" panose="020B0604020202020204" pitchFamily="34" charset="0"/>
              <a:buChar char="•"/>
            </a:pPr>
            <a:r>
              <a:rPr lang="en-US" sz="1000" dirty="0"/>
              <a:t>X positive to the East (E). </a:t>
            </a:r>
          </a:p>
          <a:p>
            <a:pPr marL="171450" indent="-171450">
              <a:buFont typeface="Arial" panose="020B0604020202020204" pitchFamily="34" charset="0"/>
              <a:buChar char="•"/>
            </a:pPr>
            <a:r>
              <a:rPr lang="en-US" sz="1000" dirty="0"/>
              <a:t>Y positive to the North (N). </a:t>
            </a:r>
          </a:p>
          <a:p>
            <a:pPr marL="171450" indent="-171450">
              <a:buFont typeface="Arial" panose="020B0604020202020204" pitchFamily="34" charset="0"/>
              <a:buChar char="•"/>
            </a:pPr>
            <a:r>
              <a:rPr lang="en-US" sz="1000" dirty="0"/>
              <a:t>Z positive when pointing up (U). </a:t>
            </a:r>
            <a:endParaRPr lang="en-US" sz="1000" dirty="0" smtClean="0"/>
          </a:p>
          <a:p>
            <a:pPr marL="171450" indent="-171450">
              <a:buFont typeface="Arial" panose="020B0604020202020204" pitchFamily="34" charset="0"/>
              <a:buChar char="•"/>
            </a:pPr>
            <a:endParaRPr lang="en-US" sz="1000" dirty="0"/>
          </a:p>
          <a:p>
            <a:r>
              <a:rPr lang="en-US" sz="1000" dirty="0"/>
              <a:t>This coordinate system is known as ENU and is the standard in inertial navigation for aviation and geodetic applications. Note that it is possible to change the coordinate system using an alignment matrix or orientation reset. </a:t>
            </a:r>
          </a:p>
          <a:p>
            <a:r>
              <a:rPr lang="en-US" sz="1000" dirty="0"/>
              <a:t>The 3D orientation output is defined as the orientation between the body-fixed co-ordinate system, </a:t>
            </a:r>
            <a:r>
              <a:rPr lang="en-US" sz="1000" b="1" dirty="0"/>
              <a:t>(S)</a:t>
            </a:r>
            <a:r>
              <a:rPr lang="en-US" sz="1000" dirty="0"/>
              <a:t>, and the earth-fixed co-ordinate system, </a:t>
            </a:r>
            <a:r>
              <a:rPr lang="en-US" sz="1000" b="1" dirty="0"/>
              <a:t>(L)</a:t>
            </a:r>
            <a:r>
              <a:rPr lang="en-US" sz="1000" dirty="0"/>
              <a:t>, using the earth-fixed co-ordinate system, </a:t>
            </a:r>
            <a:r>
              <a:rPr lang="en-US" sz="1000" b="1" dirty="0"/>
              <a:t>(L)</a:t>
            </a:r>
            <a:r>
              <a:rPr lang="en-US" sz="1000" dirty="0"/>
              <a:t>, as the reference co-ordinate system. </a:t>
            </a:r>
          </a:p>
          <a:p>
            <a:r>
              <a:rPr lang="en-US" sz="1000" b="1" dirty="0"/>
              <a:t>Interpretation of yaw as heading3 </a:t>
            </a:r>
            <a:endParaRPr lang="en-US" sz="1000" dirty="0"/>
          </a:p>
          <a:p>
            <a:r>
              <a:rPr lang="en-US" sz="1000" dirty="0"/>
              <a:t>Heading is defined as the angle between north and horizontal projection of the vehicle roll axis. Yaw is defined for a particular local-level navigation frame as the angle from a horizontal navigation axis to the projection of the longitudinal axis in the horizontal plane following the right-hand rule. Based on the definition of heading and yaw, consider the use of the </a:t>
            </a:r>
            <a:r>
              <a:rPr lang="en-US" sz="1000" dirty="0" err="1"/>
              <a:t>MTi</a:t>
            </a:r>
            <a:r>
              <a:rPr lang="en-US" sz="1000" dirty="0"/>
              <a:t> in an aircraft which is stationary and pointing north. Below, a table is displayed that shows the heading and yaw outputs for the three reference coordinate system (available with </a:t>
            </a:r>
            <a:r>
              <a:rPr lang="en-US" sz="1000" dirty="0" err="1"/>
              <a:t>MTi</a:t>
            </a:r>
            <a:r>
              <a:rPr lang="en-US" sz="1000" dirty="0"/>
              <a:t>) </a:t>
            </a:r>
            <a:endParaRPr lang="en-US" sz="1000" dirty="0" smtClean="0"/>
          </a:p>
          <a:p>
            <a:r>
              <a:rPr lang="en-US" sz="1000" dirty="0"/>
              <a:t>Similarly if you would like to use the ENU as your local frame, mount the </a:t>
            </a:r>
            <a:r>
              <a:rPr lang="en-US" sz="1000" dirty="0" err="1"/>
              <a:t>MTi</a:t>
            </a:r>
            <a:r>
              <a:rPr lang="en-US" sz="1000" dirty="0"/>
              <a:t> such that the y-axis is pointing to the direction of motion of the vehicle. In section 4.11 the various alignment resets are described. </a:t>
            </a:r>
            <a:endParaRPr lang="en-US" sz="1000" b="0" i="0" u="none" strike="noStrike" baseline="0" dirty="0" smtClean="0">
              <a:solidFill>
                <a:srgbClr val="5E5E5E"/>
              </a:solidFill>
              <a:latin typeface="Calibri" panose="020F0502020204030204" pitchFamily="34" charset="0"/>
            </a:endParaRPr>
          </a:p>
        </p:txBody>
      </p:sp>
      <p:pic>
        <p:nvPicPr>
          <p:cNvPr id="13" name="Picture 12"/>
          <p:cNvPicPr>
            <a:picLocks noChangeAspect="1"/>
          </p:cNvPicPr>
          <p:nvPr/>
        </p:nvPicPr>
        <p:blipFill>
          <a:blip r:embed="rId4"/>
          <a:stretch>
            <a:fillRect/>
          </a:stretch>
        </p:blipFill>
        <p:spPr>
          <a:xfrm>
            <a:off x="4837814" y="4213205"/>
            <a:ext cx="7180102" cy="2142269"/>
          </a:xfrm>
          <a:prstGeom prst="rect">
            <a:avLst/>
          </a:prstGeom>
        </p:spPr>
      </p:pic>
    </p:spTree>
    <p:extLst>
      <p:ext uri="{BB962C8B-B14F-4D97-AF65-F5344CB8AC3E}">
        <p14:creationId xmlns:p14="http://schemas.microsoft.com/office/powerpoint/2010/main" val="3104730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3646967" cy="3667042"/>
          </a:xfrm>
          <a:prstGeom prst="rect">
            <a:avLst/>
          </a:prstGeom>
        </p:spPr>
      </p:pic>
      <p:pic>
        <p:nvPicPr>
          <p:cNvPr id="5" name="Picture 4"/>
          <p:cNvPicPr>
            <a:picLocks noChangeAspect="1"/>
          </p:cNvPicPr>
          <p:nvPr/>
        </p:nvPicPr>
        <p:blipFill>
          <a:blip r:embed="rId3"/>
          <a:stretch>
            <a:fillRect/>
          </a:stretch>
        </p:blipFill>
        <p:spPr>
          <a:xfrm>
            <a:off x="177431" y="3891516"/>
            <a:ext cx="3684424" cy="2781522"/>
          </a:xfrm>
          <a:prstGeom prst="rect">
            <a:avLst/>
          </a:prstGeom>
        </p:spPr>
      </p:pic>
      <p:sp>
        <p:nvSpPr>
          <p:cNvPr id="6" name="Rectangle 5"/>
          <p:cNvSpPr/>
          <p:nvPr/>
        </p:nvSpPr>
        <p:spPr>
          <a:xfrm>
            <a:off x="3861855" y="4639164"/>
            <a:ext cx="6096000" cy="769441"/>
          </a:xfrm>
          <a:prstGeom prst="rect">
            <a:avLst/>
          </a:prstGeom>
        </p:spPr>
        <p:txBody>
          <a:bodyPr>
            <a:spAutoFit/>
          </a:bodyPr>
          <a:lstStyle/>
          <a:p>
            <a:r>
              <a:rPr lang="en-US" sz="1100" b="0" i="0" u="none" strike="noStrike" baseline="0" dirty="0" smtClean="0">
                <a:latin typeface="Palatino-Roman"/>
              </a:rPr>
              <a:t>To configure the CNS-5000 for proper operation, you will need to</a:t>
            </a:r>
          </a:p>
          <a:p>
            <a:r>
              <a:rPr lang="en-US" sz="1100" b="0" i="0" u="none" strike="noStrike" baseline="0" dirty="0" smtClean="0">
                <a:latin typeface="Palatino-Roman"/>
              </a:rPr>
              <a:t>enter the offset distances between the phase center of the GNSS</a:t>
            </a:r>
          </a:p>
          <a:p>
            <a:r>
              <a:rPr lang="en-US" sz="1100" b="0" i="0" u="none" strike="noStrike" baseline="0" dirty="0" smtClean="0">
                <a:latin typeface="Palatino-Roman"/>
              </a:rPr>
              <a:t>antenna and each axis of the CNS-5000 (also called the “lever arm</a:t>
            </a:r>
          </a:p>
          <a:p>
            <a:r>
              <a:rPr lang="en-US" sz="1100" b="0" i="0" u="none" strike="noStrike" baseline="0" dirty="0" smtClean="0">
                <a:latin typeface="Palatino-Roman"/>
              </a:rPr>
              <a:t>offset”).</a:t>
            </a:r>
            <a:endParaRPr lang="en-US" dirty="0"/>
          </a:p>
        </p:txBody>
      </p:sp>
      <p:sp>
        <p:nvSpPr>
          <p:cNvPr id="7" name="Rectangle 6"/>
          <p:cNvSpPr/>
          <p:nvPr/>
        </p:nvSpPr>
        <p:spPr>
          <a:xfrm>
            <a:off x="4031976" y="1598253"/>
            <a:ext cx="6096000" cy="769441"/>
          </a:xfrm>
          <a:prstGeom prst="rect">
            <a:avLst/>
          </a:prstGeom>
        </p:spPr>
        <p:txBody>
          <a:bodyPr>
            <a:spAutoFit/>
          </a:bodyPr>
          <a:lstStyle/>
          <a:p>
            <a:r>
              <a:rPr lang="en-US" sz="1100" b="0" i="0" u="none" strike="noStrike" baseline="0" dirty="0" smtClean="0">
                <a:latin typeface="Palatino-Roman"/>
              </a:rPr>
              <a:t>If the CNS-5000 is not mounted precisely with the Z-axis pointing</a:t>
            </a:r>
          </a:p>
          <a:p>
            <a:r>
              <a:rPr lang="en-US" sz="1100" b="0" i="0" u="none" strike="noStrike" baseline="0" dirty="0" smtClean="0">
                <a:latin typeface="Palatino-Roman"/>
              </a:rPr>
              <a:t>up and the Y-axis pointing forward along the direction of travel,</a:t>
            </a:r>
          </a:p>
          <a:p>
            <a:r>
              <a:rPr lang="en-US" sz="1100" b="0" i="0" u="none" strike="noStrike" baseline="0" dirty="0" smtClean="0">
                <a:latin typeface="Palatino-Roman"/>
              </a:rPr>
              <a:t>you will need to enter additional configuration commands prior</a:t>
            </a:r>
          </a:p>
          <a:p>
            <a:r>
              <a:rPr lang="en-US" sz="1100" b="0" i="0" u="none" strike="noStrike" baseline="0" dirty="0" smtClean="0">
                <a:latin typeface="Palatino-Roman"/>
              </a:rPr>
              <a:t>to use.</a:t>
            </a:r>
            <a:endParaRPr lang="en-US" dirty="0"/>
          </a:p>
        </p:txBody>
      </p:sp>
    </p:spTree>
    <p:extLst>
      <p:ext uri="{BB962C8B-B14F-4D97-AF65-F5344CB8AC3E}">
        <p14:creationId xmlns:p14="http://schemas.microsoft.com/office/powerpoint/2010/main" val="1418455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407</Words>
  <Application>Microsoft Office PowerPoint</Application>
  <PresentationFormat>Widescreen</PresentationFormat>
  <Paragraphs>23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Palatino-Roman</vt:lpstr>
      <vt:lpstr>Office Theme</vt:lpstr>
      <vt:lpstr>PowerPoint Presentation</vt:lpstr>
      <vt:lpstr>PowerPoint Presentation</vt:lpstr>
    </vt:vector>
  </TitlesOfParts>
  <Company>United States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DML</dc:creator>
  <cp:lastModifiedBy>DML</cp:lastModifiedBy>
  <cp:revision>4</cp:revision>
  <dcterms:created xsi:type="dcterms:W3CDTF">2017-04-21T22:34:59Z</dcterms:created>
  <dcterms:modified xsi:type="dcterms:W3CDTF">2017-04-21T22:49:32Z</dcterms:modified>
</cp:coreProperties>
</file>