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73" r:id="rId6"/>
    <p:sldId id="260" r:id="rId7"/>
    <p:sldId id="274" r:id="rId8"/>
    <p:sldId id="275" r:id="rId9"/>
    <p:sldId id="262" r:id="rId10"/>
    <p:sldId id="263" r:id="rId11"/>
    <p:sldId id="276" r:id="rId12"/>
    <p:sldId id="277" r:id="rId13"/>
    <p:sldId id="278" r:id="rId14"/>
    <p:sldId id="280" r:id="rId15"/>
    <p:sldId id="281" r:id="rId16"/>
    <p:sldId id="282"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ynwoods455@gmail.com" initials="a" lastIdx="1" clrIdx="0">
    <p:extLst>
      <p:ext uri="{19B8F6BF-5375-455C-9EA6-DF929625EA0E}">
        <p15:presenceInfo xmlns:p15="http://schemas.microsoft.com/office/powerpoint/2012/main" userId="529297d92a01ca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E7E6E6"/>
    <a:srgbClr val="A6A6A6"/>
    <a:srgbClr val="CACA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78" d="100"/>
          <a:sy n="78" d="100"/>
        </p:scale>
        <p:origin x="114"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4C59D0-F5D8-447F-A5DC-8FC079448CF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3860984-E7A2-44E1-9C96-114053EF3BCB}">
      <dgm:prSet/>
      <dgm:spPr/>
      <dgm:t>
        <a:bodyPr/>
        <a:lstStyle/>
        <a:p>
          <a:r>
            <a:rPr lang="en-US"/>
            <a:t>Problem/Motivation</a:t>
          </a:r>
        </a:p>
      </dgm:t>
    </dgm:pt>
    <dgm:pt modelId="{B03DBE62-22A2-4E58-833E-55E0066E8206}" type="parTrans" cxnId="{48981F7A-E1E7-41C7-95B3-B5567FB72E8E}">
      <dgm:prSet/>
      <dgm:spPr/>
      <dgm:t>
        <a:bodyPr/>
        <a:lstStyle/>
        <a:p>
          <a:endParaRPr lang="en-US"/>
        </a:p>
      </dgm:t>
    </dgm:pt>
    <dgm:pt modelId="{4811ECDE-3344-4516-A6A3-828BA789F517}" type="sibTrans" cxnId="{48981F7A-E1E7-41C7-95B3-B5567FB72E8E}">
      <dgm:prSet/>
      <dgm:spPr/>
      <dgm:t>
        <a:bodyPr/>
        <a:lstStyle/>
        <a:p>
          <a:endParaRPr lang="en-US"/>
        </a:p>
      </dgm:t>
    </dgm:pt>
    <dgm:pt modelId="{30D8D881-F19F-4279-B60B-0D15AE44A5FC}">
      <dgm:prSet/>
      <dgm:spPr/>
      <dgm:t>
        <a:bodyPr/>
        <a:lstStyle/>
        <a:p>
          <a:r>
            <a:rPr lang="en-US"/>
            <a:t>Dataset, Audience, Goals</a:t>
          </a:r>
        </a:p>
      </dgm:t>
    </dgm:pt>
    <dgm:pt modelId="{BFEC3397-8E79-4EFE-9181-60F60934EFC9}" type="parTrans" cxnId="{52D5EE24-5740-4B6E-8C43-9A8AE3DF5F2A}">
      <dgm:prSet/>
      <dgm:spPr/>
      <dgm:t>
        <a:bodyPr/>
        <a:lstStyle/>
        <a:p>
          <a:endParaRPr lang="en-US"/>
        </a:p>
      </dgm:t>
    </dgm:pt>
    <dgm:pt modelId="{16B6FE06-CE57-40C9-9BF9-F29EB175071F}" type="sibTrans" cxnId="{52D5EE24-5740-4B6E-8C43-9A8AE3DF5F2A}">
      <dgm:prSet/>
      <dgm:spPr/>
      <dgm:t>
        <a:bodyPr/>
        <a:lstStyle/>
        <a:p>
          <a:endParaRPr lang="en-US"/>
        </a:p>
      </dgm:t>
    </dgm:pt>
    <dgm:pt modelId="{CBC25F04-A48D-4FE9-8B7F-47CD965B72AF}">
      <dgm:prSet/>
      <dgm:spPr/>
      <dgm:t>
        <a:bodyPr/>
        <a:lstStyle/>
        <a:p>
          <a:r>
            <a:rPr lang="en-US"/>
            <a:t>Related Works</a:t>
          </a:r>
        </a:p>
      </dgm:t>
    </dgm:pt>
    <dgm:pt modelId="{9486E9E1-59D9-4948-BB9C-865EC0BCE02C}" type="parTrans" cxnId="{124AD692-6DDD-4FB9-BC18-75D26AB7C450}">
      <dgm:prSet/>
      <dgm:spPr/>
      <dgm:t>
        <a:bodyPr/>
        <a:lstStyle/>
        <a:p>
          <a:endParaRPr lang="en-US"/>
        </a:p>
      </dgm:t>
    </dgm:pt>
    <dgm:pt modelId="{CC77B596-7CA6-4615-9580-DE4A72A359BE}" type="sibTrans" cxnId="{124AD692-6DDD-4FB9-BC18-75D26AB7C450}">
      <dgm:prSet/>
      <dgm:spPr/>
      <dgm:t>
        <a:bodyPr/>
        <a:lstStyle/>
        <a:p>
          <a:endParaRPr lang="en-US"/>
        </a:p>
      </dgm:t>
    </dgm:pt>
    <dgm:pt modelId="{D64DB9BF-B93E-4660-8914-9F22A6652584}">
      <dgm:prSet/>
      <dgm:spPr/>
      <dgm:t>
        <a:bodyPr/>
        <a:lstStyle/>
        <a:p>
          <a:r>
            <a:rPr lang="en-US"/>
            <a:t>Design</a:t>
          </a:r>
        </a:p>
      </dgm:t>
    </dgm:pt>
    <dgm:pt modelId="{DBB88FAD-6348-49F0-91EE-507252E1C3C2}" type="parTrans" cxnId="{ED12F40A-18AF-43A6-A47F-60D1BFF21786}">
      <dgm:prSet/>
      <dgm:spPr/>
      <dgm:t>
        <a:bodyPr/>
        <a:lstStyle/>
        <a:p>
          <a:endParaRPr lang="en-US"/>
        </a:p>
      </dgm:t>
    </dgm:pt>
    <dgm:pt modelId="{C7459934-5944-420D-B3C2-BDB06D46BF72}" type="sibTrans" cxnId="{ED12F40A-18AF-43A6-A47F-60D1BFF21786}">
      <dgm:prSet/>
      <dgm:spPr/>
      <dgm:t>
        <a:bodyPr/>
        <a:lstStyle/>
        <a:p>
          <a:endParaRPr lang="en-US"/>
        </a:p>
      </dgm:t>
    </dgm:pt>
    <dgm:pt modelId="{C87D0443-1938-49F6-9DA1-37DCE2DD400E}">
      <dgm:prSet/>
      <dgm:spPr/>
      <dgm:t>
        <a:bodyPr/>
        <a:lstStyle/>
        <a:p>
          <a:r>
            <a:rPr lang="en-US"/>
            <a:t>Conclusion</a:t>
          </a:r>
        </a:p>
      </dgm:t>
    </dgm:pt>
    <dgm:pt modelId="{B1750BAF-0634-44A7-9B7C-18D6407DEA1E}" type="parTrans" cxnId="{CE54662E-8BB0-42CF-8597-109F7B9FB465}">
      <dgm:prSet/>
      <dgm:spPr/>
      <dgm:t>
        <a:bodyPr/>
        <a:lstStyle/>
        <a:p>
          <a:endParaRPr lang="en-US"/>
        </a:p>
      </dgm:t>
    </dgm:pt>
    <dgm:pt modelId="{4A413CED-EF5A-4559-A02E-E9E1B082B89B}" type="sibTrans" cxnId="{CE54662E-8BB0-42CF-8597-109F7B9FB465}">
      <dgm:prSet/>
      <dgm:spPr/>
      <dgm:t>
        <a:bodyPr/>
        <a:lstStyle/>
        <a:p>
          <a:endParaRPr lang="en-US"/>
        </a:p>
      </dgm:t>
    </dgm:pt>
    <dgm:pt modelId="{B9D4A818-4056-4D44-95A0-ED40A066252E}" type="pres">
      <dgm:prSet presAssocID="{574C59D0-F5D8-447F-A5DC-8FC079448CF0}" presName="linear" presStyleCnt="0">
        <dgm:presLayoutVars>
          <dgm:animLvl val="lvl"/>
          <dgm:resizeHandles val="exact"/>
        </dgm:presLayoutVars>
      </dgm:prSet>
      <dgm:spPr/>
    </dgm:pt>
    <dgm:pt modelId="{98174CA3-7BF7-407D-9EC5-412324F0CE67}" type="pres">
      <dgm:prSet presAssocID="{B3860984-E7A2-44E1-9C96-114053EF3BCB}" presName="parentText" presStyleLbl="node1" presStyleIdx="0" presStyleCnt="5">
        <dgm:presLayoutVars>
          <dgm:chMax val="0"/>
          <dgm:bulletEnabled val="1"/>
        </dgm:presLayoutVars>
      </dgm:prSet>
      <dgm:spPr/>
    </dgm:pt>
    <dgm:pt modelId="{01DFFF72-013E-446B-9329-C6BBD12AFDBC}" type="pres">
      <dgm:prSet presAssocID="{4811ECDE-3344-4516-A6A3-828BA789F517}" presName="spacer" presStyleCnt="0"/>
      <dgm:spPr/>
    </dgm:pt>
    <dgm:pt modelId="{0D7E9590-69D7-4ADF-ACAE-FDA50FFB6940}" type="pres">
      <dgm:prSet presAssocID="{30D8D881-F19F-4279-B60B-0D15AE44A5FC}" presName="parentText" presStyleLbl="node1" presStyleIdx="1" presStyleCnt="5">
        <dgm:presLayoutVars>
          <dgm:chMax val="0"/>
          <dgm:bulletEnabled val="1"/>
        </dgm:presLayoutVars>
      </dgm:prSet>
      <dgm:spPr/>
    </dgm:pt>
    <dgm:pt modelId="{27263371-FF8C-48FA-B648-271FA0B92307}" type="pres">
      <dgm:prSet presAssocID="{16B6FE06-CE57-40C9-9BF9-F29EB175071F}" presName="spacer" presStyleCnt="0"/>
      <dgm:spPr/>
    </dgm:pt>
    <dgm:pt modelId="{758FCBD0-B68D-4EAE-8867-BDEBD86923D7}" type="pres">
      <dgm:prSet presAssocID="{CBC25F04-A48D-4FE9-8B7F-47CD965B72AF}" presName="parentText" presStyleLbl="node1" presStyleIdx="2" presStyleCnt="5">
        <dgm:presLayoutVars>
          <dgm:chMax val="0"/>
          <dgm:bulletEnabled val="1"/>
        </dgm:presLayoutVars>
      </dgm:prSet>
      <dgm:spPr/>
    </dgm:pt>
    <dgm:pt modelId="{42CCD5E0-3F70-4BC9-BFA4-E026DBE7B895}" type="pres">
      <dgm:prSet presAssocID="{CC77B596-7CA6-4615-9580-DE4A72A359BE}" presName="spacer" presStyleCnt="0"/>
      <dgm:spPr/>
    </dgm:pt>
    <dgm:pt modelId="{ECCE3A6D-DD42-42EA-8A05-17B0F03570A0}" type="pres">
      <dgm:prSet presAssocID="{D64DB9BF-B93E-4660-8914-9F22A6652584}" presName="parentText" presStyleLbl="node1" presStyleIdx="3" presStyleCnt="5">
        <dgm:presLayoutVars>
          <dgm:chMax val="0"/>
          <dgm:bulletEnabled val="1"/>
        </dgm:presLayoutVars>
      </dgm:prSet>
      <dgm:spPr/>
    </dgm:pt>
    <dgm:pt modelId="{4F97A058-8B18-4271-912E-497EDF50BA9B}" type="pres">
      <dgm:prSet presAssocID="{C7459934-5944-420D-B3C2-BDB06D46BF72}" presName="spacer" presStyleCnt="0"/>
      <dgm:spPr/>
    </dgm:pt>
    <dgm:pt modelId="{9C27C7E9-6617-4041-A8D2-0D3560AB6066}" type="pres">
      <dgm:prSet presAssocID="{C87D0443-1938-49F6-9DA1-37DCE2DD400E}" presName="parentText" presStyleLbl="node1" presStyleIdx="4" presStyleCnt="5">
        <dgm:presLayoutVars>
          <dgm:chMax val="0"/>
          <dgm:bulletEnabled val="1"/>
        </dgm:presLayoutVars>
      </dgm:prSet>
      <dgm:spPr/>
    </dgm:pt>
  </dgm:ptLst>
  <dgm:cxnLst>
    <dgm:cxn modelId="{ED12F40A-18AF-43A6-A47F-60D1BFF21786}" srcId="{574C59D0-F5D8-447F-A5DC-8FC079448CF0}" destId="{D64DB9BF-B93E-4660-8914-9F22A6652584}" srcOrd="3" destOrd="0" parTransId="{DBB88FAD-6348-49F0-91EE-507252E1C3C2}" sibTransId="{C7459934-5944-420D-B3C2-BDB06D46BF72}"/>
    <dgm:cxn modelId="{52D5EE24-5740-4B6E-8C43-9A8AE3DF5F2A}" srcId="{574C59D0-F5D8-447F-A5DC-8FC079448CF0}" destId="{30D8D881-F19F-4279-B60B-0D15AE44A5FC}" srcOrd="1" destOrd="0" parTransId="{BFEC3397-8E79-4EFE-9181-60F60934EFC9}" sibTransId="{16B6FE06-CE57-40C9-9BF9-F29EB175071F}"/>
    <dgm:cxn modelId="{CE54662E-8BB0-42CF-8597-109F7B9FB465}" srcId="{574C59D0-F5D8-447F-A5DC-8FC079448CF0}" destId="{C87D0443-1938-49F6-9DA1-37DCE2DD400E}" srcOrd="4" destOrd="0" parTransId="{B1750BAF-0634-44A7-9B7C-18D6407DEA1E}" sibTransId="{4A413CED-EF5A-4559-A02E-E9E1B082B89B}"/>
    <dgm:cxn modelId="{B0FA2370-D4A1-4C79-BB50-AFEB1F8501AB}" type="presOf" srcId="{CBC25F04-A48D-4FE9-8B7F-47CD965B72AF}" destId="{758FCBD0-B68D-4EAE-8867-BDEBD86923D7}" srcOrd="0" destOrd="0" presId="urn:microsoft.com/office/officeart/2005/8/layout/vList2"/>
    <dgm:cxn modelId="{48981F7A-E1E7-41C7-95B3-B5567FB72E8E}" srcId="{574C59D0-F5D8-447F-A5DC-8FC079448CF0}" destId="{B3860984-E7A2-44E1-9C96-114053EF3BCB}" srcOrd="0" destOrd="0" parTransId="{B03DBE62-22A2-4E58-833E-55E0066E8206}" sibTransId="{4811ECDE-3344-4516-A6A3-828BA789F517}"/>
    <dgm:cxn modelId="{124AD692-6DDD-4FB9-BC18-75D26AB7C450}" srcId="{574C59D0-F5D8-447F-A5DC-8FC079448CF0}" destId="{CBC25F04-A48D-4FE9-8B7F-47CD965B72AF}" srcOrd="2" destOrd="0" parTransId="{9486E9E1-59D9-4948-BB9C-865EC0BCE02C}" sibTransId="{CC77B596-7CA6-4615-9580-DE4A72A359BE}"/>
    <dgm:cxn modelId="{2639D19E-5916-4E81-B32B-9175EAA359E0}" type="presOf" srcId="{30D8D881-F19F-4279-B60B-0D15AE44A5FC}" destId="{0D7E9590-69D7-4ADF-ACAE-FDA50FFB6940}" srcOrd="0" destOrd="0" presId="urn:microsoft.com/office/officeart/2005/8/layout/vList2"/>
    <dgm:cxn modelId="{E74AF29E-4D6C-4F1A-ABC6-659C948F3679}" type="presOf" srcId="{D64DB9BF-B93E-4660-8914-9F22A6652584}" destId="{ECCE3A6D-DD42-42EA-8A05-17B0F03570A0}" srcOrd="0" destOrd="0" presId="urn:microsoft.com/office/officeart/2005/8/layout/vList2"/>
    <dgm:cxn modelId="{5C1889A9-AF37-447A-AF5F-ACCCE3ED120E}" type="presOf" srcId="{B3860984-E7A2-44E1-9C96-114053EF3BCB}" destId="{98174CA3-7BF7-407D-9EC5-412324F0CE67}" srcOrd="0" destOrd="0" presId="urn:microsoft.com/office/officeart/2005/8/layout/vList2"/>
    <dgm:cxn modelId="{FB8ABFD2-975E-4AD3-B544-B51EA6AA5143}" type="presOf" srcId="{574C59D0-F5D8-447F-A5DC-8FC079448CF0}" destId="{B9D4A818-4056-4D44-95A0-ED40A066252E}" srcOrd="0" destOrd="0" presId="urn:microsoft.com/office/officeart/2005/8/layout/vList2"/>
    <dgm:cxn modelId="{E98B0DE5-8F68-46D1-9138-56373DD2E9DE}" type="presOf" srcId="{C87D0443-1938-49F6-9DA1-37DCE2DD400E}" destId="{9C27C7E9-6617-4041-A8D2-0D3560AB6066}" srcOrd="0" destOrd="0" presId="urn:microsoft.com/office/officeart/2005/8/layout/vList2"/>
    <dgm:cxn modelId="{9E5B0954-1179-46F8-BEE8-E9A4CC0D9536}" type="presParOf" srcId="{B9D4A818-4056-4D44-95A0-ED40A066252E}" destId="{98174CA3-7BF7-407D-9EC5-412324F0CE67}" srcOrd="0" destOrd="0" presId="urn:microsoft.com/office/officeart/2005/8/layout/vList2"/>
    <dgm:cxn modelId="{20291BBD-34E3-4629-A025-4D6F6AFB38D4}" type="presParOf" srcId="{B9D4A818-4056-4D44-95A0-ED40A066252E}" destId="{01DFFF72-013E-446B-9329-C6BBD12AFDBC}" srcOrd="1" destOrd="0" presId="urn:microsoft.com/office/officeart/2005/8/layout/vList2"/>
    <dgm:cxn modelId="{9377D9F6-1410-4F65-A652-AE4BA737ED2B}" type="presParOf" srcId="{B9D4A818-4056-4D44-95A0-ED40A066252E}" destId="{0D7E9590-69D7-4ADF-ACAE-FDA50FFB6940}" srcOrd="2" destOrd="0" presId="urn:microsoft.com/office/officeart/2005/8/layout/vList2"/>
    <dgm:cxn modelId="{B5B0C37F-2912-4FF8-B676-AF044D3D62FB}" type="presParOf" srcId="{B9D4A818-4056-4D44-95A0-ED40A066252E}" destId="{27263371-FF8C-48FA-B648-271FA0B92307}" srcOrd="3" destOrd="0" presId="urn:microsoft.com/office/officeart/2005/8/layout/vList2"/>
    <dgm:cxn modelId="{CA62EAC1-4216-4251-8752-1DAECC0BA6EC}" type="presParOf" srcId="{B9D4A818-4056-4D44-95A0-ED40A066252E}" destId="{758FCBD0-B68D-4EAE-8867-BDEBD86923D7}" srcOrd="4" destOrd="0" presId="urn:microsoft.com/office/officeart/2005/8/layout/vList2"/>
    <dgm:cxn modelId="{860BFD4A-0E0D-442C-81FA-F7D8E26F433E}" type="presParOf" srcId="{B9D4A818-4056-4D44-95A0-ED40A066252E}" destId="{42CCD5E0-3F70-4BC9-BFA4-E026DBE7B895}" srcOrd="5" destOrd="0" presId="urn:microsoft.com/office/officeart/2005/8/layout/vList2"/>
    <dgm:cxn modelId="{62D253EB-B12F-462E-8A3C-3CEB2DEE478E}" type="presParOf" srcId="{B9D4A818-4056-4D44-95A0-ED40A066252E}" destId="{ECCE3A6D-DD42-42EA-8A05-17B0F03570A0}" srcOrd="6" destOrd="0" presId="urn:microsoft.com/office/officeart/2005/8/layout/vList2"/>
    <dgm:cxn modelId="{57E29341-3D59-4D9C-83BF-0DFBB4F9F072}" type="presParOf" srcId="{B9D4A818-4056-4D44-95A0-ED40A066252E}" destId="{4F97A058-8B18-4271-912E-497EDF50BA9B}" srcOrd="7" destOrd="0" presId="urn:microsoft.com/office/officeart/2005/8/layout/vList2"/>
    <dgm:cxn modelId="{89B64D31-14E9-45F7-B74F-8E0519137EB4}" type="presParOf" srcId="{B9D4A818-4056-4D44-95A0-ED40A066252E}" destId="{9C27C7E9-6617-4041-A8D2-0D3560AB606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74CA3-7BF7-407D-9EC5-412324F0CE67}">
      <dsp:nvSpPr>
        <dsp:cNvPr id="0" name=""/>
        <dsp:cNvSpPr/>
      </dsp:nvSpPr>
      <dsp:spPr>
        <a:xfrm>
          <a:off x="0" y="54388"/>
          <a:ext cx="6296297" cy="70726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Problem/Motivation</a:t>
          </a:r>
        </a:p>
      </dsp:txBody>
      <dsp:txXfrm>
        <a:off x="34526" y="88914"/>
        <a:ext cx="6227245" cy="638212"/>
      </dsp:txXfrm>
    </dsp:sp>
    <dsp:sp modelId="{0D7E9590-69D7-4ADF-ACAE-FDA50FFB6940}">
      <dsp:nvSpPr>
        <dsp:cNvPr id="0" name=""/>
        <dsp:cNvSpPr/>
      </dsp:nvSpPr>
      <dsp:spPr>
        <a:xfrm>
          <a:off x="0" y="850933"/>
          <a:ext cx="6296297" cy="707264"/>
        </a:xfrm>
        <a:prstGeom prst="roundRect">
          <a:avLst/>
        </a:prstGeom>
        <a:solidFill>
          <a:schemeClr val="accent5">
            <a:hueOff val="-827139"/>
            <a:satOff val="-4443"/>
            <a:lumOff val="15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Dataset, Audience, Goals</a:t>
          </a:r>
        </a:p>
      </dsp:txBody>
      <dsp:txXfrm>
        <a:off x="34526" y="885459"/>
        <a:ext cx="6227245" cy="638212"/>
      </dsp:txXfrm>
    </dsp:sp>
    <dsp:sp modelId="{758FCBD0-B68D-4EAE-8867-BDEBD86923D7}">
      <dsp:nvSpPr>
        <dsp:cNvPr id="0" name=""/>
        <dsp:cNvSpPr/>
      </dsp:nvSpPr>
      <dsp:spPr>
        <a:xfrm>
          <a:off x="0" y="1647478"/>
          <a:ext cx="6296297" cy="707264"/>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Related Works</a:t>
          </a:r>
        </a:p>
      </dsp:txBody>
      <dsp:txXfrm>
        <a:off x="34526" y="1682004"/>
        <a:ext cx="6227245" cy="638212"/>
      </dsp:txXfrm>
    </dsp:sp>
    <dsp:sp modelId="{ECCE3A6D-DD42-42EA-8A05-17B0F03570A0}">
      <dsp:nvSpPr>
        <dsp:cNvPr id="0" name=""/>
        <dsp:cNvSpPr/>
      </dsp:nvSpPr>
      <dsp:spPr>
        <a:xfrm>
          <a:off x="0" y="2444023"/>
          <a:ext cx="6296297" cy="707264"/>
        </a:xfrm>
        <a:prstGeom prst="roundRect">
          <a:avLst/>
        </a:prstGeom>
        <a:solidFill>
          <a:schemeClr val="accent5">
            <a:hueOff val="-2481417"/>
            <a:satOff val="-13328"/>
            <a:lumOff val="45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Design</a:t>
          </a:r>
        </a:p>
      </dsp:txBody>
      <dsp:txXfrm>
        <a:off x="34526" y="2478549"/>
        <a:ext cx="6227245" cy="638212"/>
      </dsp:txXfrm>
    </dsp:sp>
    <dsp:sp modelId="{9C27C7E9-6617-4041-A8D2-0D3560AB6066}">
      <dsp:nvSpPr>
        <dsp:cNvPr id="0" name=""/>
        <dsp:cNvSpPr/>
      </dsp:nvSpPr>
      <dsp:spPr>
        <a:xfrm>
          <a:off x="0" y="3240568"/>
          <a:ext cx="6296297" cy="707264"/>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Conclusion</a:t>
          </a:r>
        </a:p>
      </dsp:txBody>
      <dsp:txXfrm>
        <a:off x="34526" y="3275094"/>
        <a:ext cx="6227245" cy="6382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12.xml><?xml version="1.0" encoding="utf-8"?>
<inkml:ink xmlns:inkml="http://www.w3.org/2003/InkML">
  <inkml:definitions/>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17.xml><?xml version="1.0" encoding="utf-8"?>
<inkml:ink xmlns:inkml="http://www.w3.org/2003/InkML">
  <inkml:definitions/>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ink/ink2.xml><?xml version="1.0" encoding="utf-8"?>
<inkml:ink xmlns:inkml="http://www.w3.org/2003/InkML">
  <inkml:definitions/>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22.xml><?xml version="1.0" encoding="utf-8"?>
<inkml:ink xmlns:inkml="http://www.w3.org/2003/InkML">
  <inkml:definitions/>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27.xml><?xml version="1.0" encoding="utf-8"?>
<inkml:ink xmlns:inkml="http://www.w3.org/2003/InkML">
  <inkml:definitions/>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7.xml><?xml version="1.0" encoding="utf-8"?>
<inkml:ink xmlns:inkml="http://www.w3.org/2003/InkML">
  <inkml:definitions/>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4.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23.png"/><Relationship Id="rId5" Type="http://schemas.openxmlformats.org/officeDocument/2006/relationships/image" Target="../media/image20.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7.png"/><Relationship Id="rId12" Type="http://schemas.openxmlformats.org/officeDocument/2006/relationships/image" Target="../media/image24.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28.png"/><Relationship Id="rId1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7.png"/><Relationship Id="rId12" Type="http://schemas.openxmlformats.org/officeDocument/2006/relationships/image" Target="../media/image24.png"/><Relationship Id="rId17" Type="http://schemas.openxmlformats.org/officeDocument/2006/relationships/image" Target="../media/image33.png"/><Relationship Id="rId2" Type="http://schemas.openxmlformats.org/officeDocument/2006/relationships/customXml" Target="../ink/ink12.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28.png"/><Relationship Id="rId1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7.png"/><Relationship Id="rId12" Type="http://schemas.openxmlformats.org/officeDocument/2006/relationships/image" Target="../media/image24.png"/><Relationship Id="rId17" Type="http://schemas.openxmlformats.org/officeDocument/2006/relationships/image" Target="../media/image34.png"/><Relationship Id="rId2" Type="http://schemas.openxmlformats.org/officeDocument/2006/relationships/customXml" Target="../ink/ink17.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28.png"/><Relationship Id="rId14"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7.png"/><Relationship Id="rId12" Type="http://schemas.openxmlformats.org/officeDocument/2006/relationships/image" Target="../media/image24.png"/><Relationship Id="rId17" Type="http://schemas.openxmlformats.org/officeDocument/2006/relationships/image" Target="../media/image35.png"/><Relationship Id="rId2" Type="http://schemas.openxmlformats.org/officeDocument/2006/relationships/customXml" Target="../ink/ink22.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customXml" Target="../ink/ink24.xm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customXml" Target="../ink/ink26.xml"/><Relationship Id="rId4" Type="http://schemas.openxmlformats.org/officeDocument/2006/relationships/customXml" Target="../ink/ink23.xml"/><Relationship Id="rId9" Type="http://schemas.openxmlformats.org/officeDocument/2006/relationships/image" Target="../media/image28.png"/><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9.png"/><Relationship Id="rId7" Type="http://schemas.openxmlformats.org/officeDocument/2006/relationships/image" Target="../media/image31.png"/><Relationship Id="rId12" Type="http://schemas.openxmlformats.org/officeDocument/2006/relationships/image" Target="../media/image38.png"/><Relationship Id="rId2"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7.png"/><Relationship Id="rId5" Type="http://schemas.openxmlformats.org/officeDocument/2006/relationships/image" Target="../media/image25.png"/><Relationship Id="rId10" Type="http://schemas.openxmlformats.org/officeDocument/2006/relationships/image" Target="../media/image36.png"/><Relationship Id="rId4" Type="http://schemas.openxmlformats.org/officeDocument/2006/relationships/image" Target="../media/image24.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56FF-B040-4FFC-A9C2-46A60A62069E}"/>
              </a:ext>
            </a:extLst>
          </p:cNvPr>
          <p:cNvSpPr>
            <a:spLocks noGrp="1"/>
          </p:cNvSpPr>
          <p:nvPr>
            <p:ph type="ctrTitle"/>
          </p:nvPr>
        </p:nvSpPr>
        <p:spPr>
          <a:xfrm>
            <a:off x="2040419" y="640315"/>
            <a:ext cx="8791575" cy="2387600"/>
          </a:xfrm>
        </p:spPr>
        <p:txBody>
          <a:bodyPr/>
          <a:lstStyle/>
          <a:p>
            <a:pPr algn="ctr"/>
            <a:r>
              <a:rPr lang="en-US" dirty="0"/>
              <a:t>Master’s Project Proposal</a:t>
            </a:r>
          </a:p>
        </p:txBody>
      </p:sp>
      <p:sp>
        <p:nvSpPr>
          <p:cNvPr id="3" name="Subtitle 2">
            <a:extLst>
              <a:ext uri="{FF2B5EF4-FFF2-40B4-BE49-F238E27FC236}">
                <a16:creationId xmlns:a16="http://schemas.microsoft.com/office/drawing/2014/main" id="{584EA86B-9A5C-4B18-86BE-6B50DA1EA8C5}"/>
              </a:ext>
            </a:extLst>
          </p:cNvPr>
          <p:cNvSpPr>
            <a:spLocks noGrp="1"/>
          </p:cNvSpPr>
          <p:nvPr>
            <p:ph type="subTitle" idx="1"/>
          </p:nvPr>
        </p:nvSpPr>
        <p:spPr/>
        <p:txBody>
          <a:bodyPr/>
          <a:lstStyle/>
          <a:p>
            <a:pPr algn="ctr"/>
            <a:r>
              <a:rPr lang="en-US" dirty="0"/>
              <a:t>Amy Woods</a:t>
            </a:r>
          </a:p>
          <a:p>
            <a:pPr algn="ctr"/>
            <a:r>
              <a:rPr lang="en-US" dirty="0"/>
              <a:t>8/30/2021</a:t>
            </a:r>
          </a:p>
        </p:txBody>
      </p:sp>
    </p:spTree>
    <p:extLst>
      <p:ext uri="{BB962C8B-B14F-4D97-AF65-F5344CB8AC3E}">
        <p14:creationId xmlns:p14="http://schemas.microsoft.com/office/powerpoint/2010/main" val="169659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2" y="270855"/>
            <a:ext cx="9905998" cy="1478570"/>
          </a:xfrm>
        </p:spPr>
        <p:txBody>
          <a:bodyPr/>
          <a:lstStyle/>
          <a:p>
            <a:r>
              <a:rPr lang="en-US" dirty="0" err="1"/>
              <a:t>DeSign</a:t>
            </a:r>
            <a:r>
              <a:rPr lang="en-US" dirty="0"/>
              <a:t>: Overview Vis </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17576" y="2109787"/>
            <a:ext cx="3891792" cy="3352801"/>
          </a:xfrm>
        </p:spPr>
        <p:txBody>
          <a:bodyPr/>
          <a:lstStyle/>
          <a:p>
            <a:r>
              <a:rPr lang="en-US" dirty="0"/>
              <a:t>Purpose/Goals</a:t>
            </a:r>
          </a:p>
          <a:p>
            <a:pPr lvl="1"/>
            <a:r>
              <a:rPr lang="en-US" dirty="0"/>
              <a:t>Summarize Network Data</a:t>
            </a:r>
          </a:p>
          <a:p>
            <a:pPr lvl="1"/>
            <a:r>
              <a:rPr lang="en-US" dirty="0"/>
              <a:t>Finding outliers or patterns</a:t>
            </a:r>
          </a:p>
          <a:p>
            <a:pPr lvl="2"/>
            <a:r>
              <a:rPr lang="en-US" dirty="0"/>
              <a:t>Incoming/Outgoing Edges</a:t>
            </a:r>
          </a:p>
          <a:p>
            <a:pPr lvl="2"/>
            <a:r>
              <a:rPr lang="en-US" dirty="0"/>
              <a:t>All trees of Tree Type X most intra connections</a:t>
            </a:r>
          </a:p>
          <a:p>
            <a:pPr lvl="1"/>
            <a:r>
              <a:rPr lang="en-US" dirty="0"/>
              <a:t>Provide Selection for Detailed View</a:t>
            </a:r>
          </a:p>
          <a:p>
            <a:pPr lvl="1"/>
            <a:endParaRPr lang="en-US" dirty="0"/>
          </a:p>
          <a:p>
            <a:endParaRPr lang="en-US" dirty="0"/>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xmlns="">
          <p:pic>
            <p:nvPicPr>
              <p:cNvPr id="2069" name="Ink 5">
                <a:extLst>
                  <a:ext uri="{FF2B5EF4-FFF2-40B4-BE49-F238E27FC236}">
                    <a16:creationId xmlns:a16="http://schemas.microsoft.com/office/drawing/2014/main" id="{1B876A43-9878-4CE0-A2F9-48F110A899D9}"/>
                  </a:ext>
                </a:extLst>
              </p:cNvPr>
              <p:cNvPicPr>
                <a:picLocks noRot="1" noChangeAspect="1" noEditPoints="1" noChangeArrowheads="1" noChangeShapeType="1"/>
              </p:cNvPicPr>
              <p:nvPr/>
            </p:nvPicPr>
            <p:blipFill>
              <a:blip r:embed="rId3"/>
              <a:stretch>
                <a:fillRect/>
              </a:stretch>
            </p:blipFill>
            <p:spPr>
              <a:xfrm>
                <a:off x="0" y="0"/>
                <a:ext cx="0" cy="0"/>
              </a:xfrm>
              <a:prstGeom prst="rect">
                <a:avLst/>
              </a:prstGeom>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6" name="Picture 25">
            <a:extLst>
              <a:ext uri="{FF2B5EF4-FFF2-40B4-BE49-F238E27FC236}">
                <a16:creationId xmlns:a16="http://schemas.microsoft.com/office/drawing/2014/main" id="{0D5F0562-FA3E-43C7-A6E1-576B89CED319}"/>
              </a:ext>
            </a:extLst>
          </p:cNvPr>
          <p:cNvPicPr>
            <a:picLocks noChangeAspect="1"/>
          </p:cNvPicPr>
          <p:nvPr/>
        </p:nvPicPr>
        <p:blipFill>
          <a:blip r:embed="rId4"/>
          <a:stretch>
            <a:fillRect/>
          </a:stretch>
        </p:blipFill>
        <p:spPr>
          <a:xfrm>
            <a:off x="7880260" y="2232400"/>
            <a:ext cx="3060457" cy="3072650"/>
          </a:xfrm>
          <a:prstGeom prst="rect">
            <a:avLst/>
          </a:prstGeom>
        </p:spPr>
      </p:pic>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Box 10">
            <a:extLst>
              <a:ext uri="{FF2B5EF4-FFF2-40B4-BE49-F238E27FC236}">
                <a16:creationId xmlns:a16="http://schemas.microsoft.com/office/drawing/2014/main" id="{B92E92C1-9AF0-4FCD-952B-1049FCAD8160}"/>
              </a:ext>
            </a:extLst>
          </p:cNvPr>
          <p:cNvSpPr txBox="1"/>
          <p:nvPr/>
        </p:nvSpPr>
        <p:spPr>
          <a:xfrm rot="19123041">
            <a:off x="7739730" y="2480338"/>
            <a:ext cx="2258695" cy="1337548"/>
          </a:xfrm>
          <a:prstGeom prst="rect">
            <a:avLst/>
          </a:prstGeom>
          <a:noFill/>
          <a:ln>
            <a:noFill/>
          </a:ln>
        </p:spPr>
        <p:txBody>
          <a:bodyPr rot="0" spcFirstLastPara="1" vert="horz" wrap="square" lIns="91440" tIns="45720" rIns="91440" bIns="45720" numCol="1" spcCol="0" rtlCol="0" fromWordArt="0" anchor="t" anchorCtr="0" forceAA="0" compatLnSpc="1">
            <a:prstTxWarp prst="textArchUp">
              <a:avLst/>
            </a:prstTxWarp>
            <a:noAutofit/>
          </a:bodyPr>
          <a:lstStyle/>
          <a:p>
            <a:pPr marL="0" marR="0" algn="ctr">
              <a:lnSpc>
                <a:spcPct val="107000"/>
              </a:lnSpc>
              <a:spcBef>
                <a:spcPts val="0"/>
              </a:spcBef>
              <a:spcAft>
                <a:spcPts val="800"/>
              </a:spcAft>
            </a:pPr>
            <a:r>
              <a:rPr lang="en-US" sz="14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Tree Name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 Box 11">
            <a:extLst>
              <a:ext uri="{FF2B5EF4-FFF2-40B4-BE49-F238E27FC236}">
                <a16:creationId xmlns:a16="http://schemas.microsoft.com/office/drawing/2014/main" id="{FB2DC032-A766-4EAD-8AB6-ABD99B77EDE2}"/>
              </a:ext>
            </a:extLst>
          </p:cNvPr>
          <p:cNvSpPr txBox="1"/>
          <p:nvPr/>
        </p:nvSpPr>
        <p:spPr>
          <a:xfrm rot="1819751">
            <a:off x="8749760" y="2355145"/>
            <a:ext cx="2258695" cy="1095930"/>
          </a:xfrm>
          <a:prstGeom prst="rect">
            <a:avLst/>
          </a:prstGeom>
          <a:noFill/>
          <a:ln>
            <a:noFill/>
          </a:ln>
        </p:spPr>
        <p:txBody>
          <a:bodyPr rot="0" spcFirstLastPara="1" vert="horz" wrap="square" lIns="91440" tIns="45720" rIns="91440" bIns="45720" numCol="1" spcCol="0" rtlCol="0" fromWordArt="0" anchor="t" anchorCtr="0" forceAA="0" compatLnSpc="1">
            <a:prstTxWarp prst="textArchUp">
              <a:avLst/>
            </a:prstTxWarp>
            <a:noAutofit/>
          </a:bodyPr>
          <a:lstStyle/>
          <a:p>
            <a:pPr marL="0" marR="0" algn="ctr">
              <a:lnSpc>
                <a:spcPct val="107000"/>
              </a:lnSpc>
              <a:spcBef>
                <a:spcPts val="0"/>
              </a:spcBef>
              <a:spcAft>
                <a:spcPts val="800"/>
              </a:spcAft>
            </a:pPr>
            <a:r>
              <a:rPr lang="en-US" sz="14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Tree Name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 Box 12">
            <a:extLst>
              <a:ext uri="{FF2B5EF4-FFF2-40B4-BE49-F238E27FC236}">
                <a16:creationId xmlns:a16="http://schemas.microsoft.com/office/drawing/2014/main" id="{723C0594-E528-4ECA-AE9D-34A21A5FD727}"/>
              </a:ext>
            </a:extLst>
          </p:cNvPr>
          <p:cNvSpPr txBox="1"/>
          <p:nvPr/>
        </p:nvSpPr>
        <p:spPr>
          <a:xfrm rot="5753922">
            <a:off x="8844538" y="2822980"/>
            <a:ext cx="2258695" cy="1920622"/>
          </a:xfrm>
          <a:prstGeom prst="rect">
            <a:avLst/>
          </a:prstGeom>
          <a:noFill/>
          <a:ln>
            <a:noFill/>
          </a:ln>
        </p:spPr>
        <p:txBody>
          <a:bodyPr rot="0" spcFirstLastPara="1" vert="horz" wrap="square" lIns="91440" tIns="45720" rIns="91440" bIns="45720" numCol="1" spcCol="0" rtlCol="0" fromWordArt="0" anchor="t" anchorCtr="0" forceAA="0" compatLnSpc="1">
            <a:prstTxWarp prst="textArchUp">
              <a:avLst/>
            </a:prstTxWarp>
            <a:noAutofit/>
          </a:bodyPr>
          <a:lstStyle/>
          <a:p>
            <a:pPr marL="0" marR="0" algn="ctr">
              <a:lnSpc>
                <a:spcPct val="107000"/>
              </a:lnSpc>
              <a:spcBef>
                <a:spcPts val="0"/>
              </a:spcBef>
              <a:spcAft>
                <a:spcPts val="800"/>
              </a:spcAft>
            </a:pPr>
            <a:r>
              <a:rPr lang="en-US" sz="14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Tree Name #3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3" name="Picture 32">
            <a:extLst>
              <a:ext uri="{FF2B5EF4-FFF2-40B4-BE49-F238E27FC236}">
                <a16:creationId xmlns:a16="http://schemas.microsoft.com/office/drawing/2014/main" id="{01EEE4DE-C23D-4F0C-B99D-79732112CF0B}"/>
              </a:ext>
            </a:extLst>
          </p:cNvPr>
          <p:cNvPicPr>
            <a:picLocks noChangeAspect="1"/>
          </p:cNvPicPr>
          <p:nvPr/>
        </p:nvPicPr>
        <p:blipFill>
          <a:blip r:embed="rId5"/>
          <a:stretch>
            <a:fillRect/>
          </a:stretch>
        </p:blipFill>
        <p:spPr>
          <a:xfrm>
            <a:off x="8622221" y="3598780"/>
            <a:ext cx="2552831" cy="2209914"/>
          </a:xfrm>
          <a:prstGeom prst="rect">
            <a:avLst/>
          </a:prstGeom>
        </p:spPr>
      </p:pic>
      <p:pic>
        <p:nvPicPr>
          <p:cNvPr id="34" name="Picture 33">
            <a:extLst>
              <a:ext uri="{FF2B5EF4-FFF2-40B4-BE49-F238E27FC236}">
                <a16:creationId xmlns:a16="http://schemas.microsoft.com/office/drawing/2014/main" id="{FFC4B1BC-54FC-4318-83B3-697FE6D8BDB5}"/>
              </a:ext>
            </a:extLst>
          </p:cNvPr>
          <p:cNvPicPr>
            <a:picLocks noChangeAspect="1"/>
          </p:cNvPicPr>
          <p:nvPr/>
        </p:nvPicPr>
        <p:blipFill>
          <a:blip r:embed="rId6"/>
          <a:stretch>
            <a:fillRect/>
          </a:stretch>
        </p:blipFill>
        <p:spPr>
          <a:xfrm>
            <a:off x="7672282" y="3481052"/>
            <a:ext cx="2362321" cy="2324219"/>
          </a:xfrm>
          <a:prstGeom prst="rect">
            <a:avLst/>
          </a:prstGeom>
        </p:spPr>
      </p:pic>
      <p:sp>
        <p:nvSpPr>
          <p:cNvPr id="41" name="Text Box 15">
            <a:extLst>
              <a:ext uri="{FF2B5EF4-FFF2-40B4-BE49-F238E27FC236}">
                <a16:creationId xmlns:a16="http://schemas.microsoft.com/office/drawing/2014/main" id="{0677B858-1172-4AF0-93CC-623F5FC886B0}"/>
              </a:ext>
            </a:extLst>
          </p:cNvPr>
          <p:cNvSpPr txBox="1"/>
          <p:nvPr/>
        </p:nvSpPr>
        <p:spPr>
          <a:xfrm rot="4882818">
            <a:off x="7290418" y="3219291"/>
            <a:ext cx="2258695" cy="1438275"/>
          </a:xfrm>
          <a:prstGeom prst="rect">
            <a:avLst/>
          </a:prstGeom>
          <a:noFill/>
          <a:ln>
            <a:noFill/>
          </a:ln>
        </p:spPr>
        <p:txBody>
          <a:bodyPr rot="0" spcFirstLastPara="1" vert="horz" wrap="square" lIns="91440" tIns="45720" rIns="91440" bIns="45720" numCol="1" spcCol="0" rtlCol="0" fromWordArt="0" anchor="t" anchorCtr="0" forceAA="0" compatLnSpc="1">
            <a:prstTxWarp prst="textArchDown">
              <a:avLst/>
            </a:prstTxWarp>
            <a:noAutofit/>
          </a:bodyPr>
          <a:lstStyle/>
          <a:p>
            <a:pPr marL="0" marR="0" algn="ctr">
              <a:lnSpc>
                <a:spcPct val="107000"/>
              </a:lnSpc>
              <a:spcBef>
                <a:spcPts val="0"/>
              </a:spcBef>
              <a:spcAft>
                <a:spcPts val="800"/>
              </a:spcAft>
            </a:pPr>
            <a:r>
              <a:rPr lang="en-US" sz="14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Tree Name #6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5" name="Picture 34">
            <a:extLst>
              <a:ext uri="{FF2B5EF4-FFF2-40B4-BE49-F238E27FC236}">
                <a16:creationId xmlns:a16="http://schemas.microsoft.com/office/drawing/2014/main" id="{1F99B652-CB5C-45FA-8A8B-4EDE92D05D5E}"/>
              </a:ext>
            </a:extLst>
          </p:cNvPr>
          <p:cNvPicPr>
            <a:picLocks noChangeAspect="1"/>
          </p:cNvPicPr>
          <p:nvPr/>
        </p:nvPicPr>
        <p:blipFill>
          <a:blip r:embed="rId7"/>
          <a:stretch>
            <a:fillRect/>
          </a:stretch>
        </p:blipFill>
        <p:spPr>
          <a:xfrm>
            <a:off x="6838040" y="1290935"/>
            <a:ext cx="3200564" cy="3238666"/>
          </a:xfrm>
          <a:prstGeom prst="rect">
            <a:avLst/>
          </a:prstGeom>
        </p:spPr>
      </p:pic>
      <p:pic>
        <p:nvPicPr>
          <p:cNvPr id="40" name="Picture 39">
            <a:extLst>
              <a:ext uri="{FF2B5EF4-FFF2-40B4-BE49-F238E27FC236}">
                <a16:creationId xmlns:a16="http://schemas.microsoft.com/office/drawing/2014/main" id="{1B424C35-0A98-415B-96E7-8F41CE0D7E06}"/>
              </a:ext>
            </a:extLst>
          </p:cNvPr>
          <p:cNvPicPr>
            <a:picLocks noChangeAspect="1"/>
          </p:cNvPicPr>
          <p:nvPr/>
        </p:nvPicPr>
        <p:blipFill>
          <a:blip r:embed="rId8"/>
          <a:stretch>
            <a:fillRect/>
          </a:stretch>
        </p:blipFill>
        <p:spPr>
          <a:xfrm>
            <a:off x="10178583" y="2239918"/>
            <a:ext cx="1470101" cy="2260716"/>
          </a:xfrm>
          <a:prstGeom prst="rect">
            <a:avLst/>
          </a:prstGeom>
        </p:spPr>
      </p:pic>
      <p:pic>
        <p:nvPicPr>
          <p:cNvPr id="42" name="Picture 41">
            <a:extLst>
              <a:ext uri="{FF2B5EF4-FFF2-40B4-BE49-F238E27FC236}">
                <a16:creationId xmlns:a16="http://schemas.microsoft.com/office/drawing/2014/main" id="{91F632FA-511A-44A2-ACD5-75C81BF90C77}"/>
              </a:ext>
            </a:extLst>
          </p:cNvPr>
          <p:cNvPicPr>
            <a:picLocks noChangeAspect="1"/>
          </p:cNvPicPr>
          <p:nvPr/>
        </p:nvPicPr>
        <p:blipFill>
          <a:blip r:embed="rId9"/>
          <a:stretch>
            <a:fillRect/>
          </a:stretch>
        </p:blipFill>
        <p:spPr>
          <a:xfrm>
            <a:off x="7366707" y="3754102"/>
            <a:ext cx="2667137" cy="2609984"/>
          </a:xfrm>
          <a:prstGeom prst="rect">
            <a:avLst/>
          </a:prstGeom>
        </p:spPr>
      </p:pic>
      <p:sp>
        <p:nvSpPr>
          <p:cNvPr id="46" name="Text Box 9">
            <a:extLst>
              <a:ext uri="{FF2B5EF4-FFF2-40B4-BE49-F238E27FC236}">
                <a16:creationId xmlns:a16="http://schemas.microsoft.com/office/drawing/2014/main" id="{3B0D81C9-4CB0-4CA5-B7AF-611D4274BBC3}"/>
              </a:ext>
            </a:extLst>
          </p:cNvPr>
          <p:cNvSpPr txBox="1"/>
          <p:nvPr/>
        </p:nvSpPr>
        <p:spPr>
          <a:xfrm rot="5062665">
            <a:off x="6974048" y="3179969"/>
            <a:ext cx="2258695" cy="1665605"/>
          </a:xfrm>
          <a:prstGeom prst="rect">
            <a:avLst/>
          </a:prstGeom>
          <a:noFill/>
          <a:ln>
            <a:noFill/>
          </a:ln>
        </p:spPr>
        <p:txBody>
          <a:bodyPr rot="0" spcFirstLastPara="1" vert="horz" wrap="square" lIns="91440" tIns="45720" rIns="91440" bIns="45720" numCol="1" spcCol="0" rtlCol="0" fromWordArt="0" anchor="t" anchorCtr="0" forceAA="0" compatLnSpc="1">
            <a:prstTxWarp prst="textArchDown">
              <a:avLst/>
            </a:prstTxWarp>
            <a:noAutofit/>
          </a:bodyPr>
          <a:lstStyle/>
          <a:p>
            <a:pPr marL="0" marR="0" algn="ctr">
              <a:lnSpc>
                <a:spcPct val="107000"/>
              </a:lnSpc>
              <a:spcBef>
                <a:spcPts val="0"/>
              </a:spcBef>
              <a:spcAft>
                <a:spcPts val="800"/>
              </a:spcAft>
            </a:pPr>
            <a:r>
              <a:rPr lang="en-US" sz="2000" dirty="0">
                <a:ln>
                  <a:noFill/>
                </a:ln>
                <a:solidFill>
                  <a:srgbClr val="CC333F"/>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Tree Type</a:t>
            </a:r>
            <a:r>
              <a:rPr lang="en-US" sz="3600" dirty="0">
                <a:ln>
                  <a:noFill/>
                </a:ln>
                <a:solidFill>
                  <a:srgbClr val="CC333F"/>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US" sz="2000" dirty="0">
                <a:ln>
                  <a:noFill/>
                </a:ln>
                <a:solidFill>
                  <a:srgbClr val="CC333F"/>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Block Arc 42">
            <a:extLst>
              <a:ext uri="{FF2B5EF4-FFF2-40B4-BE49-F238E27FC236}">
                <a16:creationId xmlns:a16="http://schemas.microsoft.com/office/drawing/2014/main" id="{C756C203-F17B-4601-B9E6-9A2309A7F0C5}"/>
              </a:ext>
            </a:extLst>
          </p:cNvPr>
          <p:cNvSpPr/>
          <p:nvPr/>
        </p:nvSpPr>
        <p:spPr>
          <a:xfrm rot="1640097">
            <a:off x="9266749" y="2412023"/>
            <a:ext cx="1475793" cy="428286"/>
          </a:xfrm>
          <a:prstGeom prst="blockArc">
            <a:avLst/>
          </a:prstGeom>
          <a:solidFill>
            <a:srgbClr val="CACAC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ED2E1734-3C4C-4B7A-9D84-EB018C47A280}"/>
              </a:ext>
            </a:extLst>
          </p:cNvPr>
          <p:cNvPicPr>
            <a:picLocks noChangeAspect="1"/>
          </p:cNvPicPr>
          <p:nvPr/>
        </p:nvPicPr>
        <p:blipFill>
          <a:blip r:embed="rId10"/>
          <a:stretch>
            <a:fillRect/>
          </a:stretch>
        </p:blipFill>
        <p:spPr>
          <a:xfrm>
            <a:off x="5919417" y="1527785"/>
            <a:ext cx="766323" cy="770902"/>
          </a:xfrm>
          <a:prstGeom prst="rect">
            <a:avLst/>
          </a:prstGeom>
        </p:spPr>
      </p:pic>
    </p:spTree>
    <p:extLst>
      <p:ext uri="{BB962C8B-B14F-4D97-AF65-F5344CB8AC3E}">
        <p14:creationId xmlns:p14="http://schemas.microsoft.com/office/powerpoint/2010/main" val="148932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ppt_w</p:attrName>
                                        </p:attrNameLst>
                                      </p:cBhvr>
                                      <p:tavLst>
                                        <p:tav tm="0">
                                          <p:val>
                                            <p:fltVal val="0"/>
                                          </p:val>
                                        </p:tav>
                                        <p:tav tm="100000">
                                          <p:val>
                                            <p:strVal val="#ppt_w"/>
                                          </p:val>
                                        </p:tav>
                                      </p:tavLst>
                                    </p:anim>
                                    <p:anim calcmode="lin" valueType="num">
                                      <p:cBhvr>
                                        <p:cTn id="25" dur="500" fill="hold"/>
                                        <p:tgtEl>
                                          <p:spTgt spid="38"/>
                                        </p:tgtEl>
                                        <p:attrNameLst>
                                          <p:attrName>ppt_h</p:attrName>
                                        </p:attrNameLst>
                                      </p:cBhvr>
                                      <p:tavLst>
                                        <p:tav tm="0">
                                          <p:val>
                                            <p:fltVal val="0"/>
                                          </p:val>
                                        </p:tav>
                                        <p:tav tm="100000">
                                          <p:val>
                                            <p:strVal val="#ppt_h"/>
                                          </p:val>
                                        </p:tav>
                                      </p:tavLst>
                                    </p:anim>
                                    <p:animEffect transition="in" filter="fade">
                                      <p:cBhvr>
                                        <p:cTn id="26" dur="500"/>
                                        <p:tgtEl>
                                          <p:spTgt spid="38"/>
                                        </p:tgtEl>
                                      </p:cBhvr>
                                    </p:animEffect>
                                  </p:childTnLst>
                                </p:cTn>
                              </p:par>
                              <p:par>
                                <p:cTn id="27" presetID="53" presetClass="entr" presetSubtype="16"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ppt_w</p:attrName>
                                        </p:attrNameLst>
                                      </p:cBhvr>
                                      <p:tavLst>
                                        <p:tav tm="0">
                                          <p:val>
                                            <p:fltVal val="0"/>
                                          </p:val>
                                        </p:tav>
                                        <p:tav tm="100000">
                                          <p:val>
                                            <p:strVal val="#ppt_w"/>
                                          </p:val>
                                        </p:tav>
                                      </p:tavLst>
                                    </p:anim>
                                    <p:anim calcmode="lin" valueType="num">
                                      <p:cBhvr>
                                        <p:cTn id="30" dur="500" fill="hold"/>
                                        <p:tgtEl>
                                          <p:spTgt spid="33"/>
                                        </p:tgtEl>
                                        <p:attrNameLst>
                                          <p:attrName>ppt_h</p:attrName>
                                        </p:attrNameLst>
                                      </p:cBhvr>
                                      <p:tavLst>
                                        <p:tav tm="0">
                                          <p:val>
                                            <p:fltVal val="0"/>
                                          </p:val>
                                        </p:tav>
                                        <p:tav tm="100000">
                                          <p:val>
                                            <p:strVal val="#ppt_h"/>
                                          </p:val>
                                        </p:tav>
                                      </p:tavLst>
                                    </p:anim>
                                    <p:animEffect transition="in" filter="fade">
                                      <p:cBhvr>
                                        <p:cTn id="31" dur="500"/>
                                        <p:tgtEl>
                                          <p:spTgt spid="33"/>
                                        </p:tgtEl>
                                      </p:cBhvr>
                                    </p:animEffect>
                                  </p:childTnLst>
                                </p:cTn>
                              </p:par>
                              <p:par>
                                <p:cTn id="32" presetID="53" presetClass="entr" presetSubtype="16"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p:cTn id="34" dur="500" fill="hold"/>
                                        <p:tgtEl>
                                          <p:spTgt spid="34"/>
                                        </p:tgtEl>
                                        <p:attrNameLst>
                                          <p:attrName>ppt_w</p:attrName>
                                        </p:attrNameLst>
                                      </p:cBhvr>
                                      <p:tavLst>
                                        <p:tav tm="0">
                                          <p:val>
                                            <p:fltVal val="0"/>
                                          </p:val>
                                        </p:tav>
                                        <p:tav tm="100000">
                                          <p:val>
                                            <p:strVal val="#ppt_w"/>
                                          </p:val>
                                        </p:tav>
                                      </p:tavLst>
                                    </p:anim>
                                    <p:anim calcmode="lin" valueType="num">
                                      <p:cBhvr>
                                        <p:cTn id="35" dur="500" fill="hold"/>
                                        <p:tgtEl>
                                          <p:spTgt spid="34"/>
                                        </p:tgtEl>
                                        <p:attrNameLst>
                                          <p:attrName>ppt_h</p:attrName>
                                        </p:attrNameLst>
                                      </p:cBhvr>
                                      <p:tavLst>
                                        <p:tav tm="0">
                                          <p:val>
                                            <p:fltVal val="0"/>
                                          </p:val>
                                        </p:tav>
                                        <p:tav tm="100000">
                                          <p:val>
                                            <p:strVal val="#ppt_h"/>
                                          </p:val>
                                        </p:tav>
                                      </p:tavLst>
                                    </p:anim>
                                    <p:animEffect transition="in" filter="fade">
                                      <p:cBhvr>
                                        <p:cTn id="36" dur="500"/>
                                        <p:tgtEl>
                                          <p:spTgt spid="34"/>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par>
                                <p:cTn id="49" presetID="53" presetClass="entr" presetSubtype="16"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p:cTn id="51" dur="500" fill="hold"/>
                                        <p:tgtEl>
                                          <p:spTgt spid="40"/>
                                        </p:tgtEl>
                                        <p:attrNameLst>
                                          <p:attrName>ppt_w</p:attrName>
                                        </p:attrNameLst>
                                      </p:cBhvr>
                                      <p:tavLst>
                                        <p:tav tm="0">
                                          <p:val>
                                            <p:fltVal val="0"/>
                                          </p:val>
                                        </p:tav>
                                        <p:tav tm="100000">
                                          <p:val>
                                            <p:strVal val="#ppt_w"/>
                                          </p:val>
                                        </p:tav>
                                      </p:tavLst>
                                    </p:anim>
                                    <p:anim calcmode="lin" valueType="num">
                                      <p:cBhvr>
                                        <p:cTn id="52" dur="500" fill="hold"/>
                                        <p:tgtEl>
                                          <p:spTgt spid="40"/>
                                        </p:tgtEl>
                                        <p:attrNameLst>
                                          <p:attrName>ppt_h</p:attrName>
                                        </p:attrNameLst>
                                      </p:cBhvr>
                                      <p:tavLst>
                                        <p:tav tm="0">
                                          <p:val>
                                            <p:fltVal val="0"/>
                                          </p:val>
                                        </p:tav>
                                        <p:tav tm="100000">
                                          <p:val>
                                            <p:strVal val="#ppt_h"/>
                                          </p:val>
                                        </p:tav>
                                      </p:tavLst>
                                    </p:anim>
                                    <p:animEffect transition="in" filter="fade">
                                      <p:cBhvr>
                                        <p:cTn id="53" dur="500"/>
                                        <p:tgtEl>
                                          <p:spTgt spid="40"/>
                                        </p:tgtEl>
                                      </p:cBhvr>
                                    </p:animEffect>
                                  </p:childTnLst>
                                </p:cTn>
                              </p:par>
                              <p:par>
                                <p:cTn id="54" presetID="53" presetClass="entr" presetSubtype="16"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p:cTn id="61" dur="500" fill="hold"/>
                                        <p:tgtEl>
                                          <p:spTgt spid="46"/>
                                        </p:tgtEl>
                                        <p:attrNameLst>
                                          <p:attrName>ppt_w</p:attrName>
                                        </p:attrNameLst>
                                      </p:cBhvr>
                                      <p:tavLst>
                                        <p:tav tm="0">
                                          <p:val>
                                            <p:fltVal val="0"/>
                                          </p:val>
                                        </p:tav>
                                        <p:tav tm="100000">
                                          <p:val>
                                            <p:strVal val="#ppt_w"/>
                                          </p:val>
                                        </p:tav>
                                      </p:tavLst>
                                    </p:anim>
                                    <p:anim calcmode="lin" valueType="num">
                                      <p:cBhvr>
                                        <p:cTn id="62" dur="500" fill="hold"/>
                                        <p:tgtEl>
                                          <p:spTgt spid="46"/>
                                        </p:tgtEl>
                                        <p:attrNameLst>
                                          <p:attrName>ppt_h</p:attrName>
                                        </p:attrNameLst>
                                      </p:cBhvr>
                                      <p:tavLst>
                                        <p:tav tm="0">
                                          <p:val>
                                            <p:fltVal val="0"/>
                                          </p:val>
                                        </p:tav>
                                        <p:tav tm="100000">
                                          <p:val>
                                            <p:strVal val="#ppt_h"/>
                                          </p:val>
                                        </p:tav>
                                      </p:tavLst>
                                    </p:anim>
                                    <p:animEffect transition="in" filter="fade">
                                      <p:cBhvr>
                                        <p:cTn id="63" dur="500"/>
                                        <p:tgtEl>
                                          <p:spTgt spid="46"/>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
                                            <p:txEl>
                                              <p:pRg st="0" end="0"/>
                                            </p:txEl>
                                          </p:spTgt>
                                        </p:tgtEl>
                                        <p:attrNameLst>
                                          <p:attrName>style.visibility</p:attrName>
                                        </p:attrNameLst>
                                      </p:cBhvr>
                                      <p:to>
                                        <p:strVal val="visible"/>
                                      </p:to>
                                    </p:set>
                                    <p:anim calcmode="lin" valueType="num">
                                      <p:cBhvr additive="base">
                                        <p:cTn id="6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0" end="0"/>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3">
                                            <p:txEl>
                                              <p:pRg st="1" end="1"/>
                                            </p:txEl>
                                          </p:spTgt>
                                        </p:tgtEl>
                                        <p:attrNameLst>
                                          <p:attrName>style.visibility</p:attrName>
                                        </p:attrNameLst>
                                      </p:cBhvr>
                                      <p:to>
                                        <p:strVal val="visible"/>
                                      </p:to>
                                    </p:set>
                                    <p:anim calcmode="lin" valueType="num">
                                      <p:cBhvr additive="base">
                                        <p:cTn id="7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
                                            <p:txEl>
                                              <p:pRg st="2" end="2"/>
                                            </p:txEl>
                                          </p:spTgt>
                                        </p:tgtEl>
                                        <p:attrNameLst>
                                          <p:attrName>style.visibility</p:attrName>
                                        </p:attrNameLst>
                                      </p:cBhvr>
                                      <p:to>
                                        <p:strVal val="visible"/>
                                      </p:to>
                                    </p:set>
                                    <p:anim calcmode="lin" valueType="num">
                                      <p:cBhvr additive="base">
                                        <p:cTn id="7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3">
                                            <p:txEl>
                                              <p:pRg st="3" end="3"/>
                                            </p:txEl>
                                          </p:spTgt>
                                        </p:tgtEl>
                                        <p:attrNameLst>
                                          <p:attrName>style.visibility</p:attrName>
                                        </p:attrNameLst>
                                      </p:cBhvr>
                                      <p:to>
                                        <p:strVal val="visible"/>
                                      </p:to>
                                    </p:set>
                                    <p:anim calcmode="lin" valueType="num">
                                      <p:cBhvr additive="base">
                                        <p:cTn id="8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3">
                                            <p:txEl>
                                              <p:pRg st="4" end="4"/>
                                            </p:txEl>
                                          </p:spTgt>
                                        </p:tgtEl>
                                        <p:attrNameLst>
                                          <p:attrName>style.visibility</p:attrName>
                                        </p:attrNameLst>
                                      </p:cBhvr>
                                      <p:to>
                                        <p:strVal val="visible"/>
                                      </p:to>
                                    </p:set>
                                    <p:anim calcmode="lin" valueType="num">
                                      <p:cBhvr additive="base">
                                        <p:cTn id="8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 calcmode="lin" valueType="num">
                                      <p:cBhvr additive="base">
                                        <p:cTn id="9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wipe(down)">
                                      <p:cBhvr>
                                        <p:cTn id="98" dur="500"/>
                                        <p:tgtEl>
                                          <p:spTgt spid="4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nodeType="clickEffect">
                                  <p:stCondLst>
                                    <p:cond delay="0"/>
                                  </p:stCondLst>
                                  <p:childTnLst>
                                    <p:animEffect transition="out" filter="fade">
                                      <p:cBhvr>
                                        <p:cTn id="102" dur="500"/>
                                        <p:tgtEl>
                                          <p:spTgt spid="26"/>
                                        </p:tgtEl>
                                      </p:cBhvr>
                                    </p:animEffect>
                                    <p:set>
                                      <p:cBhvr>
                                        <p:cTn id="103" dur="1" fill="hold">
                                          <p:stCondLst>
                                            <p:cond delay="499"/>
                                          </p:stCondLst>
                                        </p:cTn>
                                        <p:tgtEl>
                                          <p:spTgt spid="26"/>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43"/>
                                        </p:tgtEl>
                                      </p:cBhvr>
                                    </p:animEffect>
                                    <p:set>
                                      <p:cBhvr>
                                        <p:cTn id="106" dur="1" fill="hold">
                                          <p:stCondLst>
                                            <p:cond delay="499"/>
                                          </p:stCondLst>
                                        </p:cTn>
                                        <p:tgtEl>
                                          <p:spTgt spid="43"/>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37"/>
                                        </p:tgtEl>
                                      </p:cBhvr>
                                    </p:animEffect>
                                    <p:set>
                                      <p:cBhvr>
                                        <p:cTn id="109" dur="1" fill="hold">
                                          <p:stCondLst>
                                            <p:cond delay="499"/>
                                          </p:stCondLst>
                                        </p:cTn>
                                        <p:tgtEl>
                                          <p:spTgt spid="37"/>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36"/>
                                        </p:tgtEl>
                                      </p:cBhvr>
                                    </p:animEffect>
                                    <p:set>
                                      <p:cBhvr>
                                        <p:cTn id="112" dur="1" fill="hold">
                                          <p:stCondLst>
                                            <p:cond delay="499"/>
                                          </p:stCondLst>
                                        </p:cTn>
                                        <p:tgtEl>
                                          <p:spTgt spid="36"/>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38"/>
                                        </p:tgtEl>
                                      </p:cBhvr>
                                    </p:animEffect>
                                    <p:set>
                                      <p:cBhvr>
                                        <p:cTn id="115" dur="1" fill="hold">
                                          <p:stCondLst>
                                            <p:cond delay="499"/>
                                          </p:stCondLst>
                                        </p:cTn>
                                        <p:tgtEl>
                                          <p:spTgt spid="38"/>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33"/>
                                        </p:tgtEl>
                                      </p:cBhvr>
                                    </p:animEffect>
                                    <p:set>
                                      <p:cBhvr>
                                        <p:cTn id="118" dur="1" fill="hold">
                                          <p:stCondLst>
                                            <p:cond delay="499"/>
                                          </p:stCondLst>
                                        </p:cTn>
                                        <p:tgtEl>
                                          <p:spTgt spid="33"/>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34"/>
                                        </p:tgtEl>
                                      </p:cBhvr>
                                    </p:animEffect>
                                    <p:set>
                                      <p:cBhvr>
                                        <p:cTn id="121" dur="1" fill="hold">
                                          <p:stCondLst>
                                            <p:cond delay="499"/>
                                          </p:stCondLst>
                                        </p:cTn>
                                        <p:tgtEl>
                                          <p:spTgt spid="34"/>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41"/>
                                        </p:tgtEl>
                                      </p:cBhvr>
                                    </p:animEffect>
                                    <p:set>
                                      <p:cBhvr>
                                        <p:cTn id="124" dur="1" fill="hold">
                                          <p:stCondLst>
                                            <p:cond delay="499"/>
                                          </p:stCondLst>
                                        </p:cTn>
                                        <p:tgtEl>
                                          <p:spTgt spid="41"/>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35"/>
                                        </p:tgtEl>
                                      </p:cBhvr>
                                    </p:animEffect>
                                    <p:set>
                                      <p:cBhvr>
                                        <p:cTn id="127" dur="1" fill="hold">
                                          <p:stCondLst>
                                            <p:cond delay="499"/>
                                          </p:stCondLst>
                                        </p:cTn>
                                        <p:tgtEl>
                                          <p:spTgt spid="35"/>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40"/>
                                        </p:tgtEl>
                                      </p:cBhvr>
                                    </p:animEffect>
                                    <p:set>
                                      <p:cBhvr>
                                        <p:cTn id="130" dur="1" fill="hold">
                                          <p:stCondLst>
                                            <p:cond delay="499"/>
                                          </p:stCondLst>
                                        </p:cTn>
                                        <p:tgtEl>
                                          <p:spTgt spid="40"/>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42"/>
                                        </p:tgtEl>
                                      </p:cBhvr>
                                    </p:animEffect>
                                    <p:set>
                                      <p:cBhvr>
                                        <p:cTn id="133" dur="1" fill="hold">
                                          <p:stCondLst>
                                            <p:cond delay="499"/>
                                          </p:stCondLst>
                                        </p:cTn>
                                        <p:tgtEl>
                                          <p:spTgt spid="42"/>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46"/>
                                        </p:tgtEl>
                                      </p:cBhvr>
                                    </p:animEffect>
                                    <p:set>
                                      <p:cBhvr>
                                        <p:cTn id="136" dur="1" fill="hold">
                                          <p:stCondLst>
                                            <p:cond delay="499"/>
                                          </p:stCondLst>
                                        </p:cTn>
                                        <p:tgtEl>
                                          <p:spTgt spid="46"/>
                                        </p:tgtEl>
                                        <p:attrNameLst>
                                          <p:attrName>style.visibility</p:attrName>
                                        </p:attrNameLst>
                                      </p:cBhvr>
                                      <p:to>
                                        <p:strVal val="hidden"/>
                                      </p:to>
                                    </p:set>
                                  </p:childTnLst>
                                </p:cTn>
                              </p:par>
                            </p:childTnLst>
                          </p:cTn>
                        </p:par>
                        <p:par>
                          <p:cTn id="137" fill="hold">
                            <p:stCondLst>
                              <p:cond delay="500"/>
                            </p:stCondLst>
                            <p:childTnLst>
                              <p:par>
                                <p:cTn id="138" presetID="53" presetClass="entr" presetSubtype="16" fill="hold" nodeType="afterEffect">
                                  <p:stCondLst>
                                    <p:cond delay="0"/>
                                  </p:stCondLst>
                                  <p:childTnLst>
                                    <p:set>
                                      <p:cBhvr>
                                        <p:cTn id="139" dur="1" fill="hold">
                                          <p:stCondLst>
                                            <p:cond delay="0"/>
                                          </p:stCondLst>
                                        </p:cTn>
                                        <p:tgtEl>
                                          <p:spTgt spid="50"/>
                                        </p:tgtEl>
                                        <p:attrNameLst>
                                          <p:attrName>style.visibility</p:attrName>
                                        </p:attrNameLst>
                                      </p:cBhvr>
                                      <p:to>
                                        <p:strVal val="visible"/>
                                      </p:to>
                                    </p:set>
                                    <p:anim calcmode="lin" valueType="num">
                                      <p:cBhvr>
                                        <p:cTn id="140" dur="500" fill="hold"/>
                                        <p:tgtEl>
                                          <p:spTgt spid="50"/>
                                        </p:tgtEl>
                                        <p:attrNameLst>
                                          <p:attrName>ppt_w</p:attrName>
                                        </p:attrNameLst>
                                      </p:cBhvr>
                                      <p:tavLst>
                                        <p:tav tm="0">
                                          <p:val>
                                            <p:fltVal val="0"/>
                                          </p:val>
                                        </p:tav>
                                        <p:tav tm="100000">
                                          <p:val>
                                            <p:strVal val="#ppt_w"/>
                                          </p:val>
                                        </p:tav>
                                      </p:tavLst>
                                    </p:anim>
                                    <p:anim calcmode="lin" valueType="num">
                                      <p:cBhvr>
                                        <p:cTn id="141" dur="500" fill="hold"/>
                                        <p:tgtEl>
                                          <p:spTgt spid="50"/>
                                        </p:tgtEl>
                                        <p:attrNameLst>
                                          <p:attrName>ppt_h</p:attrName>
                                        </p:attrNameLst>
                                      </p:cBhvr>
                                      <p:tavLst>
                                        <p:tav tm="0">
                                          <p:val>
                                            <p:fltVal val="0"/>
                                          </p:val>
                                        </p:tav>
                                        <p:tav tm="100000">
                                          <p:val>
                                            <p:strVal val="#ppt_h"/>
                                          </p:val>
                                        </p:tav>
                                      </p:tavLst>
                                    </p:anim>
                                    <p:animEffect transition="in" filter="fade">
                                      <p:cBhvr>
                                        <p:cTn id="14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6" grpId="0"/>
      <p:bldP spid="36" grpId="1"/>
      <p:bldP spid="37" grpId="0"/>
      <p:bldP spid="37" grpId="1"/>
      <p:bldP spid="38" grpId="0"/>
      <p:bldP spid="38" grpId="1"/>
      <p:bldP spid="41" grpId="0"/>
      <p:bldP spid="41" grpId="1"/>
      <p:bldP spid="46" grpId="0"/>
      <p:bldP spid="46" grpId="1"/>
      <p:bldP spid="43" grpId="0" animBg="1"/>
      <p:bldP spid="4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2" y="270855"/>
            <a:ext cx="9905998" cy="1478570"/>
          </a:xfrm>
        </p:spPr>
        <p:txBody>
          <a:bodyPr/>
          <a:lstStyle/>
          <a:p>
            <a:r>
              <a:rPr lang="en-US" dirty="0"/>
              <a:t>Design: Tree/Icicle Detail </a:t>
            </a:r>
            <a:r>
              <a:rPr lang="en-US" dirty="0" err="1"/>
              <a:t>ViS</a:t>
            </a:r>
            <a:endParaRPr lang="en-US" dirty="0"/>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4"/>
            <a:ext cx="4563745" cy="2961006"/>
          </a:xfrm>
        </p:spPr>
        <p:txBody>
          <a:bodyPr>
            <a:norm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Purpose/Goals</a:t>
            </a:r>
          </a:p>
          <a:p>
            <a:pPr lvl="1">
              <a:spcBef>
                <a:spcPts val="1000"/>
              </a:spcBef>
              <a:defRPr/>
            </a:pPr>
            <a:r>
              <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rPr>
              <a:t>Show and Preserve Hierarchy of Trees</a:t>
            </a:r>
          </a:p>
          <a:p>
            <a:pPr lvl="1">
              <a:spcBef>
                <a:spcPts val="1000"/>
              </a:spcBef>
              <a:defRPr/>
            </a:pPr>
            <a:r>
              <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rPr>
              <a:t>Provide Detail View of Tree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Combined Tree/Icicle Vis</a:t>
            </a:r>
          </a:p>
          <a:p>
            <a:pPr lvl="1">
              <a:spcBef>
                <a:spcPts val="1000"/>
              </a:spcBef>
              <a:defRPr/>
            </a:pPr>
            <a:r>
              <a:rPr kumimoji="0" lang="en-US" sz="2000" b="0" i="0" u="none" strike="noStrike" kern="1200" cap="none" spc="0" normalizeH="0" baseline="0" noProof="0" dirty="0">
                <a:ln>
                  <a:noFill/>
                </a:ln>
                <a:solidFill>
                  <a:prstClr val="white"/>
                </a:solidFill>
                <a:effectLst/>
                <a:uLnTx/>
                <a:uFillTx/>
                <a:latin typeface="Tw Cen MT" panose="020B0602020104020603"/>
                <a:ea typeface="+mn-ea"/>
                <a:cs typeface="+mn-cs"/>
              </a:rPr>
              <a:t>Color Hue = Node Type</a:t>
            </a:r>
          </a:p>
          <a:p>
            <a:endParaRPr lang="en-US" dirty="0"/>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xmlns="">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xmlns="">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31" y="1647941"/>
                <a:ext cx="41436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xmlns="">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791" y="1668821"/>
                <a:ext cx="557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xmlns="">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300151" y="1535981"/>
                <a:ext cx="2926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xmlns="">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791" y="1584581"/>
                <a:ext cx="263520" cy="190440"/>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cxnSp>
        <p:nvCxnSpPr>
          <p:cNvPr id="44" name="Straight Connector 43">
            <a:extLst>
              <a:ext uri="{FF2B5EF4-FFF2-40B4-BE49-F238E27FC236}">
                <a16:creationId xmlns:a16="http://schemas.microsoft.com/office/drawing/2014/main" id="{E6E03CE9-8577-450D-96A1-F0DFAF654D59}"/>
              </a:ext>
            </a:extLst>
          </p:cNvPr>
          <p:cNvCxnSpPr/>
          <p:nvPr/>
        </p:nvCxnSpPr>
        <p:spPr>
          <a:xfrm flipH="1">
            <a:off x="9170060" y="2919730"/>
            <a:ext cx="274320" cy="370205"/>
          </a:xfrm>
          <a:prstGeom prst="line">
            <a:avLst/>
          </a:prstGeom>
          <a:noFill/>
          <a:ln w="6350" cap="flat" cmpd="sng" algn="ctr">
            <a:solidFill>
              <a:sysClr val="windowText" lastClr="000000"/>
            </a:solidFill>
            <a:prstDash val="solid"/>
            <a:miter lim="800000"/>
          </a:ln>
          <a:effectLst/>
        </p:spPr>
      </p:cxnSp>
      <p:cxnSp>
        <p:nvCxnSpPr>
          <p:cNvPr id="45" name="Straight Connector 44">
            <a:extLst>
              <a:ext uri="{FF2B5EF4-FFF2-40B4-BE49-F238E27FC236}">
                <a16:creationId xmlns:a16="http://schemas.microsoft.com/office/drawing/2014/main" id="{D9522BDB-5CBE-48CF-A467-EAB49A7D1DDD}"/>
              </a:ext>
            </a:extLst>
          </p:cNvPr>
          <p:cNvCxnSpPr/>
          <p:nvPr/>
        </p:nvCxnSpPr>
        <p:spPr>
          <a:xfrm flipH="1" flipV="1">
            <a:off x="9473590" y="2956560"/>
            <a:ext cx="1315085" cy="341630"/>
          </a:xfrm>
          <a:prstGeom prst="line">
            <a:avLst/>
          </a:prstGeom>
          <a:noFill/>
          <a:ln w="6350" cap="flat" cmpd="sng" algn="ctr">
            <a:solidFill>
              <a:sysClr val="windowText" lastClr="000000"/>
            </a:solidFill>
            <a:prstDash val="solid"/>
            <a:miter lim="800000"/>
          </a:ln>
          <a:effectLst/>
        </p:spPr>
      </p:cxnSp>
      <p:cxnSp>
        <p:nvCxnSpPr>
          <p:cNvPr id="48" name="Straight Connector 47">
            <a:extLst>
              <a:ext uri="{FF2B5EF4-FFF2-40B4-BE49-F238E27FC236}">
                <a16:creationId xmlns:a16="http://schemas.microsoft.com/office/drawing/2014/main" id="{9C2B40DA-B7AB-4ED1-A488-B24CEABD2310}"/>
              </a:ext>
            </a:extLst>
          </p:cNvPr>
          <p:cNvCxnSpPr/>
          <p:nvPr/>
        </p:nvCxnSpPr>
        <p:spPr>
          <a:xfrm flipH="1">
            <a:off x="8481720" y="3331210"/>
            <a:ext cx="681990" cy="284480"/>
          </a:xfrm>
          <a:prstGeom prst="line">
            <a:avLst/>
          </a:prstGeom>
          <a:noFill/>
          <a:ln w="6350" cap="flat" cmpd="sng" algn="ctr">
            <a:solidFill>
              <a:sysClr val="windowText" lastClr="000000"/>
            </a:solidFill>
            <a:prstDash val="solid"/>
            <a:miter lim="800000"/>
          </a:ln>
          <a:effectLst/>
        </p:spPr>
      </p:cxnSp>
      <p:cxnSp>
        <p:nvCxnSpPr>
          <p:cNvPr id="49" name="Straight Connector 48">
            <a:extLst>
              <a:ext uri="{FF2B5EF4-FFF2-40B4-BE49-F238E27FC236}">
                <a16:creationId xmlns:a16="http://schemas.microsoft.com/office/drawing/2014/main" id="{0B212F1C-7B2A-4504-9F9D-6504E00152CC}"/>
              </a:ext>
            </a:extLst>
          </p:cNvPr>
          <p:cNvCxnSpPr/>
          <p:nvPr/>
        </p:nvCxnSpPr>
        <p:spPr>
          <a:xfrm flipH="1" flipV="1">
            <a:off x="9178315" y="3286125"/>
            <a:ext cx="635000" cy="380365"/>
          </a:xfrm>
          <a:prstGeom prst="line">
            <a:avLst/>
          </a:prstGeom>
          <a:noFill/>
          <a:ln w="6350" cap="flat" cmpd="sng" algn="ctr">
            <a:solidFill>
              <a:sysClr val="windowText" lastClr="000000"/>
            </a:solidFill>
            <a:prstDash val="solid"/>
            <a:miter lim="800000"/>
          </a:ln>
          <a:effectLst/>
        </p:spPr>
      </p:cxnSp>
      <p:cxnSp>
        <p:nvCxnSpPr>
          <p:cNvPr id="52" name="Straight Connector 51">
            <a:extLst>
              <a:ext uri="{FF2B5EF4-FFF2-40B4-BE49-F238E27FC236}">
                <a16:creationId xmlns:a16="http://schemas.microsoft.com/office/drawing/2014/main" id="{39F4EB8A-C606-4AEB-9E8B-68367BEC0045}"/>
              </a:ext>
            </a:extLst>
          </p:cNvPr>
          <p:cNvCxnSpPr/>
          <p:nvPr/>
        </p:nvCxnSpPr>
        <p:spPr>
          <a:xfrm>
            <a:off x="10762640" y="3302635"/>
            <a:ext cx="0" cy="280670"/>
          </a:xfrm>
          <a:prstGeom prst="line">
            <a:avLst/>
          </a:prstGeom>
          <a:noFill/>
          <a:ln w="6350" cap="flat" cmpd="sng" algn="ctr">
            <a:solidFill>
              <a:sysClr val="windowText" lastClr="000000"/>
            </a:solidFill>
            <a:prstDash val="solid"/>
            <a:miter lim="800000"/>
          </a:ln>
          <a:effectLst/>
        </p:spPr>
      </p:cxnSp>
      <p:cxnSp>
        <p:nvCxnSpPr>
          <p:cNvPr id="53" name="Straight Connector 52">
            <a:extLst>
              <a:ext uri="{FF2B5EF4-FFF2-40B4-BE49-F238E27FC236}">
                <a16:creationId xmlns:a16="http://schemas.microsoft.com/office/drawing/2014/main" id="{6F84EE7C-2CB8-4DB4-BF5C-2BB0CBFAF3B6}"/>
              </a:ext>
            </a:extLst>
          </p:cNvPr>
          <p:cNvCxnSpPr/>
          <p:nvPr/>
        </p:nvCxnSpPr>
        <p:spPr>
          <a:xfrm flipH="1">
            <a:off x="10760735" y="3687445"/>
            <a:ext cx="1905" cy="264160"/>
          </a:xfrm>
          <a:prstGeom prst="line">
            <a:avLst/>
          </a:prstGeom>
          <a:noFill/>
          <a:ln w="6350" cap="flat" cmpd="sng" algn="ctr">
            <a:solidFill>
              <a:sysClr val="windowText" lastClr="000000"/>
            </a:solidFill>
            <a:prstDash val="solid"/>
            <a:miter lim="800000"/>
          </a:ln>
          <a:effectLst/>
        </p:spPr>
      </p:cxnSp>
      <p:cxnSp>
        <p:nvCxnSpPr>
          <p:cNvPr id="54" name="Straight Connector 53">
            <a:extLst>
              <a:ext uri="{FF2B5EF4-FFF2-40B4-BE49-F238E27FC236}">
                <a16:creationId xmlns:a16="http://schemas.microsoft.com/office/drawing/2014/main" id="{14EE080B-86D3-4484-99CB-470A19C6F9FB}"/>
              </a:ext>
            </a:extLst>
          </p:cNvPr>
          <p:cNvCxnSpPr/>
          <p:nvPr/>
        </p:nvCxnSpPr>
        <p:spPr>
          <a:xfrm>
            <a:off x="10784865" y="4060190"/>
            <a:ext cx="3175" cy="284480"/>
          </a:xfrm>
          <a:prstGeom prst="line">
            <a:avLst/>
          </a:prstGeom>
          <a:noFill/>
          <a:ln w="6350" cap="flat" cmpd="sng" algn="ctr">
            <a:solidFill>
              <a:sysClr val="windowText" lastClr="000000"/>
            </a:solidFill>
            <a:prstDash val="solid"/>
            <a:miter lim="800000"/>
          </a:ln>
          <a:effectLst/>
        </p:spPr>
      </p:cxnSp>
      <p:cxnSp>
        <p:nvCxnSpPr>
          <p:cNvPr id="55" name="Straight Connector 54">
            <a:extLst>
              <a:ext uri="{FF2B5EF4-FFF2-40B4-BE49-F238E27FC236}">
                <a16:creationId xmlns:a16="http://schemas.microsoft.com/office/drawing/2014/main" id="{3A495935-2385-4199-876F-DF203A77E966}"/>
              </a:ext>
            </a:extLst>
          </p:cNvPr>
          <p:cNvCxnSpPr/>
          <p:nvPr/>
        </p:nvCxnSpPr>
        <p:spPr>
          <a:xfrm flipH="1">
            <a:off x="7964195" y="3646805"/>
            <a:ext cx="496570" cy="384810"/>
          </a:xfrm>
          <a:prstGeom prst="line">
            <a:avLst/>
          </a:prstGeom>
          <a:noFill/>
          <a:ln w="6350" cap="flat" cmpd="sng" algn="ctr">
            <a:solidFill>
              <a:sysClr val="windowText" lastClr="000000"/>
            </a:solidFill>
            <a:prstDash val="solid"/>
            <a:miter lim="800000"/>
          </a:ln>
          <a:effectLst/>
        </p:spPr>
      </p:cxnSp>
      <p:cxnSp>
        <p:nvCxnSpPr>
          <p:cNvPr id="56" name="Straight Connector 55">
            <a:extLst>
              <a:ext uri="{FF2B5EF4-FFF2-40B4-BE49-F238E27FC236}">
                <a16:creationId xmlns:a16="http://schemas.microsoft.com/office/drawing/2014/main" id="{8C4E55C9-D83F-4F55-B30C-121A03AF5846}"/>
              </a:ext>
            </a:extLst>
          </p:cNvPr>
          <p:cNvCxnSpPr/>
          <p:nvPr/>
        </p:nvCxnSpPr>
        <p:spPr>
          <a:xfrm flipV="1">
            <a:off x="8475370" y="3646805"/>
            <a:ext cx="0" cy="384810"/>
          </a:xfrm>
          <a:prstGeom prst="line">
            <a:avLst/>
          </a:prstGeom>
          <a:noFill/>
          <a:ln w="6350" cap="flat" cmpd="sng" algn="ctr">
            <a:solidFill>
              <a:sysClr val="windowText" lastClr="000000"/>
            </a:solidFill>
            <a:prstDash val="solid"/>
            <a:miter lim="800000"/>
          </a:ln>
          <a:effectLst/>
        </p:spPr>
      </p:cxnSp>
      <p:cxnSp>
        <p:nvCxnSpPr>
          <p:cNvPr id="57" name="Straight Connector 56">
            <a:extLst>
              <a:ext uri="{FF2B5EF4-FFF2-40B4-BE49-F238E27FC236}">
                <a16:creationId xmlns:a16="http://schemas.microsoft.com/office/drawing/2014/main" id="{CBF5E13C-BCD3-43E1-9E8B-E95584A5B9FD}"/>
              </a:ext>
            </a:extLst>
          </p:cNvPr>
          <p:cNvCxnSpPr/>
          <p:nvPr/>
        </p:nvCxnSpPr>
        <p:spPr>
          <a:xfrm flipH="1" flipV="1">
            <a:off x="8469655" y="3650615"/>
            <a:ext cx="462280" cy="358140"/>
          </a:xfrm>
          <a:prstGeom prst="line">
            <a:avLst/>
          </a:prstGeom>
          <a:noFill/>
          <a:ln w="6350" cap="flat" cmpd="sng" algn="ctr">
            <a:solidFill>
              <a:sysClr val="windowText" lastClr="000000"/>
            </a:solidFill>
            <a:prstDash val="solid"/>
            <a:miter lim="800000"/>
          </a:ln>
          <a:effectLst/>
        </p:spPr>
      </p:cxnSp>
      <p:cxnSp>
        <p:nvCxnSpPr>
          <p:cNvPr id="58" name="Straight Connector 57">
            <a:extLst>
              <a:ext uri="{FF2B5EF4-FFF2-40B4-BE49-F238E27FC236}">
                <a16:creationId xmlns:a16="http://schemas.microsoft.com/office/drawing/2014/main" id="{34F8B90E-9DEA-422B-B0B6-3F7950CC2DC0}"/>
              </a:ext>
            </a:extLst>
          </p:cNvPr>
          <p:cNvCxnSpPr/>
          <p:nvPr/>
        </p:nvCxnSpPr>
        <p:spPr>
          <a:xfrm>
            <a:off x="9815855" y="3670935"/>
            <a:ext cx="5715" cy="349885"/>
          </a:xfrm>
          <a:prstGeom prst="line">
            <a:avLst/>
          </a:prstGeom>
          <a:noFill/>
          <a:ln w="6350" cap="flat" cmpd="sng" algn="ctr">
            <a:solidFill>
              <a:sysClr val="windowText" lastClr="000000"/>
            </a:solidFill>
            <a:prstDash val="solid"/>
            <a:miter lim="800000"/>
          </a:ln>
          <a:effectLst/>
        </p:spPr>
      </p:cxnSp>
      <p:cxnSp>
        <p:nvCxnSpPr>
          <p:cNvPr id="59" name="Straight Connector 58">
            <a:extLst>
              <a:ext uri="{FF2B5EF4-FFF2-40B4-BE49-F238E27FC236}">
                <a16:creationId xmlns:a16="http://schemas.microsoft.com/office/drawing/2014/main" id="{6FD2EFC1-8364-41A7-846C-C14F498F57AC}"/>
              </a:ext>
            </a:extLst>
          </p:cNvPr>
          <p:cNvCxnSpPr/>
          <p:nvPr/>
        </p:nvCxnSpPr>
        <p:spPr>
          <a:xfrm flipH="1">
            <a:off x="9396120" y="4041775"/>
            <a:ext cx="394970" cy="372110"/>
          </a:xfrm>
          <a:prstGeom prst="line">
            <a:avLst/>
          </a:prstGeom>
          <a:noFill/>
          <a:ln w="6350" cap="flat" cmpd="sng" algn="ctr">
            <a:solidFill>
              <a:sysClr val="windowText" lastClr="000000"/>
            </a:solidFill>
            <a:prstDash val="solid"/>
            <a:miter lim="800000"/>
          </a:ln>
          <a:effectLst/>
        </p:spPr>
      </p:cxnSp>
      <p:cxnSp>
        <p:nvCxnSpPr>
          <p:cNvPr id="60" name="Straight Connector 59">
            <a:extLst>
              <a:ext uri="{FF2B5EF4-FFF2-40B4-BE49-F238E27FC236}">
                <a16:creationId xmlns:a16="http://schemas.microsoft.com/office/drawing/2014/main" id="{D1A5AA4E-8D9F-4A11-B8E8-427F1E01FF27}"/>
              </a:ext>
            </a:extLst>
          </p:cNvPr>
          <p:cNvCxnSpPr/>
          <p:nvPr/>
        </p:nvCxnSpPr>
        <p:spPr>
          <a:xfrm flipH="1" flipV="1">
            <a:off x="9807600" y="4031615"/>
            <a:ext cx="258445" cy="321310"/>
          </a:xfrm>
          <a:prstGeom prst="line">
            <a:avLst/>
          </a:prstGeom>
          <a:noFill/>
          <a:ln w="6350" cap="flat" cmpd="sng" algn="ctr">
            <a:solidFill>
              <a:sysClr val="windowText" lastClr="000000"/>
            </a:solidFill>
            <a:prstDash val="solid"/>
            <a:miter lim="800000"/>
          </a:ln>
          <a:effectLst/>
        </p:spPr>
      </p:cxnSp>
      <p:cxnSp>
        <p:nvCxnSpPr>
          <p:cNvPr id="61" name="Straight Connector 60">
            <a:extLst>
              <a:ext uri="{FF2B5EF4-FFF2-40B4-BE49-F238E27FC236}">
                <a16:creationId xmlns:a16="http://schemas.microsoft.com/office/drawing/2014/main" id="{95E59D51-E463-4230-BE9E-B9D61B20AEE6}"/>
              </a:ext>
            </a:extLst>
          </p:cNvPr>
          <p:cNvCxnSpPr/>
          <p:nvPr/>
        </p:nvCxnSpPr>
        <p:spPr>
          <a:xfrm flipH="1">
            <a:off x="9850145" y="4387850"/>
            <a:ext cx="194945" cy="346075"/>
          </a:xfrm>
          <a:prstGeom prst="line">
            <a:avLst/>
          </a:prstGeom>
          <a:noFill/>
          <a:ln w="6350" cap="flat" cmpd="sng" algn="ctr">
            <a:solidFill>
              <a:sysClr val="windowText" lastClr="000000"/>
            </a:solidFill>
            <a:prstDash val="solid"/>
            <a:miter lim="800000"/>
          </a:ln>
          <a:effectLst/>
        </p:spPr>
      </p:cxnSp>
      <p:cxnSp>
        <p:nvCxnSpPr>
          <p:cNvPr id="62" name="Straight Connector 61">
            <a:extLst>
              <a:ext uri="{FF2B5EF4-FFF2-40B4-BE49-F238E27FC236}">
                <a16:creationId xmlns:a16="http://schemas.microsoft.com/office/drawing/2014/main" id="{DCE1ABE5-3795-4D1A-B323-C38E49A9F525}"/>
              </a:ext>
            </a:extLst>
          </p:cNvPr>
          <p:cNvCxnSpPr/>
          <p:nvPr/>
        </p:nvCxnSpPr>
        <p:spPr>
          <a:xfrm>
            <a:off x="10080015" y="4384040"/>
            <a:ext cx="229870" cy="331470"/>
          </a:xfrm>
          <a:prstGeom prst="line">
            <a:avLst/>
          </a:prstGeom>
          <a:noFill/>
          <a:ln w="6350" cap="flat" cmpd="sng" algn="ctr">
            <a:solidFill>
              <a:sysClr val="windowText" lastClr="000000"/>
            </a:solidFill>
            <a:prstDash val="solid"/>
            <a:miter lim="800000"/>
          </a:ln>
          <a:effectLst/>
        </p:spPr>
      </p:cxnSp>
      <p:sp>
        <p:nvSpPr>
          <p:cNvPr id="21" name="TextBox 20">
            <a:extLst>
              <a:ext uri="{FF2B5EF4-FFF2-40B4-BE49-F238E27FC236}">
                <a16:creationId xmlns:a16="http://schemas.microsoft.com/office/drawing/2014/main" id="{E1BA1D20-D21A-4D45-B534-51C32DE317E5}"/>
              </a:ext>
            </a:extLst>
          </p:cNvPr>
          <p:cNvSpPr txBox="1"/>
          <p:nvPr/>
        </p:nvSpPr>
        <p:spPr>
          <a:xfrm>
            <a:off x="964537" y="4423492"/>
            <a:ext cx="4217567" cy="1809406"/>
          </a:xfrm>
          <a:prstGeom prst="rect">
            <a:avLst/>
          </a:prstGeom>
          <a:solidFill>
            <a:srgbClr val="A6A6A6"/>
          </a:solidFill>
        </p:spPr>
        <p:txBody>
          <a:bodyPr wrap="square" rtlCol="0">
            <a:spAutoFit/>
          </a:bodyPr>
          <a:lstStyle/>
          <a:p>
            <a:pPr marL="342900" marR="0" lvl="0" indent="-3429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Tree/Icicle Algorithm</a:t>
            </a:r>
          </a:p>
          <a:p>
            <a:pPr marL="685800" marR="0" lvl="1" indent="-228600" algn="l" defTabSz="914400" rtl="0" eaLnBrk="1" fontAlgn="auto" latinLnBrk="0" hangingPunct="1">
              <a:lnSpc>
                <a:spcPct val="120000"/>
              </a:lnSpc>
              <a:spcBef>
                <a:spcPts val="5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w Cen MT" panose="020B0602020104020603"/>
                <a:ea typeface="+mn-ea"/>
                <a:cs typeface="+mn-cs"/>
              </a:rPr>
              <a:t>Minimize Leaf Block size</a:t>
            </a:r>
          </a:p>
          <a:p>
            <a:pPr marL="685800" marR="0" lvl="1" indent="-228600" algn="l" defTabSz="914400" rtl="0" eaLnBrk="1" fontAlgn="auto" latinLnBrk="0" hangingPunct="1">
              <a:lnSpc>
                <a:spcPct val="120000"/>
              </a:lnSpc>
              <a:spcBef>
                <a:spcPts val="5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w Cen MT" panose="020B0602020104020603"/>
                <a:ea typeface="+mn-ea"/>
                <a:cs typeface="+mn-cs"/>
              </a:rPr>
              <a:t>Center node in rectangle</a:t>
            </a:r>
          </a:p>
          <a:p>
            <a:pPr marL="685800" marR="0" lvl="1" indent="-228600" algn="l" defTabSz="914400" rtl="0" eaLnBrk="1" fontAlgn="auto" latinLnBrk="0" hangingPunct="1">
              <a:lnSpc>
                <a:spcPct val="120000"/>
              </a:lnSpc>
              <a:spcBef>
                <a:spcPts val="5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w Cen MT" panose="020B0602020104020603"/>
                <a:ea typeface="+mn-ea"/>
                <a:cs typeface="+mn-cs"/>
              </a:rPr>
              <a:t>Scale to Fit</a:t>
            </a:r>
          </a:p>
        </p:txBody>
      </p:sp>
    </p:spTree>
    <p:extLst>
      <p:ext uri="{BB962C8B-B14F-4D97-AF65-F5344CB8AC3E}">
        <p14:creationId xmlns:p14="http://schemas.microsoft.com/office/powerpoint/2010/main" val="143062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53"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par>
                                <p:cTn id="35" presetID="53" presetClass="entr" presetSubtype="16"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500" fill="hold"/>
                                        <p:tgtEl>
                                          <p:spTgt spid="45"/>
                                        </p:tgtEl>
                                        <p:attrNameLst>
                                          <p:attrName>ppt_w</p:attrName>
                                        </p:attrNameLst>
                                      </p:cBhvr>
                                      <p:tavLst>
                                        <p:tav tm="0">
                                          <p:val>
                                            <p:fltVal val="0"/>
                                          </p:val>
                                        </p:tav>
                                        <p:tav tm="100000">
                                          <p:val>
                                            <p:strVal val="#ppt_w"/>
                                          </p:val>
                                        </p:tav>
                                      </p:tavLst>
                                    </p:anim>
                                    <p:anim calcmode="lin" valueType="num">
                                      <p:cBhvr>
                                        <p:cTn id="38" dur="500" fill="hold"/>
                                        <p:tgtEl>
                                          <p:spTgt spid="45"/>
                                        </p:tgtEl>
                                        <p:attrNameLst>
                                          <p:attrName>ppt_h</p:attrName>
                                        </p:attrNameLst>
                                      </p:cBhvr>
                                      <p:tavLst>
                                        <p:tav tm="0">
                                          <p:val>
                                            <p:fltVal val="0"/>
                                          </p:val>
                                        </p:tav>
                                        <p:tav tm="100000">
                                          <p:val>
                                            <p:strVal val="#ppt_h"/>
                                          </p:val>
                                        </p:tav>
                                      </p:tavLst>
                                    </p:anim>
                                    <p:animEffect transition="in" filter="fade">
                                      <p:cBhvr>
                                        <p:cTn id="39" dur="500"/>
                                        <p:tgtEl>
                                          <p:spTgt spid="45"/>
                                        </p:tgtEl>
                                      </p:cBhvr>
                                    </p:animEffect>
                                  </p:childTnLst>
                                </p:cTn>
                              </p:par>
                              <p:par>
                                <p:cTn id="40" presetID="53" presetClass="entr" presetSubtype="16" fill="hold" nodeType="withEffect">
                                  <p:stCondLst>
                                    <p:cond delay="0"/>
                                  </p:stCondLst>
                                  <p:childTnLst>
                                    <p:set>
                                      <p:cBhvr>
                                        <p:cTn id="41" dur="1" fill="hold">
                                          <p:stCondLst>
                                            <p:cond delay="0"/>
                                          </p:stCondLst>
                                        </p:cTn>
                                        <p:tgtEl>
                                          <p:spTgt spid="48"/>
                                        </p:tgtEl>
                                        <p:attrNameLst>
                                          <p:attrName>style.visibility</p:attrName>
                                        </p:attrNameLst>
                                      </p:cBhvr>
                                      <p:to>
                                        <p:strVal val="visible"/>
                                      </p:to>
                                    </p:set>
                                    <p:anim calcmode="lin" valueType="num">
                                      <p:cBhvr>
                                        <p:cTn id="42" dur="500" fill="hold"/>
                                        <p:tgtEl>
                                          <p:spTgt spid="48"/>
                                        </p:tgtEl>
                                        <p:attrNameLst>
                                          <p:attrName>ppt_w</p:attrName>
                                        </p:attrNameLst>
                                      </p:cBhvr>
                                      <p:tavLst>
                                        <p:tav tm="0">
                                          <p:val>
                                            <p:fltVal val="0"/>
                                          </p:val>
                                        </p:tav>
                                        <p:tav tm="100000">
                                          <p:val>
                                            <p:strVal val="#ppt_w"/>
                                          </p:val>
                                        </p:tav>
                                      </p:tavLst>
                                    </p:anim>
                                    <p:anim calcmode="lin" valueType="num">
                                      <p:cBhvr>
                                        <p:cTn id="43" dur="500" fill="hold"/>
                                        <p:tgtEl>
                                          <p:spTgt spid="48"/>
                                        </p:tgtEl>
                                        <p:attrNameLst>
                                          <p:attrName>ppt_h</p:attrName>
                                        </p:attrNameLst>
                                      </p:cBhvr>
                                      <p:tavLst>
                                        <p:tav tm="0">
                                          <p:val>
                                            <p:fltVal val="0"/>
                                          </p:val>
                                        </p:tav>
                                        <p:tav tm="100000">
                                          <p:val>
                                            <p:strVal val="#ppt_h"/>
                                          </p:val>
                                        </p:tav>
                                      </p:tavLst>
                                    </p:anim>
                                    <p:animEffect transition="in" filter="fade">
                                      <p:cBhvr>
                                        <p:cTn id="44" dur="500"/>
                                        <p:tgtEl>
                                          <p:spTgt spid="48"/>
                                        </p:tgtEl>
                                      </p:cBhvr>
                                    </p:animEffect>
                                  </p:childTnLst>
                                </p:cTn>
                              </p:par>
                              <p:par>
                                <p:cTn id="45" presetID="53" presetClass="entr" presetSubtype="16"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p:cTn id="47" dur="500" fill="hold"/>
                                        <p:tgtEl>
                                          <p:spTgt spid="55"/>
                                        </p:tgtEl>
                                        <p:attrNameLst>
                                          <p:attrName>ppt_w</p:attrName>
                                        </p:attrNameLst>
                                      </p:cBhvr>
                                      <p:tavLst>
                                        <p:tav tm="0">
                                          <p:val>
                                            <p:fltVal val="0"/>
                                          </p:val>
                                        </p:tav>
                                        <p:tav tm="100000">
                                          <p:val>
                                            <p:strVal val="#ppt_w"/>
                                          </p:val>
                                        </p:tav>
                                      </p:tavLst>
                                    </p:anim>
                                    <p:anim calcmode="lin" valueType="num">
                                      <p:cBhvr>
                                        <p:cTn id="48" dur="500" fill="hold"/>
                                        <p:tgtEl>
                                          <p:spTgt spid="55"/>
                                        </p:tgtEl>
                                        <p:attrNameLst>
                                          <p:attrName>ppt_h</p:attrName>
                                        </p:attrNameLst>
                                      </p:cBhvr>
                                      <p:tavLst>
                                        <p:tav tm="0">
                                          <p:val>
                                            <p:fltVal val="0"/>
                                          </p:val>
                                        </p:tav>
                                        <p:tav tm="100000">
                                          <p:val>
                                            <p:strVal val="#ppt_h"/>
                                          </p:val>
                                        </p:tav>
                                      </p:tavLst>
                                    </p:anim>
                                    <p:animEffect transition="in" filter="fade">
                                      <p:cBhvr>
                                        <p:cTn id="49" dur="500"/>
                                        <p:tgtEl>
                                          <p:spTgt spid="55"/>
                                        </p:tgtEl>
                                      </p:cBhvr>
                                    </p:animEffect>
                                  </p:childTnLst>
                                </p:cTn>
                              </p:par>
                              <p:par>
                                <p:cTn id="50" presetID="53" presetClass="entr" presetSubtype="16" fill="hold" nodeType="withEffect">
                                  <p:stCondLst>
                                    <p:cond delay="0"/>
                                  </p:stCondLst>
                                  <p:childTnLst>
                                    <p:set>
                                      <p:cBhvr>
                                        <p:cTn id="51" dur="1" fill="hold">
                                          <p:stCondLst>
                                            <p:cond delay="0"/>
                                          </p:stCondLst>
                                        </p:cTn>
                                        <p:tgtEl>
                                          <p:spTgt spid="56"/>
                                        </p:tgtEl>
                                        <p:attrNameLst>
                                          <p:attrName>style.visibility</p:attrName>
                                        </p:attrNameLst>
                                      </p:cBhvr>
                                      <p:to>
                                        <p:strVal val="visible"/>
                                      </p:to>
                                    </p:set>
                                    <p:anim calcmode="lin" valueType="num">
                                      <p:cBhvr>
                                        <p:cTn id="52" dur="500" fill="hold"/>
                                        <p:tgtEl>
                                          <p:spTgt spid="56"/>
                                        </p:tgtEl>
                                        <p:attrNameLst>
                                          <p:attrName>ppt_w</p:attrName>
                                        </p:attrNameLst>
                                      </p:cBhvr>
                                      <p:tavLst>
                                        <p:tav tm="0">
                                          <p:val>
                                            <p:fltVal val="0"/>
                                          </p:val>
                                        </p:tav>
                                        <p:tav tm="100000">
                                          <p:val>
                                            <p:strVal val="#ppt_w"/>
                                          </p:val>
                                        </p:tav>
                                      </p:tavLst>
                                    </p:anim>
                                    <p:anim calcmode="lin" valueType="num">
                                      <p:cBhvr>
                                        <p:cTn id="53" dur="500" fill="hold"/>
                                        <p:tgtEl>
                                          <p:spTgt spid="56"/>
                                        </p:tgtEl>
                                        <p:attrNameLst>
                                          <p:attrName>ppt_h</p:attrName>
                                        </p:attrNameLst>
                                      </p:cBhvr>
                                      <p:tavLst>
                                        <p:tav tm="0">
                                          <p:val>
                                            <p:fltVal val="0"/>
                                          </p:val>
                                        </p:tav>
                                        <p:tav tm="100000">
                                          <p:val>
                                            <p:strVal val="#ppt_h"/>
                                          </p:val>
                                        </p:tav>
                                      </p:tavLst>
                                    </p:anim>
                                    <p:animEffect transition="in" filter="fade">
                                      <p:cBhvr>
                                        <p:cTn id="54" dur="500"/>
                                        <p:tgtEl>
                                          <p:spTgt spid="56"/>
                                        </p:tgtEl>
                                      </p:cBhvr>
                                    </p:animEffect>
                                  </p:childTnLst>
                                </p:cTn>
                              </p:par>
                              <p:par>
                                <p:cTn id="55" presetID="53" presetClass="entr" presetSubtype="16"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anim calcmode="lin" valueType="num">
                                      <p:cBhvr>
                                        <p:cTn id="57" dur="500" fill="hold"/>
                                        <p:tgtEl>
                                          <p:spTgt spid="57"/>
                                        </p:tgtEl>
                                        <p:attrNameLst>
                                          <p:attrName>ppt_w</p:attrName>
                                        </p:attrNameLst>
                                      </p:cBhvr>
                                      <p:tavLst>
                                        <p:tav tm="0">
                                          <p:val>
                                            <p:fltVal val="0"/>
                                          </p:val>
                                        </p:tav>
                                        <p:tav tm="100000">
                                          <p:val>
                                            <p:strVal val="#ppt_w"/>
                                          </p:val>
                                        </p:tav>
                                      </p:tavLst>
                                    </p:anim>
                                    <p:anim calcmode="lin" valueType="num">
                                      <p:cBhvr>
                                        <p:cTn id="58" dur="500" fill="hold"/>
                                        <p:tgtEl>
                                          <p:spTgt spid="57"/>
                                        </p:tgtEl>
                                        <p:attrNameLst>
                                          <p:attrName>ppt_h</p:attrName>
                                        </p:attrNameLst>
                                      </p:cBhvr>
                                      <p:tavLst>
                                        <p:tav tm="0">
                                          <p:val>
                                            <p:fltVal val="0"/>
                                          </p:val>
                                        </p:tav>
                                        <p:tav tm="100000">
                                          <p:val>
                                            <p:strVal val="#ppt_h"/>
                                          </p:val>
                                        </p:tav>
                                      </p:tavLst>
                                    </p:anim>
                                    <p:animEffect transition="in" filter="fade">
                                      <p:cBhvr>
                                        <p:cTn id="59" dur="500"/>
                                        <p:tgtEl>
                                          <p:spTgt spid="57"/>
                                        </p:tgtEl>
                                      </p:cBhvr>
                                    </p:animEffect>
                                  </p:childTnLst>
                                </p:cTn>
                              </p:par>
                              <p:par>
                                <p:cTn id="60" presetID="53" presetClass="entr" presetSubtype="16" fill="hold" nodeType="withEffect">
                                  <p:stCondLst>
                                    <p:cond delay="0"/>
                                  </p:stCondLst>
                                  <p:childTnLst>
                                    <p:set>
                                      <p:cBhvr>
                                        <p:cTn id="61" dur="1" fill="hold">
                                          <p:stCondLst>
                                            <p:cond delay="0"/>
                                          </p:stCondLst>
                                        </p:cTn>
                                        <p:tgtEl>
                                          <p:spTgt spid="58"/>
                                        </p:tgtEl>
                                        <p:attrNameLst>
                                          <p:attrName>style.visibility</p:attrName>
                                        </p:attrNameLst>
                                      </p:cBhvr>
                                      <p:to>
                                        <p:strVal val="visible"/>
                                      </p:to>
                                    </p:set>
                                    <p:anim calcmode="lin" valueType="num">
                                      <p:cBhvr>
                                        <p:cTn id="62" dur="500" fill="hold"/>
                                        <p:tgtEl>
                                          <p:spTgt spid="58"/>
                                        </p:tgtEl>
                                        <p:attrNameLst>
                                          <p:attrName>ppt_w</p:attrName>
                                        </p:attrNameLst>
                                      </p:cBhvr>
                                      <p:tavLst>
                                        <p:tav tm="0">
                                          <p:val>
                                            <p:fltVal val="0"/>
                                          </p:val>
                                        </p:tav>
                                        <p:tav tm="100000">
                                          <p:val>
                                            <p:strVal val="#ppt_w"/>
                                          </p:val>
                                        </p:tav>
                                      </p:tavLst>
                                    </p:anim>
                                    <p:anim calcmode="lin" valueType="num">
                                      <p:cBhvr>
                                        <p:cTn id="63" dur="500" fill="hold"/>
                                        <p:tgtEl>
                                          <p:spTgt spid="58"/>
                                        </p:tgtEl>
                                        <p:attrNameLst>
                                          <p:attrName>ppt_h</p:attrName>
                                        </p:attrNameLst>
                                      </p:cBhvr>
                                      <p:tavLst>
                                        <p:tav tm="0">
                                          <p:val>
                                            <p:fltVal val="0"/>
                                          </p:val>
                                        </p:tav>
                                        <p:tav tm="100000">
                                          <p:val>
                                            <p:strVal val="#ppt_h"/>
                                          </p:val>
                                        </p:tav>
                                      </p:tavLst>
                                    </p:anim>
                                    <p:animEffect transition="in" filter="fade">
                                      <p:cBhvr>
                                        <p:cTn id="64" dur="500"/>
                                        <p:tgtEl>
                                          <p:spTgt spid="58"/>
                                        </p:tgtEl>
                                      </p:cBhvr>
                                    </p:animEffect>
                                  </p:childTnLst>
                                </p:cTn>
                              </p:par>
                              <p:par>
                                <p:cTn id="65" presetID="53" presetClass="entr" presetSubtype="16"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 calcmode="lin" valueType="num">
                                      <p:cBhvr>
                                        <p:cTn id="67" dur="500" fill="hold"/>
                                        <p:tgtEl>
                                          <p:spTgt spid="59"/>
                                        </p:tgtEl>
                                        <p:attrNameLst>
                                          <p:attrName>ppt_w</p:attrName>
                                        </p:attrNameLst>
                                      </p:cBhvr>
                                      <p:tavLst>
                                        <p:tav tm="0">
                                          <p:val>
                                            <p:fltVal val="0"/>
                                          </p:val>
                                        </p:tav>
                                        <p:tav tm="100000">
                                          <p:val>
                                            <p:strVal val="#ppt_w"/>
                                          </p:val>
                                        </p:tav>
                                      </p:tavLst>
                                    </p:anim>
                                    <p:anim calcmode="lin" valueType="num">
                                      <p:cBhvr>
                                        <p:cTn id="68" dur="500" fill="hold"/>
                                        <p:tgtEl>
                                          <p:spTgt spid="59"/>
                                        </p:tgtEl>
                                        <p:attrNameLst>
                                          <p:attrName>ppt_h</p:attrName>
                                        </p:attrNameLst>
                                      </p:cBhvr>
                                      <p:tavLst>
                                        <p:tav tm="0">
                                          <p:val>
                                            <p:fltVal val="0"/>
                                          </p:val>
                                        </p:tav>
                                        <p:tav tm="100000">
                                          <p:val>
                                            <p:strVal val="#ppt_h"/>
                                          </p:val>
                                        </p:tav>
                                      </p:tavLst>
                                    </p:anim>
                                    <p:animEffect transition="in" filter="fade">
                                      <p:cBhvr>
                                        <p:cTn id="69" dur="500"/>
                                        <p:tgtEl>
                                          <p:spTgt spid="59"/>
                                        </p:tgtEl>
                                      </p:cBhvr>
                                    </p:animEffect>
                                  </p:childTnLst>
                                </p:cTn>
                              </p:par>
                              <p:par>
                                <p:cTn id="70" presetID="53" presetClass="entr" presetSubtype="16" fill="hold"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p:cTn id="72" dur="500" fill="hold"/>
                                        <p:tgtEl>
                                          <p:spTgt spid="60"/>
                                        </p:tgtEl>
                                        <p:attrNameLst>
                                          <p:attrName>ppt_w</p:attrName>
                                        </p:attrNameLst>
                                      </p:cBhvr>
                                      <p:tavLst>
                                        <p:tav tm="0">
                                          <p:val>
                                            <p:fltVal val="0"/>
                                          </p:val>
                                        </p:tav>
                                        <p:tav tm="100000">
                                          <p:val>
                                            <p:strVal val="#ppt_w"/>
                                          </p:val>
                                        </p:tav>
                                      </p:tavLst>
                                    </p:anim>
                                    <p:anim calcmode="lin" valueType="num">
                                      <p:cBhvr>
                                        <p:cTn id="73" dur="500" fill="hold"/>
                                        <p:tgtEl>
                                          <p:spTgt spid="60"/>
                                        </p:tgtEl>
                                        <p:attrNameLst>
                                          <p:attrName>ppt_h</p:attrName>
                                        </p:attrNameLst>
                                      </p:cBhvr>
                                      <p:tavLst>
                                        <p:tav tm="0">
                                          <p:val>
                                            <p:fltVal val="0"/>
                                          </p:val>
                                        </p:tav>
                                        <p:tav tm="100000">
                                          <p:val>
                                            <p:strVal val="#ppt_h"/>
                                          </p:val>
                                        </p:tav>
                                      </p:tavLst>
                                    </p:anim>
                                    <p:animEffect transition="in" filter="fade">
                                      <p:cBhvr>
                                        <p:cTn id="74" dur="500"/>
                                        <p:tgtEl>
                                          <p:spTgt spid="60"/>
                                        </p:tgtEl>
                                      </p:cBhvr>
                                    </p:animEffect>
                                  </p:childTnLst>
                                </p:cTn>
                              </p:par>
                              <p:par>
                                <p:cTn id="75" presetID="53" presetClass="entr" presetSubtype="16"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anim calcmode="lin" valueType="num">
                                      <p:cBhvr>
                                        <p:cTn id="77" dur="500" fill="hold"/>
                                        <p:tgtEl>
                                          <p:spTgt spid="61"/>
                                        </p:tgtEl>
                                        <p:attrNameLst>
                                          <p:attrName>ppt_w</p:attrName>
                                        </p:attrNameLst>
                                      </p:cBhvr>
                                      <p:tavLst>
                                        <p:tav tm="0">
                                          <p:val>
                                            <p:fltVal val="0"/>
                                          </p:val>
                                        </p:tav>
                                        <p:tav tm="100000">
                                          <p:val>
                                            <p:strVal val="#ppt_w"/>
                                          </p:val>
                                        </p:tav>
                                      </p:tavLst>
                                    </p:anim>
                                    <p:anim calcmode="lin" valueType="num">
                                      <p:cBhvr>
                                        <p:cTn id="78" dur="500" fill="hold"/>
                                        <p:tgtEl>
                                          <p:spTgt spid="61"/>
                                        </p:tgtEl>
                                        <p:attrNameLst>
                                          <p:attrName>ppt_h</p:attrName>
                                        </p:attrNameLst>
                                      </p:cBhvr>
                                      <p:tavLst>
                                        <p:tav tm="0">
                                          <p:val>
                                            <p:fltVal val="0"/>
                                          </p:val>
                                        </p:tav>
                                        <p:tav tm="100000">
                                          <p:val>
                                            <p:strVal val="#ppt_h"/>
                                          </p:val>
                                        </p:tav>
                                      </p:tavLst>
                                    </p:anim>
                                    <p:animEffect transition="in" filter="fade">
                                      <p:cBhvr>
                                        <p:cTn id="79" dur="500"/>
                                        <p:tgtEl>
                                          <p:spTgt spid="61"/>
                                        </p:tgtEl>
                                      </p:cBhvr>
                                    </p:animEffect>
                                  </p:childTnLst>
                                </p:cTn>
                              </p:par>
                              <p:par>
                                <p:cTn id="80" presetID="53" presetClass="entr" presetSubtype="16" fill="hold" nodeType="withEffect">
                                  <p:stCondLst>
                                    <p:cond delay="0"/>
                                  </p:stCondLst>
                                  <p:childTnLst>
                                    <p:set>
                                      <p:cBhvr>
                                        <p:cTn id="81" dur="1" fill="hold">
                                          <p:stCondLst>
                                            <p:cond delay="0"/>
                                          </p:stCondLst>
                                        </p:cTn>
                                        <p:tgtEl>
                                          <p:spTgt spid="62"/>
                                        </p:tgtEl>
                                        <p:attrNameLst>
                                          <p:attrName>style.visibility</p:attrName>
                                        </p:attrNameLst>
                                      </p:cBhvr>
                                      <p:to>
                                        <p:strVal val="visible"/>
                                      </p:to>
                                    </p:set>
                                    <p:anim calcmode="lin" valueType="num">
                                      <p:cBhvr>
                                        <p:cTn id="82" dur="500" fill="hold"/>
                                        <p:tgtEl>
                                          <p:spTgt spid="62"/>
                                        </p:tgtEl>
                                        <p:attrNameLst>
                                          <p:attrName>ppt_w</p:attrName>
                                        </p:attrNameLst>
                                      </p:cBhvr>
                                      <p:tavLst>
                                        <p:tav tm="0">
                                          <p:val>
                                            <p:fltVal val="0"/>
                                          </p:val>
                                        </p:tav>
                                        <p:tav tm="100000">
                                          <p:val>
                                            <p:strVal val="#ppt_w"/>
                                          </p:val>
                                        </p:tav>
                                      </p:tavLst>
                                    </p:anim>
                                    <p:anim calcmode="lin" valueType="num">
                                      <p:cBhvr>
                                        <p:cTn id="83" dur="500" fill="hold"/>
                                        <p:tgtEl>
                                          <p:spTgt spid="62"/>
                                        </p:tgtEl>
                                        <p:attrNameLst>
                                          <p:attrName>ppt_h</p:attrName>
                                        </p:attrNameLst>
                                      </p:cBhvr>
                                      <p:tavLst>
                                        <p:tav tm="0">
                                          <p:val>
                                            <p:fltVal val="0"/>
                                          </p:val>
                                        </p:tav>
                                        <p:tav tm="100000">
                                          <p:val>
                                            <p:strVal val="#ppt_h"/>
                                          </p:val>
                                        </p:tav>
                                      </p:tavLst>
                                    </p:anim>
                                    <p:animEffect transition="in" filter="fade">
                                      <p:cBhvr>
                                        <p:cTn id="84" dur="500"/>
                                        <p:tgtEl>
                                          <p:spTgt spid="62"/>
                                        </p:tgtEl>
                                      </p:cBhvr>
                                    </p:animEffect>
                                  </p:childTnLst>
                                </p:cTn>
                              </p:par>
                              <p:par>
                                <p:cTn id="85" presetID="53" presetClass="entr" presetSubtype="16"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anim calcmode="lin" valueType="num">
                                      <p:cBhvr>
                                        <p:cTn id="87" dur="500" fill="hold"/>
                                        <p:tgtEl>
                                          <p:spTgt spid="54"/>
                                        </p:tgtEl>
                                        <p:attrNameLst>
                                          <p:attrName>ppt_w</p:attrName>
                                        </p:attrNameLst>
                                      </p:cBhvr>
                                      <p:tavLst>
                                        <p:tav tm="0">
                                          <p:val>
                                            <p:fltVal val="0"/>
                                          </p:val>
                                        </p:tav>
                                        <p:tav tm="100000">
                                          <p:val>
                                            <p:strVal val="#ppt_w"/>
                                          </p:val>
                                        </p:tav>
                                      </p:tavLst>
                                    </p:anim>
                                    <p:anim calcmode="lin" valueType="num">
                                      <p:cBhvr>
                                        <p:cTn id="88" dur="500" fill="hold"/>
                                        <p:tgtEl>
                                          <p:spTgt spid="54"/>
                                        </p:tgtEl>
                                        <p:attrNameLst>
                                          <p:attrName>ppt_h</p:attrName>
                                        </p:attrNameLst>
                                      </p:cBhvr>
                                      <p:tavLst>
                                        <p:tav tm="0">
                                          <p:val>
                                            <p:fltVal val="0"/>
                                          </p:val>
                                        </p:tav>
                                        <p:tav tm="100000">
                                          <p:val>
                                            <p:strVal val="#ppt_h"/>
                                          </p:val>
                                        </p:tav>
                                      </p:tavLst>
                                    </p:anim>
                                    <p:animEffect transition="in" filter="fade">
                                      <p:cBhvr>
                                        <p:cTn id="89" dur="500"/>
                                        <p:tgtEl>
                                          <p:spTgt spid="54"/>
                                        </p:tgtEl>
                                      </p:cBhvr>
                                    </p:animEffect>
                                  </p:childTnLst>
                                </p:cTn>
                              </p:par>
                              <p:par>
                                <p:cTn id="90" presetID="53" presetClass="entr" presetSubtype="16" fill="hold" nodeType="withEffect">
                                  <p:stCondLst>
                                    <p:cond delay="0"/>
                                  </p:stCondLst>
                                  <p:childTnLst>
                                    <p:set>
                                      <p:cBhvr>
                                        <p:cTn id="91" dur="1" fill="hold">
                                          <p:stCondLst>
                                            <p:cond delay="0"/>
                                          </p:stCondLst>
                                        </p:cTn>
                                        <p:tgtEl>
                                          <p:spTgt spid="53"/>
                                        </p:tgtEl>
                                        <p:attrNameLst>
                                          <p:attrName>style.visibility</p:attrName>
                                        </p:attrNameLst>
                                      </p:cBhvr>
                                      <p:to>
                                        <p:strVal val="visible"/>
                                      </p:to>
                                    </p:set>
                                    <p:anim calcmode="lin" valueType="num">
                                      <p:cBhvr>
                                        <p:cTn id="92" dur="500" fill="hold"/>
                                        <p:tgtEl>
                                          <p:spTgt spid="53"/>
                                        </p:tgtEl>
                                        <p:attrNameLst>
                                          <p:attrName>ppt_w</p:attrName>
                                        </p:attrNameLst>
                                      </p:cBhvr>
                                      <p:tavLst>
                                        <p:tav tm="0">
                                          <p:val>
                                            <p:fltVal val="0"/>
                                          </p:val>
                                        </p:tav>
                                        <p:tav tm="100000">
                                          <p:val>
                                            <p:strVal val="#ppt_w"/>
                                          </p:val>
                                        </p:tav>
                                      </p:tavLst>
                                    </p:anim>
                                    <p:anim calcmode="lin" valueType="num">
                                      <p:cBhvr>
                                        <p:cTn id="93" dur="500" fill="hold"/>
                                        <p:tgtEl>
                                          <p:spTgt spid="53"/>
                                        </p:tgtEl>
                                        <p:attrNameLst>
                                          <p:attrName>ppt_h</p:attrName>
                                        </p:attrNameLst>
                                      </p:cBhvr>
                                      <p:tavLst>
                                        <p:tav tm="0">
                                          <p:val>
                                            <p:fltVal val="0"/>
                                          </p:val>
                                        </p:tav>
                                        <p:tav tm="100000">
                                          <p:val>
                                            <p:strVal val="#ppt_h"/>
                                          </p:val>
                                        </p:tav>
                                      </p:tavLst>
                                    </p:anim>
                                    <p:animEffect transition="in" filter="fade">
                                      <p:cBhvr>
                                        <p:cTn id="94" dur="500"/>
                                        <p:tgtEl>
                                          <p:spTgt spid="53"/>
                                        </p:tgtEl>
                                      </p:cBhvr>
                                    </p:animEffect>
                                  </p:childTnLst>
                                </p:cTn>
                              </p:par>
                              <p:par>
                                <p:cTn id="95" presetID="53" presetClass="entr" presetSubtype="16" fill="hold" nodeType="withEffect">
                                  <p:stCondLst>
                                    <p:cond delay="0"/>
                                  </p:stCondLst>
                                  <p:childTnLst>
                                    <p:set>
                                      <p:cBhvr>
                                        <p:cTn id="96" dur="1" fill="hold">
                                          <p:stCondLst>
                                            <p:cond delay="0"/>
                                          </p:stCondLst>
                                        </p:cTn>
                                        <p:tgtEl>
                                          <p:spTgt spid="52"/>
                                        </p:tgtEl>
                                        <p:attrNameLst>
                                          <p:attrName>style.visibility</p:attrName>
                                        </p:attrNameLst>
                                      </p:cBhvr>
                                      <p:to>
                                        <p:strVal val="visible"/>
                                      </p:to>
                                    </p:set>
                                    <p:anim calcmode="lin" valueType="num">
                                      <p:cBhvr>
                                        <p:cTn id="97" dur="500" fill="hold"/>
                                        <p:tgtEl>
                                          <p:spTgt spid="52"/>
                                        </p:tgtEl>
                                        <p:attrNameLst>
                                          <p:attrName>ppt_w</p:attrName>
                                        </p:attrNameLst>
                                      </p:cBhvr>
                                      <p:tavLst>
                                        <p:tav tm="0">
                                          <p:val>
                                            <p:fltVal val="0"/>
                                          </p:val>
                                        </p:tav>
                                        <p:tav tm="100000">
                                          <p:val>
                                            <p:strVal val="#ppt_w"/>
                                          </p:val>
                                        </p:tav>
                                      </p:tavLst>
                                    </p:anim>
                                    <p:anim calcmode="lin" valueType="num">
                                      <p:cBhvr>
                                        <p:cTn id="98" dur="500" fill="hold"/>
                                        <p:tgtEl>
                                          <p:spTgt spid="52"/>
                                        </p:tgtEl>
                                        <p:attrNameLst>
                                          <p:attrName>ppt_h</p:attrName>
                                        </p:attrNameLst>
                                      </p:cBhvr>
                                      <p:tavLst>
                                        <p:tav tm="0">
                                          <p:val>
                                            <p:fltVal val="0"/>
                                          </p:val>
                                        </p:tav>
                                        <p:tav tm="100000">
                                          <p:val>
                                            <p:strVal val="#ppt_h"/>
                                          </p:val>
                                        </p:tav>
                                      </p:tavLst>
                                    </p:anim>
                                    <p:animEffect transition="in" filter="fade">
                                      <p:cBhvr>
                                        <p:cTn id="99" dur="500"/>
                                        <p:tgtEl>
                                          <p:spTgt spid="52"/>
                                        </p:tgtEl>
                                      </p:cBhvr>
                                    </p:animEffect>
                                  </p:childTnLst>
                                </p:cTn>
                              </p:par>
                              <p:par>
                                <p:cTn id="100" presetID="53" presetClass="entr" presetSubtype="16" fill="hold" nodeType="withEffect">
                                  <p:stCondLst>
                                    <p:cond delay="0"/>
                                  </p:stCondLst>
                                  <p:childTnLst>
                                    <p:set>
                                      <p:cBhvr>
                                        <p:cTn id="101" dur="1" fill="hold">
                                          <p:stCondLst>
                                            <p:cond delay="0"/>
                                          </p:stCondLst>
                                        </p:cTn>
                                        <p:tgtEl>
                                          <p:spTgt spid="49"/>
                                        </p:tgtEl>
                                        <p:attrNameLst>
                                          <p:attrName>style.visibility</p:attrName>
                                        </p:attrNameLst>
                                      </p:cBhvr>
                                      <p:to>
                                        <p:strVal val="visible"/>
                                      </p:to>
                                    </p:set>
                                    <p:anim calcmode="lin" valueType="num">
                                      <p:cBhvr>
                                        <p:cTn id="102" dur="500" fill="hold"/>
                                        <p:tgtEl>
                                          <p:spTgt spid="49"/>
                                        </p:tgtEl>
                                        <p:attrNameLst>
                                          <p:attrName>ppt_w</p:attrName>
                                        </p:attrNameLst>
                                      </p:cBhvr>
                                      <p:tavLst>
                                        <p:tav tm="0">
                                          <p:val>
                                            <p:fltVal val="0"/>
                                          </p:val>
                                        </p:tav>
                                        <p:tav tm="100000">
                                          <p:val>
                                            <p:strVal val="#ppt_w"/>
                                          </p:val>
                                        </p:tav>
                                      </p:tavLst>
                                    </p:anim>
                                    <p:anim calcmode="lin" valueType="num">
                                      <p:cBhvr>
                                        <p:cTn id="103" dur="500" fill="hold"/>
                                        <p:tgtEl>
                                          <p:spTgt spid="49"/>
                                        </p:tgtEl>
                                        <p:attrNameLst>
                                          <p:attrName>ppt_h</p:attrName>
                                        </p:attrNameLst>
                                      </p:cBhvr>
                                      <p:tavLst>
                                        <p:tav tm="0">
                                          <p:val>
                                            <p:fltVal val="0"/>
                                          </p:val>
                                        </p:tav>
                                        <p:tav tm="100000">
                                          <p:val>
                                            <p:strVal val="#ppt_h"/>
                                          </p:val>
                                        </p:tav>
                                      </p:tavLst>
                                    </p:anim>
                                    <p:animEffect transition="in" filter="fade">
                                      <p:cBhvr>
                                        <p:cTn id="104" dur="500"/>
                                        <p:tgtEl>
                                          <p:spTgt spid="49"/>
                                        </p:tgtEl>
                                      </p:cBhvr>
                                    </p:animEffect>
                                  </p:childTnLst>
                                </p:cTn>
                              </p:par>
                            </p:childTnLst>
                          </p:cTn>
                        </p:par>
                        <p:par>
                          <p:cTn id="105" fill="hold">
                            <p:stCondLst>
                              <p:cond delay="500"/>
                            </p:stCondLst>
                            <p:childTnLst>
                              <p:par>
                                <p:cTn id="106" presetID="2" presetClass="entr" presetSubtype="4" fill="hold" nodeType="afterEffect">
                                  <p:stCondLst>
                                    <p:cond delay="0"/>
                                  </p:stCondLst>
                                  <p:childTnLst>
                                    <p:set>
                                      <p:cBhvr>
                                        <p:cTn id="107" dur="1" fill="hold">
                                          <p:stCondLst>
                                            <p:cond delay="0"/>
                                          </p:stCondLst>
                                        </p:cTn>
                                        <p:tgtEl>
                                          <p:spTgt spid="3">
                                            <p:txEl>
                                              <p:pRg st="4" end="4"/>
                                            </p:txEl>
                                          </p:spTgt>
                                        </p:tgtEl>
                                        <p:attrNameLst>
                                          <p:attrName>style.visibility</p:attrName>
                                        </p:attrNameLst>
                                      </p:cBhvr>
                                      <p:to>
                                        <p:strVal val="visible"/>
                                      </p:to>
                                    </p:set>
                                    <p:anim calcmode="lin" valueType="num">
                                      <p:cBhvr additive="base">
                                        <p:cTn id="10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fade">
                                      <p:cBhvr>
                                        <p:cTn id="114" dur="1000"/>
                                        <p:tgtEl>
                                          <p:spTgt spid="21"/>
                                        </p:tgtEl>
                                      </p:cBhvr>
                                    </p:animEffect>
                                    <p:anim calcmode="lin" valueType="num">
                                      <p:cBhvr>
                                        <p:cTn id="115" dur="1000" fill="hold"/>
                                        <p:tgtEl>
                                          <p:spTgt spid="21"/>
                                        </p:tgtEl>
                                        <p:attrNameLst>
                                          <p:attrName>ppt_x</p:attrName>
                                        </p:attrNameLst>
                                      </p:cBhvr>
                                      <p:tavLst>
                                        <p:tav tm="0">
                                          <p:val>
                                            <p:strVal val="#ppt_x"/>
                                          </p:val>
                                        </p:tav>
                                        <p:tav tm="100000">
                                          <p:val>
                                            <p:strVal val="#ppt_x"/>
                                          </p:val>
                                        </p:tav>
                                      </p:tavLst>
                                    </p:anim>
                                    <p:anim calcmode="lin" valueType="num">
                                      <p:cBhvr>
                                        <p:cTn id="116" dur="1000" fill="hold"/>
                                        <p:tgtEl>
                                          <p:spTgt spid="21"/>
                                        </p:tgtEl>
                                        <p:attrNameLst>
                                          <p:attrName>ppt_y</p:attrName>
                                        </p:attrNameLst>
                                      </p:cBhvr>
                                      <p:tavLst>
                                        <p:tav tm="0">
                                          <p:val>
                                            <p:strVal val="#ppt_y+.1"/>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21">
                                            <p:txEl>
                                              <p:pRg st="0" end="0"/>
                                            </p:txEl>
                                          </p:spTgt>
                                        </p:tgtEl>
                                        <p:attrNameLst>
                                          <p:attrName>style.visibility</p:attrName>
                                        </p:attrNameLst>
                                      </p:cBhvr>
                                      <p:to>
                                        <p:strVal val="visible"/>
                                      </p:to>
                                    </p:set>
                                    <p:anim calcmode="lin" valueType="num">
                                      <p:cBhvr additive="base">
                                        <p:cTn id="11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nodeType="clickEffect">
                                  <p:stCondLst>
                                    <p:cond delay="0"/>
                                  </p:stCondLst>
                                  <p:childTnLst>
                                    <p:set>
                                      <p:cBhvr>
                                        <p:cTn id="124" dur="1" fill="hold">
                                          <p:stCondLst>
                                            <p:cond delay="0"/>
                                          </p:stCondLst>
                                        </p:cTn>
                                        <p:tgtEl>
                                          <p:spTgt spid="21">
                                            <p:txEl>
                                              <p:pRg st="1" end="1"/>
                                            </p:txEl>
                                          </p:spTgt>
                                        </p:tgtEl>
                                        <p:attrNameLst>
                                          <p:attrName>style.visibility</p:attrName>
                                        </p:attrNameLst>
                                      </p:cBhvr>
                                      <p:to>
                                        <p:strVal val="visible"/>
                                      </p:to>
                                    </p:set>
                                    <p:animEffect transition="in" filter="fade">
                                      <p:cBhvr>
                                        <p:cTn id="125" dur="1000"/>
                                        <p:tgtEl>
                                          <p:spTgt spid="21">
                                            <p:txEl>
                                              <p:pRg st="1" end="1"/>
                                            </p:txEl>
                                          </p:spTgt>
                                        </p:tgtEl>
                                      </p:cBhvr>
                                    </p:animEffect>
                                    <p:anim calcmode="lin" valueType="num">
                                      <p:cBhvr>
                                        <p:cTn id="126"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127"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nodeType="clickEffect">
                                  <p:stCondLst>
                                    <p:cond delay="0"/>
                                  </p:stCondLst>
                                  <p:childTnLst>
                                    <p:set>
                                      <p:cBhvr>
                                        <p:cTn id="131" dur="1" fill="hold">
                                          <p:stCondLst>
                                            <p:cond delay="0"/>
                                          </p:stCondLst>
                                        </p:cTn>
                                        <p:tgtEl>
                                          <p:spTgt spid="21">
                                            <p:txEl>
                                              <p:pRg st="2" end="2"/>
                                            </p:txEl>
                                          </p:spTgt>
                                        </p:tgtEl>
                                        <p:attrNameLst>
                                          <p:attrName>style.visibility</p:attrName>
                                        </p:attrNameLst>
                                      </p:cBhvr>
                                      <p:to>
                                        <p:strVal val="visible"/>
                                      </p:to>
                                    </p:set>
                                    <p:animEffect transition="in" filter="fade">
                                      <p:cBhvr>
                                        <p:cTn id="132" dur="1000"/>
                                        <p:tgtEl>
                                          <p:spTgt spid="21">
                                            <p:txEl>
                                              <p:pRg st="2" end="2"/>
                                            </p:txEl>
                                          </p:spTgt>
                                        </p:tgtEl>
                                      </p:cBhvr>
                                    </p:animEffect>
                                    <p:anim calcmode="lin" valueType="num">
                                      <p:cBhvr>
                                        <p:cTn id="133"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134"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nodeType="clickEffect">
                                  <p:stCondLst>
                                    <p:cond delay="0"/>
                                  </p:stCondLst>
                                  <p:childTnLst>
                                    <p:set>
                                      <p:cBhvr>
                                        <p:cTn id="138" dur="1" fill="hold">
                                          <p:stCondLst>
                                            <p:cond delay="0"/>
                                          </p:stCondLst>
                                        </p:cTn>
                                        <p:tgtEl>
                                          <p:spTgt spid="21">
                                            <p:txEl>
                                              <p:pRg st="3" end="3"/>
                                            </p:txEl>
                                          </p:spTgt>
                                        </p:tgtEl>
                                        <p:attrNameLst>
                                          <p:attrName>style.visibility</p:attrName>
                                        </p:attrNameLst>
                                      </p:cBhvr>
                                      <p:to>
                                        <p:strVal val="visible"/>
                                      </p:to>
                                    </p:set>
                                    <p:animEffect transition="in" filter="fade">
                                      <p:cBhvr>
                                        <p:cTn id="139" dur="1000"/>
                                        <p:tgtEl>
                                          <p:spTgt spid="21">
                                            <p:txEl>
                                              <p:pRg st="3" end="3"/>
                                            </p:txEl>
                                          </p:spTgt>
                                        </p:tgtEl>
                                      </p:cBhvr>
                                    </p:animEffect>
                                    <p:anim calcmode="lin" valueType="num">
                                      <p:cBhvr>
                                        <p:cTn id="140" dur="1000" fill="hold"/>
                                        <p:tgtEl>
                                          <p:spTgt spid="21">
                                            <p:txEl>
                                              <p:pRg st="3" end="3"/>
                                            </p:txEl>
                                          </p:spTgt>
                                        </p:tgtEl>
                                        <p:attrNameLst>
                                          <p:attrName>ppt_x</p:attrName>
                                        </p:attrNameLst>
                                      </p:cBhvr>
                                      <p:tavLst>
                                        <p:tav tm="0">
                                          <p:val>
                                            <p:strVal val="#ppt_x"/>
                                          </p:val>
                                        </p:tav>
                                        <p:tav tm="100000">
                                          <p:val>
                                            <p:strVal val="#ppt_x"/>
                                          </p:val>
                                        </p:tav>
                                      </p:tavLst>
                                    </p:anim>
                                    <p:anim calcmode="lin" valueType="num">
                                      <p:cBhvr>
                                        <p:cTn id="141" dur="1000" fill="hold"/>
                                        <p:tgtEl>
                                          <p:spTgt spid="2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2" y="270855"/>
            <a:ext cx="9905998" cy="1478570"/>
          </a:xfrm>
        </p:spPr>
        <p:txBody>
          <a:bodyPr/>
          <a:lstStyle/>
          <a:p>
            <a:r>
              <a:rPr lang="en-US" dirty="0"/>
              <a:t>Design: Tree/Icicle Intra Edges</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3"/>
            <a:ext cx="4563745" cy="5164111"/>
          </a:xfrm>
        </p:spPr>
        <p:txBody>
          <a:bodyPr>
            <a:norm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Purpose/Goals</a:t>
            </a:r>
          </a:p>
          <a:p>
            <a:pPr lvl="1">
              <a:spcBef>
                <a:spcPts val="1000"/>
              </a:spcBef>
              <a:defRPr/>
            </a:pPr>
            <a:r>
              <a:rPr lang="en-US" dirty="0">
                <a:solidFill>
                  <a:prstClr val="white"/>
                </a:solidFill>
                <a:latin typeface="Tw Cen MT" panose="020B0602020104020603"/>
              </a:rPr>
              <a:t>Show Intra Edges </a:t>
            </a:r>
            <a:endPar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lvl="1">
              <a:spcBef>
                <a:spcPts val="1000"/>
              </a:spcBef>
              <a:defRPr/>
            </a:pPr>
            <a:r>
              <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rPr>
              <a:t>Preserve Hierarchy of Trees</a:t>
            </a:r>
          </a:p>
          <a:p>
            <a:pPr lvl="1">
              <a:spcBef>
                <a:spcPts val="1000"/>
              </a:spcBef>
              <a:defRPr/>
            </a:pPr>
            <a:r>
              <a:rPr lang="en-US" dirty="0"/>
              <a:t>Finding outliers or patterns</a:t>
            </a:r>
          </a:p>
          <a:p>
            <a:pPr lvl="2">
              <a:spcBef>
                <a:spcPts val="1000"/>
              </a:spcBef>
              <a:defRPr/>
            </a:pPr>
            <a:r>
              <a:rPr lang="en-US" dirty="0"/>
              <a:t>Node with most edges</a:t>
            </a:r>
          </a:p>
          <a:p>
            <a:pPr lvl="2">
              <a:spcBef>
                <a:spcPts val="1000"/>
              </a:spcBef>
              <a:defRPr/>
            </a:pPr>
            <a:r>
              <a:rPr lang="en-US" dirty="0"/>
              <a:t>Patterns of Node Type Connections</a:t>
            </a:r>
            <a:endPar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xmlns="">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xmlns="">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48" y="1647941"/>
                <a:ext cx="414326"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xmlns="">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419" y="1668461"/>
                <a:ext cx="557665"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xmlns="">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299791" y="1536076"/>
                <a:ext cx="292680" cy="20681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xmlns="">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403" y="1584112"/>
                <a:ext cx="263576" cy="190658"/>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cxnSp>
        <p:nvCxnSpPr>
          <p:cNvPr id="44" name="Straight Connector 43">
            <a:extLst>
              <a:ext uri="{FF2B5EF4-FFF2-40B4-BE49-F238E27FC236}">
                <a16:creationId xmlns:a16="http://schemas.microsoft.com/office/drawing/2014/main" id="{E6E03CE9-8577-450D-96A1-F0DFAF654D59}"/>
              </a:ext>
            </a:extLst>
          </p:cNvPr>
          <p:cNvCxnSpPr/>
          <p:nvPr/>
        </p:nvCxnSpPr>
        <p:spPr>
          <a:xfrm flipH="1">
            <a:off x="9170060" y="2919730"/>
            <a:ext cx="274320" cy="370205"/>
          </a:xfrm>
          <a:prstGeom prst="line">
            <a:avLst/>
          </a:prstGeom>
          <a:noFill/>
          <a:ln w="6350" cap="flat" cmpd="sng" algn="ctr">
            <a:solidFill>
              <a:sysClr val="windowText" lastClr="000000"/>
            </a:solidFill>
            <a:prstDash val="solid"/>
            <a:miter lim="800000"/>
          </a:ln>
          <a:effectLst/>
        </p:spPr>
      </p:cxnSp>
      <p:cxnSp>
        <p:nvCxnSpPr>
          <p:cNvPr id="45" name="Straight Connector 44">
            <a:extLst>
              <a:ext uri="{FF2B5EF4-FFF2-40B4-BE49-F238E27FC236}">
                <a16:creationId xmlns:a16="http://schemas.microsoft.com/office/drawing/2014/main" id="{D9522BDB-5CBE-48CF-A467-EAB49A7D1DDD}"/>
              </a:ext>
            </a:extLst>
          </p:cNvPr>
          <p:cNvCxnSpPr/>
          <p:nvPr/>
        </p:nvCxnSpPr>
        <p:spPr>
          <a:xfrm flipH="1" flipV="1">
            <a:off x="9473590" y="2956560"/>
            <a:ext cx="1315085" cy="341630"/>
          </a:xfrm>
          <a:prstGeom prst="line">
            <a:avLst/>
          </a:prstGeom>
          <a:noFill/>
          <a:ln w="6350" cap="flat" cmpd="sng" algn="ctr">
            <a:solidFill>
              <a:sysClr val="windowText" lastClr="000000"/>
            </a:solidFill>
            <a:prstDash val="solid"/>
            <a:miter lim="800000"/>
          </a:ln>
          <a:effectLst/>
        </p:spPr>
      </p:cxnSp>
      <p:cxnSp>
        <p:nvCxnSpPr>
          <p:cNvPr id="48" name="Straight Connector 47">
            <a:extLst>
              <a:ext uri="{FF2B5EF4-FFF2-40B4-BE49-F238E27FC236}">
                <a16:creationId xmlns:a16="http://schemas.microsoft.com/office/drawing/2014/main" id="{9C2B40DA-B7AB-4ED1-A488-B24CEABD2310}"/>
              </a:ext>
            </a:extLst>
          </p:cNvPr>
          <p:cNvCxnSpPr/>
          <p:nvPr/>
        </p:nvCxnSpPr>
        <p:spPr>
          <a:xfrm flipH="1">
            <a:off x="8481720" y="3331210"/>
            <a:ext cx="681990" cy="284480"/>
          </a:xfrm>
          <a:prstGeom prst="line">
            <a:avLst/>
          </a:prstGeom>
          <a:noFill/>
          <a:ln w="6350" cap="flat" cmpd="sng" algn="ctr">
            <a:solidFill>
              <a:sysClr val="windowText" lastClr="000000"/>
            </a:solidFill>
            <a:prstDash val="solid"/>
            <a:miter lim="800000"/>
          </a:ln>
          <a:effectLst/>
        </p:spPr>
      </p:cxnSp>
      <p:cxnSp>
        <p:nvCxnSpPr>
          <p:cNvPr id="49" name="Straight Connector 48">
            <a:extLst>
              <a:ext uri="{FF2B5EF4-FFF2-40B4-BE49-F238E27FC236}">
                <a16:creationId xmlns:a16="http://schemas.microsoft.com/office/drawing/2014/main" id="{0B212F1C-7B2A-4504-9F9D-6504E00152CC}"/>
              </a:ext>
            </a:extLst>
          </p:cNvPr>
          <p:cNvCxnSpPr/>
          <p:nvPr/>
        </p:nvCxnSpPr>
        <p:spPr>
          <a:xfrm flipH="1" flipV="1">
            <a:off x="9178315" y="3286125"/>
            <a:ext cx="635000" cy="380365"/>
          </a:xfrm>
          <a:prstGeom prst="line">
            <a:avLst/>
          </a:prstGeom>
          <a:noFill/>
          <a:ln w="6350" cap="flat" cmpd="sng" algn="ctr">
            <a:solidFill>
              <a:sysClr val="windowText" lastClr="000000"/>
            </a:solidFill>
            <a:prstDash val="solid"/>
            <a:miter lim="800000"/>
          </a:ln>
          <a:effectLst/>
        </p:spPr>
      </p:cxnSp>
      <p:cxnSp>
        <p:nvCxnSpPr>
          <p:cNvPr id="52" name="Straight Connector 51">
            <a:extLst>
              <a:ext uri="{FF2B5EF4-FFF2-40B4-BE49-F238E27FC236}">
                <a16:creationId xmlns:a16="http://schemas.microsoft.com/office/drawing/2014/main" id="{39F4EB8A-C606-4AEB-9E8B-68367BEC0045}"/>
              </a:ext>
            </a:extLst>
          </p:cNvPr>
          <p:cNvCxnSpPr/>
          <p:nvPr/>
        </p:nvCxnSpPr>
        <p:spPr>
          <a:xfrm>
            <a:off x="10762640" y="3302635"/>
            <a:ext cx="0" cy="280670"/>
          </a:xfrm>
          <a:prstGeom prst="line">
            <a:avLst/>
          </a:prstGeom>
          <a:noFill/>
          <a:ln w="6350" cap="flat" cmpd="sng" algn="ctr">
            <a:solidFill>
              <a:sysClr val="windowText" lastClr="000000"/>
            </a:solidFill>
            <a:prstDash val="solid"/>
            <a:miter lim="800000"/>
          </a:ln>
          <a:effectLst/>
        </p:spPr>
      </p:cxnSp>
      <p:cxnSp>
        <p:nvCxnSpPr>
          <p:cNvPr id="53" name="Straight Connector 52">
            <a:extLst>
              <a:ext uri="{FF2B5EF4-FFF2-40B4-BE49-F238E27FC236}">
                <a16:creationId xmlns:a16="http://schemas.microsoft.com/office/drawing/2014/main" id="{6F84EE7C-2CB8-4DB4-BF5C-2BB0CBFAF3B6}"/>
              </a:ext>
            </a:extLst>
          </p:cNvPr>
          <p:cNvCxnSpPr/>
          <p:nvPr/>
        </p:nvCxnSpPr>
        <p:spPr>
          <a:xfrm flipH="1">
            <a:off x="10760735" y="3687445"/>
            <a:ext cx="1905" cy="264160"/>
          </a:xfrm>
          <a:prstGeom prst="line">
            <a:avLst/>
          </a:prstGeom>
          <a:noFill/>
          <a:ln w="6350" cap="flat" cmpd="sng" algn="ctr">
            <a:solidFill>
              <a:sysClr val="windowText" lastClr="000000"/>
            </a:solidFill>
            <a:prstDash val="solid"/>
            <a:miter lim="800000"/>
          </a:ln>
          <a:effectLst/>
        </p:spPr>
      </p:cxnSp>
      <p:cxnSp>
        <p:nvCxnSpPr>
          <p:cNvPr id="54" name="Straight Connector 53">
            <a:extLst>
              <a:ext uri="{FF2B5EF4-FFF2-40B4-BE49-F238E27FC236}">
                <a16:creationId xmlns:a16="http://schemas.microsoft.com/office/drawing/2014/main" id="{14EE080B-86D3-4484-99CB-470A19C6F9FB}"/>
              </a:ext>
            </a:extLst>
          </p:cNvPr>
          <p:cNvCxnSpPr/>
          <p:nvPr/>
        </p:nvCxnSpPr>
        <p:spPr>
          <a:xfrm>
            <a:off x="10784865" y="4060190"/>
            <a:ext cx="3175" cy="284480"/>
          </a:xfrm>
          <a:prstGeom prst="line">
            <a:avLst/>
          </a:prstGeom>
          <a:noFill/>
          <a:ln w="6350" cap="flat" cmpd="sng" algn="ctr">
            <a:solidFill>
              <a:sysClr val="windowText" lastClr="000000"/>
            </a:solidFill>
            <a:prstDash val="solid"/>
            <a:miter lim="800000"/>
          </a:ln>
          <a:effectLst/>
        </p:spPr>
      </p:cxnSp>
      <p:cxnSp>
        <p:nvCxnSpPr>
          <p:cNvPr id="55" name="Straight Connector 54">
            <a:extLst>
              <a:ext uri="{FF2B5EF4-FFF2-40B4-BE49-F238E27FC236}">
                <a16:creationId xmlns:a16="http://schemas.microsoft.com/office/drawing/2014/main" id="{3A495935-2385-4199-876F-DF203A77E966}"/>
              </a:ext>
            </a:extLst>
          </p:cNvPr>
          <p:cNvCxnSpPr/>
          <p:nvPr/>
        </p:nvCxnSpPr>
        <p:spPr>
          <a:xfrm flipH="1">
            <a:off x="7964195" y="3646805"/>
            <a:ext cx="496570" cy="384810"/>
          </a:xfrm>
          <a:prstGeom prst="line">
            <a:avLst/>
          </a:prstGeom>
          <a:noFill/>
          <a:ln w="6350" cap="flat" cmpd="sng" algn="ctr">
            <a:solidFill>
              <a:sysClr val="windowText" lastClr="000000"/>
            </a:solidFill>
            <a:prstDash val="solid"/>
            <a:miter lim="800000"/>
          </a:ln>
          <a:effectLst/>
        </p:spPr>
      </p:cxnSp>
      <p:cxnSp>
        <p:nvCxnSpPr>
          <p:cNvPr id="56" name="Straight Connector 55">
            <a:extLst>
              <a:ext uri="{FF2B5EF4-FFF2-40B4-BE49-F238E27FC236}">
                <a16:creationId xmlns:a16="http://schemas.microsoft.com/office/drawing/2014/main" id="{8C4E55C9-D83F-4F55-B30C-121A03AF5846}"/>
              </a:ext>
            </a:extLst>
          </p:cNvPr>
          <p:cNvCxnSpPr/>
          <p:nvPr/>
        </p:nvCxnSpPr>
        <p:spPr>
          <a:xfrm flipV="1">
            <a:off x="8475370" y="3646805"/>
            <a:ext cx="0" cy="384810"/>
          </a:xfrm>
          <a:prstGeom prst="line">
            <a:avLst/>
          </a:prstGeom>
          <a:noFill/>
          <a:ln w="6350" cap="flat" cmpd="sng" algn="ctr">
            <a:solidFill>
              <a:sysClr val="windowText" lastClr="000000"/>
            </a:solidFill>
            <a:prstDash val="solid"/>
            <a:miter lim="800000"/>
          </a:ln>
          <a:effectLst/>
        </p:spPr>
      </p:cxnSp>
      <p:cxnSp>
        <p:nvCxnSpPr>
          <p:cNvPr id="57" name="Straight Connector 56">
            <a:extLst>
              <a:ext uri="{FF2B5EF4-FFF2-40B4-BE49-F238E27FC236}">
                <a16:creationId xmlns:a16="http://schemas.microsoft.com/office/drawing/2014/main" id="{CBF5E13C-BCD3-43E1-9E8B-E95584A5B9FD}"/>
              </a:ext>
            </a:extLst>
          </p:cNvPr>
          <p:cNvCxnSpPr/>
          <p:nvPr/>
        </p:nvCxnSpPr>
        <p:spPr>
          <a:xfrm flipH="1" flipV="1">
            <a:off x="8469655" y="3650615"/>
            <a:ext cx="462280" cy="358140"/>
          </a:xfrm>
          <a:prstGeom prst="line">
            <a:avLst/>
          </a:prstGeom>
          <a:noFill/>
          <a:ln w="6350" cap="flat" cmpd="sng" algn="ctr">
            <a:solidFill>
              <a:sysClr val="windowText" lastClr="000000"/>
            </a:solidFill>
            <a:prstDash val="solid"/>
            <a:miter lim="800000"/>
          </a:ln>
          <a:effectLst/>
        </p:spPr>
      </p:cxnSp>
      <p:cxnSp>
        <p:nvCxnSpPr>
          <p:cNvPr id="58" name="Straight Connector 57">
            <a:extLst>
              <a:ext uri="{FF2B5EF4-FFF2-40B4-BE49-F238E27FC236}">
                <a16:creationId xmlns:a16="http://schemas.microsoft.com/office/drawing/2014/main" id="{34F8B90E-9DEA-422B-B0B6-3F7950CC2DC0}"/>
              </a:ext>
            </a:extLst>
          </p:cNvPr>
          <p:cNvCxnSpPr/>
          <p:nvPr/>
        </p:nvCxnSpPr>
        <p:spPr>
          <a:xfrm>
            <a:off x="9815855" y="3670935"/>
            <a:ext cx="5715" cy="349885"/>
          </a:xfrm>
          <a:prstGeom prst="line">
            <a:avLst/>
          </a:prstGeom>
          <a:noFill/>
          <a:ln w="6350" cap="flat" cmpd="sng" algn="ctr">
            <a:solidFill>
              <a:sysClr val="windowText" lastClr="000000"/>
            </a:solidFill>
            <a:prstDash val="solid"/>
            <a:miter lim="800000"/>
          </a:ln>
          <a:effectLst/>
        </p:spPr>
      </p:cxnSp>
      <p:cxnSp>
        <p:nvCxnSpPr>
          <p:cNvPr id="59" name="Straight Connector 58">
            <a:extLst>
              <a:ext uri="{FF2B5EF4-FFF2-40B4-BE49-F238E27FC236}">
                <a16:creationId xmlns:a16="http://schemas.microsoft.com/office/drawing/2014/main" id="{6FD2EFC1-8364-41A7-846C-C14F498F57AC}"/>
              </a:ext>
            </a:extLst>
          </p:cNvPr>
          <p:cNvCxnSpPr/>
          <p:nvPr/>
        </p:nvCxnSpPr>
        <p:spPr>
          <a:xfrm flipH="1">
            <a:off x="9396120" y="4041775"/>
            <a:ext cx="394970" cy="372110"/>
          </a:xfrm>
          <a:prstGeom prst="line">
            <a:avLst/>
          </a:prstGeom>
          <a:noFill/>
          <a:ln w="6350" cap="flat" cmpd="sng" algn="ctr">
            <a:solidFill>
              <a:sysClr val="windowText" lastClr="000000"/>
            </a:solidFill>
            <a:prstDash val="solid"/>
            <a:miter lim="800000"/>
          </a:ln>
          <a:effectLst/>
        </p:spPr>
      </p:cxnSp>
      <p:cxnSp>
        <p:nvCxnSpPr>
          <p:cNvPr id="60" name="Straight Connector 59">
            <a:extLst>
              <a:ext uri="{FF2B5EF4-FFF2-40B4-BE49-F238E27FC236}">
                <a16:creationId xmlns:a16="http://schemas.microsoft.com/office/drawing/2014/main" id="{D1A5AA4E-8D9F-4A11-B8E8-427F1E01FF27}"/>
              </a:ext>
            </a:extLst>
          </p:cNvPr>
          <p:cNvCxnSpPr/>
          <p:nvPr/>
        </p:nvCxnSpPr>
        <p:spPr>
          <a:xfrm flipH="1" flipV="1">
            <a:off x="9807600" y="4031615"/>
            <a:ext cx="258445" cy="321310"/>
          </a:xfrm>
          <a:prstGeom prst="line">
            <a:avLst/>
          </a:prstGeom>
          <a:noFill/>
          <a:ln w="6350" cap="flat" cmpd="sng" algn="ctr">
            <a:solidFill>
              <a:sysClr val="windowText" lastClr="000000"/>
            </a:solidFill>
            <a:prstDash val="solid"/>
            <a:miter lim="800000"/>
          </a:ln>
          <a:effectLst/>
        </p:spPr>
      </p:cxnSp>
      <p:cxnSp>
        <p:nvCxnSpPr>
          <p:cNvPr id="61" name="Straight Connector 60">
            <a:extLst>
              <a:ext uri="{FF2B5EF4-FFF2-40B4-BE49-F238E27FC236}">
                <a16:creationId xmlns:a16="http://schemas.microsoft.com/office/drawing/2014/main" id="{95E59D51-E463-4230-BE9E-B9D61B20AEE6}"/>
              </a:ext>
            </a:extLst>
          </p:cNvPr>
          <p:cNvCxnSpPr/>
          <p:nvPr/>
        </p:nvCxnSpPr>
        <p:spPr>
          <a:xfrm flipH="1">
            <a:off x="9850145" y="4387850"/>
            <a:ext cx="194945" cy="346075"/>
          </a:xfrm>
          <a:prstGeom prst="line">
            <a:avLst/>
          </a:prstGeom>
          <a:noFill/>
          <a:ln w="6350" cap="flat" cmpd="sng" algn="ctr">
            <a:solidFill>
              <a:sysClr val="windowText" lastClr="000000"/>
            </a:solidFill>
            <a:prstDash val="solid"/>
            <a:miter lim="800000"/>
          </a:ln>
          <a:effectLst/>
        </p:spPr>
      </p:cxnSp>
      <p:cxnSp>
        <p:nvCxnSpPr>
          <p:cNvPr id="62" name="Straight Connector 61">
            <a:extLst>
              <a:ext uri="{FF2B5EF4-FFF2-40B4-BE49-F238E27FC236}">
                <a16:creationId xmlns:a16="http://schemas.microsoft.com/office/drawing/2014/main" id="{DCE1ABE5-3795-4D1A-B323-C38E49A9F525}"/>
              </a:ext>
            </a:extLst>
          </p:cNvPr>
          <p:cNvCxnSpPr/>
          <p:nvPr/>
        </p:nvCxnSpPr>
        <p:spPr>
          <a:xfrm>
            <a:off x="10080015" y="4384040"/>
            <a:ext cx="229870" cy="331470"/>
          </a:xfrm>
          <a:prstGeom prst="line">
            <a:avLst/>
          </a:prstGeom>
          <a:noFill/>
          <a:ln w="6350" cap="flat" cmpd="sng" algn="ctr">
            <a:solidFill>
              <a:sysClr val="windowText" lastClr="000000"/>
            </a:solidFill>
            <a:prstDash val="solid"/>
            <a:miter lim="800000"/>
          </a:ln>
          <a:effectLst/>
        </p:spPr>
      </p:cxnSp>
      <p:cxnSp>
        <p:nvCxnSpPr>
          <p:cNvPr id="41" name="Connector: Curved 40">
            <a:extLst>
              <a:ext uri="{FF2B5EF4-FFF2-40B4-BE49-F238E27FC236}">
                <a16:creationId xmlns:a16="http://schemas.microsoft.com/office/drawing/2014/main" id="{689B6F6E-15B2-4B25-8148-A49465509B11}"/>
              </a:ext>
            </a:extLst>
          </p:cNvPr>
          <p:cNvCxnSpPr/>
          <p:nvPr/>
        </p:nvCxnSpPr>
        <p:spPr>
          <a:xfrm flipV="1">
            <a:off x="8533155" y="2961896"/>
            <a:ext cx="862965" cy="706120"/>
          </a:xfrm>
          <a:prstGeom prst="curvedConnector3">
            <a:avLst/>
          </a:prstGeom>
          <a:noFill/>
          <a:ln w="12700" cap="flat" cmpd="sng" algn="ctr">
            <a:solidFill>
              <a:sysClr val="windowText" lastClr="000000"/>
            </a:solidFill>
            <a:prstDash val="solid"/>
            <a:miter lim="800000"/>
            <a:tailEnd type="triangle"/>
          </a:ln>
          <a:effectLst/>
        </p:spPr>
      </p:cxnSp>
      <p:cxnSp>
        <p:nvCxnSpPr>
          <p:cNvPr id="42" name="Connector: Curved 41">
            <a:extLst>
              <a:ext uri="{FF2B5EF4-FFF2-40B4-BE49-F238E27FC236}">
                <a16:creationId xmlns:a16="http://schemas.microsoft.com/office/drawing/2014/main" id="{C87A67A9-2A69-4436-9691-0C37567AE099}"/>
              </a:ext>
            </a:extLst>
          </p:cNvPr>
          <p:cNvCxnSpPr/>
          <p:nvPr/>
        </p:nvCxnSpPr>
        <p:spPr>
          <a:xfrm flipV="1">
            <a:off x="9450730" y="3708656"/>
            <a:ext cx="276225" cy="673100"/>
          </a:xfrm>
          <a:prstGeom prst="curvedConnector3">
            <a:avLst>
              <a:gd name="adj1" fmla="val -648"/>
            </a:avLst>
          </a:prstGeom>
          <a:noFill/>
          <a:ln w="12700" cap="flat" cmpd="sng" algn="ctr">
            <a:solidFill>
              <a:sysClr val="windowText" lastClr="000000"/>
            </a:solidFill>
            <a:prstDash val="solid"/>
            <a:miter lim="800000"/>
            <a:tailEnd type="triangle"/>
          </a:ln>
          <a:effectLst/>
        </p:spPr>
      </p:cxnSp>
      <p:cxnSp>
        <p:nvCxnSpPr>
          <p:cNvPr id="43" name="Connector: Curved 42">
            <a:extLst>
              <a:ext uri="{FF2B5EF4-FFF2-40B4-BE49-F238E27FC236}">
                <a16:creationId xmlns:a16="http://schemas.microsoft.com/office/drawing/2014/main" id="{43AA195E-ECB3-4388-96FB-B99366F9A777}"/>
              </a:ext>
            </a:extLst>
          </p:cNvPr>
          <p:cNvCxnSpPr/>
          <p:nvPr/>
        </p:nvCxnSpPr>
        <p:spPr>
          <a:xfrm flipH="1" flipV="1">
            <a:off x="10171455" y="4348736"/>
            <a:ext cx="653415" cy="66675"/>
          </a:xfrm>
          <a:prstGeom prst="curvedConnector3">
            <a:avLst/>
          </a:prstGeom>
          <a:noFill/>
          <a:ln w="12700" cap="flat" cmpd="sng" algn="ctr">
            <a:solidFill>
              <a:sysClr val="windowText" lastClr="000000"/>
            </a:solidFill>
            <a:prstDash val="solid"/>
            <a:miter lim="800000"/>
            <a:tailEnd type="triangle"/>
          </a:ln>
          <a:effectLst/>
        </p:spPr>
      </p:cxnSp>
      <p:cxnSp>
        <p:nvCxnSpPr>
          <p:cNvPr id="46" name="Connector: Curved 45">
            <a:extLst>
              <a:ext uri="{FF2B5EF4-FFF2-40B4-BE49-F238E27FC236}">
                <a16:creationId xmlns:a16="http://schemas.microsoft.com/office/drawing/2014/main" id="{8A66C4D1-73B4-40CA-B06D-B07159B2AC3A}"/>
              </a:ext>
            </a:extLst>
          </p:cNvPr>
          <p:cNvCxnSpPr/>
          <p:nvPr/>
        </p:nvCxnSpPr>
        <p:spPr>
          <a:xfrm flipH="1" flipV="1">
            <a:off x="8581415" y="4096006"/>
            <a:ext cx="1296670" cy="692150"/>
          </a:xfrm>
          <a:prstGeom prst="curvedConnector3">
            <a:avLst>
              <a:gd name="adj1" fmla="val 97272"/>
            </a:avLst>
          </a:prstGeom>
          <a:noFill/>
          <a:ln w="12700" cap="flat" cmpd="sng" algn="ctr">
            <a:solidFill>
              <a:sysClr val="windowText" lastClr="000000"/>
            </a:solidFill>
            <a:prstDash val="solid"/>
            <a:miter lim="800000"/>
            <a:tailEnd type="triangle"/>
          </a:ln>
          <a:effectLst/>
        </p:spPr>
      </p:cxnSp>
      <p:cxnSp>
        <p:nvCxnSpPr>
          <p:cNvPr id="50" name="Connector: Curved 49">
            <a:extLst>
              <a:ext uri="{FF2B5EF4-FFF2-40B4-BE49-F238E27FC236}">
                <a16:creationId xmlns:a16="http://schemas.microsoft.com/office/drawing/2014/main" id="{18DE7734-1C7D-4795-B7F4-53F754855CF2}"/>
              </a:ext>
            </a:extLst>
          </p:cNvPr>
          <p:cNvCxnSpPr/>
          <p:nvPr/>
        </p:nvCxnSpPr>
        <p:spPr>
          <a:xfrm flipH="1" flipV="1">
            <a:off x="8439810" y="4069971"/>
            <a:ext cx="1784350" cy="942975"/>
          </a:xfrm>
          <a:prstGeom prst="curvedConnector3">
            <a:avLst>
              <a:gd name="adj1" fmla="val 103462"/>
            </a:avLst>
          </a:prstGeom>
          <a:noFill/>
          <a:ln w="12700" cap="flat" cmpd="sng" algn="ctr">
            <a:solidFill>
              <a:sysClr val="windowText" lastClr="000000"/>
            </a:solidFill>
            <a:prstDash val="solid"/>
            <a:miter lim="800000"/>
            <a:tailEnd type="triangle"/>
          </a:ln>
          <a:effectLst/>
        </p:spPr>
      </p:cxnSp>
      <p:sp>
        <p:nvSpPr>
          <p:cNvPr id="63" name="Arc 62">
            <a:extLst>
              <a:ext uri="{FF2B5EF4-FFF2-40B4-BE49-F238E27FC236}">
                <a16:creationId xmlns:a16="http://schemas.microsoft.com/office/drawing/2014/main" id="{2DC1526A-172B-4A9E-9B87-D4E20B634367}"/>
              </a:ext>
            </a:extLst>
          </p:cNvPr>
          <p:cNvSpPr/>
          <p:nvPr/>
        </p:nvSpPr>
        <p:spPr>
          <a:xfrm rot="5571622">
            <a:off x="9991115" y="4621151"/>
            <a:ext cx="329565" cy="443865"/>
          </a:xfrm>
          <a:prstGeom prst="arc">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64" name="Connector: Curved 63">
            <a:extLst>
              <a:ext uri="{FF2B5EF4-FFF2-40B4-BE49-F238E27FC236}">
                <a16:creationId xmlns:a16="http://schemas.microsoft.com/office/drawing/2014/main" id="{1AC1545F-2822-4467-B8D2-C808E479D3EB}"/>
              </a:ext>
            </a:extLst>
          </p:cNvPr>
          <p:cNvCxnSpPr/>
          <p:nvPr/>
        </p:nvCxnSpPr>
        <p:spPr>
          <a:xfrm>
            <a:off x="9896500" y="3716911"/>
            <a:ext cx="236220" cy="605155"/>
          </a:xfrm>
          <a:prstGeom prst="curvedConnector3">
            <a:avLst>
              <a:gd name="adj1" fmla="val 129451"/>
            </a:avLst>
          </a:prstGeom>
          <a:noFill/>
          <a:ln w="12700" cap="flat" cmpd="sng" algn="ctr">
            <a:solidFill>
              <a:sysClr val="windowText" lastClr="000000"/>
            </a:solidFill>
            <a:prstDash val="solid"/>
            <a:miter lim="800000"/>
            <a:tailEnd type="triangle"/>
          </a:ln>
          <a:effectLst/>
        </p:spPr>
      </p:cxnSp>
      <p:cxnSp>
        <p:nvCxnSpPr>
          <p:cNvPr id="65" name="Connector: Curved 64">
            <a:extLst>
              <a:ext uri="{FF2B5EF4-FFF2-40B4-BE49-F238E27FC236}">
                <a16:creationId xmlns:a16="http://schemas.microsoft.com/office/drawing/2014/main" id="{CC917166-20D0-43A6-8C77-5125F5B21475}"/>
              </a:ext>
            </a:extLst>
          </p:cNvPr>
          <p:cNvCxnSpPr/>
          <p:nvPr/>
        </p:nvCxnSpPr>
        <p:spPr>
          <a:xfrm flipH="1">
            <a:off x="8554745" y="3361946"/>
            <a:ext cx="682625" cy="626110"/>
          </a:xfrm>
          <a:prstGeom prst="curvedConnector3">
            <a:avLst>
              <a:gd name="adj1" fmla="val 32248"/>
            </a:avLst>
          </a:prstGeom>
          <a:noFill/>
          <a:ln w="12700" cap="flat" cmpd="sng" algn="ctr">
            <a:solidFill>
              <a:sysClr val="windowText" lastClr="000000"/>
            </a:solidFill>
            <a:prstDash val="solid"/>
            <a:miter lim="800000"/>
            <a:tailEnd type="triangle"/>
          </a:ln>
          <a:effectLst/>
        </p:spPr>
      </p:cxnSp>
      <p:cxnSp>
        <p:nvCxnSpPr>
          <p:cNvPr id="66" name="Connector: Curved 65">
            <a:extLst>
              <a:ext uri="{FF2B5EF4-FFF2-40B4-BE49-F238E27FC236}">
                <a16:creationId xmlns:a16="http://schemas.microsoft.com/office/drawing/2014/main" id="{B3AE3C96-E529-4468-8842-C46F31C182B2}"/>
              </a:ext>
            </a:extLst>
          </p:cNvPr>
          <p:cNvCxnSpPr/>
          <p:nvPr/>
        </p:nvCxnSpPr>
        <p:spPr>
          <a:xfrm flipV="1">
            <a:off x="8073415" y="3986151"/>
            <a:ext cx="357505" cy="18415"/>
          </a:xfrm>
          <a:prstGeom prst="curvedConnector3">
            <a:avLst/>
          </a:prstGeom>
          <a:noFill/>
          <a:ln w="12700" cap="flat" cmpd="sng" algn="ctr">
            <a:solidFill>
              <a:sysClr val="windowText" lastClr="000000"/>
            </a:solidFill>
            <a:prstDash val="solid"/>
            <a:miter lim="800000"/>
            <a:tailEnd type="triangle"/>
          </a:ln>
          <a:effectLst/>
        </p:spPr>
      </p:cxnSp>
      <p:cxnSp>
        <p:nvCxnSpPr>
          <p:cNvPr id="67" name="Connector: Curved 66">
            <a:extLst>
              <a:ext uri="{FF2B5EF4-FFF2-40B4-BE49-F238E27FC236}">
                <a16:creationId xmlns:a16="http://schemas.microsoft.com/office/drawing/2014/main" id="{B61E3FDC-891D-4D38-A84E-ADD99C7D342C}"/>
              </a:ext>
            </a:extLst>
          </p:cNvPr>
          <p:cNvCxnSpPr/>
          <p:nvPr/>
        </p:nvCxnSpPr>
        <p:spPr>
          <a:xfrm>
            <a:off x="9552330" y="2987931"/>
            <a:ext cx="260350" cy="634365"/>
          </a:xfrm>
          <a:prstGeom prst="curvedConnector3">
            <a:avLst/>
          </a:prstGeom>
          <a:noFill/>
          <a:ln w="12700" cap="flat" cmpd="sng" algn="ctr">
            <a:solidFill>
              <a:sysClr val="windowText" lastClr="000000"/>
            </a:solidFill>
            <a:prstDash val="solid"/>
            <a:miter lim="800000"/>
            <a:tailEnd type="triangle"/>
          </a:ln>
          <a:effectLst/>
        </p:spPr>
      </p:cxnSp>
      <p:cxnSp>
        <p:nvCxnSpPr>
          <p:cNvPr id="68" name="Connector: Curved 67">
            <a:extLst>
              <a:ext uri="{FF2B5EF4-FFF2-40B4-BE49-F238E27FC236}">
                <a16:creationId xmlns:a16="http://schemas.microsoft.com/office/drawing/2014/main" id="{F2C1D928-24C5-4CDB-B819-47BE5F135CE0}"/>
              </a:ext>
            </a:extLst>
          </p:cNvPr>
          <p:cNvCxnSpPr/>
          <p:nvPr/>
        </p:nvCxnSpPr>
        <p:spPr>
          <a:xfrm flipH="1" flipV="1">
            <a:off x="9932060" y="3657221"/>
            <a:ext cx="854710" cy="368935"/>
          </a:xfrm>
          <a:prstGeom prst="curvedConnector3">
            <a:avLst/>
          </a:prstGeom>
          <a:noFill/>
          <a:ln w="12700" cap="flat" cmpd="sng" algn="ctr">
            <a:solidFill>
              <a:sysClr val="windowText" lastClr="000000"/>
            </a:solidFill>
            <a:prstDash val="solid"/>
            <a:miter lim="800000"/>
            <a:tailEnd type="triangle"/>
          </a:ln>
          <a:effectLst/>
        </p:spPr>
      </p:cxnSp>
      <p:cxnSp>
        <p:nvCxnSpPr>
          <p:cNvPr id="69" name="Connector: Curved 68">
            <a:extLst>
              <a:ext uri="{FF2B5EF4-FFF2-40B4-BE49-F238E27FC236}">
                <a16:creationId xmlns:a16="http://schemas.microsoft.com/office/drawing/2014/main" id="{5F412BE3-EFA9-48CC-9BDC-491EEFDC3CDD}"/>
              </a:ext>
            </a:extLst>
          </p:cNvPr>
          <p:cNvCxnSpPr/>
          <p:nvPr/>
        </p:nvCxnSpPr>
        <p:spPr>
          <a:xfrm flipV="1">
            <a:off x="8912250" y="3332101"/>
            <a:ext cx="1788160" cy="713105"/>
          </a:xfrm>
          <a:prstGeom prst="curvedConnector3">
            <a:avLst>
              <a:gd name="adj1" fmla="val 15966"/>
            </a:avLst>
          </a:prstGeom>
          <a:noFill/>
          <a:ln w="12700" cap="flat" cmpd="sng" algn="ctr">
            <a:solidFill>
              <a:sysClr val="windowText" lastClr="000000"/>
            </a:solidFill>
            <a:prstDash val="solid"/>
            <a:miter lim="800000"/>
            <a:tailEnd type="triangle"/>
          </a:ln>
          <a:effectLst/>
        </p:spPr>
      </p:cxnSp>
      <p:cxnSp>
        <p:nvCxnSpPr>
          <p:cNvPr id="70" name="Connector: Curved 69">
            <a:extLst>
              <a:ext uri="{FF2B5EF4-FFF2-40B4-BE49-F238E27FC236}">
                <a16:creationId xmlns:a16="http://schemas.microsoft.com/office/drawing/2014/main" id="{6FE217DE-E5CD-4CD4-B7AE-067CC8651E1C}"/>
              </a:ext>
            </a:extLst>
          </p:cNvPr>
          <p:cNvCxnSpPr/>
          <p:nvPr/>
        </p:nvCxnSpPr>
        <p:spPr>
          <a:xfrm flipH="1">
            <a:off x="8592210" y="4017901"/>
            <a:ext cx="314325" cy="40005"/>
          </a:xfrm>
          <a:prstGeom prst="curvedConnector3">
            <a:avLst/>
          </a:prstGeom>
          <a:noFill/>
          <a:ln w="12700" cap="flat" cmpd="sng" algn="ctr">
            <a:solidFill>
              <a:sysClr val="windowText" lastClr="000000"/>
            </a:solidFill>
            <a:prstDash val="solid"/>
            <a:miter lim="800000"/>
            <a:tailEnd type="triangle"/>
          </a:ln>
          <a:effectLst/>
        </p:spPr>
      </p:cxnSp>
      <p:pic>
        <p:nvPicPr>
          <p:cNvPr id="8" name="Picture 7">
            <a:extLst>
              <a:ext uri="{FF2B5EF4-FFF2-40B4-BE49-F238E27FC236}">
                <a16:creationId xmlns:a16="http://schemas.microsoft.com/office/drawing/2014/main" id="{F7648BFC-CDB4-482B-9B4D-13E42EB3FEBE}"/>
              </a:ext>
            </a:extLst>
          </p:cNvPr>
          <p:cNvPicPr>
            <a:picLocks noChangeAspect="1"/>
          </p:cNvPicPr>
          <p:nvPr/>
        </p:nvPicPr>
        <p:blipFill>
          <a:blip r:embed="rId14"/>
          <a:stretch>
            <a:fillRect/>
          </a:stretch>
        </p:blipFill>
        <p:spPr>
          <a:xfrm>
            <a:off x="7926935" y="2860717"/>
            <a:ext cx="2950720" cy="1956986"/>
          </a:xfrm>
          <a:prstGeom prst="rect">
            <a:avLst/>
          </a:prstGeom>
        </p:spPr>
      </p:pic>
      <p:cxnSp>
        <p:nvCxnSpPr>
          <p:cNvPr id="71" name="Straight Arrow Connector 70">
            <a:extLst>
              <a:ext uri="{FF2B5EF4-FFF2-40B4-BE49-F238E27FC236}">
                <a16:creationId xmlns:a16="http://schemas.microsoft.com/office/drawing/2014/main" id="{A79071F4-2787-416D-8F16-12413D3C9E58}"/>
              </a:ext>
            </a:extLst>
          </p:cNvPr>
          <p:cNvCxnSpPr/>
          <p:nvPr/>
        </p:nvCxnSpPr>
        <p:spPr>
          <a:xfrm flipH="1" flipV="1">
            <a:off x="10807090" y="3394331"/>
            <a:ext cx="17780" cy="213360"/>
          </a:xfrm>
          <a:prstGeom prst="straightConnector1">
            <a:avLst/>
          </a:prstGeom>
          <a:noFill/>
          <a:ln w="12700" cap="flat" cmpd="sng" algn="ctr">
            <a:solidFill>
              <a:sysClr val="windowText" lastClr="000000"/>
            </a:solidFill>
            <a:prstDash val="solid"/>
            <a:miter lim="800000"/>
            <a:tailEnd type="triangle"/>
          </a:ln>
          <a:effectLst/>
        </p:spPr>
      </p:cxnSp>
      <p:sp>
        <p:nvSpPr>
          <p:cNvPr id="9" name="Rectangle 8">
            <a:extLst>
              <a:ext uri="{FF2B5EF4-FFF2-40B4-BE49-F238E27FC236}">
                <a16:creationId xmlns:a16="http://schemas.microsoft.com/office/drawing/2014/main" id="{02D7D440-8CA8-4653-983F-20D32F0E18C8}"/>
              </a:ext>
            </a:extLst>
          </p:cNvPr>
          <p:cNvSpPr/>
          <p:nvPr/>
        </p:nvSpPr>
        <p:spPr>
          <a:xfrm>
            <a:off x="8241769" y="3874371"/>
            <a:ext cx="446721" cy="31493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73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4"/>
                                        </p:tgtEl>
                                      </p:cBhvr>
                                    </p:animEffect>
                                    <p:set>
                                      <p:cBhvr>
                                        <p:cTn id="7" dur="1" fill="hold">
                                          <p:stCondLst>
                                            <p:cond delay="499"/>
                                          </p:stCondLst>
                                        </p:cTn>
                                        <p:tgtEl>
                                          <p:spTgt spid="4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5"/>
                                        </p:tgtEl>
                                      </p:cBhvr>
                                    </p:animEffect>
                                    <p:set>
                                      <p:cBhvr>
                                        <p:cTn id="10" dur="1" fill="hold">
                                          <p:stCondLst>
                                            <p:cond delay="499"/>
                                          </p:stCondLst>
                                        </p:cTn>
                                        <p:tgtEl>
                                          <p:spTgt spid="4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5"/>
                                        </p:tgtEl>
                                      </p:cBhvr>
                                    </p:animEffect>
                                    <p:set>
                                      <p:cBhvr>
                                        <p:cTn id="16" dur="1" fill="hold">
                                          <p:stCondLst>
                                            <p:cond delay="499"/>
                                          </p:stCondLst>
                                        </p:cTn>
                                        <p:tgtEl>
                                          <p:spTgt spid="5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6"/>
                                        </p:tgtEl>
                                      </p:cBhvr>
                                    </p:animEffect>
                                    <p:set>
                                      <p:cBhvr>
                                        <p:cTn id="19" dur="1" fill="hold">
                                          <p:stCondLst>
                                            <p:cond delay="499"/>
                                          </p:stCondLst>
                                        </p:cTn>
                                        <p:tgtEl>
                                          <p:spTgt spid="5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7"/>
                                        </p:tgtEl>
                                      </p:cBhvr>
                                    </p:animEffect>
                                    <p:set>
                                      <p:cBhvr>
                                        <p:cTn id="22" dur="1" fill="hold">
                                          <p:stCondLst>
                                            <p:cond delay="499"/>
                                          </p:stCondLst>
                                        </p:cTn>
                                        <p:tgtEl>
                                          <p:spTgt spid="5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58"/>
                                        </p:tgtEl>
                                      </p:cBhvr>
                                    </p:animEffect>
                                    <p:set>
                                      <p:cBhvr>
                                        <p:cTn id="25" dur="1" fill="hold">
                                          <p:stCondLst>
                                            <p:cond delay="499"/>
                                          </p:stCondLst>
                                        </p:cTn>
                                        <p:tgtEl>
                                          <p:spTgt spid="5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59"/>
                                        </p:tgtEl>
                                      </p:cBhvr>
                                    </p:animEffect>
                                    <p:set>
                                      <p:cBhvr>
                                        <p:cTn id="28" dur="1" fill="hold">
                                          <p:stCondLst>
                                            <p:cond delay="499"/>
                                          </p:stCondLst>
                                        </p:cTn>
                                        <p:tgtEl>
                                          <p:spTgt spid="5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60"/>
                                        </p:tgtEl>
                                      </p:cBhvr>
                                    </p:animEffect>
                                    <p:set>
                                      <p:cBhvr>
                                        <p:cTn id="31" dur="1" fill="hold">
                                          <p:stCondLst>
                                            <p:cond delay="499"/>
                                          </p:stCondLst>
                                        </p:cTn>
                                        <p:tgtEl>
                                          <p:spTgt spid="6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61"/>
                                        </p:tgtEl>
                                      </p:cBhvr>
                                    </p:animEffect>
                                    <p:set>
                                      <p:cBhvr>
                                        <p:cTn id="34" dur="1" fill="hold">
                                          <p:stCondLst>
                                            <p:cond delay="499"/>
                                          </p:stCondLst>
                                        </p:cTn>
                                        <p:tgtEl>
                                          <p:spTgt spid="61"/>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4"/>
                                        </p:tgtEl>
                                      </p:cBhvr>
                                    </p:animEffect>
                                    <p:set>
                                      <p:cBhvr>
                                        <p:cTn id="40" dur="1" fill="hold">
                                          <p:stCondLst>
                                            <p:cond delay="499"/>
                                          </p:stCondLst>
                                        </p:cTn>
                                        <p:tgtEl>
                                          <p:spTgt spid="54"/>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53"/>
                                        </p:tgtEl>
                                      </p:cBhvr>
                                    </p:animEffect>
                                    <p:set>
                                      <p:cBhvr>
                                        <p:cTn id="43" dur="1" fill="hold">
                                          <p:stCondLst>
                                            <p:cond delay="499"/>
                                          </p:stCondLst>
                                        </p:cTn>
                                        <p:tgtEl>
                                          <p:spTgt spid="53"/>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52"/>
                                        </p:tgtEl>
                                      </p:cBhvr>
                                    </p:animEffect>
                                    <p:set>
                                      <p:cBhvr>
                                        <p:cTn id="46" dur="1" fill="hold">
                                          <p:stCondLst>
                                            <p:cond delay="499"/>
                                          </p:stCondLst>
                                        </p:cTn>
                                        <p:tgtEl>
                                          <p:spTgt spid="52"/>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49"/>
                                        </p:tgtEl>
                                      </p:cBhvr>
                                    </p:animEffect>
                                    <p:set>
                                      <p:cBhvr>
                                        <p:cTn id="49" dur="1" fill="hold">
                                          <p:stCondLst>
                                            <p:cond delay="499"/>
                                          </p:stCondLst>
                                        </p:cTn>
                                        <p:tgtEl>
                                          <p:spTgt spid="49"/>
                                        </p:tgtEl>
                                        <p:attrNameLst>
                                          <p:attrName>style.visibility</p:attrName>
                                        </p:attrNameLst>
                                      </p:cBhvr>
                                      <p:to>
                                        <p:strVal val="hidden"/>
                                      </p:to>
                                    </p:set>
                                  </p:childTnLst>
                                </p:cTn>
                              </p:par>
                            </p:childTnLst>
                          </p:cTn>
                        </p:par>
                        <p:par>
                          <p:cTn id="50" fill="hold">
                            <p:stCondLst>
                              <p:cond delay="500"/>
                            </p:stCondLst>
                            <p:childTnLst>
                              <p:par>
                                <p:cTn id="51" presetID="53" presetClass="entr" presetSubtype="16" fill="hold"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Effect transition="in" filter="fade">
                                      <p:cBhvr>
                                        <p:cTn id="55" dur="500"/>
                                        <p:tgtEl>
                                          <p:spTgt spid="41"/>
                                        </p:tgtEl>
                                      </p:cBhvr>
                                    </p:animEffect>
                                  </p:childTnLst>
                                </p:cTn>
                              </p:par>
                              <p:par>
                                <p:cTn id="56" presetID="53" presetClass="entr" presetSubtype="16"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 calcmode="lin" valueType="num">
                                      <p:cBhvr>
                                        <p:cTn id="58" dur="500" fill="hold"/>
                                        <p:tgtEl>
                                          <p:spTgt spid="42"/>
                                        </p:tgtEl>
                                        <p:attrNameLst>
                                          <p:attrName>ppt_w</p:attrName>
                                        </p:attrNameLst>
                                      </p:cBhvr>
                                      <p:tavLst>
                                        <p:tav tm="0">
                                          <p:val>
                                            <p:fltVal val="0"/>
                                          </p:val>
                                        </p:tav>
                                        <p:tav tm="100000">
                                          <p:val>
                                            <p:strVal val="#ppt_w"/>
                                          </p:val>
                                        </p:tav>
                                      </p:tavLst>
                                    </p:anim>
                                    <p:anim calcmode="lin" valueType="num">
                                      <p:cBhvr>
                                        <p:cTn id="59" dur="500" fill="hold"/>
                                        <p:tgtEl>
                                          <p:spTgt spid="42"/>
                                        </p:tgtEl>
                                        <p:attrNameLst>
                                          <p:attrName>ppt_h</p:attrName>
                                        </p:attrNameLst>
                                      </p:cBhvr>
                                      <p:tavLst>
                                        <p:tav tm="0">
                                          <p:val>
                                            <p:fltVal val="0"/>
                                          </p:val>
                                        </p:tav>
                                        <p:tav tm="100000">
                                          <p:val>
                                            <p:strVal val="#ppt_h"/>
                                          </p:val>
                                        </p:tav>
                                      </p:tavLst>
                                    </p:anim>
                                    <p:animEffect transition="in" filter="fade">
                                      <p:cBhvr>
                                        <p:cTn id="60" dur="500"/>
                                        <p:tgtEl>
                                          <p:spTgt spid="42"/>
                                        </p:tgtEl>
                                      </p:cBhvr>
                                    </p:animEffect>
                                  </p:childTnLst>
                                </p:cTn>
                              </p:par>
                              <p:par>
                                <p:cTn id="61" presetID="53" presetClass="entr" presetSubtype="16"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par>
                                <p:cTn id="66" presetID="53" presetClass="entr" presetSubtype="16" fill="hold" nodeType="withEffect">
                                  <p:stCondLst>
                                    <p:cond delay="0"/>
                                  </p:stCondLst>
                                  <p:childTnLst>
                                    <p:set>
                                      <p:cBhvr>
                                        <p:cTn id="67" dur="1" fill="hold">
                                          <p:stCondLst>
                                            <p:cond delay="0"/>
                                          </p:stCondLst>
                                        </p:cTn>
                                        <p:tgtEl>
                                          <p:spTgt spid="46"/>
                                        </p:tgtEl>
                                        <p:attrNameLst>
                                          <p:attrName>style.visibility</p:attrName>
                                        </p:attrNameLst>
                                      </p:cBhvr>
                                      <p:to>
                                        <p:strVal val="visible"/>
                                      </p:to>
                                    </p:set>
                                    <p:anim calcmode="lin" valueType="num">
                                      <p:cBhvr>
                                        <p:cTn id="68" dur="500" fill="hold"/>
                                        <p:tgtEl>
                                          <p:spTgt spid="46"/>
                                        </p:tgtEl>
                                        <p:attrNameLst>
                                          <p:attrName>ppt_w</p:attrName>
                                        </p:attrNameLst>
                                      </p:cBhvr>
                                      <p:tavLst>
                                        <p:tav tm="0">
                                          <p:val>
                                            <p:fltVal val="0"/>
                                          </p:val>
                                        </p:tav>
                                        <p:tav tm="100000">
                                          <p:val>
                                            <p:strVal val="#ppt_w"/>
                                          </p:val>
                                        </p:tav>
                                      </p:tavLst>
                                    </p:anim>
                                    <p:anim calcmode="lin" valueType="num">
                                      <p:cBhvr>
                                        <p:cTn id="69" dur="500" fill="hold"/>
                                        <p:tgtEl>
                                          <p:spTgt spid="46"/>
                                        </p:tgtEl>
                                        <p:attrNameLst>
                                          <p:attrName>ppt_h</p:attrName>
                                        </p:attrNameLst>
                                      </p:cBhvr>
                                      <p:tavLst>
                                        <p:tav tm="0">
                                          <p:val>
                                            <p:fltVal val="0"/>
                                          </p:val>
                                        </p:tav>
                                        <p:tav tm="100000">
                                          <p:val>
                                            <p:strVal val="#ppt_h"/>
                                          </p:val>
                                        </p:tav>
                                      </p:tavLst>
                                    </p:anim>
                                    <p:animEffect transition="in" filter="fade">
                                      <p:cBhvr>
                                        <p:cTn id="70" dur="500"/>
                                        <p:tgtEl>
                                          <p:spTgt spid="46"/>
                                        </p:tgtEl>
                                      </p:cBhvr>
                                    </p:animEffect>
                                  </p:childTnLst>
                                </p:cTn>
                              </p:par>
                              <p:par>
                                <p:cTn id="71" presetID="53" presetClass="entr" presetSubtype="16"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anim calcmode="lin" valueType="num">
                                      <p:cBhvr>
                                        <p:cTn id="73" dur="500" fill="hold"/>
                                        <p:tgtEl>
                                          <p:spTgt spid="50"/>
                                        </p:tgtEl>
                                        <p:attrNameLst>
                                          <p:attrName>ppt_w</p:attrName>
                                        </p:attrNameLst>
                                      </p:cBhvr>
                                      <p:tavLst>
                                        <p:tav tm="0">
                                          <p:val>
                                            <p:fltVal val="0"/>
                                          </p:val>
                                        </p:tav>
                                        <p:tav tm="100000">
                                          <p:val>
                                            <p:strVal val="#ppt_w"/>
                                          </p:val>
                                        </p:tav>
                                      </p:tavLst>
                                    </p:anim>
                                    <p:anim calcmode="lin" valueType="num">
                                      <p:cBhvr>
                                        <p:cTn id="74" dur="500" fill="hold"/>
                                        <p:tgtEl>
                                          <p:spTgt spid="50"/>
                                        </p:tgtEl>
                                        <p:attrNameLst>
                                          <p:attrName>ppt_h</p:attrName>
                                        </p:attrNameLst>
                                      </p:cBhvr>
                                      <p:tavLst>
                                        <p:tav tm="0">
                                          <p:val>
                                            <p:fltVal val="0"/>
                                          </p:val>
                                        </p:tav>
                                        <p:tav tm="100000">
                                          <p:val>
                                            <p:strVal val="#ppt_h"/>
                                          </p:val>
                                        </p:tav>
                                      </p:tavLst>
                                    </p:anim>
                                    <p:animEffect transition="in" filter="fade">
                                      <p:cBhvr>
                                        <p:cTn id="75" dur="500"/>
                                        <p:tgtEl>
                                          <p:spTgt spid="5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 calcmode="lin" valueType="num">
                                      <p:cBhvr>
                                        <p:cTn id="78" dur="500" fill="hold"/>
                                        <p:tgtEl>
                                          <p:spTgt spid="63"/>
                                        </p:tgtEl>
                                        <p:attrNameLst>
                                          <p:attrName>ppt_w</p:attrName>
                                        </p:attrNameLst>
                                      </p:cBhvr>
                                      <p:tavLst>
                                        <p:tav tm="0">
                                          <p:val>
                                            <p:fltVal val="0"/>
                                          </p:val>
                                        </p:tav>
                                        <p:tav tm="100000">
                                          <p:val>
                                            <p:strVal val="#ppt_w"/>
                                          </p:val>
                                        </p:tav>
                                      </p:tavLst>
                                    </p:anim>
                                    <p:anim calcmode="lin" valueType="num">
                                      <p:cBhvr>
                                        <p:cTn id="79" dur="500" fill="hold"/>
                                        <p:tgtEl>
                                          <p:spTgt spid="63"/>
                                        </p:tgtEl>
                                        <p:attrNameLst>
                                          <p:attrName>ppt_h</p:attrName>
                                        </p:attrNameLst>
                                      </p:cBhvr>
                                      <p:tavLst>
                                        <p:tav tm="0">
                                          <p:val>
                                            <p:fltVal val="0"/>
                                          </p:val>
                                        </p:tav>
                                        <p:tav tm="100000">
                                          <p:val>
                                            <p:strVal val="#ppt_h"/>
                                          </p:val>
                                        </p:tav>
                                      </p:tavLst>
                                    </p:anim>
                                    <p:animEffect transition="in" filter="fade">
                                      <p:cBhvr>
                                        <p:cTn id="80" dur="500"/>
                                        <p:tgtEl>
                                          <p:spTgt spid="63"/>
                                        </p:tgtEl>
                                      </p:cBhvr>
                                    </p:animEffect>
                                  </p:childTnLst>
                                </p:cTn>
                              </p:par>
                              <p:par>
                                <p:cTn id="81" presetID="53" presetClass="entr" presetSubtype="16"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anim calcmode="lin" valueType="num">
                                      <p:cBhvr>
                                        <p:cTn id="83" dur="500" fill="hold"/>
                                        <p:tgtEl>
                                          <p:spTgt spid="64"/>
                                        </p:tgtEl>
                                        <p:attrNameLst>
                                          <p:attrName>ppt_w</p:attrName>
                                        </p:attrNameLst>
                                      </p:cBhvr>
                                      <p:tavLst>
                                        <p:tav tm="0">
                                          <p:val>
                                            <p:fltVal val="0"/>
                                          </p:val>
                                        </p:tav>
                                        <p:tav tm="100000">
                                          <p:val>
                                            <p:strVal val="#ppt_w"/>
                                          </p:val>
                                        </p:tav>
                                      </p:tavLst>
                                    </p:anim>
                                    <p:anim calcmode="lin" valueType="num">
                                      <p:cBhvr>
                                        <p:cTn id="84" dur="500" fill="hold"/>
                                        <p:tgtEl>
                                          <p:spTgt spid="64"/>
                                        </p:tgtEl>
                                        <p:attrNameLst>
                                          <p:attrName>ppt_h</p:attrName>
                                        </p:attrNameLst>
                                      </p:cBhvr>
                                      <p:tavLst>
                                        <p:tav tm="0">
                                          <p:val>
                                            <p:fltVal val="0"/>
                                          </p:val>
                                        </p:tav>
                                        <p:tav tm="100000">
                                          <p:val>
                                            <p:strVal val="#ppt_h"/>
                                          </p:val>
                                        </p:tav>
                                      </p:tavLst>
                                    </p:anim>
                                    <p:animEffect transition="in" filter="fade">
                                      <p:cBhvr>
                                        <p:cTn id="85" dur="500"/>
                                        <p:tgtEl>
                                          <p:spTgt spid="64"/>
                                        </p:tgtEl>
                                      </p:cBhvr>
                                    </p:animEffect>
                                  </p:childTnLst>
                                </p:cTn>
                              </p:par>
                              <p:par>
                                <p:cTn id="86" presetID="53" presetClass="entr" presetSubtype="16" fill="hold" nodeType="withEffect">
                                  <p:stCondLst>
                                    <p:cond delay="0"/>
                                  </p:stCondLst>
                                  <p:childTnLst>
                                    <p:set>
                                      <p:cBhvr>
                                        <p:cTn id="87" dur="1" fill="hold">
                                          <p:stCondLst>
                                            <p:cond delay="0"/>
                                          </p:stCondLst>
                                        </p:cTn>
                                        <p:tgtEl>
                                          <p:spTgt spid="65"/>
                                        </p:tgtEl>
                                        <p:attrNameLst>
                                          <p:attrName>style.visibility</p:attrName>
                                        </p:attrNameLst>
                                      </p:cBhvr>
                                      <p:to>
                                        <p:strVal val="visible"/>
                                      </p:to>
                                    </p:set>
                                    <p:anim calcmode="lin" valueType="num">
                                      <p:cBhvr>
                                        <p:cTn id="88" dur="500" fill="hold"/>
                                        <p:tgtEl>
                                          <p:spTgt spid="65"/>
                                        </p:tgtEl>
                                        <p:attrNameLst>
                                          <p:attrName>ppt_w</p:attrName>
                                        </p:attrNameLst>
                                      </p:cBhvr>
                                      <p:tavLst>
                                        <p:tav tm="0">
                                          <p:val>
                                            <p:fltVal val="0"/>
                                          </p:val>
                                        </p:tav>
                                        <p:tav tm="100000">
                                          <p:val>
                                            <p:strVal val="#ppt_w"/>
                                          </p:val>
                                        </p:tav>
                                      </p:tavLst>
                                    </p:anim>
                                    <p:anim calcmode="lin" valueType="num">
                                      <p:cBhvr>
                                        <p:cTn id="89" dur="500" fill="hold"/>
                                        <p:tgtEl>
                                          <p:spTgt spid="65"/>
                                        </p:tgtEl>
                                        <p:attrNameLst>
                                          <p:attrName>ppt_h</p:attrName>
                                        </p:attrNameLst>
                                      </p:cBhvr>
                                      <p:tavLst>
                                        <p:tav tm="0">
                                          <p:val>
                                            <p:fltVal val="0"/>
                                          </p:val>
                                        </p:tav>
                                        <p:tav tm="100000">
                                          <p:val>
                                            <p:strVal val="#ppt_h"/>
                                          </p:val>
                                        </p:tav>
                                      </p:tavLst>
                                    </p:anim>
                                    <p:animEffect transition="in" filter="fade">
                                      <p:cBhvr>
                                        <p:cTn id="90" dur="500"/>
                                        <p:tgtEl>
                                          <p:spTgt spid="65"/>
                                        </p:tgtEl>
                                      </p:cBhvr>
                                    </p:animEffect>
                                  </p:childTnLst>
                                </p:cTn>
                              </p:par>
                              <p:par>
                                <p:cTn id="91" presetID="53" presetClass="entr" presetSubtype="16"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anim calcmode="lin" valueType="num">
                                      <p:cBhvr>
                                        <p:cTn id="93" dur="500" fill="hold"/>
                                        <p:tgtEl>
                                          <p:spTgt spid="66"/>
                                        </p:tgtEl>
                                        <p:attrNameLst>
                                          <p:attrName>ppt_w</p:attrName>
                                        </p:attrNameLst>
                                      </p:cBhvr>
                                      <p:tavLst>
                                        <p:tav tm="0">
                                          <p:val>
                                            <p:fltVal val="0"/>
                                          </p:val>
                                        </p:tav>
                                        <p:tav tm="100000">
                                          <p:val>
                                            <p:strVal val="#ppt_w"/>
                                          </p:val>
                                        </p:tav>
                                      </p:tavLst>
                                    </p:anim>
                                    <p:anim calcmode="lin" valueType="num">
                                      <p:cBhvr>
                                        <p:cTn id="94" dur="500" fill="hold"/>
                                        <p:tgtEl>
                                          <p:spTgt spid="66"/>
                                        </p:tgtEl>
                                        <p:attrNameLst>
                                          <p:attrName>ppt_h</p:attrName>
                                        </p:attrNameLst>
                                      </p:cBhvr>
                                      <p:tavLst>
                                        <p:tav tm="0">
                                          <p:val>
                                            <p:fltVal val="0"/>
                                          </p:val>
                                        </p:tav>
                                        <p:tav tm="100000">
                                          <p:val>
                                            <p:strVal val="#ppt_h"/>
                                          </p:val>
                                        </p:tav>
                                      </p:tavLst>
                                    </p:anim>
                                    <p:animEffect transition="in" filter="fade">
                                      <p:cBhvr>
                                        <p:cTn id="95" dur="500"/>
                                        <p:tgtEl>
                                          <p:spTgt spid="66"/>
                                        </p:tgtEl>
                                      </p:cBhvr>
                                    </p:animEffect>
                                  </p:childTnLst>
                                </p:cTn>
                              </p:par>
                              <p:par>
                                <p:cTn id="96" presetID="53" presetClass="entr" presetSubtype="16" fill="hold" nodeType="withEffect">
                                  <p:stCondLst>
                                    <p:cond delay="0"/>
                                  </p:stCondLst>
                                  <p:childTnLst>
                                    <p:set>
                                      <p:cBhvr>
                                        <p:cTn id="97" dur="1" fill="hold">
                                          <p:stCondLst>
                                            <p:cond delay="0"/>
                                          </p:stCondLst>
                                        </p:cTn>
                                        <p:tgtEl>
                                          <p:spTgt spid="67"/>
                                        </p:tgtEl>
                                        <p:attrNameLst>
                                          <p:attrName>style.visibility</p:attrName>
                                        </p:attrNameLst>
                                      </p:cBhvr>
                                      <p:to>
                                        <p:strVal val="visible"/>
                                      </p:to>
                                    </p:set>
                                    <p:anim calcmode="lin" valueType="num">
                                      <p:cBhvr>
                                        <p:cTn id="98" dur="500" fill="hold"/>
                                        <p:tgtEl>
                                          <p:spTgt spid="67"/>
                                        </p:tgtEl>
                                        <p:attrNameLst>
                                          <p:attrName>ppt_w</p:attrName>
                                        </p:attrNameLst>
                                      </p:cBhvr>
                                      <p:tavLst>
                                        <p:tav tm="0">
                                          <p:val>
                                            <p:fltVal val="0"/>
                                          </p:val>
                                        </p:tav>
                                        <p:tav tm="100000">
                                          <p:val>
                                            <p:strVal val="#ppt_w"/>
                                          </p:val>
                                        </p:tav>
                                      </p:tavLst>
                                    </p:anim>
                                    <p:anim calcmode="lin" valueType="num">
                                      <p:cBhvr>
                                        <p:cTn id="99" dur="500" fill="hold"/>
                                        <p:tgtEl>
                                          <p:spTgt spid="67"/>
                                        </p:tgtEl>
                                        <p:attrNameLst>
                                          <p:attrName>ppt_h</p:attrName>
                                        </p:attrNameLst>
                                      </p:cBhvr>
                                      <p:tavLst>
                                        <p:tav tm="0">
                                          <p:val>
                                            <p:fltVal val="0"/>
                                          </p:val>
                                        </p:tav>
                                        <p:tav tm="100000">
                                          <p:val>
                                            <p:strVal val="#ppt_h"/>
                                          </p:val>
                                        </p:tav>
                                      </p:tavLst>
                                    </p:anim>
                                    <p:animEffect transition="in" filter="fade">
                                      <p:cBhvr>
                                        <p:cTn id="100" dur="500"/>
                                        <p:tgtEl>
                                          <p:spTgt spid="67"/>
                                        </p:tgtEl>
                                      </p:cBhvr>
                                    </p:animEffect>
                                  </p:childTnLst>
                                </p:cTn>
                              </p:par>
                              <p:par>
                                <p:cTn id="101" presetID="53" presetClass="entr" presetSubtype="16" fill="hold" nodeType="withEffect">
                                  <p:stCondLst>
                                    <p:cond delay="0"/>
                                  </p:stCondLst>
                                  <p:childTnLst>
                                    <p:set>
                                      <p:cBhvr>
                                        <p:cTn id="102" dur="1" fill="hold">
                                          <p:stCondLst>
                                            <p:cond delay="0"/>
                                          </p:stCondLst>
                                        </p:cTn>
                                        <p:tgtEl>
                                          <p:spTgt spid="68"/>
                                        </p:tgtEl>
                                        <p:attrNameLst>
                                          <p:attrName>style.visibility</p:attrName>
                                        </p:attrNameLst>
                                      </p:cBhvr>
                                      <p:to>
                                        <p:strVal val="visible"/>
                                      </p:to>
                                    </p:set>
                                    <p:anim calcmode="lin" valueType="num">
                                      <p:cBhvr>
                                        <p:cTn id="103" dur="500" fill="hold"/>
                                        <p:tgtEl>
                                          <p:spTgt spid="68"/>
                                        </p:tgtEl>
                                        <p:attrNameLst>
                                          <p:attrName>ppt_w</p:attrName>
                                        </p:attrNameLst>
                                      </p:cBhvr>
                                      <p:tavLst>
                                        <p:tav tm="0">
                                          <p:val>
                                            <p:fltVal val="0"/>
                                          </p:val>
                                        </p:tav>
                                        <p:tav tm="100000">
                                          <p:val>
                                            <p:strVal val="#ppt_w"/>
                                          </p:val>
                                        </p:tav>
                                      </p:tavLst>
                                    </p:anim>
                                    <p:anim calcmode="lin" valueType="num">
                                      <p:cBhvr>
                                        <p:cTn id="104" dur="500" fill="hold"/>
                                        <p:tgtEl>
                                          <p:spTgt spid="68"/>
                                        </p:tgtEl>
                                        <p:attrNameLst>
                                          <p:attrName>ppt_h</p:attrName>
                                        </p:attrNameLst>
                                      </p:cBhvr>
                                      <p:tavLst>
                                        <p:tav tm="0">
                                          <p:val>
                                            <p:fltVal val="0"/>
                                          </p:val>
                                        </p:tav>
                                        <p:tav tm="100000">
                                          <p:val>
                                            <p:strVal val="#ppt_h"/>
                                          </p:val>
                                        </p:tav>
                                      </p:tavLst>
                                    </p:anim>
                                    <p:animEffect transition="in" filter="fade">
                                      <p:cBhvr>
                                        <p:cTn id="105" dur="500"/>
                                        <p:tgtEl>
                                          <p:spTgt spid="68"/>
                                        </p:tgtEl>
                                      </p:cBhvr>
                                    </p:animEffect>
                                  </p:childTnLst>
                                </p:cTn>
                              </p:par>
                              <p:par>
                                <p:cTn id="106" presetID="53" presetClass="entr" presetSubtype="16" fill="hold" nodeType="withEffect">
                                  <p:stCondLst>
                                    <p:cond delay="0"/>
                                  </p:stCondLst>
                                  <p:childTnLst>
                                    <p:set>
                                      <p:cBhvr>
                                        <p:cTn id="107" dur="1" fill="hold">
                                          <p:stCondLst>
                                            <p:cond delay="0"/>
                                          </p:stCondLst>
                                        </p:cTn>
                                        <p:tgtEl>
                                          <p:spTgt spid="69"/>
                                        </p:tgtEl>
                                        <p:attrNameLst>
                                          <p:attrName>style.visibility</p:attrName>
                                        </p:attrNameLst>
                                      </p:cBhvr>
                                      <p:to>
                                        <p:strVal val="visible"/>
                                      </p:to>
                                    </p:set>
                                    <p:anim calcmode="lin" valueType="num">
                                      <p:cBhvr>
                                        <p:cTn id="108" dur="500" fill="hold"/>
                                        <p:tgtEl>
                                          <p:spTgt spid="69"/>
                                        </p:tgtEl>
                                        <p:attrNameLst>
                                          <p:attrName>ppt_w</p:attrName>
                                        </p:attrNameLst>
                                      </p:cBhvr>
                                      <p:tavLst>
                                        <p:tav tm="0">
                                          <p:val>
                                            <p:fltVal val="0"/>
                                          </p:val>
                                        </p:tav>
                                        <p:tav tm="100000">
                                          <p:val>
                                            <p:strVal val="#ppt_w"/>
                                          </p:val>
                                        </p:tav>
                                      </p:tavLst>
                                    </p:anim>
                                    <p:anim calcmode="lin" valueType="num">
                                      <p:cBhvr>
                                        <p:cTn id="109" dur="500" fill="hold"/>
                                        <p:tgtEl>
                                          <p:spTgt spid="69"/>
                                        </p:tgtEl>
                                        <p:attrNameLst>
                                          <p:attrName>ppt_h</p:attrName>
                                        </p:attrNameLst>
                                      </p:cBhvr>
                                      <p:tavLst>
                                        <p:tav tm="0">
                                          <p:val>
                                            <p:fltVal val="0"/>
                                          </p:val>
                                        </p:tav>
                                        <p:tav tm="100000">
                                          <p:val>
                                            <p:strVal val="#ppt_h"/>
                                          </p:val>
                                        </p:tav>
                                      </p:tavLst>
                                    </p:anim>
                                    <p:animEffect transition="in" filter="fade">
                                      <p:cBhvr>
                                        <p:cTn id="110" dur="500"/>
                                        <p:tgtEl>
                                          <p:spTgt spid="69"/>
                                        </p:tgtEl>
                                      </p:cBhvr>
                                    </p:animEffect>
                                  </p:childTnLst>
                                </p:cTn>
                              </p:par>
                              <p:par>
                                <p:cTn id="111" presetID="53" presetClass="entr" presetSubtype="16" fill="hold" nodeType="withEffect">
                                  <p:stCondLst>
                                    <p:cond delay="0"/>
                                  </p:stCondLst>
                                  <p:childTnLst>
                                    <p:set>
                                      <p:cBhvr>
                                        <p:cTn id="112" dur="1" fill="hold">
                                          <p:stCondLst>
                                            <p:cond delay="0"/>
                                          </p:stCondLst>
                                        </p:cTn>
                                        <p:tgtEl>
                                          <p:spTgt spid="70"/>
                                        </p:tgtEl>
                                        <p:attrNameLst>
                                          <p:attrName>style.visibility</p:attrName>
                                        </p:attrNameLst>
                                      </p:cBhvr>
                                      <p:to>
                                        <p:strVal val="visible"/>
                                      </p:to>
                                    </p:set>
                                    <p:anim calcmode="lin" valueType="num">
                                      <p:cBhvr>
                                        <p:cTn id="113" dur="500" fill="hold"/>
                                        <p:tgtEl>
                                          <p:spTgt spid="70"/>
                                        </p:tgtEl>
                                        <p:attrNameLst>
                                          <p:attrName>ppt_w</p:attrName>
                                        </p:attrNameLst>
                                      </p:cBhvr>
                                      <p:tavLst>
                                        <p:tav tm="0">
                                          <p:val>
                                            <p:fltVal val="0"/>
                                          </p:val>
                                        </p:tav>
                                        <p:tav tm="100000">
                                          <p:val>
                                            <p:strVal val="#ppt_w"/>
                                          </p:val>
                                        </p:tav>
                                      </p:tavLst>
                                    </p:anim>
                                    <p:anim calcmode="lin" valueType="num">
                                      <p:cBhvr>
                                        <p:cTn id="114" dur="500" fill="hold"/>
                                        <p:tgtEl>
                                          <p:spTgt spid="70"/>
                                        </p:tgtEl>
                                        <p:attrNameLst>
                                          <p:attrName>ppt_h</p:attrName>
                                        </p:attrNameLst>
                                      </p:cBhvr>
                                      <p:tavLst>
                                        <p:tav tm="0">
                                          <p:val>
                                            <p:fltVal val="0"/>
                                          </p:val>
                                        </p:tav>
                                        <p:tav tm="100000">
                                          <p:val>
                                            <p:strVal val="#ppt_h"/>
                                          </p:val>
                                        </p:tav>
                                      </p:tavLst>
                                    </p:anim>
                                    <p:animEffect transition="in" filter="fade">
                                      <p:cBhvr>
                                        <p:cTn id="115" dur="500"/>
                                        <p:tgtEl>
                                          <p:spTgt spid="70"/>
                                        </p:tgtEl>
                                      </p:cBhvr>
                                    </p:animEffect>
                                  </p:childTnLst>
                                </p:cTn>
                              </p:par>
                              <p:par>
                                <p:cTn id="116" presetID="53" presetClass="entr" presetSubtype="16" fill="hold" nodeType="withEffect">
                                  <p:stCondLst>
                                    <p:cond delay="0"/>
                                  </p:stCondLst>
                                  <p:childTnLst>
                                    <p:set>
                                      <p:cBhvr>
                                        <p:cTn id="117" dur="1" fill="hold">
                                          <p:stCondLst>
                                            <p:cond delay="0"/>
                                          </p:stCondLst>
                                        </p:cTn>
                                        <p:tgtEl>
                                          <p:spTgt spid="71"/>
                                        </p:tgtEl>
                                        <p:attrNameLst>
                                          <p:attrName>style.visibility</p:attrName>
                                        </p:attrNameLst>
                                      </p:cBhvr>
                                      <p:to>
                                        <p:strVal val="visible"/>
                                      </p:to>
                                    </p:set>
                                    <p:anim calcmode="lin" valueType="num">
                                      <p:cBhvr>
                                        <p:cTn id="118" dur="500" fill="hold"/>
                                        <p:tgtEl>
                                          <p:spTgt spid="71"/>
                                        </p:tgtEl>
                                        <p:attrNameLst>
                                          <p:attrName>ppt_w</p:attrName>
                                        </p:attrNameLst>
                                      </p:cBhvr>
                                      <p:tavLst>
                                        <p:tav tm="0">
                                          <p:val>
                                            <p:fltVal val="0"/>
                                          </p:val>
                                        </p:tav>
                                        <p:tav tm="100000">
                                          <p:val>
                                            <p:strVal val="#ppt_w"/>
                                          </p:val>
                                        </p:tav>
                                      </p:tavLst>
                                    </p:anim>
                                    <p:anim calcmode="lin" valueType="num">
                                      <p:cBhvr>
                                        <p:cTn id="119" dur="500" fill="hold"/>
                                        <p:tgtEl>
                                          <p:spTgt spid="71"/>
                                        </p:tgtEl>
                                        <p:attrNameLst>
                                          <p:attrName>ppt_h</p:attrName>
                                        </p:attrNameLst>
                                      </p:cBhvr>
                                      <p:tavLst>
                                        <p:tav tm="0">
                                          <p:val>
                                            <p:fltVal val="0"/>
                                          </p:val>
                                        </p:tav>
                                        <p:tav tm="100000">
                                          <p:val>
                                            <p:strVal val="#ppt_h"/>
                                          </p:val>
                                        </p:tav>
                                      </p:tavLst>
                                    </p:anim>
                                    <p:animEffect transition="in" filter="fade">
                                      <p:cBhvr>
                                        <p:cTn id="120" dur="500"/>
                                        <p:tgtEl>
                                          <p:spTgt spid="71"/>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
                                            <p:txEl>
                                              <p:pRg st="1" end="1"/>
                                            </p:txEl>
                                          </p:spTgt>
                                        </p:tgtEl>
                                        <p:attrNameLst>
                                          <p:attrName>style.visibility</p:attrName>
                                        </p:attrNameLst>
                                      </p:cBhvr>
                                      <p:to>
                                        <p:strVal val="visible"/>
                                      </p:to>
                                    </p:set>
                                    <p:anim calcmode="lin" valueType="num">
                                      <p:cBhvr additive="base">
                                        <p:cTn id="1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27" fill="hold">
                            <p:stCondLst>
                              <p:cond delay="500"/>
                            </p:stCondLst>
                            <p:childTnLst>
                              <p:par>
                                <p:cTn id="128" presetID="2" presetClass="entr" presetSubtype="4" fill="hold" nodeType="afterEffect">
                                  <p:stCondLst>
                                    <p:cond delay="0"/>
                                  </p:stCondLst>
                                  <p:childTnLst>
                                    <p:set>
                                      <p:cBhvr>
                                        <p:cTn id="129" dur="1" fill="hold">
                                          <p:stCondLst>
                                            <p:cond delay="0"/>
                                          </p:stCondLst>
                                        </p:cTn>
                                        <p:tgtEl>
                                          <p:spTgt spid="3">
                                            <p:txEl>
                                              <p:pRg st="2" end="2"/>
                                            </p:txEl>
                                          </p:spTgt>
                                        </p:tgtEl>
                                        <p:attrNameLst>
                                          <p:attrName>style.visibility</p:attrName>
                                        </p:attrNameLst>
                                      </p:cBhvr>
                                      <p:to>
                                        <p:strVal val="visible"/>
                                      </p:to>
                                    </p:set>
                                    <p:anim calcmode="lin" valueType="num">
                                      <p:cBhvr additive="base">
                                        <p:cTn id="1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nodeType="clickEffect">
                                  <p:stCondLst>
                                    <p:cond delay="0"/>
                                  </p:stCondLst>
                                  <p:childTnLst>
                                    <p:set>
                                      <p:cBhvr>
                                        <p:cTn id="135" dur="1" fill="hold">
                                          <p:stCondLst>
                                            <p:cond delay="0"/>
                                          </p:stCondLst>
                                        </p:cTn>
                                        <p:tgtEl>
                                          <p:spTgt spid="3">
                                            <p:txEl>
                                              <p:pRg st="3" end="3"/>
                                            </p:txEl>
                                          </p:spTgt>
                                        </p:tgtEl>
                                        <p:attrNameLst>
                                          <p:attrName>style.visibility</p:attrName>
                                        </p:attrNameLst>
                                      </p:cBhvr>
                                      <p:to>
                                        <p:strVal val="visible"/>
                                      </p:to>
                                    </p:set>
                                    <p:anim calcmode="lin" valueType="num">
                                      <p:cBhvr additive="base">
                                        <p:cTn id="1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500"/>
                            </p:stCondLst>
                            <p:childTnLst>
                              <p:par>
                                <p:cTn id="139" presetID="2" presetClass="entr" presetSubtype="4" fill="hold" nodeType="afterEffect">
                                  <p:stCondLst>
                                    <p:cond delay="0"/>
                                  </p:stCondLst>
                                  <p:childTnLst>
                                    <p:set>
                                      <p:cBhvr>
                                        <p:cTn id="140" dur="1" fill="hold">
                                          <p:stCondLst>
                                            <p:cond delay="0"/>
                                          </p:stCondLst>
                                        </p:cTn>
                                        <p:tgtEl>
                                          <p:spTgt spid="3">
                                            <p:txEl>
                                              <p:pRg st="4" end="4"/>
                                            </p:txEl>
                                          </p:spTgt>
                                        </p:tgtEl>
                                        <p:attrNameLst>
                                          <p:attrName>style.visibility</p:attrName>
                                        </p:attrNameLst>
                                      </p:cBhvr>
                                      <p:to>
                                        <p:strVal val="visible"/>
                                      </p:to>
                                    </p:set>
                                    <p:anim calcmode="lin" valueType="num">
                                      <p:cBhvr additive="base">
                                        <p:cTn id="1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43" fill="hold">
                            <p:stCondLst>
                              <p:cond delay="1000"/>
                            </p:stCondLst>
                            <p:childTnLst>
                              <p:par>
                                <p:cTn id="144" presetID="10" presetClass="entr" presetSubtype="0" fill="hold" nodeType="afterEffect">
                                  <p:stCondLst>
                                    <p:cond delay="0"/>
                                  </p:stCondLst>
                                  <p:childTnLst>
                                    <p:set>
                                      <p:cBhvr>
                                        <p:cTn id="145" dur="1" fill="hold">
                                          <p:stCondLst>
                                            <p:cond delay="0"/>
                                          </p:stCondLst>
                                        </p:cTn>
                                        <p:tgtEl>
                                          <p:spTgt spid="8"/>
                                        </p:tgtEl>
                                        <p:attrNameLst>
                                          <p:attrName>style.visibility</p:attrName>
                                        </p:attrNameLst>
                                      </p:cBhvr>
                                      <p:to>
                                        <p:strVal val="visible"/>
                                      </p:to>
                                    </p:set>
                                    <p:animEffect transition="in" filter="fade">
                                      <p:cBhvr>
                                        <p:cTn id="146" dur="500"/>
                                        <p:tgtEl>
                                          <p:spTgt spid="8"/>
                                        </p:tgtEl>
                                      </p:cBhvr>
                                    </p:animEffect>
                                  </p:childTnLst>
                                </p:cTn>
                              </p:par>
                              <p:par>
                                <p:cTn id="147" presetID="10" presetClass="exit" presetSubtype="0" fill="hold" nodeType="withEffect">
                                  <p:stCondLst>
                                    <p:cond delay="0"/>
                                  </p:stCondLst>
                                  <p:childTnLst>
                                    <p:animEffect transition="out" filter="fade">
                                      <p:cBhvr>
                                        <p:cTn id="148" dur="500"/>
                                        <p:tgtEl>
                                          <p:spTgt spid="20"/>
                                        </p:tgtEl>
                                      </p:cBhvr>
                                    </p:animEffect>
                                    <p:set>
                                      <p:cBhvr>
                                        <p:cTn id="149" dur="1" fill="hold">
                                          <p:stCondLst>
                                            <p:cond delay="499"/>
                                          </p:stCondLst>
                                        </p:cTn>
                                        <p:tgtEl>
                                          <p:spTgt spid="20"/>
                                        </p:tgtEl>
                                        <p:attrNameLst>
                                          <p:attrName>style.visibility</p:attrName>
                                        </p:attrNameLst>
                                      </p:cBhvr>
                                      <p:to>
                                        <p:strVal val="hidden"/>
                                      </p:to>
                                    </p:set>
                                  </p:childTnLst>
                                </p:cTn>
                              </p:par>
                              <p:par>
                                <p:cTn id="150" presetID="10" presetClass="entr" presetSubtype="0" fill="hold" grpId="0" nodeType="withEffect">
                                  <p:stCondLst>
                                    <p:cond delay="0"/>
                                  </p:stCondLst>
                                  <p:childTnLst>
                                    <p:set>
                                      <p:cBhvr>
                                        <p:cTn id="151" dur="1" fill="hold">
                                          <p:stCondLst>
                                            <p:cond delay="0"/>
                                          </p:stCondLst>
                                        </p:cTn>
                                        <p:tgtEl>
                                          <p:spTgt spid="9"/>
                                        </p:tgtEl>
                                        <p:attrNameLst>
                                          <p:attrName>style.visibility</p:attrName>
                                        </p:attrNameLst>
                                      </p:cBhvr>
                                      <p:to>
                                        <p:strVal val="visible"/>
                                      </p:to>
                                    </p:set>
                                    <p:animEffect transition="in" filter="fade">
                                      <p:cBhvr>
                                        <p:cTn id="152" dur="500"/>
                                        <p:tgtEl>
                                          <p:spTgt spid="9"/>
                                        </p:tgtEl>
                                      </p:cBhvr>
                                    </p:animEffect>
                                  </p:childTnLst>
                                </p:cTn>
                              </p:par>
                              <p:par>
                                <p:cTn id="153" presetID="10" presetClass="exit" presetSubtype="0" fill="hold" nodeType="withEffect">
                                  <p:stCondLst>
                                    <p:cond delay="0"/>
                                  </p:stCondLst>
                                  <p:childTnLst>
                                    <p:animEffect transition="out" filter="fade">
                                      <p:cBhvr>
                                        <p:cTn id="154" dur="500"/>
                                        <p:tgtEl>
                                          <p:spTgt spid="41"/>
                                        </p:tgtEl>
                                      </p:cBhvr>
                                    </p:animEffect>
                                    <p:set>
                                      <p:cBhvr>
                                        <p:cTn id="155" dur="1" fill="hold">
                                          <p:stCondLst>
                                            <p:cond delay="499"/>
                                          </p:stCondLst>
                                        </p:cTn>
                                        <p:tgtEl>
                                          <p:spTgt spid="41"/>
                                        </p:tgtEl>
                                        <p:attrNameLst>
                                          <p:attrName>style.visibility</p:attrName>
                                        </p:attrNameLst>
                                      </p:cBhvr>
                                      <p:to>
                                        <p:strVal val="hidden"/>
                                      </p:to>
                                    </p:set>
                                  </p:childTnLst>
                                </p:cTn>
                              </p:par>
                              <p:par>
                                <p:cTn id="156" presetID="10" presetClass="exit" presetSubtype="0" fill="hold" nodeType="withEffect">
                                  <p:stCondLst>
                                    <p:cond delay="0"/>
                                  </p:stCondLst>
                                  <p:childTnLst>
                                    <p:animEffect transition="out" filter="fade">
                                      <p:cBhvr>
                                        <p:cTn id="157" dur="500"/>
                                        <p:tgtEl>
                                          <p:spTgt spid="42"/>
                                        </p:tgtEl>
                                      </p:cBhvr>
                                    </p:animEffect>
                                    <p:set>
                                      <p:cBhvr>
                                        <p:cTn id="158" dur="1" fill="hold">
                                          <p:stCondLst>
                                            <p:cond delay="499"/>
                                          </p:stCondLst>
                                        </p:cTn>
                                        <p:tgtEl>
                                          <p:spTgt spid="42"/>
                                        </p:tgtEl>
                                        <p:attrNameLst>
                                          <p:attrName>style.visibility</p:attrName>
                                        </p:attrNameLst>
                                      </p:cBhvr>
                                      <p:to>
                                        <p:strVal val="hidden"/>
                                      </p:to>
                                    </p:set>
                                  </p:childTnLst>
                                </p:cTn>
                              </p:par>
                              <p:par>
                                <p:cTn id="159" presetID="10" presetClass="exit" presetSubtype="0" fill="hold" nodeType="withEffect">
                                  <p:stCondLst>
                                    <p:cond delay="0"/>
                                  </p:stCondLst>
                                  <p:childTnLst>
                                    <p:animEffect transition="out" filter="fade">
                                      <p:cBhvr>
                                        <p:cTn id="160" dur="500"/>
                                        <p:tgtEl>
                                          <p:spTgt spid="43"/>
                                        </p:tgtEl>
                                      </p:cBhvr>
                                    </p:animEffect>
                                    <p:set>
                                      <p:cBhvr>
                                        <p:cTn id="161" dur="1" fill="hold">
                                          <p:stCondLst>
                                            <p:cond delay="499"/>
                                          </p:stCondLst>
                                        </p:cTn>
                                        <p:tgtEl>
                                          <p:spTgt spid="43"/>
                                        </p:tgtEl>
                                        <p:attrNameLst>
                                          <p:attrName>style.visibility</p:attrName>
                                        </p:attrNameLst>
                                      </p:cBhvr>
                                      <p:to>
                                        <p:strVal val="hidden"/>
                                      </p:to>
                                    </p:set>
                                  </p:childTnLst>
                                </p:cTn>
                              </p:par>
                              <p:par>
                                <p:cTn id="162" presetID="10" presetClass="exit" presetSubtype="0" fill="hold" nodeType="withEffect">
                                  <p:stCondLst>
                                    <p:cond delay="0"/>
                                  </p:stCondLst>
                                  <p:childTnLst>
                                    <p:animEffect transition="out" filter="fade">
                                      <p:cBhvr>
                                        <p:cTn id="163" dur="500"/>
                                        <p:tgtEl>
                                          <p:spTgt spid="64"/>
                                        </p:tgtEl>
                                      </p:cBhvr>
                                    </p:animEffect>
                                    <p:set>
                                      <p:cBhvr>
                                        <p:cTn id="164" dur="1" fill="hold">
                                          <p:stCondLst>
                                            <p:cond delay="499"/>
                                          </p:stCondLst>
                                        </p:cTn>
                                        <p:tgtEl>
                                          <p:spTgt spid="64"/>
                                        </p:tgtEl>
                                        <p:attrNameLst>
                                          <p:attrName>style.visibility</p:attrName>
                                        </p:attrNameLst>
                                      </p:cBhvr>
                                      <p:to>
                                        <p:strVal val="hidden"/>
                                      </p:to>
                                    </p:set>
                                  </p:childTnLst>
                                </p:cTn>
                              </p:par>
                              <p:par>
                                <p:cTn id="165" presetID="10" presetClass="exit" presetSubtype="0" fill="hold" nodeType="withEffect">
                                  <p:stCondLst>
                                    <p:cond delay="0"/>
                                  </p:stCondLst>
                                  <p:childTnLst>
                                    <p:animEffect transition="out" filter="fade">
                                      <p:cBhvr>
                                        <p:cTn id="166" dur="500"/>
                                        <p:tgtEl>
                                          <p:spTgt spid="67"/>
                                        </p:tgtEl>
                                      </p:cBhvr>
                                    </p:animEffect>
                                    <p:set>
                                      <p:cBhvr>
                                        <p:cTn id="167" dur="1" fill="hold">
                                          <p:stCondLst>
                                            <p:cond delay="499"/>
                                          </p:stCondLst>
                                        </p:cTn>
                                        <p:tgtEl>
                                          <p:spTgt spid="67"/>
                                        </p:tgtEl>
                                        <p:attrNameLst>
                                          <p:attrName>style.visibility</p:attrName>
                                        </p:attrNameLst>
                                      </p:cBhvr>
                                      <p:to>
                                        <p:strVal val="hidden"/>
                                      </p:to>
                                    </p:set>
                                  </p:childTnLst>
                                </p:cTn>
                              </p:par>
                              <p:par>
                                <p:cTn id="168" presetID="10" presetClass="exit" presetSubtype="0" fill="hold" nodeType="withEffect">
                                  <p:stCondLst>
                                    <p:cond delay="0"/>
                                  </p:stCondLst>
                                  <p:childTnLst>
                                    <p:animEffect transition="out" filter="fade">
                                      <p:cBhvr>
                                        <p:cTn id="169" dur="500"/>
                                        <p:tgtEl>
                                          <p:spTgt spid="68"/>
                                        </p:tgtEl>
                                      </p:cBhvr>
                                    </p:animEffect>
                                    <p:set>
                                      <p:cBhvr>
                                        <p:cTn id="170" dur="1" fill="hold">
                                          <p:stCondLst>
                                            <p:cond delay="499"/>
                                          </p:stCondLst>
                                        </p:cTn>
                                        <p:tgtEl>
                                          <p:spTgt spid="68"/>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69"/>
                                        </p:tgtEl>
                                      </p:cBhvr>
                                    </p:animEffect>
                                    <p:set>
                                      <p:cBhvr>
                                        <p:cTn id="173" dur="1" fill="hold">
                                          <p:stCondLst>
                                            <p:cond delay="499"/>
                                          </p:stCondLst>
                                        </p:cTn>
                                        <p:tgtEl>
                                          <p:spTgt spid="69"/>
                                        </p:tgtEl>
                                        <p:attrNameLst>
                                          <p:attrName>style.visibility</p:attrName>
                                        </p:attrNameLst>
                                      </p:cBhvr>
                                      <p:to>
                                        <p:strVal val="hidden"/>
                                      </p:to>
                                    </p:set>
                                  </p:childTnLst>
                                </p:cTn>
                              </p:par>
                              <p:par>
                                <p:cTn id="174" presetID="10" presetClass="exit" presetSubtype="0" fill="hold" nodeType="withEffect">
                                  <p:stCondLst>
                                    <p:cond delay="0"/>
                                  </p:stCondLst>
                                  <p:childTnLst>
                                    <p:animEffect transition="out" filter="fade">
                                      <p:cBhvr>
                                        <p:cTn id="175" dur="500"/>
                                        <p:tgtEl>
                                          <p:spTgt spid="71"/>
                                        </p:tgtEl>
                                      </p:cBhvr>
                                    </p:animEffect>
                                    <p:set>
                                      <p:cBhvr>
                                        <p:cTn id="176" dur="1" fill="hold">
                                          <p:stCondLst>
                                            <p:cond delay="499"/>
                                          </p:stCondLst>
                                        </p:cTn>
                                        <p:tgtEl>
                                          <p:spTgt spid="71"/>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nodeType="clickEffect">
                                  <p:stCondLst>
                                    <p:cond delay="0"/>
                                  </p:stCondLst>
                                  <p:childTnLst>
                                    <p:set>
                                      <p:cBhvr>
                                        <p:cTn id="180" dur="1" fill="hold">
                                          <p:stCondLst>
                                            <p:cond delay="0"/>
                                          </p:stCondLst>
                                        </p:cTn>
                                        <p:tgtEl>
                                          <p:spTgt spid="3">
                                            <p:txEl>
                                              <p:pRg st="5" end="5"/>
                                            </p:txEl>
                                          </p:spTgt>
                                        </p:tgtEl>
                                        <p:attrNameLst>
                                          <p:attrName>style.visibility</p:attrName>
                                        </p:attrNameLst>
                                      </p:cBhvr>
                                      <p:to>
                                        <p:strVal val="visible"/>
                                      </p:to>
                                    </p:set>
                                    <p:anim calcmode="lin" valueType="num">
                                      <p:cBhvr additive="base">
                                        <p:cTn id="18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2" y="270855"/>
            <a:ext cx="6345238" cy="1478570"/>
          </a:xfrm>
        </p:spPr>
        <p:txBody>
          <a:bodyPr/>
          <a:lstStyle/>
          <a:p>
            <a:r>
              <a:rPr lang="en-US" dirty="0"/>
              <a:t>Design: Mini Intra Edges Vis</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3"/>
            <a:ext cx="4563745" cy="5164111"/>
          </a:xfrm>
        </p:spPr>
        <p:txBody>
          <a:bodyPr>
            <a:norm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Purpose/Goals</a:t>
            </a:r>
          </a:p>
          <a:p>
            <a:pPr lvl="1">
              <a:spcBef>
                <a:spcPts val="1000"/>
              </a:spcBef>
              <a:defRPr/>
            </a:pPr>
            <a:r>
              <a:rPr lang="en-US" dirty="0">
                <a:solidFill>
                  <a:prstClr val="white"/>
                </a:solidFill>
                <a:latin typeface="Tw Cen MT" panose="020B0602020104020603"/>
              </a:rPr>
              <a:t>Provide Quick Summaries of node type connections and edge types</a:t>
            </a:r>
            <a:endPar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lvl="1">
              <a:spcBef>
                <a:spcPts val="1000"/>
              </a:spcBef>
              <a:defRPr/>
            </a:pPr>
            <a:r>
              <a:rPr lang="en-US" dirty="0"/>
              <a:t>Finding outliers or patterns</a:t>
            </a:r>
          </a:p>
          <a:p>
            <a:pPr lvl="2">
              <a:spcBef>
                <a:spcPts val="1000"/>
              </a:spcBef>
              <a:defRPr/>
            </a:pPr>
            <a:r>
              <a:rPr lang="en-US" dirty="0"/>
              <a:t>Most edge types</a:t>
            </a:r>
          </a:p>
          <a:p>
            <a:pPr lvl="2">
              <a:spcBef>
                <a:spcPts val="1000"/>
              </a:spcBef>
              <a:defRPr/>
            </a:pPr>
            <a:r>
              <a:rPr lang="en-US" dirty="0"/>
              <a:t>Patterns of Node Type Connections</a:t>
            </a:r>
          </a:p>
          <a:p>
            <a:pPr lvl="2">
              <a:spcBef>
                <a:spcPts val="1000"/>
              </a:spcBef>
              <a:defRPr/>
            </a:pPr>
            <a:r>
              <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rPr>
              <a:t>Edge Type and Node Type Patterns</a:t>
            </a:r>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xmlns="">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xmlns="">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48" y="1647941"/>
                <a:ext cx="414326"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xmlns="">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419" y="1668461"/>
                <a:ext cx="557665"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xmlns="">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299791" y="1536076"/>
                <a:ext cx="292680" cy="20681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xmlns="">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403" y="1584112"/>
                <a:ext cx="263576" cy="190658"/>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cxnSp>
        <p:nvCxnSpPr>
          <p:cNvPr id="41" name="Connector: Curved 40">
            <a:extLst>
              <a:ext uri="{FF2B5EF4-FFF2-40B4-BE49-F238E27FC236}">
                <a16:creationId xmlns:a16="http://schemas.microsoft.com/office/drawing/2014/main" id="{689B6F6E-15B2-4B25-8148-A49465509B11}"/>
              </a:ext>
            </a:extLst>
          </p:cNvPr>
          <p:cNvCxnSpPr/>
          <p:nvPr/>
        </p:nvCxnSpPr>
        <p:spPr>
          <a:xfrm flipV="1">
            <a:off x="8533155" y="2961896"/>
            <a:ext cx="862965" cy="706120"/>
          </a:xfrm>
          <a:prstGeom prst="curvedConnector3">
            <a:avLst/>
          </a:prstGeom>
          <a:noFill/>
          <a:ln w="12700" cap="flat" cmpd="sng" algn="ctr">
            <a:solidFill>
              <a:sysClr val="windowText" lastClr="000000"/>
            </a:solidFill>
            <a:prstDash val="solid"/>
            <a:miter lim="800000"/>
            <a:tailEnd type="triangle"/>
          </a:ln>
          <a:effectLst/>
        </p:spPr>
      </p:cxnSp>
      <p:cxnSp>
        <p:nvCxnSpPr>
          <p:cNvPr id="42" name="Connector: Curved 41">
            <a:extLst>
              <a:ext uri="{FF2B5EF4-FFF2-40B4-BE49-F238E27FC236}">
                <a16:creationId xmlns:a16="http://schemas.microsoft.com/office/drawing/2014/main" id="{C87A67A9-2A69-4436-9691-0C37567AE099}"/>
              </a:ext>
            </a:extLst>
          </p:cNvPr>
          <p:cNvCxnSpPr/>
          <p:nvPr/>
        </p:nvCxnSpPr>
        <p:spPr>
          <a:xfrm flipV="1">
            <a:off x="9450730" y="3708656"/>
            <a:ext cx="276225" cy="673100"/>
          </a:xfrm>
          <a:prstGeom prst="curvedConnector3">
            <a:avLst>
              <a:gd name="adj1" fmla="val -648"/>
            </a:avLst>
          </a:prstGeom>
          <a:noFill/>
          <a:ln w="12700" cap="flat" cmpd="sng" algn="ctr">
            <a:solidFill>
              <a:sysClr val="windowText" lastClr="000000"/>
            </a:solidFill>
            <a:prstDash val="solid"/>
            <a:miter lim="800000"/>
            <a:tailEnd type="triangle"/>
          </a:ln>
          <a:effectLst/>
        </p:spPr>
      </p:cxnSp>
      <p:cxnSp>
        <p:nvCxnSpPr>
          <p:cNvPr id="43" name="Connector: Curved 42">
            <a:extLst>
              <a:ext uri="{FF2B5EF4-FFF2-40B4-BE49-F238E27FC236}">
                <a16:creationId xmlns:a16="http://schemas.microsoft.com/office/drawing/2014/main" id="{43AA195E-ECB3-4388-96FB-B99366F9A777}"/>
              </a:ext>
            </a:extLst>
          </p:cNvPr>
          <p:cNvCxnSpPr/>
          <p:nvPr/>
        </p:nvCxnSpPr>
        <p:spPr>
          <a:xfrm flipH="1" flipV="1">
            <a:off x="10171455" y="4348736"/>
            <a:ext cx="653415" cy="66675"/>
          </a:xfrm>
          <a:prstGeom prst="curvedConnector3">
            <a:avLst/>
          </a:prstGeom>
          <a:noFill/>
          <a:ln w="12700" cap="flat" cmpd="sng" algn="ctr">
            <a:solidFill>
              <a:sysClr val="windowText" lastClr="000000"/>
            </a:solidFill>
            <a:prstDash val="solid"/>
            <a:miter lim="800000"/>
            <a:tailEnd type="triangle"/>
          </a:ln>
          <a:effectLst/>
        </p:spPr>
      </p:cxnSp>
      <p:cxnSp>
        <p:nvCxnSpPr>
          <p:cNvPr id="46" name="Connector: Curved 45">
            <a:extLst>
              <a:ext uri="{FF2B5EF4-FFF2-40B4-BE49-F238E27FC236}">
                <a16:creationId xmlns:a16="http://schemas.microsoft.com/office/drawing/2014/main" id="{8A66C4D1-73B4-40CA-B06D-B07159B2AC3A}"/>
              </a:ext>
            </a:extLst>
          </p:cNvPr>
          <p:cNvCxnSpPr/>
          <p:nvPr/>
        </p:nvCxnSpPr>
        <p:spPr>
          <a:xfrm flipH="1" flipV="1">
            <a:off x="8581415" y="4096006"/>
            <a:ext cx="1296670" cy="692150"/>
          </a:xfrm>
          <a:prstGeom prst="curvedConnector3">
            <a:avLst>
              <a:gd name="adj1" fmla="val 97272"/>
            </a:avLst>
          </a:prstGeom>
          <a:noFill/>
          <a:ln w="12700" cap="flat" cmpd="sng" algn="ctr">
            <a:solidFill>
              <a:sysClr val="windowText" lastClr="000000"/>
            </a:solidFill>
            <a:prstDash val="solid"/>
            <a:miter lim="800000"/>
            <a:tailEnd type="triangle"/>
          </a:ln>
          <a:effectLst/>
        </p:spPr>
      </p:cxnSp>
      <p:cxnSp>
        <p:nvCxnSpPr>
          <p:cNvPr id="50" name="Connector: Curved 49">
            <a:extLst>
              <a:ext uri="{FF2B5EF4-FFF2-40B4-BE49-F238E27FC236}">
                <a16:creationId xmlns:a16="http://schemas.microsoft.com/office/drawing/2014/main" id="{18DE7734-1C7D-4795-B7F4-53F754855CF2}"/>
              </a:ext>
            </a:extLst>
          </p:cNvPr>
          <p:cNvCxnSpPr/>
          <p:nvPr/>
        </p:nvCxnSpPr>
        <p:spPr>
          <a:xfrm flipH="1" flipV="1">
            <a:off x="8439810" y="4069971"/>
            <a:ext cx="1784350" cy="942975"/>
          </a:xfrm>
          <a:prstGeom prst="curvedConnector3">
            <a:avLst>
              <a:gd name="adj1" fmla="val 103462"/>
            </a:avLst>
          </a:prstGeom>
          <a:noFill/>
          <a:ln w="12700" cap="flat" cmpd="sng" algn="ctr">
            <a:solidFill>
              <a:sysClr val="windowText" lastClr="000000"/>
            </a:solidFill>
            <a:prstDash val="solid"/>
            <a:miter lim="800000"/>
            <a:tailEnd type="triangle"/>
          </a:ln>
          <a:effectLst/>
        </p:spPr>
      </p:cxnSp>
      <p:sp>
        <p:nvSpPr>
          <p:cNvPr id="63" name="Arc 62">
            <a:extLst>
              <a:ext uri="{FF2B5EF4-FFF2-40B4-BE49-F238E27FC236}">
                <a16:creationId xmlns:a16="http://schemas.microsoft.com/office/drawing/2014/main" id="{2DC1526A-172B-4A9E-9B87-D4E20B634367}"/>
              </a:ext>
            </a:extLst>
          </p:cNvPr>
          <p:cNvSpPr/>
          <p:nvPr/>
        </p:nvSpPr>
        <p:spPr>
          <a:xfrm rot="5571622">
            <a:off x="9991115" y="4621151"/>
            <a:ext cx="329565" cy="443865"/>
          </a:xfrm>
          <a:prstGeom prst="arc">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64" name="Connector: Curved 63">
            <a:extLst>
              <a:ext uri="{FF2B5EF4-FFF2-40B4-BE49-F238E27FC236}">
                <a16:creationId xmlns:a16="http://schemas.microsoft.com/office/drawing/2014/main" id="{1AC1545F-2822-4467-B8D2-C808E479D3EB}"/>
              </a:ext>
            </a:extLst>
          </p:cNvPr>
          <p:cNvCxnSpPr/>
          <p:nvPr/>
        </p:nvCxnSpPr>
        <p:spPr>
          <a:xfrm>
            <a:off x="9896500" y="3716911"/>
            <a:ext cx="236220" cy="605155"/>
          </a:xfrm>
          <a:prstGeom prst="curvedConnector3">
            <a:avLst>
              <a:gd name="adj1" fmla="val 129451"/>
            </a:avLst>
          </a:prstGeom>
          <a:noFill/>
          <a:ln w="12700" cap="flat" cmpd="sng" algn="ctr">
            <a:solidFill>
              <a:sysClr val="windowText" lastClr="000000"/>
            </a:solidFill>
            <a:prstDash val="solid"/>
            <a:miter lim="800000"/>
            <a:tailEnd type="triangle"/>
          </a:ln>
          <a:effectLst/>
        </p:spPr>
      </p:cxnSp>
      <p:cxnSp>
        <p:nvCxnSpPr>
          <p:cNvPr id="65" name="Connector: Curved 64">
            <a:extLst>
              <a:ext uri="{FF2B5EF4-FFF2-40B4-BE49-F238E27FC236}">
                <a16:creationId xmlns:a16="http://schemas.microsoft.com/office/drawing/2014/main" id="{CC917166-20D0-43A6-8C77-5125F5B21475}"/>
              </a:ext>
            </a:extLst>
          </p:cNvPr>
          <p:cNvCxnSpPr/>
          <p:nvPr/>
        </p:nvCxnSpPr>
        <p:spPr>
          <a:xfrm flipH="1">
            <a:off x="8554745" y="3361946"/>
            <a:ext cx="682625" cy="626110"/>
          </a:xfrm>
          <a:prstGeom prst="curvedConnector3">
            <a:avLst>
              <a:gd name="adj1" fmla="val 32248"/>
            </a:avLst>
          </a:prstGeom>
          <a:noFill/>
          <a:ln w="12700" cap="flat" cmpd="sng" algn="ctr">
            <a:solidFill>
              <a:sysClr val="windowText" lastClr="000000"/>
            </a:solidFill>
            <a:prstDash val="solid"/>
            <a:miter lim="800000"/>
            <a:tailEnd type="triangle"/>
          </a:ln>
          <a:effectLst/>
        </p:spPr>
      </p:cxnSp>
      <p:cxnSp>
        <p:nvCxnSpPr>
          <p:cNvPr id="66" name="Connector: Curved 65">
            <a:extLst>
              <a:ext uri="{FF2B5EF4-FFF2-40B4-BE49-F238E27FC236}">
                <a16:creationId xmlns:a16="http://schemas.microsoft.com/office/drawing/2014/main" id="{B3AE3C96-E529-4468-8842-C46F31C182B2}"/>
              </a:ext>
            </a:extLst>
          </p:cNvPr>
          <p:cNvCxnSpPr/>
          <p:nvPr/>
        </p:nvCxnSpPr>
        <p:spPr>
          <a:xfrm flipV="1">
            <a:off x="8073415" y="3986151"/>
            <a:ext cx="357505" cy="18415"/>
          </a:xfrm>
          <a:prstGeom prst="curvedConnector3">
            <a:avLst/>
          </a:prstGeom>
          <a:noFill/>
          <a:ln w="12700" cap="flat" cmpd="sng" algn="ctr">
            <a:solidFill>
              <a:sysClr val="windowText" lastClr="000000"/>
            </a:solidFill>
            <a:prstDash val="solid"/>
            <a:miter lim="800000"/>
            <a:tailEnd type="triangle"/>
          </a:ln>
          <a:effectLst/>
        </p:spPr>
      </p:cxnSp>
      <p:cxnSp>
        <p:nvCxnSpPr>
          <p:cNvPr id="67" name="Connector: Curved 66">
            <a:extLst>
              <a:ext uri="{FF2B5EF4-FFF2-40B4-BE49-F238E27FC236}">
                <a16:creationId xmlns:a16="http://schemas.microsoft.com/office/drawing/2014/main" id="{B61E3FDC-891D-4D38-A84E-ADD99C7D342C}"/>
              </a:ext>
            </a:extLst>
          </p:cNvPr>
          <p:cNvCxnSpPr/>
          <p:nvPr/>
        </p:nvCxnSpPr>
        <p:spPr>
          <a:xfrm>
            <a:off x="9552330" y="2987931"/>
            <a:ext cx="260350" cy="634365"/>
          </a:xfrm>
          <a:prstGeom prst="curvedConnector3">
            <a:avLst/>
          </a:prstGeom>
          <a:noFill/>
          <a:ln w="12700" cap="flat" cmpd="sng" algn="ctr">
            <a:solidFill>
              <a:sysClr val="windowText" lastClr="000000"/>
            </a:solidFill>
            <a:prstDash val="solid"/>
            <a:miter lim="800000"/>
            <a:tailEnd type="triangle"/>
          </a:ln>
          <a:effectLst/>
        </p:spPr>
      </p:cxnSp>
      <p:cxnSp>
        <p:nvCxnSpPr>
          <p:cNvPr id="68" name="Connector: Curved 67">
            <a:extLst>
              <a:ext uri="{FF2B5EF4-FFF2-40B4-BE49-F238E27FC236}">
                <a16:creationId xmlns:a16="http://schemas.microsoft.com/office/drawing/2014/main" id="{F2C1D928-24C5-4CDB-B819-47BE5F135CE0}"/>
              </a:ext>
            </a:extLst>
          </p:cNvPr>
          <p:cNvCxnSpPr/>
          <p:nvPr/>
        </p:nvCxnSpPr>
        <p:spPr>
          <a:xfrm flipH="1" flipV="1">
            <a:off x="9932060" y="3657221"/>
            <a:ext cx="854710" cy="368935"/>
          </a:xfrm>
          <a:prstGeom prst="curvedConnector3">
            <a:avLst/>
          </a:prstGeom>
          <a:noFill/>
          <a:ln w="12700" cap="flat" cmpd="sng" algn="ctr">
            <a:solidFill>
              <a:sysClr val="windowText" lastClr="000000"/>
            </a:solidFill>
            <a:prstDash val="solid"/>
            <a:miter lim="800000"/>
            <a:tailEnd type="triangle"/>
          </a:ln>
          <a:effectLst/>
        </p:spPr>
      </p:cxnSp>
      <p:cxnSp>
        <p:nvCxnSpPr>
          <p:cNvPr id="69" name="Connector: Curved 68">
            <a:extLst>
              <a:ext uri="{FF2B5EF4-FFF2-40B4-BE49-F238E27FC236}">
                <a16:creationId xmlns:a16="http://schemas.microsoft.com/office/drawing/2014/main" id="{5F412BE3-EFA9-48CC-9BDC-491EEFDC3CDD}"/>
              </a:ext>
            </a:extLst>
          </p:cNvPr>
          <p:cNvCxnSpPr/>
          <p:nvPr/>
        </p:nvCxnSpPr>
        <p:spPr>
          <a:xfrm flipV="1">
            <a:off x="8912250" y="3332101"/>
            <a:ext cx="1788160" cy="713105"/>
          </a:xfrm>
          <a:prstGeom prst="curvedConnector3">
            <a:avLst>
              <a:gd name="adj1" fmla="val 15966"/>
            </a:avLst>
          </a:prstGeom>
          <a:noFill/>
          <a:ln w="12700" cap="flat" cmpd="sng" algn="ctr">
            <a:solidFill>
              <a:sysClr val="windowText" lastClr="000000"/>
            </a:solidFill>
            <a:prstDash val="solid"/>
            <a:miter lim="800000"/>
            <a:tailEnd type="triangle"/>
          </a:ln>
          <a:effectLst/>
        </p:spPr>
      </p:cxnSp>
      <p:cxnSp>
        <p:nvCxnSpPr>
          <p:cNvPr id="70" name="Connector: Curved 69">
            <a:extLst>
              <a:ext uri="{FF2B5EF4-FFF2-40B4-BE49-F238E27FC236}">
                <a16:creationId xmlns:a16="http://schemas.microsoft.com/office/drawing/2014/main" id="{6FE217DE-E5CD-4CD4-B7AE-067CC8651E1C}"/>
              </a:ext>
            </a:extLst>
          </p:cNvPr>
          <p:cNvCxnSpPr/>
          <p:nvPr/>
        </p:nvCxnSpPr>
        <p:spPr>
          <a:xfrm flipH="1">
            <a:off x="8592210" y="4017901"/>
            <a:ext cx="314325" cy="40005"/>
          </a:xfrm>
          <a:prstGeom prst="curvedConnector3">
            <a:avLst/>
          </a:prstGeom>
          <a:noFill/>
          <a:ln w="12700" cap="flat" cmpd="sng" algn="ctr">
            <a:solidFill>
              <a:sysClr val="windowText" lastClr="000000"/>
            </a:solidFill>
            <a:prstDash val="solid"/>
            <a:miter lim="800000"/>
            <a:tailEnd type="triangle"/>
          </a:ln>
          <a:effectLst/>
        </p:spPr>
      </p:cxnSp>
      <p:pic>
        <p:nvPicPr>
          <p:cNvPr id="8" name="Picture 7">
            <a:extLst>
              <a:ext uri="{FF2B5EF4-FFF2-40B4-BE49-F238E27FC236}">
                <a16:creationId xmlns:a16="http://schemas.microsoft.com/office/drawing/2014/main" id="{F7648BFC-CDB4-482B-9B4D-13E42EB3FEBE}"/>
              </a:ext>
            </a:extLst>
          </p:cNvPr>
          <p:cNvPicPr>
            <a:picLocks noChangeAspect="1"/>
          </p:cNvPicPr>
          <p:nvPr/>
        </p:nvPicPr>
        <p:blipFill>
          <a:blip r:embed="rId14"/>
          <a:stretch>
            <a:fillRect/>
          </a:stretch>
        </p:blipFill>
        <p:spPr>
          <a:xfrm>
            <a:off x="7926935" y="2860717"/>
            <a:ext cx="2950720" cy="1956986"/>
          </a:xfrm>
          <a:prstGeom prst="rect">
            <a:avLst/>
          </a:prstGeom>
        </p:spPr>
      </p:pic>
      <p:cxnSp>
        <p:nvCxnSpPr>
          <p:cNvPr id="71" name="Straight Arrow Connector 70">
            <a:extLst>
              <a:ext uri="{FF2B5EF4-FFF2-40B4-BE49-F238E27FC236}">
                <a16:creationId xmlns:a16="http://schemas.microsoft.com/office/drawing/2014/main" id="{A79071F4-2787-416D-8F16-12413D3C9E58}"/>
              </a:ext>
            </a:extLst>
          </p:cNvPr>
          <p:cNvCxnSpPr/>
          <p:nvPr/>
        </p:nvCxnSpPr>
        <p:spPr>
          <a:xfrm flipH="1" flipV="1">
            <a:off x="10807090" y="3394331"/>
            <a:ext cx="17780" cy="213360"/>
          </a:xfrm>
          <a:prstGeom prst="straightConnector1">
            <a:avLst/>
          </a:prstGeom>
          <a:noFill/>
          <a:ln w="12700" cap="flat" cmpd="sng" algn="ctr">
            <a:solidFill>
              <a:sysClr val="windowText" lastClr="000000"/>
            </a:solidFill>
            <a:prstDash val="solid"/>
            <a:miter lim="800000"/>
            <a:tailEnd type="triangle"/>
          </a:ln>
          <a:effectLst/>
        </p:spPr>
      </p:cxnSp>
      <p:sp>
        <p:nvSpPr>
          <p:cNvPr id="72" name="Text Box 2">
            <a:extLst>
              <a:ext uri="{FF2B5EF4-FFF2-40B4-BE49-F238E27FC236}">
                <a16:creationId xmlns:a16="http://schemas.microsoft.com/office/drawing/2014/main" id="{12B6FA4A-4215-4492-811E-60CAC98C4CCA}"/>
              </a:ext>
            </a:extLst>
          </p:cNvPr>
          <p:cNvSpPr txBox="1">
            <a:spLocks noChangeArrowheads="1"/>
          </p:cNvSpPr>
          <p:nvPr/>
        </p:nvSpPr>
        <p:spPr bwMode="auto">
          <a:xfrm>
            <a:off x="5631606" y="3835476"/>
            <a:ext cx="1405890" cy="916305"/>
          </a:xfrm>
          <a:prstGeom prst="rect">
            <a:avLst/>
          </a:prstGeom>
          <a:solidFill>
            <a:schemeClr val="bg1">
              <a:lumMod val="50000"/>
              <a:lumOff val="5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858D493F-D7DF-4C77-B0A9-D6A5C8470F81}"/>
              </a:ext>
            </a:extLst>
          </p:cNvPr>
          <p:cNvSpPr/>
          <p:nvPr/>
        </p:nvSpPr>
        <p:spPr>
          <a:xfrm>
            <a:off x="6846473" y="3834102"/>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4" name="Isosceles Triangle 73">
            <a:extLst>
              <a:ext uri="{FF2B5EF4-FFF2-40B4-BE49-F238E27FC236}">
                <a16:creationId xmlns:a16="http://schemas.microsoft.com/office/drawing/2014/main" id="{A61D7FBE-0F15-4F47-A57C-8E212FF3456C}"/>
              </a:ext>
            </a:extLst>
          </p:cNvPr>
          <p:cNvSpPr/>
          <p:nvPr/>
        </p:nvSpPr>
        <p:spPr>
          <a:xfrm>
            <a:off x="6871873" y="386648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5" name="Isosceles Triangle 74">
            <a:extLst>
              <a:ext uri="{FF2B5EF4-FFF2-40B4-BE49-F238E27FC236}">
                <a16:creationId xmlns:a16="http://schemas.microsoft.com/office/drawing/2014/main" id="{8D91E409-9634-495C-AF8F-175267AF5F8B}"/>
              </a:ext>
            </a:extLst>
          </p:cNvPr>
          <p:cNvSpPr/>
          <p:nvPr/>
        </p:nvSpPr>
        <p:spPr>
          <a:xfrm rot="10800000">
            <a:off x="6883303" y="457387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93A93EE-78DD-452D-B06A-833A2367A544}"/>
              </a:ext>
            </a:extLst>
          </p:cNvPr>
          <p:cNvPicPr>
            <a:picLocks noChangeAspect="1"/>
          </p:cNvPicPr>
          <p:nvPr/>
        </p:nvPicPr>
        <p:blipFill>
          <a:blip r:embed="rId15"/>
          <a:stretch>
            <a:fillRect/>
          </a:stretch>
        </p:blipFill>
        <p:spPr>
          <a:xfrm>
            <a:off x="5668719" y="4029664"/>
            <a:ext cx="1124008" cy="400071"/>
          </a:xfrm>
          <a:prstGeom prst="rect">
            <a:avLst/>
          </a:prstGeom>
        </p:spPr>
      </p:pic>
      <p:pic>
        <p:nvPicPr>
          <p:cNvPr id="15" name="Picture 14">
            <a:extLst>
              <a:ext uri="{FF2B5EF4-FFF2-40B4-BE49-F238E27FC236}">
                <a16:creationId xmlns:a16="http://schemas.microsoft.com/office/drawing/2014/main" id="{B03FC27D-9291-448D-9639-1653B33A4EA7}"/>
              </a:ext>
            </a:extLst>
          </p:cNvPr>
          <p:cNvPicPr>
            <a:picLocks noChangeAspect="1"/>
          </p:cNvPicPr>
          <p:nvPr/>
        </p:nvPicPr>
        <p:blipFill>
          <a:blip r:embed="rId16"/>
          <a:stretch>
            <a:fillRect/>
          </a:stretch>
        </p:blipFill>
        <p:spPr>
          <a:xfrm>
            <a:off x="5668719" y="4414457"/>
            <a:ext cx="1124008" cy="403246"/>
          </a:xfrm>
          <a:prstGeom prst="rect">
            <a:avLst/>
          </a:prstGeom>
        </p:spPr>
      </p:pic>
      <p:sp>
        <p:nvSpPr>
          <p:cNvPr id="82" name="Speech Bubble: Rectangle with Corners Rounded 81">
            <a:extLst>
              <a:ext uri="{FF2B5EF4-FFF2-40B4-BE49-F238E27FC236}">
                <a16:creationId xmlns:a16="http://schemas.microsoft.com/office/drawing/2014/main" id="{7663A298-FC9A-48F3-BFE6-494C9FB530C9}"/>
              </a:ext>
            </a:extLst>
          </p:cNvPr>
          <p:cNvSpPr/>
          <p:nvPr/>
        </p:nvSpPr>
        <p:spPr>
          <a:xfrm>
            <a:off x="7391061" y="2806036"/>
            <a:ext cx="1984024" cy="1080420"/>
          </a:xfrm>
          <a:prstGeom prst="wedgeRoundRectCallout">
            <a:avLst>
              <a:gd name="adj1" fmla="val -89593"/>
              <a:gd name="adj2" fmla="val 90120"/>
              <a:gd name="adj3" fmla="val 16667"/>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pic>
        <p:nvPicPr>
          <p:cNvPr id="22" name="Picture 21">
            <a:extLst>
              <a:ext uri="{FF2B5EF4-FFF2-40B4-BE49-F238E27FC236}">
                <a16:creationId xmlns:a16="http://schemas.microsoft.com/office/drawing/2014/main" id="{B45D8EC6-0BE8-40BA-B016-6EEC0022A57D}"/>
              </a:ext>
            </a:extLst>
          </p:cNvPr>
          <p:cNvPicPr>
            <a:picLocks noChangeAspect="1"/>
          </p:cNvPicPr>
          <p:nvPr/>
        </p:nvPicPr>
        <p:blipFill>
          <a:blip r:embed="rId17"/>
          <a:stretch>
            <a:fillRect/>
          </a:stretch>
        </p:blipFill>
        <p:spPr>
          <a:xfrm>
            <a:off x="7478855" y="2959184"/>
            <a:ext cx="1822814" cy="793460"/>
          </a:xfrm>
          <a:prstGeom prst="rect">
            <a:avLst/>
          </a:prstGeom>
        </p:spPr>
      </p:pic>
      <p:sp>
        <p:nvSpPr>
          <p:cNvPr id="26" name="Rectangle 25">
            <a:extLst>
              <a:ext uri="{FF2B5EF4-FFF2-40B4-BE49-F238E27FC236}">
                <a16:creationId xmlns:a16="http://schemas.microsoft.com/office/drawing/2014/main" id="{4E0E7165-4DF0-4C9C-8DA2-F156453ACB87}"/>
              </a:ext>
            </a:extLst>
          </p:cNvPr>
          <p:cNvSpPr/>
          <p:nvPr/>
        </p:nvSpPr>
        <p:spPr>
          <a:xfrm>
            <a:off x="5669888" y="4029663"/>
            <a:ext cx="1098718" cy="352093"/>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43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p:cTn id="13" dur="500" fill="hold"/>
                                        <p:tgtEl>
                                          <p:spTgt spid="72"/>
                                        </p:tgtEl>
                                        <p:attrNameLst>
                                          <p:attrName>ppt_w</p:attrName>
                                        </p:attrNameLst>
                                      </p:cBhvr>
                                      <p:tavLst>
                                        <p:tav tm="0">
                                          <p:val>
                                            <p:fltVal val="0"/>
                                          </p:val>
                                        </p:tav>
                                        <p:tav tm="100000">
                                          <p:val>
                                            <p:strVal val="#ppt_w"/>
                                          </p:val>
                                        </p:tav>
                                      </p:tavLst>
                                    </p:anim>
                                    <p:anim calcmode="lin" valueType="num">
                                      <p:cBhvr>
                                        <p:cTn id="14" dur="500" fill="hold"/>
                                        <p:tgtEl>
                                          <p:spTgt spid="72"/>
                                        </p:tgtEl>
                                        <p:attrNameLst>
                                          <p:attrName>ppt_h</p:attrName>
                                        </p:attrNameLst>
                                      </p:cBhvr>
                                      <p:tavLst>
                                        <p:tav tm="0">
                                          <p:val>
                                            <p:fltVal val="0"/>
                                          </p:val>
                                        </p:tav>
                                        <p:tav tm="100000">
                                          <p:val>
                                            <p:strVal val="#ppt_h"/>
                                          </p:val>
                                        </p:tav>
                                      </p:tavLst>
                                    </p:anim>
                                    <p:animEffect transition="in" filter="fade">
                                      <p:cBhvr>
                                        <p:cTn id="15" dur="500"/>
                                        <p:tgtEl>
                                          <p:spTgt spid="72"/>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p:cTn id="18" dur="500" fill="hold"/>
                                        <p:tgtEl>
                                          <p:spTgt spid="75"/>
                                        </p:tgtEl>
                                        <p:attrNameLst>
                                          <p:attrName>ppt_w</p:attrName>
                                        </p:attrNameLst>
                                      </p:cBhvr>
                                      <p:tavLst>
                                        <p:tav tm="0">
                                          <p:val>
                                            <p:fltVal val="0"/>
                                          </p:val>
                                        </p:tav>
                                        <p:tav tm="100000">
                                          <p:val>
                                            <p:strVal val="#ppt_w"/>
                                          </p:val>
                                        </p:tav>
                                      </p:tavLst>
                                    </p:anim>
                                    <p:anim calcmode="lin" valueType="num">
                                      <p:cBhvr>
                                        <p:cTn id="19" dur="500" fill="hold"/>
                                        <p:tgtEl>
                                          <p:spTgt spid="75"/>
                                        </p:tgtEl>
                                        <p:attrNameLst>
                                          <p:attrName>ppt_h</p:attrName>
                                        </p:attrNameLst>
                                      </p:cBhvr>
                                      <p:tavLst>
                                        <p:tav tm="0">
                                          <p:val>
                                            <p:fltVal val="0"/>
                                          </p:val>
                                        </p:tav>
                                        <p:tav tm="100000">
                                          <p:val>
                                            <p:strVal val="#ppt_h"/>
                                          </p:val>
                                        </p:tav>
                                      </p:tavLst>
                                    </p:anim>
                                    <p:animEffect transition="in" filter="fade">
                                      <p:cBhvr>
                                        <p:cTn id="20" dur="500"/>
                                        <p:tgtEl>
                                          <p:spTgt spid="7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p:cTn id="23" dur="500" fill="hold"/>
                                        <p:tgtEl>
                                          <p:spTgt spid="74"/>
                                        </p:tgtEl>
                                        <p:attrNameLst>
                                          <p:attrName>ppt_w</p:attrName>
                                        </p:attrNameLst>
                                      </p:cBhvr>
                                      <p:tavLst>
                                        <p:tav tm="0">
                                          <p:val>
                                            <p:fltVal val="0"/>
                                          </p:val>
                                        </p:tav>
                                        <p:tav tm="100000">
                                          <p:val>
                                            <p:strVal val="#ppt_w"/>
                                          </p:val>
                                        </p:tav>
                                      </p:tavLst>
                                    </p:anim>
                                    <p:anim calcmode="lin" valueType="num">
                                      <p:cBhvr>
                                        <p:cTn id="24" dur="500" fill="hold"/>
                                        <p:tgtEl>
                                          <p:spTgt spid="74"/>
                                        </p:tgtEl>
                                        <p:attrNameLst>
                                          <p:attrName>ppt_h</p:attrName>
                                        </p:attrNameLst>
                                      </p:cBhvr>
                                      <p:tavLst>
                                        <p:tav tm="0">
                                          <p:val>
                                            <p:fltVal val="0"/>
                                          </p:val>
                                        </p:tav>
                                        <p:tav tm="100000">
                                          <p:val>
                                            <p:strVal val="#ppt_h"/>
                                          </p:val>
                                        </p:tav>
                                      </p:tavLst>
                                    </p:anim>
                                    <p:animEffect transition="in" filter="fade">
                                      <p:cBhvr>
                                        <p:cTn id="25" dur="500"/>
                                        <p:tgtEl>
                                          <p:spTgt spid="7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3"/>
                                        </p:tgtEl>
                                        <p:attrNameLst>
                                          <p:attrName>style.visibility</p:attrName>
                                        </p:attrNameLst>
                                      </p:cBhvr>
                                      <p:to>
                                        <p:strVal val="visible"/>
                                      </p:to>
                                    </p:set>
                                    <p:anim calcmode="lin" valueType="num">
                                      <p:cBhvr>
                                        <p:cTn id="28" dur="500" fill="hold"/>
                                        <p:tgtEl>
                                          <p:spTgt spid="73"/>
                                        </p:tgtEl>
                                        <p:attrNameLst>
                                          <p:attrName>ppt_w</p:attrName>
                                        </p:attrNameLst>
                                      </p:cBhvr>
                                      <p:tavLst>
                                        <p:tav tm="0">
                                          <p:val>
                                            <p:fltVal val="0"/>
                                          </p:val>
                                        </p:tav>
                                        <p:tav tm="100000">
                                          <p:val>
                                            <p:strVal val="#ppt_w"/>
                                          </p:val>
                                        </p:tav>
                                      </p:tavLst>
                                    </p:anim>
                                    <p:anim calcmode="lin" valueType="num">
                                      <p:cBhvr>
                                        <p:cTn id="29" dur="500" fill="hold"/>
                                        <p:tgtEl>
                                          <p:spTgt spid="73"/>
                                        </p:tgtEl>
                                        <p:attrNameLst>
                                          <p:attrName>ppt_h</p:attrName>
                                        </p:attrNameLst>
                                      </p:cBhvr>
                                      <p:tavLst>
                                        <p:tav tm="0">
                                          <p:val>
                                            <p:fltVal val="0"/>
                                          </p:val>
                                        </p:tav>
                                        <p:tav tm="100000">
                                          <p:val>
                                            <p:strVal val="#ppt_h"/>
                                          </p:val>
                                        </p:tav>
                                      </p:tavLst>
                                    </p:anim>
                                    <p:animEffect transition="in" filter="fade">
                                      <p:cBhvr>
                                        <p:cTn id="30" dur="500"/>
                                        <p:tgtEl>
                                          <p:spTgt spid="7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1"/>
                                        </p:tgtEl>
                                      </p:cBhvr>
                                    </p:animEffect>
                                    <p:set>
                                      <p:cBhvr>
                                        <p:cTn id="35" dur="1" fill="hold">
                                          <p:stCondLst>
                                            <p:cond delay="499"/>
                                          </p:stCondLst>
                                        </p:cTn>
                                        <p:tgtEl>
                                          <p:spTgt spid="4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42"/>
                                        </p:tgtEl>
                                      </p:cBhvr>
                                    </p:animEffect>
                                    <p:set>
                                      <p:cBhvr>
                                        <p:cTn id="38" dur="1" fill="hold">
                                          <p:stCondLst>
                                            <p:cond delay="499"/>
                                          </p:stCondLst>
                                        </p:cTn>
                                        <p:tgtEl>
                                          <p:spTgt spid="42"/>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43"/>
                                        </p:tgtEl>
                                      </p:cBhvr>
                                    </p:animEffect>
                                    <p:set>
                                      <p:cBhvr>
                                        <p:cTn id="41" dur="1" fill="hold">
                                          <p:stCondLst>
                                            <p:cond delay="499"/>
                                          </p:stCondLst>
                                        </p:cTn>
                                        <p:tgtEl>
                                          <p:spTgt spid="43"/>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4"/>
                                        </p:tgtEl>
                                      </p:cBhvr>
                                    </p:animEffect>
                                    <p:set>
                                      <p:cBhvr>
                                        <p:cTn id="44" dur="1" fill="hold">
                                          <p:stCondLst>
                                            <p:cond delay="499"/>
                                          </p:stCondLst>
                                        </p:cTn>
                                        <p:tgtEl>
                                          <p:spTgt spid="64"/>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65"/>
                                        </p:tgtEl>
                                      </p:cBhvr>
                                    </p:animEffect>
                                    <p:set>
                                      <p:cBhvr>
                                        <p:cTn id="47" dur="1" fill="hold">
                                          <p:stCondLst>
                                            <p:cond delay="499"/>
                                          </p:stCondLst>
                                        </p:cTn>
                                        <p:tgtEl>
                                          <p:spTgt spid="65"/>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66"/>
                                        </p:tgtEl>
                                      </p:cBhvr>
                                    </p:animEffect>
                                    <p:set>
                                      <p:cBhvr>
                                        <p:cTn id="50" dur="1" fill="hold">
                                          <p:stCondLst>
                                            <p:cond delay="499"/>
                                          </p:stCondLst>
                                        </p:cTn>
                                        <p:tgtEl>
                                          <p:spTgt spid="6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67"/>
                                        </p:tgtEl>
                                      </p:cBhvr>
                                    </p:animEffect>
                                    <p:set>
                                      <p:cBhvr>
                                        <p:cTn id="53" dur="1" fill="hold">
                                          <p:stCondLst>
                                            <p:cond delay="499"/>
                                          </p:stCondLst>
                                        </p:cTn>
                                        <p:tgtEl>
                                          <p:spTgt spid="6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68"/>
                                        </p:tgtEl>
                                      </p:cBhvr>
                                    </p:animEffect>
                                    <p:set>
                                      <p:cBhvr>
                                        <p:cTn id="56" dur="1" fill="hold">
                                          <p:stCondLst>
                                            <p:cond delay="499"/>
                                          </p:stCondLst>
                                        </p:cTn>
                                        <p:tgtEl>
                                          <p:spTgt spid="68"/>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69"/>
                                        </p:tgtEl>
                                      </p:cBhvr>
                                    </p:animEffect>
                                    <p:set>
                                      <p:cBhvr>
                                        <p:cTn id="59" dur="1" fill="hold">
                                          <p:stCondLst>
                                            <p:cond delay="499"/>
                                          </p:stCondLst>
                                        </p:cTn>
                                        <p:tgtEl>
                                          <p:spTgt spid="69"/>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71"/>
                                        </p:tgtEl>
                                      </p:cBhvr>
                                    </p:animEffect>
                                    <p:set>
                                      <p:cBhvr>
                                        <p:cTn id="62" dur="1" fill="hold">
                                          <p:stCondLst>
                                            <p:cond delay="499"/>
                                          </p:stCondLst>
                                        </p:cTn>
                                        <p:tgtEl>
                                          <p:spTgt spid="7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p:cTn id="67" dur="500" fill="hold"/>
                                        <p:tgtEl>
                                          <p:spTgt spid="6"/>
                                        </p:tgtEl>
                                        <p:attrNameLst>
                                          <p:attrName>ppt_w</p:attrName>
                                        </p:attrNameLst>
                                      </p:cBhvr>
                                      <p:tavLst>
                                        <p:tav tm="0">
                                          <p:val>
                                            <p:fltVal val="0"/>
                                          </p:val>
                                        </p:tav>
                                        <p:tav tm="100000">
                                          <p:val>
                                            <p:strVal val="#ppt_w"/>
                                          </p:val>
                                        </p:tav>
                                      </p:tavLst>
                                    </p:anim>
                                    <p:anim calcmode="lin" valueType="num">
                                      <p:cBhvr>
                                        <p:cTn id="68" dur="500" fill="hold"/>
                                        <p:tgtEl>
                                          <p:spTgt spid="6"/>
                                        </p:tgtEl>
                                        <p:attrNameLst>
                                          <p:attrName>ppt_h</p:attrName>
                                        </p:attrNameLst>
                                      </p:cBhvr>
                                      <p:tavLst>
                                        <p:tav tm="0">
                                          <p:val>
                                            <p:fltVal val="0"/>
                                          </p:val>
                                        </p:tav>
                                        <p:tav tm="100000">
                                          <p:val>
                                            <p:strVal val="#ppt_h"/>
                                          </p:val>
                                        </p:tav>
                                      </p:tavLst>
                                    </p:anim>
                                    <p:animEffect transition="in" filter="fade">
                                      <p:cBhvr>
                                        <p:cTn id="69" dur="500"/>
                                        <p:tgtEl>
                                          <p:spTgt spid="6"/>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500" fill="hold"/>
                                        <p:tgtEl>
                                          <p:spTgt spid="15"/>
                                        </p:tgtEl>
                                        <p:attrNameLst>
                                          <p:attrName>ppt_w</p:attrName>
                                        </p:attrNameLst>
                                      </p:cBhvr>
                                      <p:tavLst>
                                        <p:tav tm="0">
                                          <p:val>
                                            <p:fltVal val="0"/>
                                          </p:val>
                                        </p:tav>
                                        <p:tav tm="100000">
                                          <p:val>
                                            <p:strVal val="#ppt_w"/>
                                          </p:val>
                                        </p:tav>
                                      </p:tavLst>
                                    </p:anim>
                                    <p:anim calcmode="lin" valueType="num">
                                      <p:cBhvr>
                                        <p:cTn id="75" dur="500" fill="hold"/>
                                        <p:tgtEl>
                                          <p:spTgt spid="15"/>
                                        </p:tgtEl>
                                        <p:attrNameLst>
                                          <p:attrName>ppt_h</p:attrName>
                                        </p:attrNameLst>
                                      </p:cBhvr>
                                      <p:tavLst>
                                        <p:tav tm="0">
                                          <p:val>
                                            <p:fltVal val="0"/>
                                          </p:val>
                                        </p:tav>
                                        <p:tav tm="100000">
                                          <p:val>
                                            <p:strVal val="#ppt_h"/>
                                          </p:val>
                                        </p:tav>
                                      </p:tavLst>
                                    </p:anim>
                                    <p:animEffect transition="in" filter="fad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anim calcmode="lin" valueType="num">
                                      <p:cBhvr additive="base">
                                        <p:cTn id="8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
                                            <p:txEl>
                                              <p:pRg st="3" end="3"/>
                                            </p:txEl>
                                          </p:spTgt>
                                        </p:tgtEl>
                                        <p:attrNameLst>
                                          <p:attrName>style.visibility</p:attrName>
                                        </p:attrNameLst>
                                      </p:cBhvr>
                                      <p:to>
                                        <p:strVal val="visible"/>
                                      </p:to>
                                    </p:set>
                                    <p:anim calcmode="lin" valueType="num">
                                      <p:cBhvr additive="base">
                                        <p:cTn id="8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anim calcmode="lin" valueType="num">
                                      <p:cBhvr additive="base">
                                        <p:cTn id="8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anim calcmode="lin" valueType="num">
                                      <p:cBhvr additive="base">
                                        <p:cTn id="9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53" presetClass="entr" presetSubtype="16" fill="hold" grpId="0" nodeType="clickEffect">
                                  <p:stCondLst>
                                    <p:cond delay="0"/>
                                  </p:stCondLst>
                                  <p:childTnLst>
                                    <p:set>
                                      <p:cBhvr>
                                        <p:cTn id="98" dur="1" fill="hold">
                                          <p:stCondLst>
                                            <p:cond delay="0"/>
                                          </p:stCondLst>
                                        </p:cTn>
                                        <p:tgtEl>
                                          <p:spTgt spid="82"/>
                                        </p:tgtEl>
                                        <p:attrNameLst>
                                          <p:attrName>style.visibility</p:attrName>
                                        </p:attrNameLst>
                                      </p:cBhvr>
                                      <p:to>
                                        <p:strVal val="visible"/>
                                      </p:to>
                                    </p:set>
                                    <p:anim calcmode="lin" valueType="num">
                                      <p:cBhvr>
                                        <p:cTn id="99" dur="500" fill="hold"/>
                                        <p:tgtEl>
                                          <p:spTgt spid="82"/>
                                        </p:tgtEl>
                                        <p:attrNameLst>
                                          <p:attrName>ppt_w</p:attrName>
                                        </p:attrNameLst>
                                      </p:cBhvr>
                                      <p:tavLst>
                                        <p:tav tm="0">
                                          <p:val>
                                            <p:fltVal val="0"/>
                                          </p:val>
                                        </p:tav>
                                        <p:tav tm="100000">
                                          <p:val>
                                            <p:strVal val="#ppt_w"/>
                                          </p:val>
                                        </p:tav>
                                      </p:tavLst>
                                    </p:anim>
                                    <p:anim calcmode="lin" valueType="num">
                                      <p:cBhvr>
                                        <p:cTn id="100" dur="500" fill="hold"/>
                                        <p:tgtEl>
                                          <p:spTgt spid="82"/>
                                        </p:tgtEl>
                                        <p:attrNameLst>
                                          <p:attrName>ppt_h</p:attrName>
                                        </p:attrNameLst>
                                      </p:cBhvr>
                                      <p:tavLst>
                                        <p:tav tm="0">
                                          <p:val>
                                            <p:fltVal val="0"/>
                                          </p:val>
                                        </p:tav>
                                        <p:tav tm="100000">
                                          <p:val>
                                            <p:strVal val="#ppt_h"/>
                                          </p:val>
                                        </p:tav>
                                      </p:tavLst>
                                    </p:anim>
                                    <p:animEffect transition="in" filter="fade">
                                      <p:cBhvr>
                                        <p:cTn id="101" dur="500"/>
                                        <p:tgtEl>
                                          <p:spTgt spid="82"/>
                                        </p:tgtEl>
                                      </p:cBhvr>
                                    </p:animEffect>
                                  </p:childTnLst>
                                </p:cTn>
                              </p:par>
                              <p:par>
                                <p:cTn id="102" presetID="53" presetClass="entr" presetSubtype="16"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 calcmode="lin" valueType="num">
                                      <p:cBhvr>
                                        <p:cTn id="104" dur="500" fill="hold"/>
                                        <p:tgtEl>
                                          <p:spTgt spid="22"/>
                                        </p:tgtEl>
                                        <p:attrNameLst>
                                          <p:attrName>ppt_w</p:attrName>
                                        </p:attrNameLst>
                                      </p:cBhvr>
                                      <p:tavLst>
                                        <p:tav tm="0">
                                          <p:val>
                                            <p:fltVal val="0"/>
                                          </p:val>
                                        </p:tav>
                                        <p:tav tm="100000">
                                          <p:val>
                                            <p:strVal val="#ppt_w"/>
                                          </p:val>
                                        </p:tav>
                                      </p:tavLst>
                                    </p:anim>
                                    <p:anim calcmode="lin" valueType="num">
                                      <p:cBhvr>
                                        <p:cTn id="105" dur="500" fill="hold"/>
                                        <p:tgtEl>
                                          <p:spTgt spid="22"/>
                                        </p:tgtEl>
                                        <p:attrNameLst>
                                          <p:attrName>ppt_h</p:attrName>
                                        </p:attrNameLst>
                                      </p:cBhvr>
                                      <p:tavLst>
                                        <p:tav tm="0">
                                          <p:val>
                                            <p:fltVal val="0"/>
                                          </p:val>
                                        </p:tav>
                                        <p:tav tm="100000">
                                          <p:val>
                                            <p:strVal val="#ppt_h"/>
                                          </p:val>
                                        </p:tav>
                                      </p:tavLst>
                                    </p:anim>
                                    <p:animEffect transition="in" filter="fade">
                                      <p:cBhvr>
                                        <p:cTn id="106" dur="500"/>
                                        <p:tgtEl>
                                          <p:spTgt spid="22"/>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26"/>
                                        </p:tgtEl>
                                        <p:attrNameLst>
                                          <p:attrName>style.visibility</p:attrName>
                                        </p:attrNameLst>
                                      </p:cBhvr>
                                      <p:to>
                                        <p:strVal val="visible"/>
                                      </p:to>
                                    </p:set>
                                    <p:anim calcmode="lin" valueType="num">
                                      <p:cBhvr>
                                        <p:cTn id="109" dur="500" fill="hold"/>
                                        <p:tgtEl>
                                          <p:spTgt spid="26"/>
                                        </p:tgtEl>
                                        <p:attrNameLst>
                                          <p:attrName>ppt_w</p:attrName>
                                        </p:attrNameLst>
                                      </p:cBhvr>
                                      <p:tavLst>
                                        <p:tav tm="0">
                                          <p:val>
                                            <p:fltVal val="0"/>
                                          </p:val>
                                        </p:tav>
                                        <p:tav tm="100000">
                                          <p:val>
                                            <p:strVal val="#ppt_w"/>
                                          </p:val>
                                        </p:tav>
                                      </p:tavLst>
                                    </p:anim>
                                    <p:anim calcmode="lin" valueType="num">
                                      <p:cBhvr>
                                        <p:cTn id="110" dur="500" fill="hold"/>
                                        <p:tgtEl>
                                          <p:spTgt spid="26"/>
                                        </p:tgtEl>
                                        <p:attrNameLst>
                                          <p:attrName>ppt_h</p:attrName>
                                        </p:attrNameLst>
                                      </p:cBhvr>
                                      <p:tavLst>
                                        <p:tav tm="0">
                                          <p:val>
                                            <p:fltVal val="0"/>
                                          </p:val>
                                        </p:tav>
                                        <p:tav tm="100000">
                                          <p:val>
                                            <p:strVal val="#ppt_h"/>
                                          </p:val>
                                        </p:tav>
                                      </p:tavLst>
                                    </p:anim>
                                    <p:animEffect transition="in" filter="fade">
                                      <p:cBhvr>
                                        <p:cTn id="1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82"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1" y="270855"/>
            <a:ext cx="6932003" cy="1478570"/>
          </a:xfrm>
        </p:spPr>
        <p:txBody>
          <a:bodyPr/>
          <a:lstStyle/>
          <a:p>
            <a:r>
              <a:rPr lang="en-US" dirty="0"/>
              <a:t>Design: Tree/Icicle Inter Edges</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3"/>
            <a:ext cx="4563745" cy="5164111"/>
          </a:xfrm>
        </p:spPr>
        <p:txBody>
          <a:bodyPr>
            <a:normAutofit/>
          </a:bodyPr>
          <a:lstStyle/>
          <a:p>
            <a:pPr lvl="0">
              <a:defRPr/>
            </a:pPr>
            <a:r>
              <a:rPr lang="en-US" dirty="0">
                <a:solidFill>
                  <a:prstClr val="white"/>
                </a:solidFill>
              </a:rPr>
              <a:t>Purpose/Goals</a:t>
            </a:r>
          </a:p>
          <a:p>
            <a:pPr lvl="1">
              <a:spcBef>
                <a:spcPts val="1000"/>
              </a:spcBef>
              <a:defRPr/>
            </a:pPr>
            <a:r>
              <a:rPr lang="en-US" dirty="0">
                <a:solidFill>
                  <a:prstClr val="white"/>
                </a:solidFill>
              </a:rPr>
              <a:t>Show Inter Edges </a:t>
            </a:r>
          </a:p>
          <a:p>
            <a:pPr lvl="1">
              <a:spcBef>
                <a:spcPts val="1000"/>
              </a:spcBef>
              <a:defRPr/>
            </a:pPr>
            <a:r>
              <a:rPr lang="en-US" dirty="0">
                <a:solidFill>
                  <a:prstClr val="white"/>
                </a:solidFill>
              </a:rPr>
              <a:t>Preserve Hierarchy of Trees</a:t>
            </a:r>
          </a:p>
          <a:p>
            <a:pPr lvl="1">
              <a:spcBef>
                <a:spcPts val="1000"/>
              </a:spcBef>
              <a:defRPr/>
            </a:pPr>
            <a:r>
              <a:rPr lang="en-US" dirty="0"/>
              <a:t>Finding outliers or patterns</a:t>
            </a:r>
          </a:p>
          <a:p>
            <a:pPr lvl="2">
              <a:spcBef>
                <a:spcPts val="1000"/>
              </a:spcBef>
              <a:defRPr/>
            </a:pPr>
            <a:r>
              <a:rPr lang="en-US" dirty="0"/>
              <a:t>Arrow with most inter edges</a:t>
            </a:r>
          </a:p>
          <a:p>
            <a:pPr lvl="2">
              <a:spcBef>
                <a:spcPts val="1000"/>
              </a:spcBef>
              <a:defRPr/>
            </a:pPr>
            <a:r>
              <a:rPr lang="en-US" dirty="0"/>
              <a:t>Node most incoming edges</a:t>
            </a:r>
          </a:p>
          <a:p>
            <a:pPr lvl="2">
              <a:spcBef>
                <a:spcPts val="1000"/>
              </a:spcBef>
              <a:defRPr/>
            </a:pPr>
            <a:r>
              <a:rPr lang="en-US" dirty="0">
                <a:solidFill>
                  <a:prstClr val="white"/>
                </a:solidFill>
              </a:rPr>
              <a:t>Node Type patterns to certain trees</a:t>
            </a:r>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xmlns="">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xmlns="">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48" y="1647941"/>
                <a:ext cx="414326"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xmlns="">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419" y="1668461"/>
                <a:ext cx="557665"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xmlns="">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299791" y="1536076"/>
                <a:ext cx="292680" cy="20681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xmlns="">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403" y="1584112"/>
                <a:ext cx="263576" cy="190658"/>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pic>
        <p:nvPicPr>
          <p:cNvPr id="8" name="Picture 7">
            <a:extLst>
              <a:ext uri="{FF2B5EF4-FFF2-40B4-BE49-F238E27FC236}">
                <a16:creationId xmlns:a16="http://schemas.microsoft.com/office/drawing/2014/main" id="{F7648BFC-CDB4-482B-9B4D-13E42EB3FEBE}"/>
              </a:ext>
            </a:extLst>
          </p:cNvPr>
          <p:cNvPicPr>
            <a:picLocks noChangeAspect="1"/>
          </p:cNvPicPr>
          <p:nvPr/>
        </p:nvPicPr>
        <p:blipFill>
          <a:blip r:embed="rId14"/>
          <a:stretch>
            <a:fillRect/>
          </a:stretch>
        </p:blipFill>
        <p:spPr>
          <a:xfrm>
            <a:off x="7926935" y="2860717"/>
            <a:ext cx="2950720" cy="1956986"/>
          </a:xfrm>
          <a:prstGeom prst="rect">
            <a:avLst/>
          </a:prstGeom>
        </p:spPr>
      </p:pic>
      <p:sp>
        <p:nvSpPr>
          <p:cNvPr id="72" name="Text Box 2">
            <a:extLst>
              <a:ext uri="{FF2B5EF4-FFF2-40B4-BE49-F238E27FC236}">
                <a16:creationId xmlns:a16="http://schemas.microsoft.com/office/drawing/2014/main" id="{12B6FA4A-4215-4492-811E-60CAC98C4CCA}"/>
              </a:ext>
            </a:extLst>
          </p:cNvPr>
          <p:cNvSpPr txBox="1">
            <a:spLocks noChangeArrowheads="1"/>
          </p:cNvSpPr>
          <p:nvPr/>
        </p:nvSpPr>
        <p:spPr bwMode="auto">
          <a:xfrm>
            <a:off x="5631606" y="3835476"/>
            <a:ext cx="1405890" cy="916305"/>
          </a:xfrm>
          <a:prstGeom prst="rect">
            <a:avLst/>
          </a:prstGeom>
          <a:solidFill>
            <a:schemeClr val="bg1">
              <a:lumMod val="50000"/>
              <a:lumOff val="5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858D493F-D7DF-4C77-B0A9-D6A5C8470F81}"/>
              </a:ext>
            </a:extLst>
          </p:cNvPr>
          <p:cNvSpPr/>
          <p:nvPr/>
        </p:nvSpPr>
        <p:spPr>
          <a:xfrm>
            <a:off x="6846473" y="3834102"/>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4" name="Isosceles Triangle 73">
            <a:extLst>
              <a:ext uri="{FF2B5EF4-FFF2-40B4-BE49-F238E27FC236}">
                <a16:creationId xmlns:a16="http://schemas.microsoft.com/office/drawing/2014/main" id="{A61D7FBE-0F15-4F47-A57C-8E212FF3456C}"/>
              </a:ext>
            </a:extLst>
          </p:cNvPr>
          <p:cNvSpPr/>
          <p:nvPr/>
        </p:nvSpPr>
        <p:spPr>
          <a:xfrm>
            <a:off x="6871873" y="386648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5" name="Isosceles Triangle 74">
            <a:extLst>
              <a:ext uri="{FF2B5EF4-FFF2-40B4-BE49-F238E27FC236}">
                <a16:creationId xmlns:a16="http://schemas.microsoft.com/office/drawing/2014/main" id="{8D91E409-9634-495C-AF8F-175267AF5F8B}"/>
              </a:ext>
            </a:extLst>
          </p:cNvPr>
          <p:cNvSpPr/>
          <p:nvPr/>
        </p:nvSpPr>
        <p:spPr>
          <a:xfrm rot="10800000">
            <a:off x="6883303" y="457387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93A93EE-78DD-452D-B06A-833A2367A544}"/>
              </a:ext>
            </a:extLst>
          </p:cNvPr>
          <p:cNvPicPr>
            <a:picLocks noChangeAspect="1"/>
          </p:cNvPicPr>
          <p:nvPr/>
        </p:nvPicPr>
        <p:blipFill>
          <a:blip r:embed="rId15"/>
          <a:stretch>
            <a:fillRect/>
          </a:stretch>
        </p:blipFill>
        <p:spPr>
          <a:xfrm>
            <a:off x="5668719" y="4029664"/>
            <a:ext cx="1124008" cy="400071"/>
          </a:xfrm>
          <a:prstGeom prst="rect">
            <a:avLst/>
          </a:prstGeom>
        </p:spPr>
      </p:pic>
      <p:pic>
        <p:nvPicPr>
          <p:cNvPr id="15" name="Picture 14">
            <a:extLst>
              <a:ext uri="{FF2B5EF4-FFF2-40B4-BE49-F238E27FC236}">
                <a16:creationId xmlns:a16="http://schemas.microsoft.com/office/drawing/2014/main" id="{B03FC27D-9291-448D-9639-1653B33A4EA7}"/>
              </a:ext>
            </a:extLst>
          </p:cNvPr>
          <p:cNvPicPr>
            <a:picLocks noChangeAspect="1"/>
          </p:cNvPicPr>
          <p:nvPr/>
        </p:nvPicPr>
        <p:blipFill>
          <a:blip r:embed="rId16"/>
          <a:stretch>
            <a:fillRect/>
          </a:stretch>
        </p:blipFill>
        <p:spPr>
          <a:xfrm>
            <a:off x="5668719" y="4414457"/>
            <a:ext cx="1124008" cy="403246"/>
          </a:xfrm>
          <a:prstGeom prst="rect">
            <a:avLst/>
          </a:prstGeom>
        </p:spPr>
      </p:pic>
      <p:pic>
        <p:nvPicPr>
          <p:cNvPr id="9" name="Picture 8">
            <a:extLst>
              <a:ext uri="{FF2B5EF4-FFF2-40B4-BE49-F238E27FC236}">
                <a16:creationId xmlns:a16="http://schemas.microsoft.com/office/drawing/2014/main" id="{5C1A1395-1B7F-466D-9C20-12AE60356134}"/>
              </a:ext>
            </a:extLst>
          </p:cNvPr>
          <p:cNvPicPr>
            <a:picLocks noChangeAspect="1"/>
          </p:cNvPicPr>
          <p:nvPr/>
        </p:nvPicPr>
        <p:blipFill>
          <a:blip r:embed="rId17"/>
          <a:stretch>
            <a:fillRect/>
          </a:stretch>
        </p:blipFill>
        <p:spPr>
          <a:xfrm>
            <a:off x="7983473" y="2918656"/>
            <a:ext cx="2834886" cy="1822862"/>
          </a:xfrm>
          <a:prstGeom prst="rect">
            <a:avLst/>
          </a:prstGeom>
        </p:spPr>
      </p:pic>
      <p:cxnSp>
        <p:nvCxnSpPr>
          <p:cNvPr id="49" name="Connector: Curved 48">
            <a:extLst>
              <a:ext uri="{FF2B5EF4-FFF2-40B4-BE49-F238E27FC236}">
                <a16:creationId xmlns:a16="http://schemas.microsoft.com/office/drawing/2014/main" id="{D69FA4B1-9874-4B3C-A13D-FAFA888A9EB8}"/>
              </a:ext>
            </a:extLst>
          </p:cNvPr>
          <p:cNvCxnSpPr/>
          <p:nvPr/>
        </p:nvCxnSpPr>
        <p:spPr>
          <a:xfrm flipH="1" flipV="1">
            <a:off x="7661930" y="2632710"/>
            <a:ext cx="810260" cy="9461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2" name="Connector: Curved 51">
            <a:extLst>
              <a:ext uri="{FF2B5EF4-FFF2-40B4-BE49-F238E27FC236}">
                <a16:creationId xmlns:a16="http://schemas.microsoft.com/office/drawing/2014/main" id="{0B1B9015-33CD-4E1C-8A93-C3B7F86997B4}"/>
              </a:ext>
            </a:extLst>
          </p:cNvPr>
          <p:cNvCxnSpPr/>
          <p:nvPr/>
        </p:nvCxnSpPr>
        <p:spPr>
          <a:xfrm>
            <a:off x="7715905" y="2632710"/>
            <a:ext cx="2049780" cy="10604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3" name="Connector: Curved 52">
            <a:extLst>
              <a:ext uri="{FF2B5EF4-FFF2-40B4-BE49-F238E27FC236}">
                <a16:creationId xmlns:a16="http://schemas.microsoft.com/office/drawing/2014/main" id="{16DEDA4B-3F25-4933-9C7A-660B6A770C2E}"/>
              </a:ext>
            </a:extLst>
          </p:cNvPr>
          <p:cNvCxnSpPr/>
          <p:nvPr/>
        </p:nvCxnSpPr>
        <p:spPr>
          <a:xfrm flipH="1" flipV="1">
            <a:off x="7615575" y="2693670"/>
            <a:ext cx="831850" cy="134366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4" name="Connector: Curved 53">
            <a:extLst>
              <a:ext uri="{FF2B5EF4-FFF2-40B4-BE49-F238E27FC236}">
                <a16:creationId xmlns:a16="http://schemas.microsoft.com/office/drawing/2014/main" id="{E6CB3CC8-2E30-48AF-A6E6-E636746D200B}"/>
              </a:ext>
            </a:extLst>
          </p:cNvPr>
          <p:cNvCxnSpPr/>
          <p:nvPr/>
        </p:nvCxnSpPr>
        <p:spPr>
          <a:xfrm flipV="1">
            <a:off x="9909830" y="2375535"/>
            <a:ext cx="581660" cy="165354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5" name="Connector: Curved 54">
            <a:extLst>
              <a:ext uri="{FF2B5EF4-FFF2-40B4-BE49-F238E27FC236}">
                <a16:creationId xmlns:a16="http://schemas.microsoft.com/office/drawing/2014/main" id="{4EBBF0F7-C21A-4591-B5FD-FBB8AFB3A6B3}"/>
              </a:ext>
            </a:extLst>
          </p:cNvPr>
          <p:cNvCxnSpPr/>
          <p:nvPr/>
        </p:nvCxnSpPr>
        <p:spPr>
          <a:xfrm flipV="1">
            <a:off x="9415800" y="2273300"/>
            <a:ext cx="201295" cy="2056130"/>
          </a:xfrm>
          <a:prstGeom prst="curvedConnector3">
            <a:avLst>
              <a:gd name="adj1" fmla="val 88968"/>
            </a:avLst>
          </a:prstGeom>
          <a:ln>
            <a:tailEnd type="triangle"/>
          </a:ln>
        </p:spPr>
        <p:style>
          <a:lnRef idx="2">
            <a:schemeClr val="dk1"/>
          </a:lnRef>
          <a:fillRef idx="0">
            <a:schemeClr val="dk1"/>
          </a:fillRef>
          <a:effectRef idx="1">
            <a:schemeClr val="dk1"/>
          </a:effectRef>
          <a:fontRef idx="minor">
            <a:schemeClr val="tx1"/>
          </a:fontRef>
        </p:style>
      </p:cxnSp>
      <p:cxnSp>
        <p:nvCxnSpPr>
          <p:cNvPr id="56" name="Connector: Curved 55">
            <a:extLst>
              <a:ext uri="{FF2B5EF4-FFF2-40B4-BE49-F238E27FC236}">
                <a16:creationId xmlns:a16="http://schemas.microsoft.com/office/drawing/2014/main" id="{E2D82D6B-BD28-487A-A0E7-390D89B69EC5}"/>
              </a:ext>
            </a:extLst>
          </p:cNvPr>
          <p:cNvCxnSpPr/>
          <p:nvPr/>
        </p:nvCxnSpPr>
        <p:spPr>
          <a:xfrm flipV="1">
            <a:off x="8419485" y="4098290"/>
            <a:ext cx="88900" cy="11398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7" name="Connector: Curved 56">
            <a:extLst>
              <a:ext uri="{FF2B5EF4-FFF2-40B4-BE49-F238E27FC236}">
                <a16:creationId xmlns:a16="http://schemas.microsoft.com/office/drawing/2014/main" id="{FF841DA4-83E6-461B-A2C5-2DE867A26196}"/>
              </a:ext>
            </a:extLst>
          </p:cNvPr>
          <p:cNvCxnSpPr>
            <a:cxnSpLocks/>
          </p:cNvCxnSpPr>
          <p:nvPr/>
        </p:nvCxnSpPr>
        <p:spPr>
          <a:xfrm flipV="1">
            <a:off x="8341215" y="4090627"/>
            <a:ext cx="528320" cy="1186815"/>
          </a:xfrm>
          <a:prstGeom prst="curvedConnector3">
            <a:avLst>
              <a:gd name="adj1" fmla="val 65123"/>
            </a:avLst>
          </a:prstGeom>
          <a:ln>
            <a:tailEnd type="triangle"/>
          </a:ln>
        </p:spPr>
        <p:style>
          <a:lnRef idx="2">
            <a:schemeClr val="dk1"/>
          </a:lnRef>
          <a:fillRef idx="0">
            <a:schemeClr val="dk1"/>
          </a:fillRef>
          <a:effectRef idx="1">
            <a:schemeClr val="dk1"/>
          </a:effectRef>
          <a:fontRef idx="minor">
            <a:schemeClr val="tx1"/>
          </a:fontRef>
        </p:style>
      </p:cxnSp>
      <p:cxnSp>
        <p:nvCxnSpPr>
          <p:cNvPr id="58" name="Connector: Curved 57">
            <a:extLst>
              <a:ext uri="{FF2B5EF4-FFF2-40B4-BE49-F238E27FC236}">
                <a16:creationId xmlns:a16="http://schemas.microsoft.com/office/drawing/2014/main" id="{64719E74-ACCB-4AEB-970E-C1C8329D4A38}"/>
              </a:ext>
            </a:extLst>
          </p:cNvPr>
          <p:cNvCxnSpPr/>
          <p:nvPr/>
        </p:nvCxnSpPr>
        <p:spPr>
          <a:xfrm flipV="1">
            <a:off x="8446155" y="4715510"/>
            <a:ext cx="1322705" cy="5175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0" name="Connector: Curved 59">
            <a:extLst>
              <a:ext uri="{FF2B5EF4-FFF2-40B4-BE49-F238E27FC236}">
                <a16:creationId xmlns:a16="http://schemas.microsoft.com/office/drawing/2014/main" id="{A20F70D2-91DA-4A19-8A83-C78772DC161A}"/>
              </a:ext>
            </a:extLst>
          </p:cNvPr>
          <p:cNvCxnSpPr/>
          <p:nvPr/>
        </p:nvCxnSpPr>
        <p:spPr>
          <a:xfrm flipH="1">
            <a:off x="7644150" y="3679825"/>
            <a:ext cx="3135630" cy="119189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1" name="Connector: Curved 60">
            <a:extLst>
              <a:ext uri="{FF2B5EF4-FFF2-40B4-BE49-F238E27FC236}">
                <a16:creationId xmlns:a16="http://schemas.microsoft.com/office/drawing/2014/main" id="{5EDBCC2F-8FD6-47E9-8453-B2588718B7C0}"/>
              </a:ext>
            </a:extLst>
          </p:cNvPr>
          <p:cNvCxnSpPr/>
          <p:nvPr/>
        </p:nvCxnSpPr>
        <p:spPr>
          <a:xfrm flipH="1" flipV="1">
            <a:off x="8594745" y="2322195"/>
            <a:ext cx="899795" cy="57848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2" name="Connector: Curved 61">
            <a:extLst>
              <a:ext uri="{FF2B5EF4-FFF2-40B4-BE49-F238E27FC236}">
                <a16:creationId xmlns:a16="http://schemas.microsoft.com/office/drawing/2014/main" id="{B3B88C6E-9C67-405E-80F2-3171160D0EFD}"/>
              </a:ext>
            </a:extLst>
          </p:cNvPr>
          <p:cNvCxnSpPr/>
          <p:nvPr/>
        </p:nvCxnSpPr>
        <p:spPr>
          <a:xfrm>
            <a:off x="8566170" y="2318385"/>
            <a:ext cx="817880" cy="660400"/>
          </a:xfrm>
          <a:prstGeom prst="curvedConnector3">
            <a:avLst>
              <a:gd name="adj1" fmla="val 29796"/>
            </a:avLst>
          </a:prstGeom>
          <a:ln>
            <a:tailEnd type="triangle"/>
          </a:ln>
        </p:spPr>
        <p:style>
          <a:lnRef idx="2">
            <a:schemeClr val="dk1"/>
          </a:lnRef>
          <a:fillRef idx="0">
            <a:schemeClr val="dk1"/>
          </a:fillRef>
          <a:effectRef idx="1">
            <a:schemeClr val="dk1"/>
          </a:effectRef>
          <a:fontRef idx="minor">
            <a:schemeClr val="tx1"/>
          </a:fontRef>
        </p:style>
      </p:cxnSp>
      <p:cxnSp>
        <p:nvCxnSpPr>
          <p:cNvPr id="76" name="Connector: Curved 75">
            <a:extLst>
              <a:ext uri="{FF2B5EF4-FFF2-40B4-BE49-F238E27FC236}">
                <a16:creationId xmlns:a16="http://schemas.microsoft.com/office/drawing/2014/main" id="{DCEEE98D-416B-4E35-BA05-C676B37A0205}"/>
              </a:ext>
            </a:extLst>
          </p:cNvPr>
          <p:cNvCxnSpPr/>
          <p:nvPr/>
        </p:nvCxnSpPr>
        <p:spPr>
          <a:xfrm flipH="1" flipV="1">
            <a:off x="9894590" y="4790440"/>
            <a:ext cx="335280" cy="63563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77" name="Connector: Curved 76">
            <a:extLst>
              <a:ext uri="{FF2B5EF4-FFF2-40B4-BE49-F238E27FC236}">
                <a16:creationId xmlns:a16="http://schemas.microsoft.com/office/drawing/2014/main" id="{DC179411-2C24-4881-8A85-AC9848583B5D}"/>
              </a:ext>
            </a:extLst>
          </p:cNvPr>
          <p:cNvCxnSpPr/>
          <p:nvPr/>
        </p:nvCxnSpPr>
        <p:spPr>
          <a:xfrm flipV="1">
            <a:off x="9391035" y="4775835"/>
            <a:ext cx="381635" cy="688975"/>
          </a:xfrm>
          <a:prstGeom prst="curvedConnector3">
            <a:avLst>
              <a:gd name="adj1" fmla="val 77965"/>
            </a:avLst>
          </a:prstGeom>
          <a:ln>
            <a:tailEnd type="triangle"/>
          </a:ln>
        </p:spPr>
        <p:style>
          <a:lnRef idx="2">
            <a:schemeClr val="dk1"/>
          </a:lnRef>
          <a:fillRef idx="0">
            <a:schemeClr val="dk1"/>
          </a:fillRef>
          <a:effectRef idx="1">
            <a:schemeClr val="dk1"/>
          </a:effectRef>
          <a:fontRef idx="minor">
            <a:schemeClr val="tx1"/>
          </a:fontRef>
        </p:style>
      </p:cxnSp>
      <p:sp>
        <p:nvSpPr>
          <p:cNvPr id="78" name="Arrow: Up 77">
            <a:extLst>
              <a:ext uri="{FF2B5EF4-FFF2-40B4-BE49-F238E27FC236}">
                <a16:creationId xmlns:a16="http://schemas.microsoft.com/office/drawing/2014/main" id="{AB332A51-76D6-48C3-9986-EB2F798BB9C2}"/>
              </a:ext>
            </a:extLst>
          </p:cNvPr>
          <p:cNvSpPr/>
          <p:nvPr/>
        </p:nvSpPr>
        <p:spPr>
          <a:xfrm rot="19036340">
            <a:off x="7371967" y="2352374"/>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9" name="Arrow: Up 78">
            <a:extLst>
              <a:ext uri="{FF2B5EF4-FFF2-40B4-BE49-F238E27FC236}">
                <a16:creationId xmlns:a16="http://schemas.microsoft.com/office/drawing/2014/main" id="{A9922C9B-13ED-4647-95D0-6E3534AAE706}"/>
              </a:ext>
            </a:extLst>
          </p:cNvPr>
          <p:cNvSpPr/>
          <p:nvPr/>
        </p:nvSpPr>
        <p:spPr>
          <a:xfrm>
            <a:off x="9444358" y="1936105"/>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0" name="Arrow: Up 79">
            <a:extLst>
              <a:ext uri="{FF2B5EF4-FFF2-40B4-BE49-F238E27FC236}">
                <a16:creationId xmlns:a16="http://schemas.microsoft.com/office/drawing/2014/main" id="{8865845D-3112-47D3-8B9E-2F4C647DBF7A}"/>
              </a:ext>
            </a:extLst>
          </p:cNvPr>
          <p:cNvSpPr/>
          <p:nvPr/>
        </p:nvSpPr>
        <p:spPr>
          <a:xfrm rot="2676670">
            <a:off x="11148349" y="2255176"/>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1" name="Arrow: Up 80">
            <a:extLst>
              <a:ext uri="{FF2B5EF4-FFF2-40B4-BE49-F238E27FC236}">
                <a16:creationId xmlns:a16="http://schemas.microsoft.com/office/drawing/2014/main" id="{ACFDA2DE-F5CE-459E-8F10-CAF148D99AAA}"/>
              </a:ext>
            </a:extLst>
          </p:cNvPr>
          <p:cNvSpPr/>
          <p:nvPr/>
        </p:nvSpPr>
        <p:spPr>
          <a:xfrm rot="7592482">
            <a:off x="10997854" y="484534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3" name="Arrow: Up 82">
            <a:extLst>
              <a:ext uri="{FF2B5EF4-FFF2-40B4-BE49-F238E27FC236}">
                <a16:creationId xmlns:a16="http://schemas.microsoft.com/office/drawing/2014/main" id="{297AB973-072F-4A06-9C4B-CEFEFD86BC76}"/>
              </a:ext>
            </a:extLst>
          </p:cNvPr>
          <p:cNvSpPr/>
          <p:nvPr/>
        </p:nvSpPr>
        <p:spPr>
          <a:xfrm rot="13418418">
            <a:off x="7359733" y="485053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4" name="Arrow: Up 83">
            <a:extLst>
              <a:ext uri="{FF2B5EF4-FFF2-40B4-BE49-F238E27FC236}">
                <a16:creationId xmlns:a16="http://schemas.microsoft.com/office/drawing/2014/main" id="{A750C641-C920-4937-9874-8653996B1F46}"/>
              </a:ext>
            </a:extLst>
          </p:cNvPr>
          <p:cNvSpPr/>
          <p:nvPr/>
        </p:nvSpPr>
        <p:spPr>
          <a:xfrm rot="10800000">
            <a:off x="9212528" y="546104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5" name="Arrow: Up 84">
            <a:extLst>
              <a:ext uri="{FF2B5EF4-FFF2-40B4-BE49-F238E27FC236}">
                <a16:creationId xmlns:a16="http://schemas.microsoft.com/office/drawing/2014/main" id="{198E3A9A-3100-4036-9866-8F86E81BCF0E}"/>
              </a:ext>
            </a:extLst>
          </p:cNvPr>
          <p:cNvSpPr/>
          <p:nvPr/>
        </p:nvSpPr>
        <p:spPr>
          <a:xfrm rot="16200000">
            <a:off x="7196109" y="366170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6" name="Arrow: Up 85">
            <a:extLst>
              <a:ext uri="{FF2B5EF4-FFF2-40B4-BE49-F238E27FC236}">
                <a16:creationId xmlns:a16="http://schemas.microsoft.com/office/drawing/2014/main" id="{C5AFAB0E-4417-4A16-96A6-B3420BDC58EC}"/>
              </a:ext>
            </a:extLst>
          </p:cNvPr>
          <p:cNvSpPr/>
          <p:nvPr/>
        </p:nvSpPr>
        <p:spPr>
          <a:xfrm rot="5400000">
            <a:off x="11174384" y="364265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7" name="Arrow: Up 86">
            <a:extLst>
              <a:ext uri="{FF2B5EF4-FFF2-40B4-BE49-F238E27FC236}">
                <a16:creationId xmlns:a16="http://schemas.microsoft.com/office/drawing/2014/main" id="{BEA97FB5-D89F-4C83-9951-81B04400EA7E}"/>
              </a:ext>
            </a:extLst>
          </p:cNvPr>
          <p:cNvSpPr/>
          <p:nvPr/>
        </p:nvSpPr>
        <p:spPr>
          <a:xfrm rot="20034934">
            <a:off x="8323790" y="199936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8" name="Arrow: Up 87">
            <a:extLst>
              <a:ext uri="{FF2B5EF4-FFF2-40B4-BE49-F238E27FC236}">
                <a16:creationId xmlns:a16="http://schemas.microsoft.com/office/drawing/2014/main" id="{6ED0B7D0-9259-49C2-B6F2-401B3C9DC2D6}"/>
              </a:ext>
            </a:extLst>
          </p:cNvPr>
          <p:cNvSpPr/>
          <p:nvPr/>
        </p:nvSpPr>
        <p:spPr>
          <a:xfrm rot="1609743">
            <a:off x="10402980" y="206636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9" name="Arrow: Up 88">
            <a:extLst>
              <a:ext uri="{FF2B5EF4-FFF2-40B4-BE49-F238E27FC236}">
                <a16:creationId xmlns:a16="http://schemas.microsoft.com/office/drawing/2014/main" id="{A9A9835D-4C13-46A2-9544-700B59F225E2}"/>
              </a:ext>
            </a:extLst>
          </p:cNvPr>
          <p:cNvSpPr/>
          <p:nvPr/>
        </p:nvSpPr>
        <p:spPr>
          <a:xfrm rot="12255105">
            <a:off x="8155433" y="522580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0" name="Arrow: Up 89">
            <a:extLst>
              <a:ext uri="{FF2B5EF4-FFF2-40B4-BE49-F238E27FC236}">
                <a16:creationId xmlns:a16="http://schemas.microsoft.com/office/drawing/2014/main" id="{2397C313-BE4C-43E0-849D-3ACE97B806D4}"/>
              </a:ext>
            </a:extLst>
          </p:cNvPr>
          <p:cNvSpPr/>
          <p:nvPr/>
        </p:nvSpPr>
        <p:spPr>
          <a:xfrm rot="8799850">
            <a:off x="10165782" y="541942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91" name="Connector: Curved 90">
            <a:extLst>
              <a:ext uri="{FF2B5EF4-FFF2-40B4-BE49-F238E27FC236}">
                <a16:creationId xmlns:a16="http://schemas.microsoft.com/office/drawing/2014/main" id="{1E3150F6-7B1F-4DE5-B72C-E35AABF23992}"/>
              </a:ext>
            </a:extLst>
          </p:cNvPr>
          <p:cNvCxnSpPr/>
          <p:nvPr/>
        </p:nvCxnSpPr>
        <p:spPr>
          <a:xfrm flipH="1" flipV="1">
            <a:off x="7659203" y="2638066"/>
            <a:ext cx="1275080" cy="1371600"/>
          </a:xfrm>
          <a:prstGeom prst="curvedConnector3">
            <a:avLst>
              <a:gd name="adj1" fmla="val 29829"/>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0436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p:cTn id="11" dur="500" fill="hold"/>
                                        <p:tgtEl>
                                          <p:spTgt spid="52"/>
                                        </p:tgtEl>
                                        <p:attrNameLst>
                                          <p:attrName>ppt_w</p:attrName>
                                        </p:attrNameLst>
                                      </p:cBhvr>
                                      <p:tavLst>
                                        <p:tav tm="0">
                                          <p:val>
                                            <p:fltVal val="0"/>
                                          </p:val>
                                        </p:tav>
                                        <p:tav tm="100000">
                                          <p:val>
                                            <p:strVal val="#ppt_w"/>
                                          </p:val>
                                        </p:tav>
                                      </p:tavLst>
                                    </p:anim>
                                    <p:anim calcmode="lin" valueType="num">
                                      <p:cBhvr>
                                        <p:cTn id="12" dur="500" fill="hold"/>
                                        <p:tgtEl>
                                          <p:spTgt spid="52"/>
                                        </p:tgtEl>
                                        <p:attrNameLst>
                                          <p:attrName>ppt_h</p:attrName>
                                        </p:attrNameLst>
                                      </p:cBhvr>
                                      <p:tavLst>
                                        <p:tav tm="0">
                                          <p:val>
                                            <p:fltVal val="0"/>
                                          </p:val>
                                        </p:tav>
                                        <p:tav tm="100000">
                                          <p:val>
                                            <p:strVal val="#ppt_h"/>
                                          </p:val>
                                        </p:tav>
                                      </p:tavLst>
                                    </p:anim>
                                    <p:animEffect transition="in" filter="fade">
                                      <p:cBhvr>
                                        <p:cTn id="13" dur="500"/>
                                        <p:tgtEl>
                                          <p:spTgt spid="52"/>
                                        </p:tgtEl>
                                      </p:cBhvr>
                                    </p:animEffect>
                                  </p:childTnLst>
                                </p:cTn>
                              </p:par>
                              <p:par>
                                <p:cTn id="14" presetID="53" presetClass="entr" presetSubtype="16"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 calcmode="lin" valueType="num">
                                      <p:cBhvr>
                                        <p:cTn id="16" dur="500" fill="hold"/>
                                        <p:tgtEl>
                                          <p:spTgt spid="91"/>
                                        </p:tgtEl>
                                        <p:attrNameLst>
                                          <p:attrName>ppt_w</p:attrName>
                                        </p:attrNameLst>
                                      </p:cBhvr>
                                      <p:tavLst>
                                        <p:tav tm="0">
                                          <p:val>
                                            <p:fltVal val="0"/>
                                          </p:val>
                                        </p:tav>
                                        <p:tav tm="100000">
                                          <p:val>
                                            <p:strVal val="#ppt_w"/>
                                          </p:val>
                                        </p:tav>
                                      </p:tavLst>
                                    </p:anim>
                                    <p:anim calcmode="lin" valueType="num">
                                      <p:cBhvr>
                                        <p:cTn id="17" dur="500" fill="hold"/>
                                        <p:tgtEl>
                                          <p:spTgt spid="91"/>
                                        </p:tgtEl>
                                        <p:attrNameLst>
                                          <p:attrName>ppt_h</p:attrName>
                                        </p:attrNameLst>
                                      </p:cBhvr>
                                      <p:tavLst>
                                        <p:tav tm="0">
                                          <p:val>
                                            <p:fltVal val="0"/>
                                          </p:val>
                                        </p:tav>
                                        <p:tav tm="100000">
                                          <p:val>
                                            <p:strVal val="#ppt_h"/>
                                          </p:val>
                                        </p:tav>
                                      </p:tavLst>
                                    </p:anim>
                                    <p:animEffect transition="in" filter="fade">
                                      <p:cBhvr>
                                        <p:cTn id="18" dur="500"/>
                                        <p:tgtEl>
                                          <p:spTgt spid="91"/>
                                        </p:tgtEl>
                                      </p:cBhvr>
                                    </p:animEffect>
                                  </p:childTnLst>
                                </p:cTn>
                              </p:par>
                              <p:par>
                                <p:cTn id="19" presetID="53" presetClass="entr" presetSubtype="16"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childTnLst>
                                </p:cTn>
                              </p:par>
                              <p:par>
                                <p:cTn id="24" presetID="53" presetClass="entr" presetSubtype="16"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53" presetClass="entr" presetSubtype="16"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p:cTn id="31" dur="500" fill="hold"/>
                                        <p:tgtEl>
                                          <p:spTgt spid="56"/>
                                        </p:tgtEl>
                                        <p:attrNameLst>
                                          <p:attrName>ppt_w</p:attrName>
                                        </p:attrNameLst>
                                      </p:cBhvr>
                                      <p:tavLst>
                                        <p:tav tm="0">
                                          <p:val>
                                            <p:fltVal val="0"/>
                                          </p:val>
                                        </p:tav>
                                        <p:tav tm="100000">
                                          <p:val>
                                            <p:strVal val="#ppt_w"/>
                                          </p:val>
                                        </p:tav>
                                      </p:tavLst>
                                    </p:anim>
                                    <p:anim calcmode="lin" valueType="num">
                                      <p:cBhvr>
                                        <p:cTn id="32" dur="500" fill="hold"/>
                                        <p:tgtEl>
                                          <p:spTgt spid="56"/>
                                        </p:tgtEl>
                                        <p:attrNameLst>
                                          <p:attrName>ppt_h</p:attrName>
                                        </p:attrNameLst>
                                      </p:cBhvr>
                                      <p:tavLst>
                                        <p:tav tm="0">
                                          <p:val>
                                            <p:fltVal val="0"/>
                                          </p:val>
                                        </p:tav>
                                        <p:tav tm="100000">
                                          <p:val>
                                            <p:strVal val="#ppt_h"/>
                                          </p:val>
                                        </p:tav>
                                      </p:tavLst>
                                    </p:anim>
                                    <p:animEffect transition="in" filter="fade">
                                      <p:cBhvr>
                                        <p:cTn id="33" dur="500"/>
                                        <p:tgtEl>
                                          <p:spTgt spid="56"/>
                                        </p:tgtEl>
                                      </p:cBhvr>
                                    </p:animEffect>
                                  </p:childTnLst>
                                </p:cTn>
                              </p:par>
                              <p:par>
                                <p:cTn id="34" presetID="53" presetClass="entr" presetSubtype="16"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Effect transition="in" filter="fade">
                                      <p:cBhvr>
                                        <p:cTn id="38" dur="500"/>
                                        <p:tgtEl>
                                          <p:spTgt spid="58"/>
                                        </p:tgtEl>
                                      </p:cBhvr>
                                    </p:animEffect>
                                  </p:childTnLst>
                                </p:cTn>
                              </p:par>
                              <p:par>
                                <p:cTn id="39" presetID="53" presetClass="entr" presetSubtype="16"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p:cTn id="41" dur="500" fill="hold"/>
                                        <p:tgtEl>
                                          <p:spTgt spid="57"/>
                                        </p:tgtEl>
                                        <p:attrNameLst>
                                          <p:attrName>ppt_w</p:attrName>
                                        </p:attrNameLst>
                                      </p:cBhvr>
                                      <p:tavLst>
                                        <p:tav tm="0">
                                          <p:val>
                                            <p:fltVal val="0"/>
                                          </p:val>
                                        </p:tav>
                                        <p:tav tm="100000">
                                          <p:val>
                                            <p:strVal val="#ppt_w"/>
                                          </p:val>
                                        </p:tav>
                                      </p:tavLst>
                                    </p:anim>
                                    <p:anim calcmode="lin" valueType="num">
                                      <p:cBhvr>
                                        <p:cTn id="42" dur="500" fill="hold"/>
                                        <p:tgtEl>
                                          <p:spTgt spid="57"/>
                                        </p:tgtEl>
                                        <p:attrNameLst>
                                          <p:attrName>ppt_h</p:attrName>
                                        </p:attrNameLst>
                                      </p:cBhvr>
                                      <p:tavLst>
                                        <p:tav tm="0">
                                          <p:val>
                                            <p:fltVal val="0"/>
                                          </p:val>
                                        </p:tav>
                                        <p:tav tm="100000">
                                          <p:val>
                                            <p:strVal val="#ppt_h"/>
                                          </p:val>
                                        </p:tav>
                                      </p:tavLst>
                                    </p:anim>
                                    <p:animEffect transition="in" filter="fade">
                                      <p:cBhvr>
                                        <p:cTn id="43" dur="500"/>
                                        <p:tgtEl>
                                          <p:spTgt spid="57"/>
                                        </p:tgtEl>
                                      </p:cBhvr>
                                    </p:animEffect>
                                  </p:childTnLst>
                                </p:cTn>
                              </p:par>
                              <p:par>
                                <p:cTn id="44" presetID="53" presetClass="entr" presetSubtype="16" fill="hold" nodeType="withEffect">
                                  <p:stCondLst>
                                    <p:cond delay="0"/>
                                  </p:stCondLst>
                                  <p:childTnLst>
                                    <p:set>
                                      <p:cBhvr>
                                        <p:cTn id="45" dur="1" fill="hold">
                                          <p:stCondLst>
                                            <p:cond delay="0"/>
                                          </p:stCondLst>
                                        </p:cTn>
                                        <p:tgtEl>
                                          <p:spTgt spid="60"/>
                                        </p:tgtEl>
                                        <p:attrNameLst>
                                          <p:attrName>style.visibility</p:attrName>
                                        </p:attrNameLst>
                                      </p:cBhvr>
                                      <p:to>
                                        <p:strVal val="visible"/>
                                      </p:to>
                                    </p:set>
                                    <p:anim calcmode="lin" valueType="num">
                                      <p:cBhvr>
                                        <p:cTn id="46" dur="500" fill="hold"/>
                                        <p:tgtEl>
                                          <p:spTgt spid="60"/>
                                        </p:tgtEl>
                                        <p:attrNameLst>
                                          <p:attrName>ppt_w</p:attrName>
                                        </p:attrNameLst>
                                      </p:cBhvr>
                                      <p:tavLst>
                                        <p:tav tm="0">
                                          <p:val>
                                            <p:fltVal val="0"/>
                                          </p:val>
                                        </p:tav>
                                        <p:tav tm="100000">
                                          <p:val>
                                            <p:strVal val="#ppt_w"/>
                                          </p:val>
                                        </p:tav>
                                      </p:tavLst>
                                    </p:anim>
                                    <p:anim calcmode="lin" valueType="num">
                                      <p:cBhvr>
                                        <p:cTn id="47" dur="500" fill="hold"/>
                                        <p:tgtEl>
                                          <p:spTgt spid="60"/>
                                        </p:tgtEl>
                                        <p:attrNameLst>
                                          <p:attrName>ppt_h</p:attrName>
                                        </p:attrNameLst>
                                      </p:cBhvr>
                                      <p:tavLst>
                                        <p:tav tm="0">
                                          <p:val>
                                            <p:fltVal val="0"/>
                                          </p:val>
                                        </p:tav>
                                        <p:tav tm="100000">
                                          <p:val>
                                            <p:strVal val="#ppt_h"/>
                                          </p:val>
                                        </p:tav>
                                      </p:tavLst>
                                    </p:anim>
                                    <p:animEffect transition="in" filter="fade">
                                      <p:cBhvr>
                                        <p:cTn id="48" dur="500"/>
                                        <p:tgtEl>
                                          <p:spTgt spid="60"/>
                                        </p:tgtEl>
                                      </p:cBhvr>
                                    </p:animEffect>
                                  </p:childTnLst>
                                </p:cTn>
                              </p:par>
                              <p:par>
                                <p:cTn id="49" presetID="53" presetClass="entr" presetSubtype="16"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anim calcmode="lin" valueType="num">
                                      <p:cBhvr>
                                        <p:cTn id="51" dur="500" fill="hold"/>
                                        <p:tgtEl>
                                          <p:spTgt spid="77"/>
                                        </p:tgtEl>
                                        <p:attrNameLst>
                                          <p:attrName>ppt_w</p:attrName>
                                        </p:attrNameLst>
                                      </p:cBhvr>
                                      <p:tavLst>
                                        <p:tav tm="0">
                                          <p:val>
                                            <p:fltVal val="0"/>
                                          </p:val>
                                        </p:tav>
                                        <p:tav tm="100000">
                                          <p:val>
                                            <p:strVal val="#ppt_w"/>
                                          </p:val>
                                        </p:tav>
                                      </p:tavLst>
                                    </p:anim>
                                    <p:anim calcmode="lin" valueType="num">
                                      <p:cBhvr>
                                        <p:cTn id="52" dur="500" fill="hold"/>
                                        <p:tgtEl>
                                          <p:spTgt spid="77"/>
                                        </p:tgtEl>
                                        <p:attrNameLst>
                                          <p:attrName>ppt_h</p:attrName>
                                        </p:attrNameLst>
                                      </p:cBhvr>
                                      <p:tavLst>
                                        <p:tav tm="0">
                                          <p:val>
                                            <p:fltVal val="0"/>
                                          </p:val>
                                        </p:tav>
                                        <p:tav tm="100000">
                                          <p:val>
                                            <p:strVal val="#ppt_h"/>
                                          </p:val>
                                        </p:tav>
                                      </p:tavLst>
                                    </p:anim>
                                    <p:animEffect transition="in" filter="fade">
                                      <p:cBhvr>
                                        <p:cTn id="53" dur="500"/>
                                        <p:tgtEl>
                                          <p:spTgt spid="77"/>
                                        </p:tgtEl>
                                      </p:cBhvr>
                                    </p:animEffect>
                                  </p:childTnLst>
                                </p:cTn>
                              </p:par>
                              <p:par>
                                <p:cTn id="54" presetID="53" presetClass="entr" presetSubtype="16" fill="hold" nodeType="withEffect">
                                  <p:stCondLst>
                                    <p:cond delay="0"/>
                                  </p:stCondLst>
                                  <p:childTnLst>
                                    <p:set>
                                      <p:cBhvr>
                                        <p:cTn id="55" dur="1" fill="hold">
                                          <p:stCondLst>
                                            <p:cond delay="0"/>
                                          </p:stCondLst>
                                        </p:cTn>
                                        <p:tgtEl>
                                          <p:spTgt spid="76"/>
                                        </p:tgtEl>
                                        <p:attrNameLst>
                                          <p:attrName>style.visibility</p:attrName>
                                        </p:attrNameLst>
                                      </p:cBhvr>
                                      <p:to>
                                        <p:strVal val="visible"/>
                                      </p:to>
                                    </p:set>
                                    <p:anim calcmode="lin" valueType="num">
                                      <p:cBhvr>
                                        <p:cTn id="56" dur="500" fill="hold"/>
                                        <p:tgtEl>
                                          <p:spTgt spid="76"/>
                                        </p:tgtEl>
                                        <p:attrNameLst>
                                          <p:attrName>ppt_w</p:attrName>
                                        </p:attrNameLst>
                                      </p:cBhvr>
                                      <p:tavLst>
                                        <p:tav tm="0">
                                          <p:val>
                                            <p:fltVal val="0"/>
                                          </p:val>
                                        </p:tav>
                                        <p:tav tm="100000">
                                          <p:val>
                                            <p:strVal val="#ppt_w"/>
                                          </p:val>
                                        </p:tav>
                                      </p:tavLst>
                                    </p:anim>
                                    <p:anim calcmode="lin" valueType="num">
                                      <p:cBhvr>
                                        <p:cTn id="57" dur="500" fill="hold"/>
                                        <p:tgtEl>
                                          <p:spTgt spid="76"/>
                                        </p:tgtEl>
                                        <p:attrNameLst>
                                          <p:attrName>ppt_h</p:attrName>
                                        </p:attrNameLst>
                                      </p:cBhvr>
                                      <p:tavLst>
                                        <p:tav tm="0">
                                          <p:val>
                                            <p:fltVal val="0"/>
                                          </p:val>
                                        </p:tav>
                                        <p:tav tm="100000">
                                          <p:val>
                                            <p:strVal val="#ppt_h"/>
                                          </p:val>
                                        </p:tav>
                                      </p:tavLst>
                                    </p:anim>
                                    <p:animEffect transition="in" filter="fade">
                                      <p:cBhvr>
                                        <p:cTn id="58" dur="500"/>
                                        <p:tgtEl>
                                          <p:spTgt spid="76"/>
                                        </p:tgtEl>
                                      </p:cBhvr>
                                    </p:animEffect>
                                  </p:childTnLst>
                                </p:cTn>
                              </p:par>
                              <p:par>
                                <p:cTn id="59" presetID="53" presetClass="entr" presetSubtype="16"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p:cTn id="61" dur="500" fill="hold"/>
                                        <p:tgtEl>
                                          <p:spTgt spid="54"/>
                                        </p:tgtEl>
                                        <p:attrNameLst>
                                          <p:attrName>ppt_w</p:attrName>
                                        </p:attrNameLst>
                                      </p:cBhvr>
                                      <p:tavLst>
                                        <p:tav tm="0">
                                          <p:val>
                                            <p:fltVal val="0"/>
                                          </p:val>
                                        </p:tav>
                                        <p:tav tm="100000">
                                          <p:val>
                                            <p:strVal val="#ppt_w"/>
                                          </p:val>
                                        </p:tav>
                                      </p:tavLst>
                                    </p:anim>
                                    <p:anim calcmode="lin" valueType="num">
                                      <p:cBhvr>
                                        <p:cTn id="62" dur="500" fill="hold"/>
                                        <p:tgtEl>
                                          <p:spTgt spid="54"/>
                                        </p:tgtEl>
                                        <p:attrNameLst>
                                          <p:attrName>ppt_h</p:attrName>
                                        </p:attrNameLst>
                                      </p:cBhvr>
                                      <p:tavLst>
                                        <p:tav tm="0">
                                          <p:val>
                                            <p:fltVal val="0"/>
                                          </p:val>
                                        </p:tav>
                                        <p:tav tm="100000">
                                          <p:val>
                                            <p:strVal val="#ppt_h"/>
                                          </p:val>
                                        </p:tav>
                                      </p:tavLst>
                                    </p:anim>
                                    <p:animEffect transition="in" filter="fade">
                                      <p:cBhvr>
                                        <p:cTn id="63" dur="500"/>
                                        <p:tgtEl>
                                          <p:spTgt spid="54"/>
                                        </p:tgtEl>
                                      </p:cBhvr>
                                    </p:animEffect>
                                  </p:childTnLst>
                                </p:cTn>
                              </p:par>
                              <p:par>
                                <p:cTn id="64" presetID="53" presetClass="entr" presetSubtype="16" fill="hold" nodeType="withEffect">
                                  <p:stCondLst>
                                    <p:cond delay="0"/>
                                  </p:stCondLst>
                                  <p:childTnLst>
                                    <p:set>
                                      <p:cBhvr>
                                        <p:cTn id="65" dur="1" fill="hold">
                                          <p:stCondLst>
                                            <p:cond delay="0"/>
                                          </p:stCondLst>
                                        </p:cTn>
                                        <p:tgtEl>
                                          <p:spTgt spid="55"/>
                                        </p:tgtEl>
                                        <p:attrNameLst>
                                          <p:attrName>style.visibility</p:attrName>
                                        </p:attrNameLst>
                                      </p:cBhvr>
                                      <p:to>
                                        <p:strVal val="visible"/>
                                      </p:to>
                                    </p:set>
                                    <p:anim calcmode="lin" valueType="num">
                                      <p:cBhvr>
                                        <p:cTn id="66" dur="500" fill="hold"/>
                                        <p:tgtEl>
                                          <p:spTgt spid="55"/>
                                        </p:tgtEl>
                                        <p:attrNameLst>
                                          <p:attrName>ppt_w</p:attrName>
                                        </p:attrNameLst>
                                      </p:cBhvr>
                                      <p:tavLst>
                                        <p:tav tm="0">
                                          <p:val>
                                            <p:fltVal val="0"/>
                                          </p:val>
                                        </p:tav>
                                        <p:tav tm="100000">
                                          <p:val>
                                            <p:strVal val="#ppt_w"/>
                                          </p:val>
                                        </p:tav>
                                      </p:tavLst>
                                    </p:anim>
                                    <p:anim calcmode="lin" valueType="num">
                                      <p:cBhvr>
                                        <p:cTn id="67" dur="500" fill="hold"/>
                                        <p:tgtEl>
                                          <p:spTgt spid="55"/>
                                        </p:tgtEl>
                                        <p:attrNameLst>
                                          <p:attrName>ppt_h</p:attrName>
                                        </p:attrNameLst>
                                      </p:cBhvr>
                                      <p:tavLst>
                                        <p:tav tm="0">
                                          <p:val>
                                            <p:fltVal val="0"/>
                                          </p:val>
                                        </p:tav>
                                        <p:tav tm="100000">
                                          <p:val>
                                            <p:strVal val="#ppt_h"/>
                                          </p:val>
                                        </p:tav>
                                      </p:tavLst>
                                    </p:anim>
                                    <p:animEffect transition="in" filter="fade">
                                      <p:cBhvr>
                                        <p:cTn id="68" dur="500"/>
                                        <p:tgtEl>
                                          <p:spTgt spid="55"/>
                                        </p:tgtEl>
                                      </p:cBhvr>
                                    </p:animEffect>
                                  </p:childTnLst>
                                </p:cTn>
                              </p:par>
                              <p:par>
                                <p:cTn id="69" presetID="53" presetClass="entr" presetSubtype="16"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 calcmode="lin" valueType="num">
                                      <p:cBhvr>
                                        <p:cTn id="71" dur="500" fill="hold"/>
                                        <p:tgtEl>
                                          <p:spTgt spid="62"/>
                                        </p:tgtEl>
                                        <p:attrNameLst>
                                          <p:attrName>ppt_w</p:attrName>
                                        </p:attrNameLst>
                                      </p:cBhvr>
                                      <p:tavLst>
                                        <p:tav tm="0">
                                          <p:val>
                                            <p:fltVal val="0"/>
                                          </p:val>
                                        </p:tav>
                                        <p:tav tm="100000">
                                          <p:val>
                                            <p:strVal val="#ppt_w"/>
                                          </p:val>
                                        </p:tav>
                                      </p:tavLst>
                                    </p:anim>
                                    <p:anim calcmode="lin" valueType="num">
                                      <p:cBhvr>
                                        <p:cTn id="72" dur="500" fill="hold"/>
                                        <p:tgtEl>
                                          <p:spTgt spid="62"/>
                                        </p:tgtEl>
                                        <p:attrNameLst>
                                          <p:attrName>ppt_h</p:attrName>
                                        </p:attrNameLst>
                                      </p:cBhvr>
                                      <p:tavLst>
                                        <p:tav tm="0">
                                          <p:val>
                                            <p:fltVal val="0"/>
                                          </p:val>
                                        </p:tav>
                                        <p:tav tm="100000">
                                          <p:val>
                                            <p:strVal val="#ppt_h"/>
                                          </p:val>
                                        </p:tav>
                                      </p:tavLst>
                                    </p:anim>
                                    <p:animEffect transition="in" filter="fade">
                                      <p:cBhvr>
                                        <p:cTn id="73" dur="500"/>
                                        <p:tgtEl>
                                          <p:spTgt spid="62"/>
                                        </p:tgtEl>
                                      </p:cBhvr>
                                    </p:animEffect>
                                  </p:childTnLst>
                                </p:cTn>
                              </p:par>
                              <p:par>
                                <p:cTn id="74" presetID="53" presetClass="entr" presetSubtype="16" fill="hold" nodeType="withEffect">
                                  <p:stCondLst>
                                    <p:cond delay="0"/>
                                  </p:stCondLst>
                                  <p:childTnLst>
                                    <p:set>
                                      <p:cBhvr>
                                        <p:cTn id="75" dur="1" fill="hold">
                                          <p:stCondLst>
                                            <p:cond delay="0"/>
                                          </p:stCondLst>
                                        </p:cTn>
                                        <p:tgtEl>
                                          <p:spTgt spid="61"/>
                                        </p:tgtEl>
                                        <p:attrNameLst>
                                          <p:attrName>style.visibility</p:attrName>
                                        </p:attrNameLst>
                                      </p:cBhvr>
                                      <p:to>
                                        <p:strVal val="visible"/>
                                      </p:to>
                                    </p:set>
                                    <p:anim calcmode="lin" valueType="num">
                                      <p:cBhvr>
                                        <p:cTn id="76" dur="500" fill="hold"/>
                                        <p:tgtEl>
                                          <p:spTgt spid="61"/>
                                        </p:tgtEl>
                                        <p:attrNameLst>
                                          <p:attrName>ppt_w</p:attrName>
                                        </p:attrNameLst>
                                      </p:cBhvr>
                                      <p:tavLst>
                                        <p:tav tm="0">
                                          <p:val>
                                            <p:fltVal val="0"/>
                                          </p:val>
                                        </p:tav>
                                        <p:tav tm="100000">
                                          <p:val>
                                            <p:strVal val="#ppt_w"/>
                                          </p:val>
                                        </p:tav>
                                      </p:tavLst>
                                    </p:anim>
                                    <p:anim calcmode="lin" valueType="num">
                                      <p:cBhvr>
                                        <p:cTn id="77" dur="500" fill="hold"/>
                                        <p:tgtEl>
                                          <p:spTgt spid="61"/>
                                        </p:tgtEl>
                                        <p:attrNameLst>
                                          <p:attrName>ppt_h</p:attrName>
                                        </p:attrNameLst>
                                      </p:cBhvr>
                                      <p:tavLst>
                                        <p:tav tm="0">
                                          <p:val>
                                            <p:fltVal val="0"/>
                                          </p:val>
                                        </p:tav>
                                        <p:tav tm="100000">
                                          <p:val>
                                            <p:strVal val="#ppt_h"/>
                                          </p:val>
                                        </p:tav>
                                      </p:tavLst>
                                    </p:anim>
                                    <p:animEffect transition="in" filter="fade">
                                      <p:cBhvr>
                                        <p:cTn id="78" dur="500"/>
                                        <p:tgtEl>
                                          <p:spTgt spid="61"/>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78"/>
                                        </p:tgtEl>
                                        <p:attrNameLst>
                                          <p:attrName>style.visibility</p:attrName>
                                        </p:attrNameLst>
                                      </p:cBhvr>
                                      <p:to>
                                        <p:strVal val="visible"/>
                                      </p:to>
                                    </p:set>
                                    <p:anim calcmode="lin" valueType="num">
                                      <p:cBhvr>
                                        <p:cTn id="83" dur="500" fill="hold"/>
                                        <p:tgtEl>
                                          <p:spTgt spid="78"/>
                                        </p:tgtEl>
                                        <p:attrNameLst>
                                          <p:attrName>ppt_w</p:attrName>
                                        </p:attrNameLst>
                                      </p:cBhvr>
                                      <p:tavLst>
                                        <p:tav tm="0">
                                          <p:val>
                                            <p:fltVal val="0"/>
                                          </p:val>
                                        </p:tav>
                                        <p:tav tm="100000">
                                          <p:val>
                                            <p:strVal val="#ppt_w"/>
                                          </p:val>
                                        </p:tav>
                                      </p:tavLst>
                                    </p:anim>
                                    <p:anim calcmode="lin" valueType="num">
                                      <p:cBhvr>
                                        <p:cTn id="84" dur="500" fill="hold"/>
                                        <p:tgtEl>
                                          <p:spTgt spid="78"/>
                                        </p:tgtEl>
                                        <p:attrNameLst>
                                          <p:attrName>ppt_h</p:attrName>
                                        </p:attrNameLst>
                                      </p:cBhvr>
                                      <p:tavLst>
                                        <p:tav tm="0">
                                          <p:val>
                                            <p:fltVal val="0"/>
                                          </p:val>
                                        </p:tav>
                                        <p:tav tm="100000">
                                          <p:val>
                                            <p:strVal val="#ppt_h"/>
                                          </p:val>
                                        </p:tav>
                                      </p:tavLst>
                                    </p:anim>
                                    <p:animEffect transition="in" filter="fade">
                                      <p:cBhvr>
                                        <p:cTn id="85" dur="500"/>
                                        <p:tgtEl>
                                          <p:spTgt spid="78"/>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87"/>
                                        </p:tgtEl>
                                        <p:attrNameLst>
                                          <p:attrName>style.visibility</p:attrName>
                                        </p:attrNameLst>
                                      </p:cBhvr>
                                      <p:to>
                                        <p:strVal val="visible"/>
                                      </p:to>
                                    </p:set>
                                    <p:anim calcmode="lin" valueType="num">
                                      <p:cBhvr>
                                        <p:cTn id="88" dur="500" fill="hold"/>
                                        <p:tgtEl>
                                          <p:spTgt spid="87"/>
                                        </p:tgtEl>
                                        <p:attrNameLst>
                                          <p:attrName>ppt_w</p:attrName>
                                        </p:attrNameLst>
                                      </p:cBhvr>
                                      <p:tavLst>
                                        <p:tav tm="0">
                                          <p:val>
                                            <p:fltVal val="0"/>
                                          </p:val>
                                        </p:tav>
                                        <p:tav tm="100000">
                                          <p:val>
                                            <p:strVal val="#ppt_w"/>
                                          </p:val>
                                        </p:tav>
                                      </p:tavLst>
                                    </p:anim>
                                    <p:anim calcmode="lin" valueType="num">
                                      <p:cBhvr>
                                        <p:cTn id="89" dur="500" fill="hold"/>
                                        <p:tgtEl>
                                          <p:spTgt spid="87"/>
                                        </p:tgtEl>
                                        <p:attrNameLst>
                                          <p:attrName>ppt_h</p:attrName>
                                        </p:attrNameLst>
                                      </p:cBhvr>
                                      <p:tavLst>
                                        <p:tav tm="0">
                                          <p:val>
                                            <p:fltVal val="0"/>
                                          </p:val>
                                        </p:tav>
                                        <p:tav tm="100000">
                                          <p:val>
                                            <p:strVal val="#ppt_h"/>
                                          </p:val>
                                        </p:tav>
                                      </p:tavLst>
                                    </p:anim>
                                    <p:animEffect transition="in" filter="fade">
                                      <p:cBhvr>
                                        <p:cTn id="90" dur="500"/>
                                        <p:tgtEl>
                                          <p:spTgt spid="87"/>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anim calcmode="lin" valueType="num">
                                      <p:cBhvr>
                                        <p:cTn id="93" dur="500" fill="hold"/>
                                        <p:tgtEl>
                                          <p:spTgt spid="79"/>
                                        </p:tgtEl>
                                        <p:attrNameLst>
                                          <p:attrName>ppt_w</p:attrName>
                                        </p:attrNameLst>
                                      </p:cBhvr>
                                      <p:tavLst>
                                        <p:tav tm="0">
                                          <p:val>
                                            <p:fltVal val="0"/>
                                          </p:val>
                                        </p:tav>
                                        <p:tav tm="100000">
                                          <p:val>
                                            <p:strVal val="#ppt_w"/>
                                          </p:val>
                                        </p:tav>
                                      </p:tavLst>
                                    </p:anim>
                                    <p:anim calcmode="lin" valueType="num">
                                      <p:cBhvr>
                                        <p:cTn id="94" dur="500" fill="hold"/>
                                        <p:tgtEl>
                                          <p:spTgt spid="79"/>
                                        </p:tgtEl>
                                        <p:attrNameLst>
                                          <p:attrName>ppt_h</p:attrName>
                                        </p:attrNameLst>
                                      </p:cBhvr>
                                      <p:tavLst>
                                        <p:tav tm="0">
                                          <p:val>
                                            <p:fltVal val="0"/>
                                          </p:val>
                                        </p:tav>
                                        <p:tav tm="100000">
                                          <p:val>
                                            <p:strVal val="#ppt_h"/>
                                          </p:val>
                                        </p:tav>
                                      </p:tavLst>
                                    </p:anim>
                                    <p:animEffect transition="in" filter="fade">
                                      <p:cBhvr>
                                        <p:cTn id="95" dur="500"/>
                                        <p:tgtEl>
                                          <p:spTgt spid="79"/>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88"/>
                                        </p:tgtEl>
                                        <p:attrNameLst>
                                          <p:attrName>style.visibility</p:attrName>
                                        </p:attrNameLst>
                                      </p:cBhvr>
                                      <p:to>
                                        <p:strVal val="visible"/>
                                      </p:to>
                                    </p:set>
                                    <p:anim calcmode="lin" valueType="num">
                                      <p:cBhvr>
                                        <p:cTn id="98" dur="500" fill="hold"/>
                                        <p:tgtEl>
                                          <p:spTgt spid="88"/>
                                        </p:tgtEl>
                                        <p:attrNameLst>
                                          <p:attrName>ppt_w</p:attrName>
                                        </p:attrNameLst>
                                      </p:cBhvr>
                                      <p:tavLst>
                                        <p:tav tm="0">
                                          <p:val>
                                            <p:fltVal val="0"/>
                                          </p:val>
                                        </p:tav>
                                        <p:tav tm="100000">
                                          <p:val>
                                            <p:strVal val="#ppt_w"/>
                                          </p:val>
                                        </p:tav>
                                      </p:tavLst>
                                    </p:anim>
                                    <p:anim calcmode="lin" valueType="num">
                                      <p:cBhvr>
                                        <p:cTn id="99" dur="500" fill="hold"/>
                                        <p:tgtEl>
                                          <p:spTgt spid="88"/>
                                        </p:tgtEl>
                                        <p:attrNameLst>
                                          <p:attrName>ppt_h</p:attrName>
                                        </p:attrNameLst>
                                      </p:cBhvr>
                                      <p:tavLst>
                                        <p:tav tm="0">
                                          <p:val>
                                            <p:fltVal val="0"/>
                                          </p:val>
                                        </p:tav>
                                        <p:tav tm="100000">
                                          <p:val>
                                            <p:strVal val="#ppt_h"/>
                                          </p:val>
                                        </p:tav>
                                      </p:tavLst>
                                    </p:anim>
                                    <p:animEffect transition="in" filter="fade">
                                      <p:cBhvr>
                                        <p:cTn id="100" dur="500"/>
                                        <p:tgtEl>
                                          <p:spTgt spid="88"/>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anim calcmode="lin" valueType="num">
                                      <p:cBhvr>
                                        <p:cTn id="103" dur="500" fill="hold"/>
                                        <p:tgtEl>
                                          <p:spTgt spid="80"/>
                                        </p:tgtEl>
                                        <p:attrNameLst>
                                          <p:attrName>ppt_w</p:attrName>
                                        </p:attrNameLst>
                                      </p:cBhvr>
                                      <p:tavLst>
                                        <p:tav tm="0">
                                          <p:val>
                                            <p:fltVal val="0"/>
                                          </p:val>
                                        </p:tav>
                                        <p:tav tm="100000">
                                          <p:val>
                                            <p:strVal val="#ppt_w"/>
                                          </p:val>
                                        </p:tav>
                                      </p:tavLst>
                                    </p:anim>
                                    <p:anim calcmode="lin" valueType="num">
                                      <p:cBhvr>
                                        <p:cTn id="104" dur="500" fill="hold"/>
                                        <p:tgtEl>
                                          <p:spTgt spid="80"/>
                                        </p:tgtEl>
                                        <p:attrNameLst>
                                          <p:attrName>ppt_h</p:attrName>
                                        </p:attrNameLst>
                                      </p:cBhvr>
                                      <p:tavLst>
                                        <p:tav tm="0">
                                          <p:val>
                                            <p:fltVal val="0"/>
                                          </p:val>
                                        </p:tav>
                                        <p:tav tm="100000">
                                          <p:val>
                                            <p:strVal val="#ppt_h"/>
                                          </p:val>
                                        </p:tav>
                                      </p:tavLst>
                                    </p:anim>
                                    <p:animEffect transition="in" filter="fade">
                                      <p:cBhvr>
                                        <p:cTn id="105" dur="500"/>
                                        <p:tgtEl>
                                          <p:spTgt spid="80"/>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86"/>
                                        </p:tgtEl>
                                        <p:attrNameLst>
                                          <p:attrName>style.visibility</p:attrName>
                                        </p:attrNameLst>
                                      </p:cBhvr>
                                      <p:to>
                                        <p:strVal val="visible"/>
                                      </p:to>
                                    </p:set>
                                    <p:anim calcmode="lin" valueType="num">
                                      <p:cBhvr>
                                        <p:cTn id="108" dur="500" fill="hold"/>
                                        <p:tgtEl>
                                          <p:spTgt spid="86"/>
                                        </p:tgtEl>
                                        <p:attrNameLst>
                                          <p:attrName>ppt_w</p:attrName>
                                        </p:attrNameLst>
                                      </p:cBhvr>
                                      <p:tavLst>
                                        <p:tav tm="0">
                                          <p:val>
                                            <p:fltVal val="0"/>
                                          </p:val>
                                        </p:tav>
                                        <p:tav tm="100000">
                                          <p:val>
                                            <p:strVal val="#ppt_w"/>
                                          </p:val>
                                        </p:tav>
                                      </p:tavLst>
                                    </p:anim>
                                    <p:anim calcmode="lin" valueType="num">
                                      <p:cBhvr>
                                        <p:cTn id="109" dur="500" fill="hold"/>
                                        <p:tgtEl>
                                          <p:spTgt spid="86"/>
                                        </p:tgtEl>
                                        <p:attrNameLst>
                                          <p:attrName>ppt_h</p:attrName>
                                        </p:attrNameLst>
                                      </p:cBhvr>
                                      <p:tavLst>
                                        <p:tav tm="0">
                                          <p:val>
                                            <p:fltVal val="0"/>
                                          </p:val>
                                        </p:tav>
                                        <p:tav tm="100000">
                                          <p:val>
                                            <p:strVal val="#ppt_h"/>
                                          </p:val>
                                        </p:tav>
                                      </p:tavLst>
                                    </p:anim>
                                    <p:animEffect transition="in" filter="fade">
                                      <p:cBhvr>
                                        <p:cTn id="110" dur="500"/>
                                        <p:tgtEl>
                                          <p:spTgt spid="86"/>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81"/>
                                        </p:tgtEl>
                                        <p:attrNameLst>
                                          <p:attrName>style.visibility</p:attrName>
                                        </p:attrNameLst>
                                      </p:cBhvr>
                                      <p:to>
                                        <p:strVal val="visible"/>
                                      </p:to>
                                    </p:set>
                                    <p:anim calcmode="lin" valueType="num">
                                      <p:cBhvr>
                                        <p:cTn id="113" dur="500" fill="hold"/>
                                        <p:tgtEl>
                                          <p:spTgt spid="81"/>
                                        </p:tgtEl>
                                        <p:attrNameLst>
                                          <p:attrName>ppt_w</p:attrName>
                                        </p:attrNameLst>
                                      </p:cBhvr>
                                      <p:tavLst>
                                        <p:tav tm="0">
                                          <p:val>
                                            <p:fltVal val="0"/>
                                          </p:val>
                                        </p:tav>
                                        <p:tav tm="100000">
                                          <p:val>
                                            <p:strVal val="#ppt_w"/>
                                          </p:val>
                                        </p:tav>
                                      </p:tavLst>
                                    </p:anim>
                                    <p:anim calcmode="lin" valueType="num">
                                      <p:cBhvr>
                                        <p:cTn id="114" dur="500" fill="hold"/>
                                        <p:tgtEl>
                                          <p:spTgt spid="81"/>
                                        </p:tgtEl>
                                        <p:attrNameLst>
                                          <p:attrName>ppt_h</p:attrName>
                                        </p:attrNameLst>
                                      </p:cBhvr>
                                      <p:tavLst>
                                        <p:tav tm="0">
                                          <p:val>
                                            <p:fltVal val="0"/>
                                          </p:val>
                                        </p:tav>
                                        <p:tav tm="100000">
                                          <p:val>
                                            <p:strVal val="#ppt_h"/>
                                          </p:val>
                                        </p:tav>
                                      </p:tavLst>
                                    </p:anim>
                                    <p:animEffect transition="in" filter="fade">
                                      <p:cBhvr>
                                        <p:cTn id="115" dur="500"/>
                                        <p:tgtEl>
                                          <p:spTgt spid="81"/>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90"/>
                                        </p:tgtEl>
                                        <p:attrNameLst>
                                          <p:attrName>style.visibility</p:attrName>
                                        </p:attrNameLst>
                                      </p:cBhvr>
                                      <p:to>
                                        <p:strVal val="visible"/>
                                      </p:to>
                                    </p:set>
                                    <p:anim calcmode="lin" valueType="num">
                                      <p:cBhvr>
                                        <p:cTn id="118" dur="500" fill="hold"/>
                                        <p:tgtEl>
                                          <p:spTgt spid="90"/>
                                        </p:tgtEl>
                                        <p:attrNameLst>
                                          <p:attrName>ppt_w</p:attrName>
                                        </p:attrNameLst>
                                      </p:cBhvr>
                                      <p:tavLst>
                                        <p:tav tm="0">
                                          <p:val>
                                            <p:fltVal val="0"/>
                                          </p:val>
                                        </p:tav>
                                        <p:tav tm="100000">
                                          <p:val>
                                            <p:strVal val="#ppt_w"/>
                                          </p:val>
                                        </p:tav>
                                      </p:tavLst>
                                    </p:anim>
                                    <p:anim calcmode="lin" valueType="num">
                                      <p:cBhvr>
                                        <p:cTn id="119" dur="500" fill="hold"/>
                                        <p:tgtEl>
                                          <p:spTgt spid="90"/>
                                        </p:tgtEl>
                                        <p:attrNameLst>
                                          <p:attrName>ppt_h</p:attrName>
                                        </p:attrNameLst>
                                      </p:cBhvr>
                                      <p:tavLst>
                                        <p:tav tm="0">
                                          <p:val>
                                            <p:fltVal val="0"/>
                                          </p:val>
                                        </p:tav>
                                        <p:tav tm="100000">
                                          <p:val>
                                            <p:strVal val="#ppt_h"/>
                                          </p:val>
                                        </p:tav>
                                      </p:tavLst>
                                    </p:anim>
                                    <p:animEffect transition="in" filter="fade">
                                      <p:cBhvr>
                                        <p:cTn id="120" dur="500"/>
                                        <p:tgtEl>
                                          <p:spTgt spid="90"/>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84"/>
                                        </p:tgtEl>
                                        <p:attrNameLst>
                                          <p:attrName>style.visibility</p:attrName>
                                        </p:attrNameLst>
                                      </p:cBhvr>
                                      <p:to>
                                        <p:strVal val="visible"/>
                                      </p:to>
                                    </p:set>
                                    <p:anim calcmode="lin" valueType="num">
                                      <p:cBhvr>
                                        <p:cTn id="123" dur="500" fill="hold"/>
                                        <p:tgtEl>
                                          <p:spTgt spid="84"/>
                                        </p:tgtEl>
                                        <p:attrNameLst>
                                          <p:attrName>ppt_w</p:attrName>
                                        </p:attrNameLst>
                                      </p:cBhvr>
                                      <p:tavLst>
                                        <p:tav tm="0">
                                          <p:val>
                                            <p:fltVal val="0"/>
                                          </p:val>
                                        </p:tav>
                                        <p:tav tm="100000">
                                          <p:val>
                                            <p:strVal val="#ppt_w"/>
                                          </p:val>
                                        </p:tav>
                                      </p:tavLst>
                                    </p:anim>
                                    <p:anim calcmode="lin" valueType="num">
                                      <p:cBhvr>
                                        <p:cTn id="124" dur="500" fill="hold"/>
                                        <p:tgtEl>
                                          <p:spTgt spid="84"/>
                                        </p:tgtEl>
                                        <p:attrNameLst>
                                          <p:attrName>ppt_h</p:attrName>
                                        </p:attrNameLst>
                                      </p:cBhvr>
                                      <p:tavLst>
                                        <p:tav tm="0">
                                          <p:val>
                                            <p:fltVal val="0"/>
                                          </p:val>
                                        </p:tav>
                                        <p:tav tm="100000">
                                          <p:val>
                                            <p:strVal val="#ppt_h"/>
                                          </p:val>
                                        </p:tav>
                                      </p:tavLst>
                                    </p:anim>
                                    <p:animEffect transition="in" filter="fade">
                                      <p:cBhvr>
                                        <p:cTn id="125" dur="500"/>
                                        <p:tgtEl>
                                          <p:spTgt spid="84"/>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89"/>
                                        </p:tgtEl>
                                        <p:attrNameLst>
                                          <p:attrName>style.visibility</p:attrName>
                                        </p:attrNameLst>
                                      </p:cBhvr>
                                      <p:to>
                                        <p:strVal val="visible"/>
                                      </p:to>
                                    </p:set>
                                    <p:anim calcmode="lin" valueType="num">
                                      <p:cBhvr>
                                        <p:cTn id="128" dur="500" fill="hold"/>
                                        <p:tgtEl>
                                          <p:spTgt spid="89"/>
                                        </p:tgtEl>
                                        <p:attrNameLst>
                                          <p:attrName>ppt_w</p:attrName>
                                        </p:attrNameLst>
                                      </p:cBhvr>
                                      <p:tavLst>
                                        <p:tav tm="0">
                                          <p:val>
                                            <p:fltVal val="0"/>
                                          </p:val>
                                        </p:tav>
                                        <p:tav tm="100000">
                                          <p:val>
                                            <p:strVal val="#ppt_w"/>
                                          </p:val>
                                        </p:tav>
                                      </p:tavLst>
                                    </p:anim>
                                    <p:anim calcmode="lin" valueType="num">
                                      <p:cBhvr>
                                        <p:cTn id="129" dur="500" fill="hold"/>
                                        <p:tgtEl>
                                          <p:spTgt spid="89"/>
                                        </p:tgtEl>
                                        <p:attrNameLst>
                                          <p:attrName>ppt_h</p:attrName>
                                        </p:attrNameLst>
                                      </p:cBhvr>
                                      <p:tavLst>
                                        <p:tav tm="0">
                                          <p:val>
                                            <p:fltVal val="0"/>
                                          </p:val>
                                        </p:tav>
                                        <p:tav tm="100000">
                                          <p:val>
                                            <p:strVal val="#ppt_h"/>
                                          </p:val>
                                        </p:tav>
                                      </p:tavLst>
                                    </p:anim>
                                    <p:animEffect transition="in" filter="fade">
                                      <p:cBhvr>
                                        <p:cTn id="130" dur="500"/>
                                        <p:tgtEl>
                                          <p:spTgt spid="89"/>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83"/>
                                        </p:tgtEl>
                                        <p:attrNameLst>
                                          <p:attrName>style.visibility</p:attrName>
                                        </p:attrNameLst>
                                      </p:cBhvr>
                                      <p:to>
                                        <p:strVal val="visible"/>
                                      </p:to>
                                    </p:set>
                                    <p:anim calcmode="lin" valueType="num">
                                      <p:cBhvr>
                                        <p:cTn id="133" dur="500" fill="hold"/>
                                        <p:tgtEl>
                                          <p:spTgt spid="83"/>
                                        </p:tgtEl>
                                        <p:attrNameLst>
                                          <p:attrName>ppt_w</p:attrName>
                                        </p:attrNameLst>
                                      </p:cBhvr>
                                      <p:tavLst>
                                        <p:tav tm="0">
                                          <p:val>
                                            <p:fltVal val="0"/>
                                          </p:val>
                                        </p:tav>
                                        <p:tav tm="100000">
                                          <p:val>
                                            <p:strVal val="#ppt_w"/>
                                          </p:val>
                                        </p:tav>
                                      </p:tavLst>
                                    </p:anim>
                                    <p:anim calcmode="lin" valueType="num">
                                      <p:cBhvr>
                                        <p:cTn id="134" dur="500" fill="hold"/>
                                        <p:tgtEl>
                                          <p:spTgt spid="83"/>
                                        </p:tgtEl>
                                        <p:attrNameLst>
                                          <p:attrName>ppt_h</p:attrName>
                                        </p:attrNameLst>
                                      </p:cBhvr>
                                      <p:tavLst>
                                        <p:tav tm="0">
                                          <p:val>
                                            <p:fltVal val="0"/>
                                          </p:val>
                                        </p:tav>
                                        <p:tav tm="100000">
                                          <p:val>
                                            <p:strVal val="#ppt_h"/>
                                          </p:val>
                                        </p:tav>
                                      </p:tavLst>
                                    </p:anim>
                                    <p:animEffect transition="in" filter="fade">
                                      <p:cBhvr>
                                        <p:cTn id="135" dur="500"/>
                                        <p:tgtEl>
                                          <p:spTgt spid="83"/>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 calcmode="lin" valueType="num">
                                      <p:cBhvr>
                                        <p:cTn id="138" dur="500" fill="hold"/>
                                        <p:tgtEl>
                                          <p:spTgt spid="85"/>
                                        </p:tgtEl>
                                        <p:attrNameLst>
                                          <p:attrName>ppt_w</p:attrName>
                                        </p:attrNameLst>
                                      </p:cBhvr>
                                      <p:tavLst>
                                        <p:tav tm="0">
                                          <p:val>
                                            <p:fltVal val="0"/>
                                          </p:val>
                                        </p:tav>
                                        <p:tav tm="100000">
                                          <p:val>
                                            <p:strVal val="#ppt_w"/>
                                          </p:val>
                                        </p:tav>
                                      </p:tavLst>
                                    </p:anim>
                                    <p:anim calcmode="lin" valueType="num">
                                      <p:cBhvr>
                                        <p:cTn id="139" dur="500" fill="hold"/>
                                        <p:tgtEl>
                                          <p:spTgt spid="85"/>
                                        </p:tgtEl>
                                        <p:attrNameLst>
                                          <p:attrName>ppt_h</p:attrName>
                                        </p:attrNameLst>
                                      </p:cBhvr>
                                      <p:tavLst>
                                        <p:tav tm="0">
                                          <p:val>
                                            <p:fltVal val="0"/>
                                          </p:val>
                                        </p:tav>
                                        <p:tav tm="100000">
                                          <p:val>
                                            <p:strVal val="#ppt_h"/>
                                          </p:val>
                                        </p:tav>
                                      </p:tavLst>
                                    </p:anim>
                                    <p:animEffect transition="in" filter="fade">
                                      <p:cBhvr>
                                        <p:cTn id="140" dur="500"/>
                                        <p:tgtEl>
                                          <p:spTgt spid="85"/>
                                        </p:tgtEl>
                                      </p:cBhvr>
                                    </p:animEffect>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
                                            <p:txEl>
                                              <p:pRg st="1" end="1"/>
                                            </p:txEl>
                                          </p:spTgt>
                                        </p:tgtEl>
                                        <p:attrNameLst>
                                          <p:attrName>style.visibility</p:attrName>
                                        </p:attrNameLst>
                                      </p:cBhvr>
                                      <p:to>
                                        <p:strVal val="visible"/>
                                      </p:to>
                                    </p:set>
                                    <p:anim calcmode="lin" valueType="num">
                                      <p:cBhvr additive="base">
                                        <p:cTn id="14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500"/>
                            </p:stCondLst>
                            <p:childTnLst>
                              <p:par>
                                <p:cTn id="148" presetID="2" presetClass="entr" presetSubtype="4" fill="hold" nodeType="afterEffect">
                                  <p:stCondLst>
                                    <p:cond delay="0"/>
                                  </p:stCondLst>
                                  <p:childTnLst>
                                    <p:set>
                                      <p:cBhvr>
                                        <p:cTn id="149" dur="1" fill="hold">
                                          <p:stCondLst>
                                            <p:cond delay="0"/>
                                          </p:stCondLst>
                                        </p:cTn>
                                        <p:tgtEl>
                                          <p:spTgt spid="3">
                                            <p:txEl>
                                              <p:pRg st="2" end="2"/>
                                            </p:txEl>
                                          </p:spTgt>
                                        </p:tgtEl>
                                        <p:attrNameLst>
                                          <p:attrName>style.visibility</p:attrName>
                                        </p:attrNameLst>
                                      </p:cBhvr>
                                      <p:to>
                                        <p:strVal val="visible"/>
                                      </p:to>
                                    </p:set>
                                    <p:anim calcmode="lin" valueType="num">
                                      <p:cBhvr additive="base">
                                        <p:cTn id="15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nodeType="clickEffect">
                                  <p:stCondLst>
                                    <p:cond delay="0"/>
                                  </p:stCondLst>
                                  <p:childTnLst>
                                    <p:set>
                                      <p:cBhvr>
                                        <p:cTn id="155" dur="1" fill="hold">
                                          <p:stCondLst>
                                            <p:cond delay="0"/>
                                          </p:stCondLst>
                                        </p:cTn>
                                        <p:tgtEl>
                                          <p:spTgt spid="3">
                                            <p:txEl>
                                              <p:pRg st="3" end="3"/>
                                            </p:txEl>
                                          </p:spTgt>
                                        </p:tgtEl>
                                        <p:attrNameLst>
                                          <p:attrName>style.visibility</p:attrName>
                                        </p:attrNameLst>
                                      </p:cBhvr>
                                      <p:to>
                                        <p:strVal val="visible"/>
                                      </p:to>
                                    </p:set>
                                    <p:anim calcmode="lin" valueType="num">
                                      <p:cBhvr additive="base">
                                        <p:cTn id="15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5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58" fill="hold">
                            <p:stCondLst>
                              <p:cond delay="500"/>
                            </p:stCondLst>
                            <p:childTnLst>
                              <p:par>
                                <p:cTn id="159" presetID="2" presetClass="entr" presetSubtype="4" fill="hold" nodeType="afterEffect">
                                  <p:stCondLst>
                                    <p:cond delay="0"/>
                                  </p:stCondLst>
                                  <p:childTnLst>
                                    <p:set>
                                      <p:cBhvr>
                                        <p:cTn id="160" dur="1" fill="hold">
                                          <p:stCondLst>
                                            <p:cond delay="0"/>
                                          </p:stCondLst>
                                        </p:cTn>
                                        <p:tgtEl>
                                          <p:spTgt spid="3">
                                            <p:txEl>
                                              <p:pRg st="4" end="4"/>
                                            </p:txEl>
                                          </p:spTgt>
                                        </p:tgtEl>
                                        <p:attrNameLst>
                                          <p:attrName>style.visibility</p:attrName>
                                        </p:attrNameLst>
                                      </p:cBhvr>
                                      <p:to>
                                        <p:strVal val="visible"/>
                                      </p:to>
                                    </p:set>
                                    <p:anim calcmode="lin" valueType="num">
                                      <p:cBhvr additive="base">
                                        <p:cTn id="16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3">
                                            <p:txEl>
                                              <p:pRg st="5" end="5"/>
                                            </p:txEl>
                                          </p:spTgt>
                                        </p:tgtEl>
                                        <p:attrNameLst>
                                          <p:attrName>style.visibility</p:attrName>
                                        </p:attrNameLst>
                                      </p:cBhvr>
                                      <p:to>
                                        <p:strVal val="visible"/>
                                      </p:to>
                                    </p:set>
                                    <p:anim calcmode="lin" valueType="num">
                                      <p:cBhvr additive="base">
                                        <p:cTn id="16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3">
                                            <p:txEl>
                                              <p:pRg st="6" end="6"/>
                                            </p:txEl>
                                          </p:spTgt>
                                        </p:tgtEl>
                                        <p:attrNameLst>
                                          <p:attrName>style.visibility</p:attrName>
                                        </p:attrNameLst>
                                      </p:cBhvr>
                                      <p:to>
                                        <p:strVal val="visible"/>
                                      </p:to>
                                    </p:set>
                                    <p:anim calcmode="lin" valueType="num">
                                      <p:cBhvr additive="base">
                                        <p:cTn id="16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7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3" grpId="0" animBg="1"/>
      <p:bldP spid="84" grpId="0" animBg="1"/>
      <p:bldP spid="85" grpId="0" animBg="1"/>
      <p:bldP spid="86" grpId="0" animBg="1"/>
      <p:bldP spid="87" grpId="0" animBg="1"/>
      <p:bldP spid="88" grpId="0" animBg="1"/>
      <p:bldP spid="89" grpId="0" animBg="1"/>
      <p:bldP spid="9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1" y="270855"/>
            <a:ext cx="6932003" cy="1478570"/>
          </a:xfrm>
        </p:spPr>
        <p:txBody>
          <a:bodyPr/>
          <a:lstStyle/>
          <a:p>
            <a:r>
              <a:rPr lang="en-US" dirty="0"/>
              <a:t>Design: </a:t>
            </a:r>
            <a:r>
              <a:rPr lang="en-US"/>
              <a:t>Mini Hierarchy </a:t>
            </a:r>
            <a:r>
              <a:rPr lang="en-US" dirty="0"/>
              <a:t>Vis</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3"/>
            <a:ext cx="4563745" cy="5164111"/>
          </a:xfrm>
        </p:spPr>
        <p:txBody>
          <a:bodyPr>
            <a:normAutofit/>
          </a:bodyPr>
          <a:lstStyle/>
          <a:p>
            <a:pPr lvl="0">
              <a:defRPr/>
            </a:pPr>
            <a:r>
              <a:rPr lang="en-US" dirty="0">
                <a:solidFill>
                  <a:prstClr val="white"/>
                </a:solidFill>
              </a:rPr>
              <a:t>Purpose/Goals</a:t>
            </a:r>
          </a:p>
          <a:p>
            <a:pPr lvl="1">
              <a:defRPr/>
            </a:pPr>
            <a:r>
              <a:rPr lang="en-US" dirty="0">
                <a:solidFill>
                  <a:prstClr val="white"/>
                </a:solidFill>
              </a:rPr>
              <a:t>Provide quick and easy comparison of two trees hierarchy, size, width, height, and node types</a:t>
            </a:r>
          </a:p>
          <a:p>
            <a:pPr lvl="1">
              <a:defRPr/>
            </a:pPr>
            <a:r>
              <a:rPr lang="en-US" dirty="0"/>
              <a:t>Finding outliers or patterns</a:t>
            </a:r>
          </a:p>
          <a:p>
            <a:pPr lvl="2">
              <a:defRPr/>
            </a:pPr>
            <a:r>
              <a:rPr lang="en-US" dirty="0">
                <a:solidFill>
                  <a:prstClr val="white"/>
                </a:solidFill>
              </a:rPr>
              <a:t>Hierarchy patterns among trees</a:t>
            </a:r>
          </a:p>
          <a:p>
            <a:pPr lvl="2">
              <a:defRPr/>
            </a:pPr>
            <a:r>
              <a:rPr lang="en-US" dirty="0">
                <a:solidFill>
                  <a:prstClr val="white"/>
                </a:solidFill>
              </a:rPr>
              <a:t>Largest tree (most nodes)</a:t>
            </a:r>
          </a:p>
          <a:p>
            <a:pPr lvl="2">
              <a:defRPr/>
            </a:pPr>
            <a:r>
              <a:rPr lang="en-US" dirty="0">
                <a:solidFill>
                  <a:prstClr val="white"/>
                </a:solidFill>
              </a:rPr>
              <a:t>Widest Tree</a:t>
            </a:r>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xmlns="">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xmlns="">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48" y="1647941"/>
                <a:ext cx="414326"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xmlns="">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419" y="1668461"/>
                <a:ext cx="557665"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xmlns="">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299791" y="1536076"/>
                <a:ext cx="292680" cy="20681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xmlns="">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403" y="1584112"/>
                <a:ext cx="263576" cy="190658"/>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pic>
        <p:nvPicPr>
          <p:cNvPr id="8" name="Picture 7">
            <a:extLst>
              <a:ext uri="{FF2B5EF4-FFF2-40B4-BE49-F238E27FC236}">
                <a16:creationId xmlns:a16="http://schemas.microsoft.com/office/drawing/2014/main" id="{F7648BFC-CDB4-482B-9B4D-13E42EB3FEBE}"/>
              </a:ext>
            </a:extLst>
          </p:cNvPr>
          <p:cNvPicPr>
            <a:picLocks noChangeAspect="1"/>
          </p:cNvPicPr>
          <p:nvPr/>
        </p:nvPicPr>
        <p:blipFill>
          <a:blip r:embed="rId14"/>
          <a:stretch>
            <a:fillRect/>
          </a:stretch>
        </p:blipFill>
        <p:spPr>
          <a:xfrm>
            <a:off x="7926935" y="2860717"/>
            <a:ext cx="2950720" cy="1956986"/>
          </a:xfrm>
          <a:prstGeom prst="rect">
            <a:avLst/>
          </a:prstGeom>
        </p:spPr>
      </p:pic>
      <p:sp>
        <p:nvSpPr>
          <p:cNvPr id="72" name="Text Box 2">
            <a:extLst>
              <a:ext uri="{FF2B5EF4-FFF2-40B4-BE49-F238E27FC236}">
                <a16:creationId xmlns:a16="http://schemas.microsoft.com/office/drawing/2014/main" id="{12B6FA4A-4215-4492-811E-60CAC98C4CCA}"/>
              </a:ext>
            </a:extLst>
          </p:cNvPr>
          <p:cNvSpPr txBox="1">
            <a:spLocks noChangeArrowheads="1"/>
          </p:cNvSpPr>
          <p:nvPr/>
        </p:nvSpPr>
        <p:spPr bwMode="auto">
          <a:xfrm>
            <a:off x="5631606" y="3835476"/>
            <a:ext cx="1405890" cy="916305"/>
          </a:xfrm>
          <a:prstGeom prst="rect">
            <a:avLst/>
          </a:prstGeom>
          <a:solidFill>
            <a:schemeClr val="bg1">
              <a:lumMod val="50000"/>
              <a:lumOff val="5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858D493F-D7DF-4C77-B0A9-D6A5C8470F81}"/>
              </a:ext>
            </a:extLst>
          </p:cNvPr>
          <p:cNvSpPr/>
          <p:nvPr/>
        </p:nvSpPr>
        <p:spPr>
          <a:xfrm>
            <a:off x="6846473" y="3834102"/>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4" name="Isosceles Triangle 73">
            <a:extLst>
              <a:ext uri="{FF2B5EF4-FFF2-40B4-BE49-F238E27FC236}">
                <a16:creationId xmlns:a16="http://schemas.microsoft.com/office/drawing/2014/main" id="{A61D7FBE-0F15-4F47-A57C-8E212FF3456C}"/>
              </a:ext>
            </a:extLst>
          </p:cNvPr>
          <p:cNvSpPr/>
          <p:nvPr/>
        </p:nvSpPr>
        <p:spPr>
          <a:xfrm>
            <a:off x="6871873" y="386648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5" name="Isosceles Triangle 74">
            <a:extLst>
              <a:ext uri="{FF2B5EF4-FFF2-40B4-BE49-F238E27FC236}">
                <a16:creationId xmlns:a16="http://schemas.microsoft.com/office/drawing/2014/main" id="{8D91E409-9634-495C-AF8F-175267AF5F8B}"/>
              </a:ext>
            </a:extLst>
          </p:cNvPr>
          <p:cNvSpPr/>
          <p:nvPr/>
        </p:nvSpPr>
        <p:spPr>
          <a:xfrm rot="10800000">
            <a:off x="6883303" y="457387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93A93EE-78DD-452D-B06A-833A2367A544}"/>
              </a:ext>
            </a:extLst>
          </p:cNvPr>
          <p:cNvPicPr>
            <a:picLocks noChangeAspect="1"/>
          </p:cNvPicPr>
          <p:nvPr/>
        </p:nvPicPr>
        <p:blipFill>
          <a:blip r:embed="rId15"/>
          <a:stretch>
            <a:fillRect/>
          </a:stretch>
        </p:blipFill>
        <p:spPr>
          <a:xfrm>
            <a:off x="5668719" y="4029664"/>
            <a:ext cx="1124008" cy="400071"/>
          </a:xfrm>
          <a:prstGeom prst="rect">
            <a:avLst/>
          </a:prstGeom>
        </p:spPr>
      </p:pic>
      <p:pic>
        <p:nvPicPr>
          <p:cNvPr id="15" name="Picture 14">
            <a:extLst>
              <a:ext uri="{FF2B5EF4-FFF2-40B4-BE49-F238E27FC236}">
                <a16:creationId xmlns:a16="http://schemas.microsoft.com/office/drawing/2014/main" id="{B03FC27D-9291-448D-9639-1653B33A4EA7}"/>
              </a:ext>
            </a:extLst>
          </p:cNvPr>
          <p:cNvPicPr>
            <a:picLocks noChangeAspect="1"/>
          </p:cNvPicPr>
          <p:nvPr/>
        </p:nvPicPr>
        <p:blipFill>
          <a:blip r:embed="rId16"/>
          <a:stretch>
            <a:fillRect/>
          </a:stretch>
        </p:blipFill>
        <p:spPr>
          <a:xfrm>
            <a:off x="5668719" y="4414457"/>
            <a:ext cx="1124008" cy="403246"/>
          </a:xfrm>
          <a:prstGeom prst="rect">
            <a:avLst/>
          </a:prstGeom>
        </p:spPr>
      </p:pic>
      <p:cxnSp>
        <p:nvCxnSpPr>
          <p:cNvPr id="49" name="Connector: Curved 48">
            <a:extLst>
              <a:ext uri="{FF2B5EF4-FFF2-40B4-BE49-F238E27FC236}">
                <a16:creationId xmlns:a16="http://schemas.microsoft.com/office/drawing/2014/main" id="{D69FA4B1-9874-4B3C-A13D-FAFA888A9EB8}"/>
              </a:ext>
            </a:extLst>
          </p:cNvPr>
          <p:cNvCxnSpPr/>
          <p:nvPr/>
        </p:nvCxnSpPr>
        <p:spPr>
          <a:xfrm flipH="1" flipV="1">
            <a:off x="7661930" y="2632710"/>
            <a:ext cx="810260" cy="9461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2" name="Connector: Curved 51">
            <a:extLst>
              <a:ext uri="{FF2B5EF4-FFF2-40B4-BE49-F238E27FC236}">
                <a16:creationId xmlns:a16="http://schemas.microsoft.com/office/drawing/2014/main" id="{0B1B9015-33CD-4E1C-8A93-C3B7F86997B4}"/>
              </a:ext>
            </a:extLst>
          </p:cNvPr>
          <p:cNvCxnSpPr/>
          <p:nvPr/>
        </p:nvCxnSpPr>
        <p:spPr>
          <a:xfrm>
            <a:off x="7715905" y="2632710"/>
            <a:ext cx="2049780" cy="10604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3" name="Connector: Curved 52">
            <a:extLst>
              <a:ext uri="{FF2B5EF4-FFF2-40B4-BE49-F238E27FC236}">
                <a16:creationId xmlns:a16="http://schemas.microsoft.com/office/drawing/2014/main" id="{16DEDA4B-3F25-4933-9C7A-660B6A770C2E}"/>
              </a:ext>
            </a:extLst>
          </p:cNvPr>
          <p:cNvCxnSpPr/>
          <p:nvPr/>
        </p:nvCxnSpPr>
        <p:spPr>
          <a:xfrm flipH="1" flipV="1">
            <a:off x="7615575" y="2693670"/>
            <a:ext cx="831850" cy="134366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4" name="Connector: Curved 53">
            <a:extLst>
              <a:ext uri="{FF2B5EF4-FFF2-40B4-BE49-F238E27FC236}">
                <a16:creationId xmlns:a16="http://schemas.microsoft.com/office/drawing/2014/main" id="{E6CB3CC8-2E30-48AF-A6E6-E636746D200B}"/>
              </a:ext>
            </a:extLst>
          </p:cNvPr>
          <p:cNvCxnSpPr/>
          <p:nvPr/>
        </p:nvCxnSpPr>
        <p:spPr>
          <a:xfrm flipV="1">
            <a:off x="9909830" y="2375535"/>
            <a:ext cx="581660" cy="165354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5" name="Connector: Curved 54">
            <a:extLst>
              <a:ext uri="{FF2B5EF4-FFF2-40B4-BE49-F238E27FC236}">
                <a16:creationId xmlns:a16="http://schemas.microsoft.com/office/drawing/2014/main" id="{4EBBF0F7-C21A-4591-B5FD-FBB8AFB3A6B3}"/>
              </a:ext>
            </a:extLst>
          </p:cNvPr>
          <p:cNvCxnSpPr/>
          <p:nvPr/>
        </p:nvCxnSpPr>
        <p:spPr>
          <a:xfrm flipV="1">
            <a:off x="9415800" y="2273300"/>
            <a:ext cx="201295" cy="2056130"/>
          </a:xfrm>
          <a:prstGeom prst="curvedConnector3">
            <a:avLst>
              <a:gd name="adj1" fmla="val 88968"/>
            </a:avLst>
          </a:prstGeom>
          <a:ln>
            <a:tailEnd type="triangle"/>
          </a:ln>
        </p:spPr>
        <p:style>
          <a:lnRef idx="2">
            <a:schemeClr val="dk1"/>
          </a:lnRef>
          <a:fillRef idx="0">
            <a:schemeClr val="dk1"/>
          </a:fillRef>
          <a:effectRef idx="1">
            <a:schemeClr val="dk1"/>
          </a:effectRef>
          <a:fontRef idx="minor">
            <a:schemeClr val="tx1"/>
          </a:fontRef>
        </p:style>
      </p:cxnSp>
      <p:cxnSp>
        <p:nvCxnSpPr>
          <p:cNvPr id="56" name="Connector: Curved 55">
            <a:extLst>
              <a:ext uri="{FF2B5EF4-FFF2-40B4-BE49-F238E27FC236}">
                <a16:creationId xmlns:a16="http://schemas.microsoft.com/office/drawing/2014/main" id="{E2D82D6B-BD28-487A-A0E7-390D89B69EC5}"/>
              </a:ext>
            </a:extLst>
          </p:cNvPr>
          <p:cNvCxnSpPr/>
          <p:nvPr/>
        </p:nvCxnSpPr>
        <p:spPr>
          <a:xfrm flipV="1">
            <a:off x="8419485" y="4098290"/>
            <a:ext cx="88900" cy="11398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7" name="Connector: Curved 56">
            <a:extLst>
              <a:ext uri="{FF2B5EF4-FFF2-40B4-BE49-F238E27FC236}">
                <a16:creationId xmlns:a16="http://schemas.microsoft.com/office/drawing/2014/main" id="{FF841DA4-83E6-461B-A2C5-2DE867A26196}"/>
              </a:ext>
            </a:extLst>
          </p:cNvPr>
          <p:cNvCxnSpPr>
            <a:cxnSpLocks/>
          </p:cNvCxnSpPr>
          <p:nvPr/>
        </p:nvCxnSpPr>
        <p:spPr>
          <a:xfrm flipV="1">
            <a:off x="8341215" y="4090627"/>
            <a:ext cx="528320" cy="1186815"/>
          </a:xfrm>
          <a:prstGeom prst="curvedConnector3">
            <a:avLst>
              <a:gd name="adj1" fmla="val 65123"/>
            </a:avLst>
          </a:prstGeom>
          <a:ln>
            <a:tailEnd type="triangle"/>
          </a:ln>
        </p:spPr>
        <p:style>
          <a:lnRef idx="2">
            <a:schemeClr val="dk1"/>
          </a:lnRef>
          <a:fillRef idx="0">
            <a:schemeClr val="dk1"/>
          </a:fillRef>
          <a:effectRef idx="1">
            <a:schemeClr val="dk1"/>
          </a:effectRef>
          <a:fontRef idx="minor">
            <a:schemeClr val="tx1"/>
          </a:fontRef>
        </p:style>
      </p:cxnSp>
      <p:cxnSp>
        <p:nvCxnSpPr>
          <p:cNvPr id="58" name="Connector: Curved 57">
            <a:extLst>
              <a:ext uri="{FF2B5EF4-FFF2-40B4-BE49-F238E27FC236}">
                <a16:creationId xmlns:a16="http://schemas.microsoft.com/office/drawing/2014/main" id="{64719E74-ACCB-4AEB-970E-C1C8329D4A38}"/>
              </a:ext>
            </a:extLst>
          </p:cNvPr>
          <p:cNvCxnSpPr/>
          <p:nvPr/>
        </p:nvCxnSpPr>
        <p:spPr>
          <a:xfrm flipV="1">
            <a:off x="8446155" y="4715510"/>
            <a:ext cx="1322705" cy="5175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0" name="Connector: Curved 59">
            <a:extLst>
              <a:ext uri="{FF2B5EF4-FFF2-40B4-BE49-F238E27FC236}">
                <a16:creationId xmlns:a16="http://schemas.microsoft.com/office/drawing/2014/main" id="{A20F70D2-91DA-4A19-8A83-C78772DC161A}"/>
              </a:ext>
            </a:extLst>
          </p:cNvPr>
          <p:cNvCxnSpPr/>
          <p:nvPr/>
        </p:nvCxnSpPr>
        <p:spPr>
          <a:xfrm flipH="1">
            <a:off x="7644150" y="3679825"/>
            <a:ext cx="3135630" cy="119189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1" name="Connector: Curved 60">
            <a:extLst>
              <a:ext uri="{FF2B5EF4-FFF2-40B4-BE49-F238E27FC236}">
                <a16:creationId xmlns:a16="http://schemas.microsoft.com/office/drawing/2014/main" id="{5EDBCC2F-8FD6-47E9-8453-B2588718B7C0}"/>
              </a:ext>
            </a:extLst>
          </p:cNvPr>
          <p:cNvCxnSpPr/>
          <p:nvPr/>
        </p:nvCxnSpPr>
        <p:spPr>
          <a:xfrm flipH="1" flipV="1">
            <a:off x="8594745" y="2322195"/>
            <a:ext cx="899795" cy="57848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2" name="Connector: Curved 61">
            <a:extLst>
              <a:ext uri="{FF2B5EF4-FFF2-40B4-BE49-F238E27FC236}">
                <a16:creationId xmlns:a16="http://schemas.microsoft.com/office/drawing/2014/main" id="{B3B88C6E-9C67-405E-80F2-3171160D0EFD}"/>
              </a:ext>
            </a:extLst>
          </p:cNvPr>
          <p:cNvCxnSpPr/>
          <p:nvPr/>
        </p:nvCxnSpPr>
        <p:spPr>
          <a:xfrm>
            <a:off x="8566170" y="2318385"/>
            <a:ext cx="817880" cy="660400"/>
          </a:xfrm>
          <a:prstGeom prst="curvedConnector3">
            <a:avLst>
              <a:gd name="adj1" fmla="val 29796"/>
            </a:avLst>
          </a:prstGeom>
          <a:ln>
            <a:tailEnd type="triangle"/>
          </a:ln>
        </p:spPr>
        <p:style>
          <a:lnRef idx="2">
            <a:schemeClr val="dk1"/>
          </a:lnRef>
          <a:fillRef idx="0">
            <a:schemeClr val="dk1"/>
          </a:fillRef>
          <a:effectRef idx="1">
            <a:schemeClr val="dk1"/>
          </a:effectRef>
          <a:fontRef idx="minor">
            <a:schemeClr val="tx1"/>
          </a:fontRef>
        </p:style>
      </p:cxnSp>
      <p:cxnSp>
        <p:nvCxnSpPr>
          <p:cNvPr id="76" name="Connector: Curved 75">
            <a:extLst>
              <a:ext uri="{FF2B5EF4-FFF2-40B4-BE49-F238E27FC236}">
                <a16:creationId xmlns:a16="http://schemas.microsoft.com/office/drawing/2014/main" id="{DCEEE98D-416B-4E35-BA05-C676B37A0205}"/>
              </a:ext>
            </a:extLst>
          </p:cNvPr>
          <p:cNvCxnSpPr/>
          <p:nvPr/>
        </p:nvCxnSpPr>
        <p:spPr>
          <a:xfrm flipH="1" flipV="1">
            <a:off x="9894590" y="4790440"/>
            <a:ext cx="335280" cy="63563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77" name="Connector: Curved 76">
            <a:extLst>
              <a:ext uri="{FF2B5EF4-FFF2-40B4-BE49-F238E27FC236}">
                <a16:creationId xmlns:a16="http://schemas.microsoft.com/office/drawing/2014/main" id="{DC179411-2C24-4881-8A85-AC9848583B5D}"/>
              </a:ext>
            </a:extLst>
          </p:cNvPr>
          <p:cNvCxnSpPr/>
          <p:nvPr/>
        </p:nvCxnSpPr>
        <p:spPr>
          <a:xfrm flipV="1">
            <a:off x="9391035" y="4775835"/>
            <a:ext cx="381635" cy="688975"/>
          </a:xfrm>
          <a:prstGeom prst="curvedConnector3">
            <a:avLst>
              <a:gd name="adj1" fmla="val 77965"/>
            </a:avLst>
          </a:prstGeom>
          <a:ln>
            <a:tailEnd type="triangle"/>
          </a:ln>
        </p:spPr>
        <p:style>
          <a:lnRef idx="2">
            <a:schemeClr val="dk1"/>
          </a:lnRef>
          <a:fillRef idx="0">
            <a:schemeClr val="dk1"/>
          </a:fillRef>
          <a:effectRef idx="1">
            <a:schemeClr val="dk1"/>
          </a:effectRef>
          <a:fontRef idx="minor">
            <a:schemeClr val="tx1"/>
          </a:fontRef>
        </p:style>
      </p:cxnSp>
      <p:sp>
        <p:nvSpPr>
          <p:cNvPr id="78" name="Arrow: Up 77">
            <a:extLst>
              <a:ext uri="{FF2B5EF4-FFF2-40B4-BE49-F238E27FC236}">
                <a16:creationId xmlns:a16="http://schemas.microsoft.com/office/drawing/2014/main" id="{AB332A51-76D6-48C3-9986-EB2F798BB9C2}"/>
              </a:ext>
            </a:extLst>
          </p:cNvPr>
          <p:cNvSpPr/>
          <p:nvPr/>
        </p:nvSpPr>
        <p:spPr>
          <a:xfrm rot="19036340">
            <a:off x="7371967" y="2352374"/>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9" name="Arrow: Up 78">
            <a:extLst>
              <a:ext uri="{FF2B5EF4-FFF2-40B4-BE49-F238E27FC236}">
                <a16:creationId xmlns:a16="http://schemas.microsoft.com/office/drawing/2014/main" id="{A9922C9B-13ED-4647-95D0-6E3534AAE706}"/>
              </a:ext>
            </a:extLst>
          </p:cNvPr>
          <p:cNvSpPr/>
          <p:nvPr/>
        </p:nvSpPr>
        <p:spPr>
          <a:xfrm>
            <a:off x="9444358" y="1936105"/>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0" name="Arrow: Up 79">
            <a:extLst>
              <a:ext uri="{FF2B5EF4-FFF2-40B4-BE49-F238E27FC236}">
                <a16:creationId xmlns:a16="http://schemas.microsoft.com/office/drawing/2014/main" id="{8865845D-3112-47D3-8B9E-2F4C647DBF7A}"/>
              </a:ext>
            </a:extLst>
          </p:cNvPr>
          <p:cNvSpPr/>
          <p:nvPr/>
        </p:nvSpPr>
        <p:spPr>
          <a:xfrm rot="2676670">
            <a:off x="11148349" y="2255176"/>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1" name="Arrow: Up 80">
            <a:extLst>
              <a:ext uri="{FF2B5EF4-FFF2-40B4-BE49-F238E27FC236}">
                <a16:creationId xmlns:a16="http://schemas.microsoft.com/office/drawing/2014/main" id="{ACFDA2DE-F5CE-459E-8F10-CAF148D99AAA}"/>
              </a:ext>
            </a:extLst>
          </p:cNvPr>
          <p:cNvSpPr/>
          <p:nvPr/>
        </p:nvSpPr>
        <p:spPr>
          <a:xfrm rot="7592482">
            <a:off x="10997854" y="484534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93B783EB-2B7C-442D-A693-F753568470C5}"/>
              </a:ext>
            </a:extLst>
          </p:cNvPr>
          <p:cNvSpPr/>
          <p:nvPr/>
        </p:nvSpPr>
        <p:spPr>
          <a:xfrm>
            <a:off x="7332671" y="2331916"/>
            <a:ext cx="425351" cy="383695"/>
          </a:xfrm>
          <a:prstGeom prst="ellipse">
            <a:avLst/>
          </a:prstGeom>
          <a:solidFill>
            <a:srgbClr val="FFFF00">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row: Up 82">
            <a:extLst>
              <a:ext uri="{FF2B5EF4-FFF2-40B4-BE49-F238E27FC236}">
                <a16:creationId xmlns:a16="http://schemas.microsoft.com/office/drawing/2014/main" id="{297AB973-072F-4A06-9C4B-CEFEFD86BC76}"/>
              </a:ext>
            </a:extLst>
          </p:cNvPr>
          <p:cNvSpPr/>
          <p:nvPr/>
        </p:nvSpPr>
        <p:spPr>
          <a:xfrm rot="13418418">
            <a:off x="7359733" y="485053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4" name="Arrow: Up 83">
            <a:extLst>
              <a:ext uri="{FF2B5EF4-FFF2-40B4-BE49-F238E27FC236}">
                <a16:creationId xmlns:a16="http://schemas.microsoft.com/office/drawing/2014/main" id="{A750C641-C920-4937-9874-8653996B1F46}"/>
              </a:ext>
            </a:extLst>
          </p:cNvPr>
          <p:cNvSpPr/>
          <p:nvPr/>
        </p:nvSpPr>
        <p:spPr>
          <a:xfrm rot="10800000">
            <a:off x="9212528" y="546104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5" name="Arrow: Up 84">
            <a:extLst>
              <a:ext uri="{FF2B5EF4-FFF2-40B4-BE49-F238E27FC236}">
                <a16:creationId xmlns:a16="http://schemas.microsoft.com/office/drawing/2014/main" id="{198E3A9A-3100-4036-9866-8F86E81BCF0E}"/>
              </a:ext>
            </a:extLst>
          </p:cNvPr>
          <p:cNvSpPr/>
          <p:nvPr/>
        </p:nvSpPr>
        <p:spPr>
          <a:xfrm rot="16200000">
            <a:off x="7196109" y="366170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6" name="Arrow: Up 85">
            <a:extLst>
              <a:ext uri="{FF2B5EF4-FFF2-40B4-BE49-F238E27FC236}">
                <a16:creationId xmlns:a16="http://schemas.microsoft.com/office/drawing/2014/main" id="{C5AFAB0E-4417-4A16-96A6-B3420BDC58EC}"/>
              </a:ext>
            </a:extLst>
          </p:cNvPr>
          <p:cNvSpPr/>
          <p:nvPr/>
        </p:nvSpPr>
        <p:spPr>
          <a:xfrm rot="5400000">
            <a:off x="11174384" y="364265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7" name="Arrow: Up 86">
            <a:extLst>
              <a:ext uri="{FF2B5EF4-FFF2-40B4-BE49-F238E27FC236}">
                <a16:creationId xmlns:a16="http://schemas.microsoft.com/office/drawing/2014/main" id="{BEA97FB5-D89F-4C83-9951-81B04400EA7E}"/>
              </a:ext>
            </a:extLst>
          </p:cNvPr>
          <p:cNvSpPr/>
          <p:nvPr/>
        </p:nvSpPr>
        <p:spPr>
          <a:xfrm rot="20034934">
            <a:off x="8323790" y="199936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8" name="Arrow: Up 87">
            <a:extLst>
              <a:ext uri="{FF2B5EF4-FFF2-40B4-BE49-F238E27FC236}">
                <a16:creationId xmlns:a16="http://schemas.microsoft.com/office/drawing/2014/main" id="{6ED0B7D0-9259-49C2-B6F2-401B3C9DC2D6}"/>
              </a:ext>
            </a:extLst>
          </p:cNvPr>
          <p:cNvSpPr/>
          <p:nvPr/>
        </p:nvSpPr>
        <p:spPr>
          <a:xfrm rot="1609743">
            <a:off x="10402980" y="206636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9" name="Arrow: Up 88">
            <a:extLst>
              <a:ext uri="{FF2B5EF4-FFF2-40B4-BE49-F238E27FC236}">
                <a16:creationId xmlns:a16="http://schemas.microsoft.com/office/drawing/2014/main" id="{A9A9835D-4C13-46A2-9544-700B59F225E2}"/>
              </a:ext>
            </a:extLst>
          </p:cNvPr>
          <p:cNvSpPr/>
          <p:nvPr/>
        </p:nvSpPr>
        <p:spPr>
          <a:xfrm rot="12255105">
            <a:off x="8155433" y="522580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0" name="Arrow: Up 89">
            <a:extLst>
              <a:ext uri="{FF2B5EF4-FFF2-40B4-BE49-F238E27FC236}">
                <a16:creationId xmlns:a16="http://schemas.microsoft.com/office/drawing/2014/main" id="{2397C313-BE4C-43E0-849D-3ACE97B806D4}"/>
              </a:ext>
            </a:extLst>
          </p:cNvPr>
          <p:cNvSpPr/>
          <p:nvPr/>
        </p:nvSpPr>
        <p:spPr>
          <a:xfrm rot="8799850">
            <a:off x="10165782" y="541942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91" name="Connector: Curved 90">
            <a:extLst>
              <a:ext uri="{FF2B5EF4-FFF2-40B4-BE49-F238E27FC236}">
                <a16:creationId xmlns:a16="http://schemas.microsoft.com/office/drawing/2014/main" id="{1E3150F6-7B1F-4DE5-B72C-E35AABF23992}"/>
              </a:ext>
            </a:extLst>
          </p:cNvPr>
          <p:cNvCxnSpPr/>
          <p:nvPr/>
        </p:nvCxnSpPr>
        <p:spPr>
          <a:xfrm flipH="1" flipV="1">
            <a:off x="7659203" y="2638066"/>
            <a:ext cx="1275080" cy="1371600"/>
          </a:xfrm>
          <a:prstGeom prst="curvedConnector3">
            <a:avLst>
              <a:gd name="adj1" fmla="val 29829"/>
            </a:avLst>
          </a:prstGeom>
          <a:ln>
            <a:tailEnd type="triangle"/>
          </a:ln>
        </p:spPr>
        <p:style>
          <a:lnRef idx="2">
            <a:schemeClr val="dk1"/>
          </a:lnRef>
          <a:fillRef idx="0">
            <a:schemeClr val="dk1"/>
          </a:fillRef>
          <a:effectRef idx="1">
            <a:schemeClr val="dk1"/>
          </a:effectRef>
          <a:fontRef idx="minor">
            <a:schemeClr val="tx1"/>
          </a:fontRef>
        </p:style>
      </p:cxnSp>
      <p:sp>
        <p:nvSpPr>
          <p:cNvPr id="16" name="Rectangle 15">
            <a:extLst>
              <a:ext uri="{FF2B5EF4-FFF2-40B4-BE49-F238E27FC236}">
                <a16:creationId xmlns:a16="http://schemas.microsoft.com/office/drawing/2014/main" id="{40974424-C769-418F-95A6-4D659484BE6A}"/>
              </a:ext>
            </a:extLst>
          </p:cNvPr>
          <p:cNvSpPr/>
          <p:nvPr/>
        </p:nvSpPr>
        <p:spPr>
          <a:xfrm>
            <a:off x="5620398" y="2721747"/>
            <a:ext cx="1410582" cy="8291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3" name="Picture 62" descr="Chart, bar chart&#10;&#10;Description automatically generated">
            <a:extLst>
              <a:ext uri="{FF2B5EF4-FFF2-40B4-BE49-F238E27FC236}">
                <a16:creationId xmlns:a16="http://schemas.microsoft.com/office/drawing/2014/main" id="{698D9C8D-E54D-4D54-B3A9-9A00B843CF1F}"/>
              </a:ext>
            </a:extLst>
          </p:cNvPr>
          <p:cNvPicPr/>
          <p:nvPr/>
        </p:nvPicPr>
        <p:blipFill>
          <a:blip r:embed="rId17">
            <a:extLst>
              <a:ext uri="{28A0092B-C50C-407E-A947-70E740481C1C}">
                <a14:useLocalDpi xmlns:a14="http://schemas.microsoft.com/office/drawing/2010/main" val="0"/>
              </a:ext>
            </a:extLst>
          </a:blip>
          <a:srcRect/>
          <a:stretch>
            <a:fillRect/>
          </a:stretch>
        </p:blipFill>
        <p:spPr bwMode="auto">
          <a:xfrm>
            <a:off x="5723567" y="2818636"/>
            <a:ext cx="1204595" cy="634365"/>
          </a:xfrm>
          <a:prstGeom prst="rect">
            <a:avLst/>
          </a:prstGeom>
          <a:noFill/>
          <a:ln>
            <a:noFill/>
          </a:ln>
        </p:spPr>
      </p:pic>
      <p:sp>
        <p:nvSpPr>
          <p:cNvPr id="27" name="Rectangle 26">
            <a:extLst>
              <a:ext uri="{FF2B5EF4-FFF2-40B4-BE49-F238E27FC236}">
                <a16:creationId xmlns:a16="http://schemas.microsoft.com/office/drawing/2014/main" id="{315B4A86-F6C1-4D3B-AE95-1B6416905207}"/>
              </a:ext>
            </a:extLst>
          </p:cNvPr>
          <p:cNvSpPr/>
          <p:nvPr/>
        </p:nvSpPr>
        <p:spPr>
          <a:xfrm>
            <a:off x="6642852" y="2938102"/>
            <a:ext cx="279389"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4BC2F1C-6F83-47EF-8E85-3591D60CC89B}"/>
              </a:ext>
            </a:extLst>
          </p:cNvPr>
          <p:cNvSpPr/>
          <p:nvPr/>
        </p:nvSpPr>
        <p:spPr>
          <a:xfrm>
            <a:off x="5733080" y="3046301"/>
            <a:ext cx="763438"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37A0B36-5C16-4FCA-8A2D-6F68521C4E96}"/>
              </a:ext>
            </a:extLst>
          </p:cNvPr>
          <p:cNvSpPr/>
          <p:nvPr/>
        </p:nvSpPr>
        <p:spPr>
          <a:xfrm>
            <a:off x="5990050" y="3243146"/>
            <a:ext cx="129382"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96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10" presetClass="exit" presetSubtype="0" fill="hold" nodeType="afterEffect">
                                  <p:stCondLst>
                                    <p:cond delay="0"/>
                                  </p:stCondLst>
                                  <p:childTnLst>
                                    <p:animEffect transition="out" filter="fade">
                                      <p:cBhvr>
                                        <p:cTn id="12" dur="500"/>
                                        <p:tgtEl>
                                          <p:spTgt spid="62"/>
                                        </p:tgtEl>
                                      </p:cBhvr>
                                    </p:animEffect>
                                    <p:set>
                                      <p:cBhvr>
                                        <p:cTn id="13" dur="1" fill="hold">
                                          <p:stCondLst>
                                            <p:cond delay="499"/>
                                          </p:stCondLst>
                                        </p:cTn>
                                        <p:tgtEl>
                                          <p:spTgt spid="6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1"/>
                                        </p:tgtEl>
                                      </p:cBhvr>
                                    </p:animEffect>
                                    <p:set>
                                      <p:cBhvr>
                                        <p:cTn id="16" dur="1" fill="hold">
                                          <p:stCondLst>
                                            <p:cond delay="499"/>
                                          </p:stCondLst>
                                        </p:cTn>
                                        <p:tgtEl>
                                          <p:spTgt spid="6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5"/>
                                        </p:tgtEl>
                                      </p:cBhvr>
                                    </p:animEffect>
                                    <p:set>
                                      <p:cBhvr>
                                        <p:cTn id="19" dur="1" fill="hold">
                                          <p:stCondLst>
                                            <p:cond delay="499"/>
                                          </p:stCondLst>
                                        </p:cTn>
                                        <p:tgtEl>
                                          <p:spTgt spid="5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7"/>
                                        </p:tgtEl>
                                      </p:cBhvr>
                                    </p:animEffect>
                                    <p:set>
                                      <p:cBhvr>
                                        <p:cTn id="22" dur="1" fill="hold">
                                          <p:stCondLst>
                                            <p:cond delay="499"/>
                                          </p:stCondLst>
                                        </p:cTn>
                                        <p:tgtEl>
                                          <p:spTgt spid="5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56"/>
                                        </p:tgtEl>
                                      </p:cBhvr>
                                    </p:animEffect>
                                    <p:set>
                                      <p:cBhvr>
                                        <p:cTn id="25" dur="1" fill="hold">
                                          <p:stCondLst>
                                            <p:cond delay="499"/>
                                          </p:stCondLst>
                                        </p:cTn>
                                        <p:tgtEl>
                                          <p:spTgt spid="56"/>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58"/>
                                        </p:tgtEl>
                                      </p:cBhvr>
                                    </p:animEffect>
                                    <p:set>
                                      <p:cBhvr>
                                        <p:cTn id="31" dur="1" fill="hold">
                                          <p:stCondLst>
                                            <p:cond delay="499"/>
                                          </p:stCondLst>
                                        </p:cTn>
                                        <p:tgtEl>
                                          <p:spTgt spid="5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77"/>
                                        </p:tgtEl>
                                      </p:cBhvr>
                                    </p:animEffect>
                                    <p:set>
                                      <p:cBhvr>
                                        <p:cTn id="34" dur="1" fill="hold">
                                          <p:stCondLst>
                                            <p:cond delay="499"/>
                                          </p:stCondLst>
                                        </p:cTn>
                                        <p:tgtEl>
                                          <p:spTgt spid="77"/>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76"/>
                                        </p:tgtEl>
                                      </p:cBhvr>
                                    </p:animEffect>
                                    <p:set>
                                      <p:cBhvr>
                                        <p:cTn id="37" dur="1" fill="hold">
                                          <p:stCondLst>
                                            <p:cond delay="499"/>
                                          </p:stCondLst>
                                        </p:cTn>
                                        <p:tgtEl>
                                          <p:spTgt spid="76"/>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4"/>
                                        </p:tgtEl>
                                      </p:cBhvr>
                                    </p:animEffect>
                                    <p:set>
                                      <p:cBhvr>
                                        <p:cTn id="40" dur="1" fill="hold">
                                          <p:stCondLst>
                                            <p:cond delay="499"/>
                                          </p:stCondLst>
                                        </p:cTn>
                                        <p:tgtEl>
                                          <p:spTgt spid="54"/>
                                        </p:tgtEl>
                                        <p:attrNameLst>
                                          <p:attrName>style.visibility</p:attrName>
                                        </p:attrNameLst>
                                      </p:cBhvr>
                                      <p:to>
                                        <p:strVal val="hidden"/>
                                      </p:to>
                                    </p:set>
                                  </p:childTnLst>
                                </p:cTn>
                              </p:par>
                            </p:childTnLst>
                          </p:cTn>
                        </p:par>
                        <p:par>
                          <p:cTn id="41" fill="hold">
                            <p:stCondLst>
                              <p:cond delay="1000"/>
                            </p:stCondLst>
                            <p:childTnLst>
                              <p:par>
                                <p:cTn id="42" presetID="53" presetClass="entr" presetSubtype="16"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p:cTn id="44" dur="500" fill="hold"/>
                                        <p:tgtEl>
                                          <p:spTgt spid="63"/>
                                        </p:tgtEl>
                                        <p:attrNameLst>
                                          <p:attrName>ppt_w</p:attrName>
                                        </p:attrNameLst>
                                      </p:cBhvr>
                                      <p:tavLst>
                                        <p:tav tm="0">
                                          <p:val>
                                            <p:fltVal val="0"/>
                                          </p:val>
                                        </p:tav>
                                        <p:tav tm="100000">
                                          <p:val>
                                            <p:strVal val="#ppt_w"/>
                                          </p:val>
                                        </p:tav>
                                      </p:tavLst>
                                    </p:anim>
                                    <p:anim calcmode="lin" valueType="num">
                                      <p:cBhvr>
                                        <p:cTn id="45" dur="500" fill="hold"/>
                                        <p:tgtEl>
                                          <p:spTgt spid="63"/>
                                        </p:tgtEl>
                                        <p:attrNameLst>
                                          <p:attrName>ppt_h</p:attrName>
                                        </p:attrNameLst>
                                      </p:cBhvr>
                                      <p:tavLst>
                                        <p:tav tm="0">
                                          <p:val>
                                            <p:fltVal val="0"/>
                                          </p:val>
                                        </p:tav>
                                        <p:tav tm="100000">
                                          <p:val>
                                            <p:strVal val="#ppt_h"/>
                                          </p:val>
                                        </p:tav>
                                      </p:tavLst>
                                    </p:anim>
                                    <p:animEffect transition="in" filter="fade">
                                      <p:cBhvr>
                                        <p:cTn id="46" dur="500"/>
                                        <p:tgtEl>
                                          <p:spTgt spid="6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anim calcmode="lin" valueType="num">
                                      <p:cBhvr additive="base">
                                        <p:cTn id="5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anim calcmode="lin" valueType="num">
                                      <p:cBhvr additive="base">
                                        <p:cTn id="5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 calcmode="lin" valueType="num">
                                      <p:cBhvr additive="base">
                                        <p:cTn id="6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 calcmode="lin" valueType="num">
                                      <p:cBhvr additive="base">
                                        <p:cTn id="6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5" end="5"/>
                                            </p:txEl>
                                          </p:spTgt>
                                        </p:tgtEl>
                                        <p:attrNameLst>
                                          <p:attrName>style.visibility</p:attrName>
                                        </p:attrNameLst>
                                      </p:cBhvr>
                                      <p:to>
                                        <p:strVal val="visible"/>
                                      </p:to>
                                    </p:set>
                                    <p:anim calcmode="lin" valueType="num">
                                      <p:cBhvr additive="base">
                                        <p:cTn id="6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66"/>
                                        </p:tgtEl>
                                        <p:attrNameLst>
                                          <p:attrName>style.visibility</p:attrName>
                                        </p:attrNameLst>
                                      </p:cBhvr>
                                      <p:to>
                                        <p:strVal val="visible"/>
                                      </p:to>
                                    </p:set>
                                    <p:anim calcmode="lin" valueType="num">
                                      <p:cBhvr>
                                        <p:cTn id="75" dur="500" fill="hold"/>
                                        <p:tgtEl>
                                          <p:spTgt spid="66"/>
                                        </p:tgtEl>
                                        <p:attrNameLst>
                                          <p:attrName>ppt_w</p:attrName>
                                        </p:attrNameLst>
                                      </p:cBhvr>
                                      <p:tavLst>
                                        <p:tav tm="0">
                                          <p:val>
                                            <p:fltVal val="0"/>
                                          </p:val>
                                        </p:tav>
                                        <p:tav tm="100000">
                                          <p:val>
                                            <p:strVal val="#ppt_w"/>
                                          </p:val>
                                        </p:tav>
                                      </p:tavLst>
                                    </p:anim>
                                    <p:anim calcmode="lin" valueType="num">
                                      <p:cBhvr>
                                        <p:cTn id="76" dur="500" fill="hold"/>
                                        <p:tgtEl>
                                          <p:spTgt spid="66"/>
                                        </p:tgtEl>
                                        <p:attrNameLst>
                                          <p:attrName>ppt_h</p:attrName>
                                        </p:attrNameLst>
                                      </p:cBhvr>
                                      <p:tavLst>
                                        <p:tav tm="0">
                                          <p:val>
                                            <p:fltVal val="0"/>
                                          </p:val>
                                        </p:tav>
                                        <p:tav tm="100000">
                                          <p:val>
                                            <p:strVal val="#ppt_h"/>
                                          </p:val>
                                        </p:tav>
                                      </p:tavLst>
                                    </p:anim>
                                    <p:animEffect transition="in" filter="fade">
                                      <p:cBhvr>
                                        <p:cTn id="77" dur="500"/>
                                        <p:tgtEl>
                                          <p:spTgt spid="66"/>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p:cTn id="80" dur="500" fill="hold"/>
                                        <p:tgtEl>
                                          <p:spTgt spid="27"/>
                                        </p:tgtEl>
                                        <p:attrNameLst>
                                          <p:attrName>ppt_w</p:attrName>
                                        </p:attrNameLst>
                                      </p:cBhvr>
                                      <p:tavLst>
                                        <p:tav tm="0">
                                          <p:val>
                                            <p:fltVal val="0"/>
                                          </p:val>
                                        </p:tav>
                                        <p:tav tm="100000">
                                          <p:val>
                                            <p:strVal val="#ppt_w"/>
                                          </p:val>
                                        </p:tav>
                                      </p:tavLst>
                                    </p:anim>
                                    <p:anim calcmode="lin" valueType="num">
                                      <p:cBhvr>
                                        <p:cTn id="81" dur="500" fill="hold"/>
                                        <p:tgtEl>
                                          <p:spTgt spid="27"/>
                                        </p:tgtEl>
                                        <p:attrNameLst>
                                          <p:attrName>ppt_h</p:attrName>
                                        </p:attrNameLst>
                                      </p:cBhvr>
                                      <p:tavLst>
                                        <p:tav tm="0">
                                          <p:val>
                                            <p:fltVal val="0"/>
                                          </p:val>
                                        </p:tav>
                                        <p:tav tm="100000">
                                          <p:val>
                                            <p:strVal val="#ppt_h"/>
                                          </p:val>
                                        </p:tav>
                                      </p:tavLst>
                                    </p:anim>
                                    <p:animEffect transition="in" filter="fade">
                                      <p:cBhvr>
                                        <p:cTn id="82" dur="500"/>
                                        <p:tgtEl>
                                          <p:spTgt spid="2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anim calcmode="lin" valueType="num">
                                      <p:cBhvr>
                                        <p:cTn id="85" dur="500" fill="hold"/>
                                        <p:tgtEl>
                                          <p:spTgt spid="67"/>
                                        </p:tgtEl>
                                        <p:attrNameLst>
                                          <p:attrName>ppt_w</p:attrName>
                                        </p:attrNameLst>
                                      </p:cBhvr>
                                      <p:tavLst>
                                        <p:tav tm="0">
                                          <p:val>
                                            <p:fltVal val="0"/>
                                          </p:val>
                                        </p:tav>
                                        <p:tav tm="100000">
                                          <p:val>
                                            <p:strVal val="#ppt_w"/>
                                          </p:val>
                                        </p:tav>
                                      </p:tavLst>
                                    </p:anim>
                                    <p:anim calcmode="lin" valueType="num">
                                      <p:cBhvr>
                                        <p:cTn id="86" dur="500" fill="hold"/>
                                        <p:tgtEl>
                                          <p:spTgt spid="67"/>
                                        </p:tgtEl>
                                        <p:attrNameLst>
                                          <p:attrName>ppt_h</p:attrName>
                                        </p:attrNameLst>
                                      </p:cBhvr>
                                      <p:tavLst>
                                        <p:tav tm="0">
                                          <p:val>
                                            <p:fltVal val="0"/>
                                          </p:val>
                                        </p:tav>
                                        <p:tav tm="100000">
                                          <p:val>
                                            <p:strVal val="#ppt_h"/>
                                          </p:val>
                                        </p:tav>
                                      </p:tavLst>
                                    </p:anim>
                                    <p:animEffect transition="in" filter="fade">
                                      <p:cBhvr>
                                        <p:cTn id="8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66" grpId="0" animBg="1"/>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1" y="270855"/>
            <a:ext cx="6932003" cy="1478570"/>
          </a:xfrm>
        </p:spPr>
        <p:txBody>
          <a:bodyPr/>
          <a:lstStyle/>
          <a:p>
            <a:r>
              <a:rPr lang="en-US" dirty="0"/>
              <a:t>Design: Mini Inter Edges Vis</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3"/>
            <a:ext cx="4563745" cy="5164111"/>
          </a:xfrm>
        </p:spPr>
        <p:txBody>
          <a:bodyPr>
            <a:normAutofit/>
          </a:bodyPr>
          <a:lstStyle/>
          <a:p>
            <a:pPr lvl="0">
              <a:defRPr/>
            </a:pPr>
            <a:r>
              <a:rPr lang="en-US" dirty="0">
                <a:solidFill>
                  <a:prstClr val="white"/>
                </a:solidFill>
              </a:rPr>
              <a:t>Purpose/Goals</a:t>
            </a:r>
          </a:p>
          <a:p>
            <a:pPr lvl="1">
              <a:spcBef>
                <a:spcPts val="1000"/>
              </a:spcBef>
              <a:defRPr/>
            </a:pPr>
            <a:r>
              <a:rPr lang="en-US" dirty="0">
                <a:solidFill>
                  <a:prstClr val="white"/>
                </a:solidFill>
              </a:rPr>
              <a:t>Provide Quick Summaries of node type connections and edge types</a:t>
            </a:r>
          </a:p>
          <a:p>
            <a:pPr lvl="1">
              <a:spcBef>
                <a:spcPts val="1000"/>
              </a:spcBef>
              <a:defRPr/>
            </a:pPr>
            <a:r>
              <a:rPr lang="en-US" dirty="0"/>
              <a:t>Finding outliers or patterns</a:t>
            </a:r>
          </a:p>
          <a:p>
            <a:pPr lvl="2">
              <a:spcBef>
                <a:spcPts val="1000"/>
              </a:spcBef>
              <a:defRPr/>
            </a:pPr>
            <a:r>
              <a:rPr lang="en-US" dirty="0"/>
              <a:t>Most edge types</a:t>
            </a:r>
          </a:p>
          <a:p>
            <a:pPr lvl="2">
              <a:spcBef>
                <a:spcPts val="1000"/>
              </a:spcBef>
              <a:defRPr/>
            </a:pPr>
            <a:r>
              <a:rPr lang="en-US" dirty="0"/>
              <a:t>Patterns of Node Type Connections</a:t>
            </a:r>
          </a:p>
          <a:p>
            <a:pPr lvl="2">
              <a:spcBef>
                <a:spcPts val="1000"/>
              </a:spcBef>
              <a:defRPr/>
            </a:pPr>
            <a:r>
              <a:rPr lang="en-US" dirty="0">
                <a:solidFill>
                  <a:prstClr val="white"/>
                </a:solidFill>
              </a:rPr>
              <a:t>Edge Type and Node Type Patterns</a:t>
            </a:r>
          </a:p>
          <a:p>
            <a:pPr lvl="2">
              <a:spcBef>
                <a:spcPts val="1000"/>
              </a:spcBef>
              <a:defRPr/>
            </a:pPr>
            <a:r>
              <a:rPr lang="en-US" dirty="0">
                <a:solidFill>
                  <a:prstClr val="white"/>
                </a:solidFill>
              </a:rPr>
              <a:t>Tree the current tree is most connected to</a:t>
            </a:r>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xmlns="">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4"/>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5"/>
          <a:stretch>
            <a:fillRect/>
          </a:stretch>
        </p:blipFill>
        <p:spPr>
          <a:xfrm>
            <a:off x="7929608" y="2865107"/>
            <a:ext cx="2950720" cy="1956986"/>
          </a:xfrm>
          <a:prstGeom prst="rect">
            <a:avLst/>
          </a:prstGeom>
        </p:spPr>
      </p:pic>
      <p:pic>
        <p:nvPicPr>
          <p:cNvPr id="8" name="Picture 7">
            <a:extLst>
              <a:ext uri="{FF2B5EF4-FFF2-40B4-BE49-F238E27FC236}">
                <a16:creationId xmlns:a16="http://schemas.microsoft.com/office/drawing/2014/main" id="{F7648BFC-CDB4-482B-9B4D-13E42EB3FEBE}"/>
              </a:ext>
            </a:extLst>
          </p:cNvPr>
          <p:cNvPicPr>
            <a:picLocks noChangeAspect="1"/>
          </p:cNvPicPr>
          <p:nvPr/>
        </p:nvPicPr>
        <p:blipFill>
          <a:blip r:embed="rId6"/>
          <a:stretch>
            <a:fillRect/>
          </a:stretch>
        </p:blipFill>
        <p:spPr>
          <a:xfrm>
            <a:off x="7926935" y="2860717"/>
            <a:ext cx="2950720" cy="1956986"/>
          </a:xfrm>
          <a:prstGeom prst="rect">
            <a:avLst/>
          </a:prstGeom>
        </p:spPr>
      </p:pic>
      <p:sp>
        <p:nvSpPr>
          <p:cNvPr id="72" name="Text Box 2">
            <a:extLst>
              <a:ext uri="{FF2B5EF4-FFF2-40B4-BE49-F238E27FC236}">
                <a16:creationId xmlns:a16="http://schemas.microsoft.com/office/drawing/2014/main" id="{12B6FA4A-4215-4492-811E-60CAC98C4CCA}"/>
              </a:ext>
            </a:extLst>
          </p:cNvPr>
          <p:cNvSpPr txBox="1">
            <a:spLocks noChangeArrowheads="1"/>
          </p:cNvSpPr>
          <p:nvPr/>
        </p:nvSpPr>
        <p:spPr bwMode="auto">
          <a:xfrm>
            <a:off x="5631606" y="3835476"/>
            <a:ext cx="1405890" cy="916305"/>
          </a:xfrm>
          <a:prstGeom prst="rect">
            <a:avLst/>
          </a:prstGeom>
          <a:solidFill>
            <a:schemeClr val="bg1">
              <a:lumMod val="50000"/>
              <a:lumOff val="5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858D493F-D7DF-4C77-B0A9-D6A5C8470F81}"/>
              </a:ext>
            </a:extLst>
          </p:cNvPr>
          <p:cNvSpPr/>
          <p:nvPr/>
        </p:nvSpPr>
        <p:spPr>
          <a:xfrm>
            <a:off x="6846473" y="3834102"/>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4" name="Isosceles Triangle 73">
            <a:extLst>
              <a:ext uri="{FF2B5EF4-FFF2-40B4-BE49-F238E27FC236}">
                <a16:creationId xmlns:a16="http://schemas.microsoft.com/office/drawing/2014/main" id="{A61D7FBE-0F15-4F47-A57C-8E212FF3456C}"/>
              </a:ext>
            </a:extLst>
          </p:cNvPr>
          <p:cNvSpPr/>
          <p:nvPr/>
        </p:nvSpPr>
        <p:spPr>
          <a:xfrm>
            <a:off x="6871873" y="386648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5" name="Isosceles Triangle 74">
            <a:extLst>
              <a:ext uri="{FF2B5EF4-FFF2-40B4-BE49-F238E27FC236}">
                <a16:creationId xmlns:a16="http://schemas.microsoft.com/office/drawing/2014/main" id="{8D91E409-9634-495C-AF8F-175267AF5F8B}"/>
              </a:ext>
            </a:extLst>
          </p:cNvPr>
          <p:cNvSpPr/>
          <p:nvPr/>
        </p:nvSpPr>
        <p:spPr>
          <a:xfrm rot="10800000">
            <a:off x="6883303" y="457387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93A93EE-78DD-452D-B06A-833A2367A544}"/>
              </a:ext>
            </a:extLst>
          </p:cNvPr>
          <p:cNvPicPr>
            <a:picLocks noChangeAspect="1"/>
          </p:cNvPicPr>
          <p:nvPr/>
        </p:nvPicPr>
        <p:blipFill>
          <a:blip r:embed="rId7"/>
          <a:stretch>
            <a:fillRect/>
          </a:stretch>
        </p:blipFill>
        <p:spPr>
          <a:xfrm>
            <a:off x="5668719" y="4029664"/>
            <a:ext cx="1124008" cy="400071"/>
          </a:xfrm>
          <a:prstGeom prst="rect">
            <a:avLst/>
          </a:prstGeom>
        </p:spPr>
      </p:pic>
      <p:pic>
        <p:nvPicPr>
          <p:cNvPr id="15" name="Picture 14">
            <a:extLst>
              <a:ext uri="{FF2B5EF4-FFF2-40B4-BE49-F238E27FC236}">
                <a16:creationId xmlns:a16="http://schemas.microsoft.com/office/drawing/2014/main" id="{B03FC27D-9291-448D-9639-1653B33A4EA7}"/>
              </a:ext>
            </a:extLst>
          </p:cNvPr>
          <p:cNvPicPr>
            <a:picLocks noChangeAspect="1"/>
          </p:cNvPicPr>
          <p:nvPr/>
        </p:nvPicPr>
        <p:blipFill>
          <a:blip r:embed="rId8"/>
          <a:stretch>
            <a:fillRect/>
          </a:stretch>
        </p:blipFill>
        <p:spPr>
          <a:xfrm>
            <a:off x="5668719" y="4414457"/>
            <a:ext cx="1124008" cy="403246"/>
          </a:xfrm>
          <a:prstGeom prst="rect">
            <a:avLst/>
          </a:prstGeom>
        </p:spPr>
      </p:pic>
      <p:cxnSp>
        <p:nvCxnSpPr>
          <p:cNvPr id="49" name="Connector: Curved 48">
            <a:extLst>
              <a:ext uri="{FF2B5EF4-FFF2-40B4-BE49-F238E27FC236}">
                <a16:creationId xmlns:a16="http://schemas.microsoft.com/office/drawing/2014/main" id="{D69FA4B1-9874-4B3C-A13D-FAFA888A9EB8}"/>
              </a:ext>
            </a:extLst>
          </p:cNvPr>
          <p:cNvCxnSpPr/>
          <p:nvPr/>
        </p:nvCxnSpPr>
        <p:spPr>
          <a:xfrm flipH="1" flipV="1">
            <a:off x="7661930" y="2632710"/>
            <a:ext cx="810260" cy="9461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2" name="Connector: Curved 51">
            <a:extLst>
              <a:ext uri="{FF2B5EF4-FFF2-40B4-BE49-F238E27FC236}">
                <a16:creationId xmlns:a16="http://schemas.microsoft.com/office/drawing/2014/main" id="{0B1B9015-33CD-4E1C-8A93-C3B7F86997B4}"/>
              </a:ext>
            </a:extLst>
          </p:cNvPr>
          <p:cNvCxnSpPr/>
          <p:nvPr/>
        </p:nvCxnSpPr>
        <p:spPr>
          <a:xfrm>
            <a:off x="7715905" y="2632710"/>
            <a:ext cx="2049780" cy="10604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3" name="Connector: Curved 52">
            <a:extLst>
              <a:ext uri="{FF2B5EF4-FFF2-40B4-BE49-F238E27FC236}">
                <a16:creationId xmlns:a16="http://schemas.microsoft.com/office/drawing/2014/main" id="{16DEDA4B-3F25-4933-9C7A-660B6A770C2E}"/>
              </a:ext>
            </a:extLst>
          </p:cNvPr>
          <p:cNvCxnSpPr/>
          <p:nvPr/>
        </p:nvCxnSpPr>
        <p:spPr>
          <a:xfrm flipH="1" flipV="1">
            <a:off x="7615575" y="2693670"/>
            <a:ext cx="831850" cy="134366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4" name="Connector: Curved 53">
            <a:extLst>
              <a:ext uri="{FF2B5EF4-FFF2-40B4-BE49-F238E27FC236}">
                <a16:creationId xmlns:a16="http://schemas.microsoft.com/office/drawing/2014/main" id="{E6CB3CC8-2E30-48AF-A6E6-E636746D200B}"/>
              </a:ext>
            </a:extLst>
          </p:cNvPr>
          <p:cNvCxnSpPr/>
          <p:nvPr/>
        </p:nvCxnSpPr>
        <p:spPr>
          <a:xfrm flipV="1">
            <a:off x="9909830" y="2375535"/>
            <a:ext cx="581660" cy="165354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5" name="Connector: Curved 54">
            <a:extLst>
              <a:ext uri="{FF2B5EF4-FFF2-40B4-BE49-F238E27FC236}">
                <a16:creationId xmlns:a16="http://schemas.microsoft.com/office/drawing/2014/main" id="{4EBBF0F7-C21A-4591-B5FD-FBB8AFB3A6B3}"/>
              </a:ext>
            </a:extLst>
          </p:cNvPr>
          <p:cNvCxnSpPr/>
          <p:nvPr/>
        </p:nvCxnSpPr>
        <p:spPr>
          <a:xfrm flipV="1">
            <a:off x="9415800" y="2273300"/>
            <a:ext cx="201295" cy="2056130"/>
          </a:xfrm>
          <a:prstGeom prst="curvedConnector3">
            <a:avLst>
              <a:gd name="adj1" fmla="val 88968"/>
            </a:avLst>
          </a:prstGeom>
          <a:ln>
            <a:tailEnd type="triangle"/>
          </a:ln>
        </p:spPr>
        <p:style>
          <a:lnRef idx="2">
            <a:schemeClr val="dk1"/>
          </a:lnRef>
          <a:fillRef idx="0">
            <a:schemeClr val="dk1"/>
          </a:fillRef>
          <a:effectRef idx="1">
            <a:schemeClr val="dk1"/>
          </a:effectRef>
          <a:fontRef idx="minor">
            <a:schemeClr val="tx1"/>
          </a:fontRef>
        </p:style>
      </p:cxnSp>
      <p:cxnSp>
        <p:nvCxnSpPr>
          <p:cNvPr id="56" name="Connector: Curved 55">
            <a:extLst>
              <a:ext uri="{FF2B5EF4-FFF2-40B4-BE49-F238E27FC236}">
                <a16:creationId xmlns:a16="http://schemas.microsoft.com/office/drawing/2014/main" id="{E2D82D6B-BD28-487A-A0E7-390D89B69EC5}"/>
              </a:ext>
            </a:extLst>
          </p:cNvPr>
          <p:cNvCxnSpPr/>
          <p:nvPr/>
        </p:nvCxnSpPr>
        <p:spPr>
          <a:xfrm flipV="1">
            <a:off x="8419485" y="4098290"/>
            <a:ext cx="88900" cy="11398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7" name="Connector: Curved 56">
            <a:extLst>
              <a:ext uri="{FF2B5EF4-FFF2-40B4-BE49-F238E27FC236}">
                <a16:creationId xmlns:a16="http://schemas.microsoft.com/office/drawing/2014/main" id="{FF841DA4-83E6-461B-A2C5-2DE867A26196}"/>
              </a:ext>
            </a:extLst>
          </p:cNvPr>
          <p:cNvCxnSpPr>
            <a:cxnSpLocks/>
          </p:cNvCxnSpPr>
          <p:nvPr/>
        </p:nvCxnSpPr>
        <p:spPr>
          <a:xfrm flipV="1">
            <a:off x="8341215" y="4090627"/>
            <a:ext cx="528320" cy="1186815"/>
          </a:xfrm>
          <a:prstGeom prst="curvedConnector3">
            <a:avLst>
              <a:gd name="adj1" fmla="val 65123"/>
            </a:avLst>
          </a:prstGeom>
          <a:ln>
            <a:tailEnd type="triangle"/>
          </a:ln>
        </p:spPr>
        <p:style>
          <a:lnRef idx="2">
            <a:schemeClr val="dk1"/>
          </a:lnRef>
          <a:fillRef idx="0">
            <a:schemeClr val="dk1"/>
          </a:fillRef>
          <a:effectRef idx="1">
            <a:schemeClr val="dk1"/>
          </a:effectRef>
          <a:fontRef idx="minor">
            <a:schemeClr val="tx1"/>
          </a:fontRef>
        </p:style>
      </p:cxnSp>
      <p:cxnSp>
        <p:nvCxnSpPr>
          <p:cNvPr id="58" name="Connector: Curved 57">
            <a:extLst>
              <a:ext uri="{FF2B5EF4-FFF2-40B4-BE49-F238E27FC236}">
                <a16:creationId xmlns:a16="http://schemas.microsoft.com/office/drawing/2014/main" id="{64719E74-ACCB-4AEB-970E-C1C8329D4A38}"/>
              </a:ext>
            </a:extLst>
          </p:cNvPr>
          <p:cNvCxnSpPr/>
          <p:nvPr/>
        </p:nvCxnSpPr>
        <p:spPr>
          <a:xfrm flipV="1">
            <a:off x="8446155" y="4715510"/>
            <a:ext cx="1322705" cy="5175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0" name="Connector: Curved 59">
            <a:extLst>
              <a:ext uri="{FF2B5EF4-FFF2-40B4-BE49-F238E27FC236}">
                <a16:creationId xmlns:a16="http://schemas.microsoft.com/office/drawing/2014/main" id="{A20F70D2-91DA-4A19-8A83-C78772DC161A}"/>
              </a:ext>
            </a:extLst>
          </p:cNvPr>
          <p:cNvCxnSpPr/>
          <p:nvPr/>
        </p:nvCxnSpPr>
        <p:spPr>
          <a:xfrm flipH="1">
            <a:off x="7644150" y="3679825"/>
            <a:ext cx="3135630" cy="119189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1" name="Connector: Curved 60">
            <a:extLst>
              <a:ext uri="{FF2B5EF4-FFF2-40B4-BE49-F238E27FC236}">
                <a16:creationId xmlns:a16="http://schemas.microsoft.com/office/drawing/2014/main" id="{5EDBCC2F-8FD6-47E9-8453-B2588718B7C0}"/>
              </a:ext>
            </a:extLst>
          </p:cNvPr>
          <p:cNvCxnSpPr/>
          <p:nvPr/>
        </p:nvCxnSpPr>
        <p:spPr>
          <a:xfrm flipH="1" flipV="1">
            <a:off x="8594745" y="2322195"/>
            <a:ext cx="899795" cy="57848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2" name="Connector: Curved 61">
            <a:extLst>
              <a:ext uri="{FF2B5EF4-FFF2-40B4-BE49-F238E27FC236}">
                <a16:creationId xmlns:a16="http://schemas.microsoft.com/office/drawing/2014/main" id="{B3B88C6E-9C67-405E-80F2-3171160D0EFD}"/>
              </a:ext>
            </a:extLst>
          </p:cNvPr>
          <p:cNvCxnSpPr/>
          <p:nvPr/>
        </p:nvCxnSpPr>
        <p:spPr>
          <a:xfrm>
            <a:off x="8566170" y="2318385"/>
            <a:ext cx="817880" cy="660400"/>
          </a:xfrm>
          <a:prstGeom prst="curvedConnector3">
            <a:avLst>
              <a:gd name="adj1" fmla="val 29796"/>
            </a:avLst>
          </a:prstGeom>
          <a:ln>
            <a:tailEnd type="triangle"/>
          </a:ln>
        </p:spPr>
        <p:style>
          <a:lnRef idx="2">
            <a:schemeClr val="dk1"/>
          </a:lnRef>
          <a:fillRef idx="0">
            <a:schemeClr val="dk1"/>
          </a:fillRef>
          <a:effectRef idx="1">
            <a:schemeClr val="dk1"/>
          </a:effectRef>
          <a:fontRef idx="minor">
            <a:schemeClr val="tx1"/>
          </a:fontRef>
        </p:style>
      </p:cxnSp>
      <p:cxnSp>
        <p:nvCxnSpPr>
          <p:cNvPr id="76" name="Connector: Curved 75">
            <a:extLst>
              <a:ext uri="{FF2B5EF4-FFF2-40B4-BE49-F238E27FC236}">
                <a16:creationId xmlns:a16="http://schemas.microsoft.com/office/drawing/2014/main" id="{DCEEE98D-416B-4E35-BA05-C676B37A0205}"/>
              </a:ext>
            </a:extLst>
          </p:cNvPr>
          <p:cNvCxnSpPr/>
          <p:nvPr/>
        </p:nvCxnSpPr>
        <p:spPr>
          <a:xfrm flipH="1" flipV="1">
            <a:off x="9894590" y="4790440"/>
            <a:ext cx="335280" cy="63563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77" name="Connector: Curved 76">
            <a:extLst>
              <a:ext uri="{FF2B5EF4-FFF2-40B4-BE49-F238E27FC236}">
                <a16:creationId xmlns:a16="http://schemas.microsoft.com/office/drawing/2014/main" id="{DC179411-2C24-4881-8A85-AC9848583B5D}"/>
              </a:ext>
            </a:extLst>
          </p:cNvPr>
          <p:cNvCxnSpPr/>
          <p:nvPr/>
        </p:nvCxnSpPr>
        <p:spPr>
          <a:xfrm flipV="1">
            <a:off x="9391035" y="4775835"/>
            <a:ext cx="381635" cy="688975"/>
          </a:xfrm>
          <a:prstGeom prst="curvedConnector3">
            <a:avLst>
              <a:gd name="adj1" fmla="val 77965"/>
            </a:avLst>
          </a:prstGeom>
          <a:ln>
            <a:tailEnd type="triangle"/>
          </a:ln>
        </p:spPr>
        <p:style>
          <a:lnRef idx="2">
            <a:schemeClr val="dk1"/>
          </a:lnRef>
          <a:fillRef idx="0">
            <a:schemeClr val="dk1"/>
          </a:fillRef>
          <a:effectRef idx="1">
            <a:schemeClr val="dk1"/>
          </a:effectRef>
          <a:fontRef idx="minor">
            <a:schemeClr val="tx1"/>
          </a:fontRef>
        </p:style>
      </p:cxnSp>
      <p:sp>
        <p:nvSpPr>
          <p:cNvPr id="78" name="Arrow: Up 77">
            <a:extLst>
              <a:ext uri="{FF2B5EF4-FFF2-40B4-BE49-F238E27FC236}">
                <a16:creationId xmlns:a16="http://schemas.microsoft.com/office/drawing/2014/main" id="{AB332A51-76D6-48C3-9986-EB2F798BB9C2}"/>
              </a:ext>
            </a:extLst>
          </p:cNvPr>
          <p:cNvSpPr/>
          <p:nvPr/>
        </p:nvSpPr>
        <p:spPr>
          <a:xfrm rot="19036340">
            <a:off x="7371967" y="2352374"/>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9" name="Arrow: Up 78">
            <a:extLst>
              <a:ext uri="{FF2B5EF4-FFF2-40B4-BE49-F238E27FC236}">
                <a16:creationId xmlns:a16="http://schemas.microsoft.com/office/drawing/2014/main" id="{A9922C9B-13ED-4647-95D0-6E3534AAE706}"/>
              </a:ext>
            </a:extLst>
          </p:cNvPr>
          <p:cNvSpPr/>
          <p:nvPr/>
        </p:nvSpPr>
        <p:spPr>
          <a:xfrm>
            <a:off x="9444358" y="1936105"/>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0" name="Arrow: Up 79">
            <a:extLst>
              <a:ext uri="{FF2B5EF4-FFF2-40B4-BE49-F238E27FC236}">
                <a16:creationId xmlns:a16="http://schemas.microsoft.com/office/drawing/2014/main" id="{8865845D-3112-47D3-8B9E-2F4C647DBF7A}"/>
              </a:ext>
            </a:extLst>
          </p:cNvPr>
          <p:cNvSpPr/>
          <p:nvPr/>
        </p:nvSpPr>
        <p:spPr>
          <a:xfrm rot="2676670">
            <a:off x="11148349" y="2255176"/>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1" name="Arrow: Up 80">
            <a:extLst>
              <a:ext uri="{FF2B5EF4-FFF2-40B4-BE49-F238E27FC236}">
                <a16:creationId xmlns:a16="http://schemas.microsoft.com/office/drawing/2014/main" id="{ACFDA2DE-F5CE-459E-8F10-CAF148D99AAA}"/>
              </a:ext>
            </a:extLst>
          </p:cNvPr>
          <p:cNvSpPr/>
          <p:nvPr/>
        </p:nvSpPr>
        <p:spPr>
          <a:xfrm rot="7592482">
            <a:off x="10997854" y="484534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93B783EB-2B7C-442D-A693-F753568470C5}"/>
              </a:ext>
            </a:extLst>
          </p:cNvPr>
          <p:cNvSpPr/>
          <p:nvPr/>
        </p:nvSpPr>
        <p:spPr>
          <a:xfrm>
            <a:off x="7332671" y="2331916"/>
            <a:ext cx="425351" cy="383695"/>
          </a:xfrm>
          <a:prstGeom prst="ellipse">
            <a:avLst/>
          </a:prstGeom>
          <a:solidFill>
            <a:srgbClr val="FFFF00">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row: Up 82">
            <a:extLst>
              <a:ext uri="{FF2B5EF4-FFF2-40B4-BE49-F238E27FC236}">
                <a16:creationId xmlns:a16="http://schemas.microsoft.com/office/drawing/2014/main" id="{297AB973-072F-4A06-9C4B-CEFEFD86BC76}"/>
              </a:ext>
            </a:extLst>
          </p:cNvPr>
          <p:cNvSpPr/>
          <p:nvPr/>
        </p:nvSpPr>
        <p:spPr>
          <a:xfrm rot="13418418">
            <a:off x="7359733" y="485053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4" name="Arrow: Up 83">
            <a:extLst>
              <a:ext uri="{FF2B5EF4-FFF2-40B4-BE49-F238E27FC236}">
                <a16:creationId xmlns:a16="http://schemas.microsoft.com/office/drawing/2014/main" id="{A750C641-C920-4937-9874-8653996B1F46}"/>
              </a:ext>
            </a:extLst>
          </p:cNvPr>
          <p:cNvSpPr/>
          <p:nvPr/>
        </p:nvSpPr>
        <p:spPr>
          <a:xfrm rot="10800000">
            <a:off x="9212528" y="546104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5" name="Arrow: Up 84">
            <a:extLst>
              <a:ext uri="{FF2B5EF4-FFF2-40B4-BE49-F238E27FC236}">
                <a16:creationId xmlns:a16="http://schemas.microsoft.com/office/drawing/2014/main" id="{198E3A9A-3100-4036-9866-8F86E81BCF0E}"/>
              </a:ext>
            </a:extLst>
          </p:cNvPr>
          <p:cNvSpPr/>
          <p:nvPr/>
        </p:nvSpPr>
        <p:spPr>
          <a:xfrm rot="16200000">
            <a:off x="7196109" y="366170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6" name="Arrow: Up 85">
            <a:extLst>
              <a:ext uri="{FF2B5EF4-FFF2-40B4-BE49-F238E27FC236}">
                <a16:creationId xmlns:a16="http://schemas.microsoft.com/office/drawing/2014/main" id="{C5AFAB0E-4417-4A16-96A6-B3420BDC58EC}"/>
              </a:ext>
            </a:extLst>
          </p:cNvPr>
          <p:cNvSpPr/>
          <p:nvPr/>
        </p:nvSpPr>
        <p:spPr>
          <a:xfrm rot="5400000">
            <a:off x="11174384" y="364265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7" name="Arrow: Up 86">
            <a:extLst>
              <a:ext uri="{FF2B5EF4-FFF2-40B4-BE49-F238E27FC236}">
                <a16:creationId xmlns:a16="http://schemas.microsoft.com/office/drawing/2014/main" id="{BEA97FB5-D89F-4C83-9951-81B04400EA7E}"/>
              </a:ext>
            </a:extLst>
          </p:cNvPr>
          <p:cNvSpPr/>
          <p:nvPr/>
        </p:nvSpPr>
        <p:spPr>
          <a:xfrm rot="20034934">
            <a:off x="8323790" y="199936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8" name="Arrow: Up 87">
            <a:extLst>
              <a:ext uri="{FF2B5EF4-FFF2-40B4-BE49-F238E27FC236}">
                <a16:creationId xmlns:a16="http://schemas.microsoft.com/office/drawing/2014/main" id="{6ED0B7D0-9259-49C2-B6F2-401B3C9DC2D6}"/>
              </a:ext>
            </a:extLst>
          </p:cNvPr>
          <p:cNvSpPr/>
          <p:nvPr/>
        </p:nvSpPr>
        <p:spPr>
          <a:xfrm rot="1609743">
            <a:off x="10402980" y="206636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9" name="Arrow: Up 88">
            <a:extLst>
              <a:ext uri="{FF2B5EF4-FFF2-40B4-BE49-F238E27FC236}">
                <a16:creationId xmlns:a16="http://schemas.microsoft.com/office/drawing/2014/main" id="{A9A9835D-4C13-46A2-9544-700B59F225E2}"/>
              </a:ext>
            </a:extLst>
          </p:cNvPr>
          <p:cNvSpPr/>
          <p:nvPr/>
        </p:nvSpPr>
        <p:spPr>
          <a:xfrm rot="12255105">
            <a:off x="8155433" y="522580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0" name="Arrow: Up 89">
            <a:extLst>
              <a:ext uri="{FF2B5EF4-FFF2-40B4-BE49-F238E27FC236}">
                <a16:creationId xmlns:a16="http://schemas.microsoft.com/office/drawing/2014/main" id="{2397C313-BE4C-43E0-849D-3ACE97B806D4}"/>
              </a:ext>
            </a:extLst>
          </p:cNvPr>
          <p:cNvSpPr/>
          <p:nvPr/>
        </p:nvSpPr>
        <p:spPr>
          <a:xfrm rot="8799850">
            <a:off x="10165782" y="541942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91" name="Connector: Curved 90">
            <a:extLst>
              <a:ext uri="{FF2B5EF4-FFF2-40B4-BE49-F238E27FC236}">
                <a16:creationId xmlns:a16="http://schemas.microsoft.com/office/drawing/2014/main" id="{1E3150F6-7B1F-4DE5-B72C-E35AABF23992}"/>
              </a:ext>
            </a:extLst>
          </p:cNvPr>
          <p:cNvCxnSpPr/>
          <p:nvPr/>
        </p:nvCxnSpPr>
        <p:spPr>
          <a:xfrm flipH="1" flipV="1">
            <a:off x="7659203" y="2638066"/>
            <a:ext cx="1275080" cy="1371600"/>
          </a:xfrm>
          <a:prstGeom prst="curvedConnector3">
            <a:avLst>
              <a:gd name="adj1" fmla="val 29829"/>
            </a:avLst>
          </a:prstGeom>
          <a:ln>
            <a:tailEnd type="triangle"/>
          </a:ln>
        </p:spPr>
        <p:style>
          <a:lnRef idx="2">
            <a:schemeClr val="dk1"/>
          </a:lnRef>
          <a:fillRef idx="0">
            <a:schemeClr val="dk1"/>
          </a:fillRef>
          <a:effectRef idx="1">
            <a:schemeClr val="dk1"/>
          </a:effectRef>
          <a:fontRef idx="minor">
            <a:schemeClr val="tx1"/>
          </a:fontRef>
        </p:style>
      </p:cxnSp>
      <p:sp>
        <p:nvSpPr>
          <p:cNvPr id="16" name="Rectangle 15">
            <a:extLst>
              <a:ext uri="{FF2B5EF4-FFF2-40B4-BE49-F238E27FC236}">
                <a16:creationId xmlns:a16="http://schemas.microsoft.com/office/drawing/2014/main" id="{40974424-C769-418F-95A6-4D659484BE6A}"/>
              </a:ext>
            </a:extLst>
          </p:cNvPr>
          <p:cNvSpPr/>
          <p:nvPr/>
        </p:nvSpPr>
        <p:spPr>
          <a:xfrm>
            <a:off x="5620398" y="2721747"/>
            <a:ext cx="1410582" cy="8291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3" name="Picture 62" descr="Chart, bar chart&#10;&#10;Description automatically generated">
            <a:extLst>
              <a:ext uri="{FF2B5EF4-FFF2-40B4-BE49-F238E27FC236}">
                <a16:creationId xmlns:a16="http://schemas.microsoft.com/office/drawing/2014/main" id="{698D9C8D-E54D-4D54-B3A9-9A00B843CF1F}"/>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5723567" y="2818636"/>
            <a:ext cx="1204595" cy="634365"/>
          </a:xfrm>
          <a:prstGeom prst="rect">
            <a:avLst/>
          </a:prstGeom>
          <a:noFill/>
          <a:ln>
            <a:noFill/>
          </a:ln>
        </p:spPr>
      </p:pic>
      <p:sp>
        <p:nvSpPr>
          <p:cNvPr id="27" name="Rectangle 26">
            <a:extLst>
              <a:ext uri="{FF2B5EF4-FFF2-40B4-BE49-F238E27FC236}">
                <a16:creationId xmlns:a16="http://schemas.microsoft.com/office/drawing/2014/main" id="{315B4A86-F6C1-4D3B-AE95-1B6416905207}"/>
              </a:ext>
            </a:extLst>
          </p:cNvPr>
          <p:cNvSpPr/>
          <p:nvPr/>
        </p:nvSpPr>
        <p:spPr>
          <a:xfrm>
            <a:off x="6642852" y="2938102"/>
            <a:ext cx="279389"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4BC2F1C-6F83-47EF-8E85-3591D60CC89B}"/>
              </a:ext>
            </a:extLst>
          </p:cNvPr>
          <p:cNvSpPr/>
          <p:nvPr/>
        </p:nvSpPr>
        <p:spPr>
          <a:xfrm>
            <a:off x="5733080" y="3046301"/>
            <a:ext cx="763438"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37A0B36-5C16-4FCA-8A2D-6F68521C4E96}"/>
              </a:ext>
            </a:extLst>
          </p:cNvPr>
          <p:cNvSpPr/>
          <p:nvPr/>
        </p:nvSpPr>
        <p:spPr>
          <a:xfrm>
            <a:off x="5990050" y="3243146"/>
            <a:ext cx="129382"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 Box 2">
            <a:extLst>
              <a:ext uri="{FF2B5EF4-FFF2-40B4-BE49-F238E27FC236}">
                <a16:creationId xmlns:a16="http://schemas.microsoft.com/office/drawing/2014/main" id="{38F6B3FF-24C8-4899-BD16-91B82B9736F1}"/>
              </a:ext>
            </a:extLst>
          </p:cNvPr>
          <p:cNvSpPr txBox="1">
            <a:spLocks noChangeArrowheads="1"/>
          </p:cNvSpPr>
          <p:nvPr/>
        </p:nvSpPr>
        <p:spPr bwMode="auto">
          <a:xfrm>
            <a:off x="5627953" y="4980231"/>
            <a:ext cx="1405890" cy="916305"/>
          </a:xfrm>
          <a:prstGeom prst="rect">
            <a:avLst/>
          </a:prstGeom>
          <a:solidFill>
            <a:schemeClr val="bg1">
              <a:lumMod val="50000"/>
              <a:lumOff val="5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Rectangle 64">
            <a:extLst>
              <a:ext uri="{FF2B5EF4-FFF2-40B4-BE49-F238E27FC236}">
                <a16:creationId xmlns:a16="http://schemas.microsoft.com/office/drawing/2014/main" id="{6951C355-3A93-4ED6-AEB4-652E6A1ADF75}"/>
              </a:ext>
            </a:extLst>
          </p:cNvPr>
          <p:cNvSpPr/>
          <p:nvPr/>
        </p:nvSpPr>
        <p:spPr>
          <a:xfrm>
            <a:off x="6837264" y="4991367"/>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Isosceles Triangle 67">
            <a:extLst>
              <a:ext uri="{FF2B5EF4-FFF2-40B4-BE49-F238E27FC236}">
                <a16:creationId xmlns:a16="http://schemas.microsoft.com/office/drawing/2014/main" id="{90E87B86-D18D-4E87-B441-1952C625A1EB}"/>
              </a:ext>
            </a:extLst>
          </p:cNvPr>
          <p:cNvSpPr/>
          <p:nvPr/>
        </p:nvSpPr>
        <p:spPr>
          <a:xfrm>
            <a:off x="6862664" y="5023752"/>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Isosceles Triangle 68">
            <a:extLst>
              <a:ext uri="{FF2B5EF4-FFF2-40B4-BE49-F238E27FC236}">
                <a16:creationId xmlns:a16="http://schemas.microsoft.com/office/drawing/2014/main" id="{433EBFAE-6FFC-4413-A463-2E254106445A}"/>
              </a:ext>
            </a:extLst>
          </p:cNvPr>
          <p:cNvSpPr/>
          <p:nvPr/>
        </p:nvSpPr>
        <p:spPr>
          <a:xfrm rot="10800000">
            <a:off x="6874094" y="5731142"/>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7CB1AC5F-0ED4-4079-AF55-8263B58FF3FB}"/>
              </a:ext>
            </a:extLst>
          </p:cNvPr>
          <p:cNvSpPr/>
          <p:nvPr/>
        </p:nvSpPr>
        <p:spPr>
          <a:xfrm>
            <a:off x="6828784" y="4987189"/>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1" name="Isosceles Triangle 70">
            <a:extLst>
              <a:ext uri="{FF2B5EF4-FFF2-40B4-BE49-F238E27FC236}">
                <a16:creationId xmlns:a16="http://schemas.microsoft.com/office/drawing/2014/main" id="{D2CE8CE6-821B-4428-9626-96BA588B1CC1}"/>
              </a:ext>
            </a:extLst>
          </p:cNvPr>
          <p:cNvSpPr/>
          <p:nvPr/>
        </p:nvSpPr>
        <p:spPr>
          <a:xfrm>
            <a:off x="6854184" y="5019574"/>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2" name="Isosceles Triangle 81">
            <a:extLst>
              <a:ext uri="{FF2B5EF4-FFF2-40B4-BE49-F238E27FC236}">
                <a16:creationId xmlns:a16="http://schemas.microsoft.com/office/drawing/2014/main" id="{B6C07720-7BAA-450E-A81B-4A57CF76C2D8}"/>
              </a:ext>
            </a:extLst>
          </p:cNvPr>
          <p:cNvSpPr/>
          <p:nvPr/>
        </p:nvSpPr>
        <p:spPr>
          <a:xfrm rot="10800000">
            <a:off x="6865614" y="5726964"/>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2" name="Text Box 2">
            <a:extLst>
              <a:ext uri="{FF2B5EF4-FFF2-40B4-BE49-F238E27FC236}">
                <a16:creationId xmlns:a16="http://schemas.microsoft.com/office/drawing/2014/main" id="{7A08832F-D06C-4E68-B284-D10E0D954B41}"/>
              </a:ext>
            </a:extLst>
          </p:cNvPr>
          <p:cNvSpPr txBox="1">
            <a:spLocks noChangeArrowheads="1"/>
          </p:cNvSpPr>
          <p:nvPr/>
        </p:nvSpPr>
        <p:spPr bwMode="auto">
          <a:xfrm>
            <a:off x="5652391" y="5155901"/>
            <a:ext cx="1160145" cy="737235"/>
          </a:xfrm>
          <a:prstGeom prst="rect">
            <a:avLst/>
          </a:prstGeom>
          <a:solidFill>
            <a:sysClr val="window" lastClr="FFFFFF">
              <a:lumMod val="85000"/>
            </a:sysClr>
          </a:solidFill>
          <a:ln w="9525">
            <a:solidFill>
              <a:srgbClr val="000000"/>
            </a:solid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Tree Name #1: 4</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81DCE2F-EBEE-42AB-AB25-3A24E1B057A7}"/>
              </a:ext>
            </a:extLst>
          </p:cNvPr>
          <p:cNvPicPr>
            <a:picLocks noChangeAspect="1"/>
          </p:cNvPicPr>
          <p:nvPr/>
        </p:nvPicPr>
        <p:blipFill>
          <a:blip r:embed="rId10"/>
          <a:stretch>
            <a:fillRect/>
          </a:stretch>
        </p:blipFill>
        <p:spPr>
          <a:xfrm>
            <a:off x="5675568" y="5285561"/>
            <a:ext cx="1092256" cy="428647"/>
          </a:xfrm>
          <a:prstGeom prst="rect">
            <a:avLst/>
          </a:prstGeom>
        </p:spPr>
      </p:pic>
      <p:pic>
        <p:nvPicPr>
          <p:cNvPr id="17" name="Picture 16">
            <a:extLst>
              <a:ext uri="{FF2B5EF4-FFF2-40B4-BE49-F238E27FC236}">
                <a16:creationId xmlns:a16="http://schemas.microsoft.com/office/drawing/2014/main" id="{3DAB9BA5-FAB0-4C63-8220-0917DDD5AB08}"/>
              </a:ext>
            </a:extLst>
          </p:cNvPr>
          <p:cNvPicPr>
            <a:picLocks noChangeAspect="1"/>
          </p:cNvPicPr>
          <p:nvPr/>
        </p:nvPicPr>
        <p:blipFill>
          <a:blip r:embed="rId11"/>
          <a:stretch>
            <a:fillRect/>
          </a:stretch>
        </p:blipFill>
        <p:spPr>
          <a:xfrm>
            <a:off x="5682241" y="5699164"/>
            <a:ext cx="1092256" cy="254013"/>
          </a:xfrm>
          <a:prstGeom prst="rect">
            <a:avLst/>
          </a:prstGeom>
        </p:spPr>
      </p:pic>
      <p:sp>
        <p:nvSpPr>
          <p:cNvPr id="93" name="Speech Bubble: Rectangle with Corners Rounded 92">
            <a:extLst>
              <a:ext uri="{FF2B5EF4-FFF2-40B4-BE49-F238E27FC236}">
                <a16:creationId xmlns:a16="http://schemas.microsoft.com/office/drawing/2014/main" id="{8126542E-FC3A-42E2-8617-947775FE0E32}"/>
              </a:ext>
            </a:extLst>
          </p:cNvPr>
          <p:cNvSpPr/>
          <p:nvPr/>
        </p:nvSpPr>
        <p:spPr>
          <a:xfrm>
            <a:off x="7980115" y="3833009"/>
            <a:ext cx="3360244" cy="1160418"/>
          </a:xfrm>
          <a:prstGeom prst="wedgeRoundRectCallout">
            <a:avLst>
              <a:gd name="adj1" fmla="val -89593"/>
              <a:gd name="adj2" fmla="val 90120"/>
              <a:gd name="adj3" fmla="val 16667"/>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pic>
        <p:nvPicPr>
          <p:cNvPr id="21" name="Picture 20">
            <a:extLst>
              <a:ext uri="{FF2B5EF4-FFF2-40B4-BE49-F238E27FC236}">
                <a16:creationId xmlns:a16="http://schemas.microsoft.com/office/drawing/2014/main" id="{79E69512-07B0-46C9-8017-49FB22CC3CD0}"/>
              </a:ext>
            </a:extLst>
          </p:cNvPr>
          <p:cNvPicPr>
            <a:picLocks noChangeAspect="1"/>
          </p:cNvPicPr>
          <p:nvPr/>
        </p:nvPicPr>
        <p:blipFill>
          <a:blip r:embed="rId12"/>
          <a:stretch>
            <a:fillRect/>
          </a:stretch>
        </p:blipFill>
        <p:spPr>
          <a:xfrm>
            <a:off x="8085198" y="3961903"/>
            <a:ext cx="3189249" cy="937804"/>
          </a:xfrm>
          <a:prstGeom prst="rect">
            <a:avLst/>
          </a:prstGeom>
        </p:spPr>
      </p:pic>
      <p:sp>
        <p:nvSpPr>
          <p:cNvPr id="94" name="Rectangle 93">
            <a:extLst>
              <a:ext uri="{FF2B5EF4-FFF2-40B4-BE49-F238E27FC236}">
                <a16:creationId xmlns:a16="http://schemas.microsoft.com/office/drawing/2014/main" id="{99EF0FC0-38D4-4884-A6FF-6E1A936B0C3A}"/>
              </a:ext>
            </a:extLst>
          </p:cNvPr>
          <p:cNvSpPr/>
          <p:nvPr/>
        </p:nvSpPr>
        <p:spPr>
          <a:xfrm>
            <a:off x="5666125" y="5329426"/>
            <a:ext cx="1101699" cy="31508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70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ppt_w</p:attrName>
                                        </p:attrNameLst>
                                      </p:cBhvr>
                                      <p:tavLst>
                                        <p:tav tm="0">
                                          <p:val>
                                            <p:fltVal val="0"/>
                                          </p:val>
                                        </p:tav>
                                        <p:tav tm="100000">
                                          <p:val>
                                            <p:strVal val="#ppt_w"/>
                                          </p:val>
                                        </p:tav>
                                      </p:tavLst>
                                    </p:anim>
                                    <p:anim calcmode="lin" valueType="num">
                                      <p:cBhvr>
                                        <p:cTn id="8" dur="500" fill="hold"/>
                                        <p:tgtEl>
                                          <p:spTgt spid="92"/>
                                        </p:tgtEl>
                                        <p:attrNameLst>
                                          <p:attrName>ppt_h</p:attrName>
                                        </p:attrNameLst>
                                      </p:cBhvr>
                                      <p:tavLst>
                                        <p:tav tm="0">
                                          <p:val>
                                            <p:fltVal val="0"/>
                                          </p:val>
                                        </p:tav>
                                        <p:tav tm="100000">
                                          <p:val>
                                            <p:strVal val="#ppt_h"/>
                                          </p:val>
                                        </p:tav>
                                      </p:tavLst>
                                    </p:anim>
                                    <p:animEffect transition="in" filter="fade">
                                      <p:cBhvr>
                                        <p:cTn id="9" dur="500"/>
                                        <p:tgtEl>
                                          <p:spTgt spid="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childTnLst>
                          </p:cTn>
                        </p:par>
                        <p:par>
                          <p:cTn id="17" fill="hold">
                            <p:stCondLst>
                              <p:cond delay="500"/>
                            </p:stCondLst>
                            <p:childTnLst>
                              <p:par>
                                <p:cTn id="18" presetID="10" presetClass="exit" presetSubtype="0" fill="hold" nodeType="afterEffect">
                                  <p:stCondLst>
                                    <p:cond delay="0"/>
                                  </p:stCondLst>
                                  <p:childTnLst>
                                    <p:animEffect transition="out" filter="fade">
                                      <p:cBhvr>
                                        <p:cTn id="19" dur="500"/>
                                        <p:tgtEl>
                                          <p:spTgt spid="62"/>
                                        </p:tgtEl>
                                      </p:cBhvr>
                                    </p:animEffect>
                                    <p:set>
                                      <p:cBhvr>
                                        <p:cTn id="20" dur="1" fill="hold">
                                          <p:stCondLst>
                                            <p:cond delay="499"/>
                                          </p:stCondLst>
                                        </p:cTn>
                                        <p:tgtEl>
                                          <p:spTgt spid="62"/>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61"/>
                                        </p:tgtEl>
                                      </p:cBhvr>
                                    </p:animEffect>
                                    <p:set>
                                      <p:cBhvr>
                                        <p:cTn id="23" dur="1" fill="hold">
                                          <p:stCondLst>
                                            <p:cond delay="499"/>
                                          </p:stCondLst>
                                        </p:cTn>
                                        <p:tgtEl>
                                          <p:spTgt spid="6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55"/>
                                        </p:tgtEl>
                                      </p:cBhvr>
                                    </p:animEffect>
                                    <p:set>
                                      <p:cBhvr>
                                        <p:cTn id="26" dur="1" fill="hold">
                                          <p:stCondLst>
                                            <p:cond delay="499"/>
                                          </p:stCondLst>
                                        </p:cTn>
                                        <p:tgtEl>
                                          <p:spTgt spid="55"/>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57"/>
                                        </p:tgtEl>
                                      </p:cBhvr>
                                    </p:animEffect>
                                    <p:set>
                                      <p:cBhvr>
                                        <p:cTn id="29" dur="1" fill="hold">
                                          <p:stCondLst>
                                            <p:cond delay="499"/>
                                          </p:stCondLst>
                                        </p:cTn>
                                        <p:tgtEl>
                                          <p:spTgt spid="57"/>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56"/>
                                        </p:tgtEl>
                                      </p:cBhvr>
                                    </p:animEffect>
                                    <p:set>
                                      <p:cBhvr>
                                        <p:cTn id="32" dur="1" fill="hold">
                                          <p:stCondLst>
                                            <p:cond delay="499"/>
                                          </p:stCondLst>
                                        </p:cTn>
                                        <p:tgtEl>
                                          <p:spTgt spid="56"/>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60"/>
                                        </p:tgtEl>
                                      </p:cBhvr>
                                    </p:animEffect>
                                    <p:set>
                                      <p:cBhvr>
                                        <p:cTn id="35" dur="1" fill="hold">
                                          <p:stCondLst>
                                            <p:cond delay="499"/>
                                          </p:stCondLst>
                                        </p:cTn>
                                        <p:tgtEl>
                                          <p:spTgt spid="60"/>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8"/>
                                        </p:tgtEl>
                                      </p:cBhvr>
                                    </p:animEffect>
                                    <p:set>
                                      <p:cBhvr>
                                        <p:cTn id="38" dur="1" fill="hold">
                                          <p:stCondLst>
                                            <p:cond delay="499"/>
                                          </p:stCondLst>
                                        </p:cTn>
                                        <p:tgtEl>
                                          <p:spTgt spid="5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77"/>
                                        </p:tgtEl>
                                      </p:cBhvr>
                                    </p:animEffect>
                                    <p:set>
                                      <p:cBhvr>
                                        <p:cTn id="41" dur="1" fill="hold">
                                          <p:stCondLst>
                                            <p:cond delay="499"/>
                                          </p:stCondLst>
                                        </p:cTn>
                                        <p:tgtEl>
                                          <p:spTgt spid="7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76"/>
                                        </p:tgtEl>
                                      </p:cBhvr>
                                    </p:animEffect>
                                    <p:set>
                                      <p:cBhvr>
                                        <p:cTn id="44" dur="1" fill="hold">
                                          <p:stCondLst>
                                            <p:cond delay="499"/>
                                          </p:stCondLst>
                                        </p:cTn>
                                        <p:tgtEl>
                                          <p:spTgt spid="76"/>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54"/>
                                        </p:tgtEl>
                                      </p:cBhvr>
                                    </p:animEffect>
                                    <p:set>
                                      <p:cBhvr>
                                        <p:cTn id="47" dur="1" fill="hold">
                                          <p:stCondLst>
                                            <p:cond delay="499"/>
                                          </p:stCondLst>
                                        </p:cTn>
                                        <p:tgtEl>
                                          <p:spTgt spid="54"/>
                                        </p:tgtEl>
                                        <p:attrNameLst>
                                          <p:attrName>style.visibility</p:attrName>
                                        </p:attrNameLst>
                                      </p:cBhvr>
                                      <p:to>
                                        <p:strVal val="hidden"/>
                                      </p:to>
                                    </p:set>
                                  </p:childTnLst>
                                </p:cTn>
                              </p:par>
                            </p:childTnLst>
                          </p:cTn>
                        </p:par>
                        <p:par>
                          <p:cTn id="48" fill="hold">
                            <p:stCondLst>
                              <p:cond delay="1000"/>
                            </p:stCondLst>
                            <p:childTnLst>
                              <p:par>
                                <p:cTn id="49" presetID="53" presetClass="entr" presetSubtype="16" fill="hold" nodeType="after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p:cTn id="51" dur="500" fill="hold"/>
                                        <p:tgtEl>
                                          <p:spTgt spid="63"/>
                                        </p:tgtEl>
                                        <p:attrNameLst>
                                          <p:attrName>ppt_w</p:attrName>
                                        </p:attrNameLst>
                                      </p:cBhvr>
                                      <p:tavLst>
                                        <p:tav tm="0">
                                          <p:val>
                                            <p:fltVal val="0"/>
                                          </p:val>
                                        </p:tav>
                                        <p:tav tm="100000">
                                          <p:val>
                                            <p:strVal val="#ppt_w"/>
                                          </p:val>
                                        </p:tav>
                                      </p:tavLst>
                                    </p:anim>
                                    <p:anim calcmode="lin" valueType="num">
                                      <p:cBhvr>
                                        <p:cTn id="52" dur="500" fill="hold"/>
                                        <p:tgtEl>
                                          <p:spTgt spid="63"/>
                                        </p:tgtEl>
                                        <p:attrNameLst>
                                          <p:attrName>ppt_h</p:attrName>
                                        </p:attrNameLst>
                                      </p:cBhvr>
                                      <p:tavLst>
                                        <p:tav tm="0">
                                          <p:val>
                                            <p:fltVal val="0"/>
                                          </p:val>
                                        </p:tav>
                                        <p:tav tm="100000">
                                          <p:val>
                                            <p:strVal val="#ppt_h"/>
                                          </p:val>
                                        </p:tav>
                                      </p:tavLst>
                                    </p:anim>
                                    <p:animEffect transition="in" filter="fade">
                                      <p:cBhvr>
                                        <p:cTn id="53" dur="500"/>
                                        <p:tgtEl>
                                          <p:spTgt spid="6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 calcmode="lin" valueType="num">
                                      <p:cBhvr>
                                        <p:cTn id="56" dur="500" fill="hold"/>
                                        <p:tgtEl>
                                          <p:spTgt spid="66"/>
                                        </p:tgtEl>
                                        <p:attrNameLst>
                                          <p:attrName>ppt_w</p:attrName>
                                        </p:attrNameLst>
                                      </p:cBhvr>
                                      <p:tavLst>
                                        <p:tav tm="0">
                                          <p:val>
                                            <p:fltVal val="0"/>
                                          </p:val>
                                        </p:tav>
                                        <p:tav tm="100000">
                                          <p:val>
                                            <p:strVal val="#ppt_w"/>
                                          </p:val>
                                        </p:tav>
                                      </p:tavLst>
                                    </p:anim>
                                    <p:anim calcmode="lin" valueType="num">
                                      <p:cBhvr>
                                        <p:cTn id="57" dur="500" fill="hold"/>
                                        <p:tgtEl>
                                          <p:spTgt spid="66"/>
                                        </p:tgtEl>
                                        <p:attrNameLst>
                                          <p:attrName>ppt_h</p:attrName>
                                        </p:attrNameLst>
                                      </p:cBhvr>
                                      <p:tavLst>
                                        <p:tav tm="0">
                                          <p:val>
                                            <p:fltVal val="0"/>
                                          </p:val>
                                        </p:tav>
                                        <p:tav tm="100000">
                                          <p:val>
                                            <p:strVal val="#ppt_h"/>
                                          </p:val>
                                        </p:tav>
                                      </p:tavLst>
                                    </p:anim>
                                    <p:animEffect transition="in" filter="fade">
                                      <p:cBhvr>
                                        <p:cTn id="58" dur="500"/>
                                        <p:tgtEl>
                                          <p:spTgt spid="6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p:cTn id="61" dur="500" fill="hold"/>
                                        <p:tgtEl>
                                          <p:spTgt spid="67"/>
                                        </p:tgtEl>
                                        <p:attrNameLst>
                                          <p:attrName>ppt_w</p:attrName>
                                        </p:attrNameLst>
                                      </p:cBhvr>
                                      <p:tavLst>
                                        <p:tav tm="0">
                                          <p:val>
                                            <p:fltVal val="0"/>
                                          </p:val>
                                        </p:tav>
                                        <p:tav tm="100000">
                                          <p:val>
                                            <p:strVal val="#ppt_w"/>
                                          </p:val>
                                        </p:tav>
                                      </p:tavLst>
                                    </p:anim>
                                    <p:anim calcmode="lin" valueType="num">
                                      <p:cBhvr>
                                        <p:cTn id="62" dur="500" fill="hold"/>
                                        <p:tgtEl>
                                          <p:spTgt spid="67"/>
                                        </p:tgtEl>
                                        <p:attrNameLst>
                                          <p:attrName>ppt_h</p:attrName>
                                        </p:attrNameLst>
                                      </p:cBhvr>
                                      <p:tavLst>
                                        <p:tav tm="0">
                                          <p:val>
                                            <p:fltVal val="0"/>
                                          </p:val>
                                        </p:tav>
                                        <p:tav tm="100000">
                                          <p:val>
                                            <p:strVal val="#ppt_h"/>
                                          </p:val>
                                        </p:tav>
                                      </p:tavLst>
                                    </p:anim>
                                    <p:animEffect transition="in" filter="fade">
                                      <p:cBhvr>
                                        <p:cTn id="63" dur="500"/>
                                        <p:tgtEl>
                                          <p:spTgt spid="6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500" fill="hold"/>
                                        <p:tgtEl>
                                          <p:spTgt spid="27"/>
                                        </p:tgtEl>
                                        <p:attrNameLst>
                                          <p:attrName>ppt_w</p:attrName>
                                        </p:attrNameLst>
                                      </p:cBhvr>
                                      <p:tavLst>
                                        <p:tav tm="0">
                                          <p:val>
                                            <p:fltVal val="0"/>
                                          </p:val>
                                        </p:tav>
                                        <p:tav tm="100000">
                                          <p:val>
                                            <p:strVal val="#ppt_w"/>
                                          </p:val>
                                        </p:tav>
                                      </p:tavLst>
                                    </p:anim>
                                    <p:anim calcmode="lin" valueType="num">
                                      <p:cBhvr>
                                        <p:cTn id="67" dur="500" fill="hold"/>
                                        <p:tgtEl>
                                          <p:spTgt spid="27"/>
                                        </p:tgtEl>
                                        <p:attrNameLst>
                                          <p:attrName>ppt_h</p:attrName>
                                        </p:attrNameLst>
                                      </p:cBhvr>
                                      <p:tavLst>
                                        <p:tav tm="0">
                                          <p:val>
                                            <p:fltVal val="0"/>
                                          </p:val>
                                        </p:tav>
                                        <p:tav tm="100000">
                                          <p:val>
                                            <p:strVal val="#ppt_h"/>
                                          </p:val>
                                        </p:tav>
                                      </p:tavLst>
                                    </p:anim>
                                    <p:animEffect transition="in" filter="fade">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fill="hold"/>
                                        <p:tgtEl>
                                          <p:spTgt spid="9"/>
                                        </p:tgtEl>
                                        <p:attrNameLst>
                                          <p:attrName>ppt_w</p:attrName>
                                        </p:attrNameLst>
                                      </p:cBhvr>
                                      <p:tavLst>
                                        <p:tav tm="0">
                                          <p:val>
                                            <p:fltVal val="0"/>
                                          </p:val>
                                        </p:tav>
                                        <p:tav tm="100000">
                                          <p:val>
                                            <p:strVal val="#ppt_w"/>
                                          </p:val>
                                        </p:tav>
                                      </p:tavLst>
                                    </p:anim>
                                    <p:anim calcmode="lin" valueType="num">
                                      <p:cBhvr>
                                        <p:cTn id="74" dur="500" fill="hold"/>
                                        <p:tgtEl>
                                          <p:spTgt spid="9"/>
                                        </p:tgtEl>
                                        <p:attrNameLst>
                                          <p:attrName>ppt_h</p:attrName>
                                        </p:attrNameLst>
                                      </p:cBhvr>
                                      <p:tavLst>
                                        <p:tav tm="0">
                                          <p:val>
                                            <p:fltVal val="0"/>
                                          </p:val>
                                        </p:tav>
                                        <p:tav tm="100000">
                                          <p:val>
                                            <p:strVal val="#ppt_h"/>
                                          </p:val>
                                        </p:tav>
                                      </p:tavLst>
                                    </p:anim>
                                    <p:animEffect transition="in" filter="fade">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p:cTn id="80" dur="500" fill="hold"/>
                                        <p:tgtEl>
                                          <p:spTgt spid="17"/>
                                        </p:tgtEl>
                                        <p:attrNameLst>
                                          <p:attrName>ppt_w</p:attrName>
                                        </p:attrNameLst>
                                      </p:cBhvr>
                                      <p:tavLst>
                                        <p:tav tm="0">
                                          <p:val>
                                            <p:fltVal val="0"/>
                                          </p:val>
                                        </p:tav>
                                        <p:tav tm="100000">
                                          <p:val>
                                            <p:strVal val="#ppt_w"/>
                                          </p:val>
                                        </p:tav>
                                      </p:tavLst>
                                    </p:anim>
                                    <p:anim calcmode="lin" valueType="num">
                                      <p:cBhvr>
                                        <p:cTn id="81" dur="500" fill="hold"/>
                                        <p:tgtEl>
                                          <p:spTgt spid="17"/>
                                        </p:tgtEl>
                                        <p:attrNameLst>
                                          <p:attrName>ppt_h</p:attrName>
                                        </p:attrNameLst>
                                      </p:cBhvr>
                                      <p:tavLst>
                                        <p:tav tm="0">
                                          <p:val>
                                            <p:fltVal val="0"/>
                                          </p:val>
                                        </p:tav>
                                        <p:tav tm="100000">
                                          <p:val>
                                            <p:strVal val="#ppt_h"/>
                                          </p:val>
                                        </p:tav>
                                      </p:tavLst>
                                    </p:anim>
                                    <p:animEffect transition="in" filter="fade">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1" end="1"/>
                                            </p:txEl>
                                          </p:spTgt>
                                        </p:tgtEl>
                                        <p:attrNameLst>
                                          <p:attrName>style.visibility</p:attrName>
                                        </p:attrNameLst>
                                      </p:cBhvr>
                                      <p:to>
                                        <p:strVal val="visible"/>
                                      </p:to>
                                    </p:set>
                                    <p:anim calcmode="lin" valueType="num">
                                      <p:cBhvr additive="base">
                                        <p:cTn id="8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
                                            <p:txEl>
                                              <p:pRg st="2" end="2"/>
                                            </p:txEl>
                                          </p:spTgt>
                                        </p:tgtEl>
                                        <p:attrNameLst>
                                          <p:attrName>style.visibility</p:attrName>
                                        </p:attrNameLst>
                                      </p:cBhvr>
                                      <p:to>
                                        <p:strVal val="visible"/>
                                      </p:to>
                                    </p:set>
                                    <p:anim calcmode="lin" valueType="num">
                                      <p:cBhvr additive="base">
                                        <p:cTn id="9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
                                            <p:txEl>
                                              <p:pRg st="3" end="3"/>
                                            </p:txEl>
                                          </p:spTgt>
                                        </p:tgtEl>
                                        <p:attrNameLst>
                                          <p:attrName>style.visibility</p:attrName>
                                        </p:attrNameLst>
                                      </p:cBhvr>
                                      <p:to>
                                        <p:strVal val="visible"/>
                                      </p:to>
                                    </p:set>
                                    <p:anim calcmode="lin" valueType="num">
                                      <p:cBhvr additive="base">
                                        <p:cTn id="9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anim calcmode="lin" valueType="num">
                                      <p:cBhvr additive="base">
                                        <p:cTn id="9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3">
                                            <p:txEl>
                                              <p:pRg st="5" end="5"/>
                                            </p:txEl>
                                          </p:spTgt>
                                        </p:tgtEl>
                                        <p:attrNameLst>
                                          <p:attrName>style.visibility</p:attrName>
                                        </p:attrNameLst>
                                      </p:cBhvr>
                                      <p:to>
                                        <p:strVal val="visible"/>
                                      </p:to>
                                    </p:set>
                                    <p:anim calcmode="lin" valueType="num">
                                      <p:cBhvr additive="base">
                                        <p:cTn id="10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
                                            <p:txEl>
                                              <p:pRg st="6" end="6"/>
                                            </p:txEl>
                                          </p:spTgt>
                                        </p:tgtEl>
                                        <p:attrNameLst>
                                          <p:attrName>style.visibility</p:attrName>
                                        </p:attrNameLst>
                                      </p:cBhvr>
                                      <p:to>
                                        <p:strVal val="visible"/>
                                      </p:to>
                                    </p:set>
                                    <p:anim calcmode="lin" valueType="num">
                                      <p:cBhvr additive="base">
                                        <p:cTn id="10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53" presetClass="entr" presetSubtype="16" fill="hold" grpId="0" nodeType="clickEffect">
                                  <p:stCondLst>
                                    <p:cond delay="0"/>
                                  </p:stCondLst>
                                  <p:childTnLst>
                                    <p:set>
                                      <p:cBhvr>
                                        <p:cTn id="112" dur="1" fill="hold">
                                          <p:stCondLst>
                                            <p:cond delay="0"/>
                                          </p:stCondLst>
                                        </p:cTn>
                                        <p:tgtEl>
                                          <p:spTgt spid="93"/>
                                        </p:tgtEl>
                                        <p:attrNameLst>
                                          <p:attrName>style.visibility</p:attrName>
                                        </p:attrNameLst>
                                      </p:cBhvr>
                                      <p:to>
                                        <p:strVal val="visible"/>
                                      </p:to>
                                    </p:set>
                                    <p:anim calcmode="lin" valueType="num">
                                      <p:cBhvr>
                                        <p:cTn id="113" dur="500" fill="hold"/>
                                        <p:tgtEl>
                                          <p:spTgt spid="93"/>
                                        </p:tgtEl>
                                        <p:attrNameLst>
                                          <p:attrName>ppt_w</p:attrName>
                                        </p:attrNameLst>
                                      </p:cBhvr>
                                      <p:tavLst>
                                        <p:tav tm="0">
                                          <p:val>
                                            <p:fltVal val="0"/>
                                          </p:val>
                                        </p:tav>
                                        <p:tav tm="100000">
                                          <p:val>
                                            <p:strVal val="#ppt_w"/>
                                          </p:val>
                                        </p:tav>
                                      </p:tavLst>
                                    </p:anim>
                                    <p:anim calcmode="lin" valueType="num">
                                      <p:cBhvr>
                                        <p:cTn id="114" dur="500" fill="hold"/>
                                        <p:tgtEl>
                                          <p:spTgt spid="93"/>
                                        </p:tgtEl>
                                        <p:attrNameLst>
                                          <p:attrName>ppt_h</p:attrName>
                                        </p:attrNameLst>
                                      </p:cBhvr>
                                      <p:tavLst>
                                        <p:tav tm="0">
                                          <p:val>
                                            <p:fltVal val="0"/>
                                          </p:val>
                                        </p:tav>
                                        <p:tav tm="100000">
                                          <p:val>
                                            <p:strVal val="#ppt_h"/>
                                          </p:val>
                                        </p:tav>
                                      </p:tavLst>
                                    </p:anim>
                                    <p:animEffect transition="in" filter="fade">
                                      <p:cBhvr>
                                        <p:cTn id="115" dur="500"/>
                                        <p:tgtEl>
                                          <p:spTgt spid="93"/>
                                        </p:tgtEl>
                                      </p:cBhvr>
                                    </p:animEffect>
                                  </p:childTnLst>
                                </p:cTn>
                              </p:par>
                              <p:par>
                                <p:cTn id="116" presetID="53" presetClass="entr" presetSubtype="16" fill="hold" nodeType="withEffect">
                                  <p:stCondLst>
                                    <p:cond delay="0"/>
                                  </p:stCondLst>
                                  <p:childTnLst>
                                    <p:set>
                                      <p:cBhvr>
                                        <p:cTn id="117" dur="1" fill="hold">
                                          <p:stCondLst>
                                            <p:cond delay="0"/>
                                          </p:stCondLst>
                                        </p:cTn>
                                        <p:tgtEl>
                                          <p:spTgt spid="21"/>
                                        </p:tgtEl>
                                        <p:attrNameLst>
                                          <p:attrName>style.visibility</p:attrName>
                                        </p:attrNameLst>
                                      </p:cBhvr>
                                      <p:to>
                                        <p:strVal val="visible"/>
                                      </p:to>
                                    </p:set>
                                    <p:anim calcmode="lin" valueType="num">
                                      <p:cBhvr>
                                        <p:cTn id="118" dur="500" fill="hold"/>
                                        <p:tgtEl>
                                          <p:spTgt spid="21"/>
                                        </p:tgtEl>
                                        <p:attrNameLst>
                                          <p:attrName>ppt_w</p:attrName>
                                        </p:attrNameLst>
                                      </p:cBhvr>
                                      <p:tavLst>
                                        <p:tav tm="0">
                                          <p:val>
                                            <p:fltVal val="0"/>
                                          </p:val>
                                        </p:tav>
                                        <p:tav tm="100000">
                                          <p:val>
                                            <p:strVal val="#ppt_w"/>
                                          </p:val>
                                        </p:tav>
                                      </p:tavLst>
                                    </p:anim>
                                    <p:anim calcmode="lin" valueType="num">
                                      <p:cBhvr>
                                        <p:cTn id="119" dur="500" fill="hold"/>
                                        <p:tgtEl>
                                          <p:spTgt spid="21"/>
                                        </p:tgtEl>
                                        <p:attrNameLst>
                                          <p:attrName>ppt_h</p:attrName>
                                        </p:attrNameLst>
                                      </p:cBhvr>
                                      <p:tavLst>
                                        <p:tav tm="0">
                                          <p:val>
                                            <p:fltVal val="0"/>
                                          </p:val>
                                        </p:tav>
                                        <p:tav tm="100000">
                                          <p:val>
                                            <p:strVal val="#ppt_h"/>
                                          </p:val>
                                        </p:tav>
                                      </p:tavLst>
                                    </p:anim>
                                    <p:animEffect transition="in" filter="fade">
                                      <p:cBhvr>
                                        <p:cTn id="120" dur="500"/>
                                        <p:tgtEl>
                                          <p:spTgt spid="21"/>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94"/>
                                        </p:tgtEl>
                                        <p:attrNameLst>
                                          <p:attrName>style.visibility</p:attrName>
                                        </p:attrNameLst>
                                      </p:cBhvr>
                                      <p:to>
                                        <p:strVal val="visible"/>
                                      </p:to>
                                    </p:set>
                                    <p:anim calcmode="lin" valueType="num">
                                      <p:cBhvr>
                                        <p:cTn id="123" dur="500" fill="hold"/>
                                        <p:tgtEl>
                                          <p:spTgt spid="94"/>
                                        </p:tgtEl>
                                        <p:attrNameLst>
                                          <p:attrName>ppt_w</p:attrName>
                                        </p:attrNameLst>
                                      </p:cBhvr>
                                      <p:tavLst>
                                        <p:tav tm="0">
                                          <p:val>
                                            <p:fltVal val="0"/>
                                          </p:val>
                                        </p:tav>
                                        <p:tav tm="100000">
                                          <p:val>
                                            <p:strVal val="#ppt_w"/>
                                          </p:val>
                                        </p:tav>
                                      </p:tavLst>
                                    </p:anim>
                                    <p:anim calcmode="lin" valueType="num">
                                      <p:cBhvr>
                                        <p:cTn id="124" dur="500" fill="hold"/>
                                        <p:tgtEl>
                                          <p:spTgt spid="94"/>
                                        </p:tgtEl>
                                        <p:attrNameLst>
                                          <p:attrName>ppt_h</p:attrName>
                                        </p:attrNameLst>
                                      </p:cBhvr>
                                      <p:tavLst>
                                        <p:tav tm="0">
                                          <p:val>
                                            <p:fltVal val="0"/>
                                          </p:val>
                                        </p:tav>
                                        <p:tav tm="100000">
                                          <p:val>
                                            <p:strVal val="#ppt_h"/>
                                          </p:val>
                                        </p:tav>
                                      </p:tavLst>
                                    </p:anim>
                                    <p:animEffect transition="in" filter="fade">
                                      <p:cBhvr>
                                        <p:cTn id="125"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66" grpId="0" animBg="1"/>
      <p:bldP spid="67" grpId="0" animBg="1"/>
      <p:bldP spid="92" grpId="0" animBg="1"/>
      <p:bldP spid="93" grpId="0" animBg="1"/>
      <p:bldP spid="9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8B5E-1675-4F79-9D59-D422998C22AA}"/>
              </a:ext>
            </a:extLst>
          </p:cNvPr>
          <p:cNvSpPr>
            <a:spLocks noGrp="1"/>
          </p:cNvSpPr>
          <p:nvPr>
            <p:ph type="title"/>
          </p:nvPr>
        </p:nvSpPr>
        <p:spPr>
          <a:xfrm>
            <a:off x="1143001" y="261330"/>
            <a:ext cx="9905998" cy="1478570"/>
          </a:xfrm>
        </p:spPr>
        <p:txBody>
          <a:bodyPr/>
          <a:lstStyle/>
          <a:p>
            <a:r>
              <a:rPr lang="en-US" dirty="0"/>
              <a:t>Design: Features/ </a:t>
            </a:r>
            <a:r>
              <a:rPr lang="en-US" dirty="0" err="1"/>
              <a:t>ToolBar</a:t>
            </a:r>
            <a:endParaRPr lang="en-US" dirty="0"/>
          </a:p>
        </p:txBody>
      </p:sp>
      <p:sp>
        <p:nvSpPr>
          <p:cNvPr id="3" name="Content Placeholder 2">
            <a:extLst>
              <a:ext uri="{FF2B5EF4-FFF2-40B4-BE49-F238E27FC236}">
                <a16:creationId xmlns:a16="http://schemas.microsoft.com/office/drawing/2014/main" id="{1B523744-D977-4770-AB40-414442F69C5D}"/>
              </a:ext>
            </a:extLst>
          </p:cNvPr>
          <p:cNvSpPr>
            <a:spLocks noGrp="1"/>
          </p:cNvSpPr>
          <p:nvPr>
            <p:ph idx="1"/>
          </p:nvPr>
        </p:nvSpPr>
        <p:spPr>
          <a:xfrm>
            <a:off x="1143001" y="1430336"/>
            <a:ext cx="3493201" cy="5008563"/>
          </a:xfrm>
        </p:spPr>
        <p:txBody>
          <a:bodyPr>
            <a:normAutofit fontScale="92500" lnSpcReduction="10000"/>
          </a:bodyPr>
          <a:lstStyle/>
          <a:p>
            <a:r>
              <a:rPr lang="en-US" dirty="0"/>
              <a:t>Hierarchical/Intra/Inter</a:t>
            </a:r>
          </a:p>
          <a:p>
            <a:r>
              <a:rPr lang="en-US" dirty="0"/>
              <a:t>Filter</a:t>
            </a:r>
          </a:p>
          <a:p>
            <a:pPr lvl="1"/>
            <a:r>
              <a:rPr lang="en-US" dirty="0"/>
              <a:t>Edge Type</a:t>
            </a:r>
          </a:p>
          <a:p>
            <a:pPr lvl="1"/>
            <a:r>
              <a:rPr lang="en-US" dirty="0"/>
              <a:t>Node Name</a:t>
            </a:r>
          </a:p>
          <a:p>
            <a:pPr lvl="1"/>
            <a:r>
              <a:rPr lang="en-US" dirty="0"/>
              <a:t>Node Type</a:t>
            </a:r>
          </a:p>
          <a:p>
            <a:pPr lvl="1"/>
            <a:r>
              <a:rPr lang="en-US" dirty="0"/>
              <a:t>Tree Name</a:t>
            </a:r>
          </a:p>
          <a:p>
            <a:pPr lvl="1"/>
            <a:r>
              <a:rPr lang="en-US" dirty="0"/>
              <a:t>Incoming/Outgoing</a:t>
            </a:r>
          </a:p>
          <a:p>
            <a:r>
              <a:rPr lang="en-US" dirty="0"/>
              <a:t>Selection</a:t>
            </a:r>
          </a:p>
          <a:p>
            <a:pPr lvl="1"/>
            <a:r>
              <a:rPr lang="en-US" dirty="0"/>
              <a:t>Node Name</a:t>
            </a:r>
          </a:p>
          <a:p>
            <a:pPr lvl="1"/>
            <a:r>
              <a:rPr lang="en-US" dirty="0"/>
              <a:t>Tree Name</a:t>
            </a:r>
          </a:p>
          <a:p>
            <a:pPr lvl="1"/>
            <a:r>
              <a:rPr lang="en-US" dirty="0"/>
              <a:t>Edge Type</a:t>
            </a:r>
          </a:p>
          <a:p>
            <a:pPr lvl="1"/>
            <a:r>
              <a:rPr lang="en-US" dirty="0"/>
              <a:t>Lasso/Box</a:t>
            </a:r>
          </a:p>
        </p:txBody>
      </p:sp>
      <p:pic>
        <p:nvPicPr>
          <p:cNvPr id="4" name="Picture 3" descr="Diagram&#10;&#10;Description automatically generated">
            <a:extLst>
              <a:ext uri="{FF2B5EF4-FFF2-40B4-BE49-F238E27FC236}">
                <a16:creationId xmlns:a16="http://schemas.microsoft.com/office/drawing/2014/main" id="{A7819ED2-9319-44A4-861B-CB9C91A83E72}"/>
              </a:ext>
            </a:extLst>
          </p:cNvPr>
          <p:cNvPicPr>
            <a:picLocks noChangeAspect="1"/>
          </p:cNvPicPr>
          <p:nvPr/>
        </p:nvPicPr>
        <p:blipFill>
          <a:blip r:embed="rId2"/>
          <a:stretch>
            <a:fillRect/>
          </a:stretch>
        </p:blipFill>
        <p:spPr>
          <a:xfrm>
            <a:off x="4636202" y="1563199"/>
            <a:ext cx="6620781" cy="4967287"/>
          </a:xfrm>
          <a:prstGeom prst="rect">
            <a:avLst/>
          </a:prstGeom>
        </p:spPr>
      </p:pic>
    </p:spTree>
    <p:extLst>
      <p:ext uri="{BB962C8B-B14F-4D97-AF65-F5344CB8AC3E}">
        <p14:creationId xmlns:p14="http://schemas.microsoft.com/office/powerpoint/2010/main" val="1218463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8CA6-A0DD-4A83-A9AA-BD15D5873D20}"/>
              </a:ext>
            </a:extLst>
          </p:cNvPr>
          <p:cNvSpPr>
            <a:spLocks noGrp="1"/>
          </p:cNvSpPr>
          <p:nvPr>
            <p:ph type="title"/>
          </p:nvPr>
        </p:nvSpPr>
        <p:spPr>
          <a:xfrm>
            <a:off x="1141412" y="2137755"/>
            <a:ext cx="9905998" cy="1478570"/>
          </a:xfrm>
        </p:spPr>
        <p:txBody>
          <a:bodyPr/>
          <a:lstStyle/>
          <a:p>
            <a:pPr algn="ctr"/>
            <a:r>
              <a:rPr lang="en-US" dirty="0"/>
              <a:t>Thank You</a:t>
            </a:r>
            <a:br>
              <a:rPr lang="en-US" dirty="0"/>
            </a:br>
            <a:r>
              <a:rPr lang="en-US" dirty="0"/>
              <a:t>Any Questions?</a:t>
            </a:r>
          </a:p>
        </p:txBody>
      </p:sp>
    </p:spTree>
    <p:extLst>
      <p:ext uri="{BB962C8B-B14F-4D97-AF65-F5344CB8AC3E}">
        <p14:creationId xmlns:p14="http://schemas.microsoft.com/office/powerpoint/2010/main" val="235343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EC9BCE4B-5F42-492C-8569-12A4D81DA601}"/>
              </a:ext>
            </a:extLst>
          </p:cNvPr>
          <p:cNvSpPr>
            <a:spLocks noGrp="1"/>
          </p:cNvSpPr>
          <p:nvPr>
            <p:ph type="title"/>
          </p:nvPr>
        </p:nvSpPr>
        <p:spPr>
          <a:xfrm>
            <a:off x="853330" y="1254035"/>
            <a:ext cx="2926190" cy="4002222"/>
          </a:xfrm>
        </p:spPr>
        <p:txBody>
          <a:bodyPr>
            <a:normAutofit/>
          </a:bodyPr>
          <a:lstStyle/>
          <a:p>
            <a:r>
              <a:rPr lang="en-US">
                <a:solidFill>
                  <a:srgbClr val="FFFFFF"/>
                </a:solidFill>
              </a:rPr>
              <a:t>Table of COntents</a:t>
            </a:r>
          </a:p>
        </p:txBody>
      </p:sp>
      <p:sp useBgFill="1">
        <p:nvSpPr>
          <p:cNvPr id="42"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5"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6"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7"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grpSp>
      <p:graphicFrame>
        <p:nvGraphicFramePr>
          <p:cNvPr id="5" name="Content Placeholder 2">
            <a:extLst>
              <a:ext uri="{FF2B5EF4-FFF2-40B4-BE49-F238E27FC236}">
                <a16:creationId xmlns:a16="http://schemas.microsoft.com/office/drawing/2014/main" id="{A964B147-ACAE-4432-8381-0A0293EE685E}"/>
              </a:ext>
            </a:extLst>
          </p:cNvPr>
          <p:cNvGraphicFramePr>
            <a:graphicFrameLocks noGrp="1"/>
          </p:cNvGraphicFramePr>
          <p:nvPr>
            <p:ph idx="1"/>
            <p:extLst>
              <p:ext uri="{D42A27DB-BD31-4B8C-83A1-F6EECF244321}">
                <p14:modId xmlns:p14="http://schemas.microsoft.com/office/powerpoint/2010/main" val="3812965434"/>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656565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B17F-7073-4545-A377-D000A433F33B}"/>
              </a:ext>
            </a:extLst>
          </p:cNvPr>
          <p:cNvSpPr>
            <a:spLocks noGrp="1"/>
          </p:cNvSpPr>
          <p:nvPr>
            <p:ph type="title"/>
          </p:nvPr>
        </p:nvSpPr>
        <p:spPr>
          <a:xfrm>
            <a:off x="1141412" y="276744"/>
            <a:ext cx="9905998" cy="1478570"/>
          </a:xfrm>
        </p:spPr>
        <p:txBody>
          <a:bodyPr/>
          <a:lstStyle/>
          <a:p>
            <a:r>
              <a:rPr lang="en-US" dirty="0"/>
              <a:t>Problem/Motivation</a:t>
            </a:r>
          </a:p>
        </p:txBody>
      </p:sp>
      <p:sp>
        <p:nvSpPr>
          <p:cNvPr id="3" name="Content Placeholder 2">
            <a:extLst>
              <a:ext uri="{FF2B5EF4-FFF2-40B4-BE49-F238E27FC236}">
                <a16:creationId xmlns:a16="http://schemas.microsoft.com/office/drawing/2014/main" id="{03AC7B40-B752-4BC4-B6A1-39ED214B1B9C}"/>
              </a:ext>
            </a:extLst>
          </p:cNvPr>
          <p:cNvSpPr>
            <a:spLocks noGrp="1"/>
          </p:cNvSpPr>
          <p:nvPr>
            <p:ph idx="1"/>
          </p:nvPr>
        </p:nvSpPr>
        <p:spPr>
          <a:xfrm>
            <a:off x="1141412" y="1560973"/>
            <a:ext cx="6273801" cy="2022486"/>
          </a:xfrm>
        </p:spPr>
        <p:txBody>
          <a:bodyPr/>
          <a:lstStyle/>
          <a:p>
            <a:r>
              <a:rPr lang="en-US" dirty="0"/>
              <a:t>Networks and Trees Research </a:t>
            </a:r>
          </a:p>
          <a:p>
            <a:r>
              <a:rPr lang="en-US" dirty="0"/>
              <a:t>Trees + Network Dataset</a:t>
            </a:r>
          </a:p>
          <a:p>
            <a:pPr lvl="1"/>
            <a:r>
              <a:rPr lang="en-US" dirty="0"/>
              <a:t>Set of trees</a:t>
            </a:r>
          </a:p>
          <a:p>
            <a:pPr lvl="1"/>
            <a:r>
              <a:rPr lang="en-US" dirty="0"/>
              <a:t>Network of intra and inter dependencies edges</a:t>
            </a:r>
          </a:p>
          <a:p>
            <a:endParaRPr lang="en-US" dirty="0"/>
          </a:p>
        </p:txBody>
      </p:sp>
      <p:pic>
        <p:nvPicPr>
          <p:cNvPr id="4" name="Picture 3">
            <a:extLst>
              <a:ext uri="{FF2B5EF4-FFF2-40B4-BE49-F238E27FC236}">
                <a16:creationId xmlns:a16="http://schemas.microsoft.com/office/drawing/2014/main" id="{79D508D8-9C36-4853-935E-CD230DDD9129}"/>
              </a:ext>
            </a:extLst>
          </p:cNvPr>
          <p:cNvPicPr>
            <a:picLocks noChangeAspect="1"/>
          </p:cNvPicPr>
          <p:nvPr/>
        </p:nvPicPr>
        <p:blipFill>
          <a:blip r:embed="rId2"/>
          <a:stretch>
            <a:fillRect/>
          </a:stretch>
        </p:blipFill>
        <p:spPr>
          <a:xfrm>
            <a:off x="8449781" y="374031"/>
            <a:ext cx="2762566" cy="2762566"/>
          </a:xfrm>
          <a:prstGeom prst="rect">
            <a:avLst/>
          </a:prstGeom>
        </p:spPr>
      </p:pic>
      <p:pic>
        <p:nvPicPr>
          <p:cNvPr id="5" name="Picture 4">
            <a:extLst>
              <a:ext uri="{FF2B5EF4-FFF2-40B4-BE49-F238E27FC236}">
                <a16:creationId xmlns:a16="http://schemas.microsoft.com/office/drawing/2014/main" id="{2B94CA4F-169B-41DC-803E-13A6920ED2A9}"/>
              </a:ext>
            </a:extLst>
          </p:cNvPr>
          <p:cNvPicPr>
            <a:picLocks noChangeAspect="1"/>
          </p:cNvPicPr>
          <p:nvPr/>
        </p:nvPicPr>
        <p:blipFill>
          <a:blip r:embed="rId3"/>
          <a:stretch>
            <a:fillRect/>
          </a:stretch>
        </p:blipFill>
        <p:spPr>
          <a:xfrm>
            <a:off x="8255538" y="4217613"/>
            <a:ext cx="3151051" cy="1381283"/>
          </a:xfrm>
          <a:prstGeom prst="rect">
            <a:avLst/>
          </a:prstGeom>
        </p:spPr>
      </p:pic>
      <p:sp>
        <p:nvSpPr>
          <p:cNvPr id="6" name="Plus Sign 5">
            <a:extLst>
              <a:ext uri="{FF2B5EF4-FFF2-40B4-BE49-F238E27FC236}">
                <a16:creationId xmlns:a16="http://schemas.microsoft.com/office/drawing/2014/main" id="{5DE99D2E-89E0-4D26-A173-ECC0CF2BCBCF}"/>
              </a:ext>
            </a:extLst>
          </p:cNvPr>
          <p:cNvSpPr/>
          <p:nvPr/>
        </p:nvSpPr>
        <p:spPr>
          <a:xfrm>
            <a:off x="8957079" y="2872941"/>
            <a:ext cx="1747968" cy="1576204"/>
          </a:xfrm>
          <a:prstGeom prst="mathPlus">
            <a:avLst/>
          </a:prstGeom>
          <a:solidFill>
            <a:schemeClr val="tx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E590A8B-20F2-4237-98ED-8E5EA850FAF2}"/>
              </a:ext>
            </a:extLst>
          </p:cNvPr>
          <p:cNvPicPr>
            <a:picLocks noChangeAspect="1"/>
          </p:cNvPicPr>
          <p:nvPr/>
        </p:nvPicPr>
        <p:blipFill>
          <a:blip r:embed="rId4"/>
          <a:stretch>
            <a:fillRect/>
          </a:stretch>
        </p:blipFill>
        <p:spPr>
          <a:xfrm>
            <a:off x="7605988" y="5669920"/>
            <a:ext cx="2081392" cy="910058"/>
          </a:xfrm>
          <a:prstGeom prst="rect">
            <a:avLst/>
          </a:prstGeom>
        </p:spPr>
      </p:pic>
      <p:pic>
        <p:nvPicPr>
          <p:cNvPr id="10" name="Picture 9">
            <a:extLst>
              <a:ext uri="{FF2B5EF4-FFF2-40B4-BE49-F238E27FC236}">
                <a16:creationId xmlns:a16="http://schemas.microsoft.com/office/drawing/2014/main" id="{37A0F0F7-8CE4-466C-AAE1-D6D96C92357A}"/>
              </a:ext>
            </a:extLst>
          </p:cNvPr>
          <p:cNvPicPr>
            <a:picLocks noChangeAspect="1"/>
          </p:cNvPicPr>
          <p:nvPr/>
        </p:nvPicPr>
        <p:blipFill>
          <a:blip r:embed="rId4"/>
          <a:stretch>
            <a:fillRect/>
          </a:stretch>
        </p:blipFill>
        <p:spPr>
          <a:xfrm>
            <a:off x="10006714" y="5669920"/>
            <a:ext cx="2081392" cy="910058"/>
          </a:xfrm>
          <a:prstGeom prst="rect">
            <a:avLst/>
          </a:prstGeom>
        </p:spPr>
      </p:pic>
      <p:sp>
        <p:nvSpPr>
          <p:cNvPr id="11" name="TextBox 10">
            <a:extLst>
              <a:ext uri="{FF2B5EF4-FFF2-40B4-BE49-F238E27FC236}">
                <a16:creationId xmlns:a16="http://schemas.microsoft.com/office/drawing/2014/main" id="{7970B12B-7CF2-4ECB-A058-C9F5B4CD9A80}"/>
              </a:ext>
            </a:extLst>
          </p:cNvPr>
          <p:cNvSpPr txBox="1"/>
          <p:nvPr/>
        </p:nvSpPr>
        <p:spPr>
          <a:xfrm>
            <a:off x="880416" y="3633537"/>
            <a:ext cx="6376086" cy="1631216"/>
          </a:xfrm>
          <a:prstGeom prst="rect">
            <a:avLst/>
          </a:prstGeom>
          <a:solidFill>
            <a:srgbClr val="A6A6A6"/>
          </a:solidFill>
        </p:spPr>
        <p:txBody>
          <a:bodyPr wrap="square" rtlCol="0">
            <a:spAutoFit/>
          </a:bodyPr>
          <a:lstStyle/>
          <a:p>
            <a:pPr algn="ctr"/>
            <a:r>
              <a:rPr lang="en-US" sz="2800" dirty="0"/>
              <a:t>Problem</a:t>
            </a:r>
          </a:p>
          <a:p>
            <a:r>
              <a:rPr lang="en-US" sz="2400" dirty="0"/>
              <a:t>Show intra and inter dependencies of a network while preserving the hierarchical component of the trees.</a:t>
            </a:r>
          </a:p>
        </p:txBody>
      </p:sp>
    </p:spTree>
    <p:extLst>
      <p:ext uri="{BB962C8B-B14F-4D97-AF65-F5344CB8AC3E}">
        <p14:creationId xmlns:p14="http://schemas.microsoft.com/office/powerpoint/2010/main" val="280080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additive="base">
                                        <p:cTn id="4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42"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1000" fill="hold"/>
                                        <p:tgtEl>
                                          <p:spTgt spid="6"/>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2" presetClass="entr" presetSubtype="1"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fltVal val="0"/>
                                          </p:val>
                                        </p:tav>
                                        <p:tav tm="100000">
                                          <p:val>
                                            <p:strVal val="#ppt_w"/>
                                          </p:val>
                                        </p:tav>
                                      </p:tavLst>
                                    </p:anim>
                                    <p:anim calcmode="lin" valueType="num">
                                      <p:cBhvr>
                                        <p:cTn id="58" dur="500" fill="hold"/>
                                        <p:tgtEl>
                                          <p:spTgt spid="11"/>
                                        </p:tgtEl>
                                        <p:attrNameLst>
                                          <p:attrName>ppt_h</p:attrName>
                                        </p:attrNameLst>
                                      </p:cBhvr>
                                      <p:tavLst>
                                        <p:tav tm="0">
                                          <p:val>
                                            <p:fltVal val="0"/>
                                          </p:val>
                                        </p:tav>
                                        <p:tav tm="100000">
                                          <p:val>
                                            <p:strVal val="#ppt_h"/>
                                          </p:val>
                                        </p:tav>
                                      </p:tavLst>
                                    </p:anim>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a:extLst>
              <a:ext uri="{FF2B5EF4-FFF2-40B4-BE49-F238E27FC236}">
                <a16:creationId xmlns:a16="http://schemas.microsoft.com/office/drawing/2014/main" id="{AC0F5078-6124-46B0-9091-3159556C678D}"/>
              </a:ext>
            </a:extLst>
          </p:cNvPr>
          <p:cNvSpPr/>
          <p:nvPr/>
        </p:nvSpPr>
        <p:spPr>
          <a:xfrm>
            <a:off x="3975283" y="4791827"/>
            <a:ext cx="2283945" cy="1988308"/>
          </a:xfrm>
          <a:prstGeom prst="ellipse">
            <a:avLst/>
          </a:prstGeom>
          <a:solidFill>
            <a:schemeClr val="bg1">
              <a:lumMod val="75000"/>
              <a:lumOff val="2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8F424A-0997-484C-9AE6-379050032B6A}"/>
              </a:ext>
            </a:extLst>
          </p:cNvPr>
          <p:cNvSpPr>
            <a:spLocks noGrp="1"/>
          </p:cNvSpPr>
          <p:nvPr>
            <p:ph type="title"/>
          </p:nvPr>
        </p:nvSpPr>
        <p:spPr>
          <a:xfrm>
            <a:off x="1141412" y="187104"/>
            <a:ext cx="9905998" cy="1478570"/>
          </a:xfrm>
        </p:spPr>
        <p:txBody>
          <a:bodyPr/>
          <a:lstStyle/>
          <a:p>
            <a:r>
              <a:rPr lang="en-US" dirty="0"/>
              <a:t>Sandia’s </a:t>
            </a:r>
            <a:r>
              <a:rPr lang="en-US" dirty="0" err="1"/>
              <a:t>DataSet</a:t>
            </a:r>
            <a:r>
              <a:rPr lang="en-US" dirty="0"/>
              <a:t> and Goals</a:t>
            </a:r>
          </a:p>
        </p:txBody>
      </p:sp>
      <p:sp>
        <p:nvSpPr>
          <p:cNvPr id="3" name="Content Placeholder 2">
            <a:extLst>
              <a:ext uri="{FF2B5EF4-FFF2-40B4-BE49-F238E27FC236}">
                <a16:creationId xmlns:a16="http://schemas.microsoft.com/office/drawing/2014/main" id="{E60BD195-2309-48CF-922B-04D24B86278A}"/>
              </a:ext>
            </a:extLst>
          </p:cNvPr>
          <p:cNvSpPr>
            <a:spLocks noGrp="1"/>
          </p:cNvSpPr>
          <p:nvPr>
            <p:ph idx="1"/>
          </p:nvPr>
        </p:nvSpPr>
        <p:spPr>
          <a:xfrm>
            <a:off x="708928" y="1665674"/>
            <a:ext cx="4474414" cy="4744615"/>
          </a:xfrm>
        </p:spPr>
        <p:txBody>
          <a:bodyPr>
            <a:normAutofit/>
          </a:bodyPr>
          <a:lstStyle/>
          <a:p>
            <a:r>
              <a:rPr lang="en-US" dirty="0"/>
              <a:t>Network + Tree Dataset</a:t>
            </a:r>
          </a:p>
          <a:p>
            <a:pPr lvl="1"/>
            <a:r>
              <a:rPr lang="en-US" dirty="0"/>
              <a:t>Functional Decomposition Trees</a:t>
            </a:r>
          </a:p>
          <a:p>
            <a:pPr lvl="1"/>
            <a:r>
              <a:rPr lang="en-US" dirty="0"/>
              <a:t>Intra/Inter Dependencies</a:t>
            </a:r>
          </a:p>
          <a:p>
            <a:pPr lvl="1"/>
            <a:r>
              <a:rPr lang="en-US" dirty="0"/>
              <a:t>Total Size:  55 Trees </a:t>
            </a:r>
            <a:r>
              <a:rPr lang="en-US"/>
              <a:t>* 50 </a:t>
            </a:r>
            <a:r>
              <a:rPr lang="en-US" dirty="0"/>
              <a:t>Nodes per tree </a:t>
            </a:r>
            <a:r>
              <a:rPr lang="en-US"/>
              <a:t>= 2750 </a:t>
            </a:r>
            <a:r>
              <a:rPr lang="en-US" dirty="0"/>
              <a:t>max edges </a:t>
            </a:r>
          </a:p>
          <a:p>
            <a:endParaRPr lang="en-US" dirty="0"/>
          </a:p>
        </p:txBody>
      </p:sp>
      <p:sp>
        <p:nvSpPr>
          <p:cNvPr id="4" name="Rectangle: Rounded Corners 3">
            <a:extLst>
              <a:ext uri="{FF2B5EF4-FFF2-40B4-BE49-F238E27FC236}">
                <a16:creationId xmlns:a16="http://schemas.microsoft.com/office/drawing/2014/main" id="{EDCACC86-690C-460B-AF6E-6625E4A33D44}"/>
              </a:ext>
            </a:extLst>
          </p:cNvPr>
          <p:cNvSpPr/>
          <p:nvPr/>
        </p:nvSpPr>
        <p:spPr>
          <a:xfrm>
            <a:off x="8585331" y="1809354"/>
            <a:ext cx="1915298" cy="552493"/>
          </a:xfrm>
          <a:prstGeom prst="roundRect">
            <a:avLst/>
          </a:prstGeom>
          <a:solidFill>
            <a:schemeClr val="tx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5" name="Rectangle: Rounded Corners 4">
            <a:extLst>
              <a:ext uri="{FF2B5EF4-FFF2-40B4-BE49-F238E27FC236}">
                <a16:creationId xmlns:a16="http://schemas.microsoft.com/office/drawing/2014/main" id="{0728219F-603D-41FE-A1B3-5231443DF214}"/>
              </a:ext>
            </a:extLst>
          </p:cNvPr>
          <p:cNvSpPr/>
          <p:nvPr/>
        </p:nvSpPr>
        <p:spPr>
          <a:xfrm>
            <a:off x="7042796" y="2673769"/>
            <a:ext cx="1915298"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Function1</a:t>
            </a:r>
          </a:p>
        </p:txBody>
      </p:sp>
      <p:sp>
        <p:nvSpPr>
          <p:cNvPr id="6" name="Rectangle: Rounded Corners 5">
            <a:extLst>
              <a:ext uri="{FF2B5EF4-FFF2-40B4-BE49-F238E27FC236}">
                <a16:creationId xmlns:a16="http://schemas.microsoft.com/office/drawing/2014/main" id="{700A4B81-5E93-4ADC-827E-06F0D024C408}"/>
              </a:ext>
            </a:extLst>
          </p:cNvPr>
          <p:cNvSpPr/>
          <p:nvPr/>
        </p:nvSpPr>
        <p:spPr>
          <a:xfrm>
            <a:off x="9664487" y="2666004"/>
            <a:ext cx="1915298"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2</a:t>
            </a:r>
          </a:p>
        </p:txBody>
      </p:sp>
      <p:sp>
        <p:nvSpPr>
          <p:cNvPr id="7" name="Rectangle: Rounded Corners 6">
            <a:extLst>
              <a:ext uri="{FF2B5EF4-FFF2-40B4-BE49-F238E27FC236}">
                <a16:creationId xmlns:a16="http://schemas.microsoft.com/office/drawing/2014/main" id="{437DFAA6-D4A7-4377-9BA4-C89CE3B3DECD}"/>
              </a:ext>
            </a:extLst>
          </p:cNvPr>
          <p:cNvSpPr/>
          <p:nvPr/>
        </p:nvSpPr>
        <p:spPr>
          <a:xfrm>
            <a:off x="5963640" y="3538185"/>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1.1</a:t>
            </a:r>
          </a:p>
        </p:txBody>
      </p:sp>
      <p:sp>
        <p:nvSpPr>
          <p:cNvPr id="8" name="Rectangle: Rounded Corners 7">
            <a:extLst>
              <a:ext uri="{FF2B5EF4-FFF2-40B4-BE49-F238E27FC236}">
                <a16:creationId xmlns:a16="http://schemas.microsoft.com/office/drawing/2014/main" id="{A2C6779D-22BE-4CBD-BD34-7CEA81C86DEE}"/>
              </a:ext>
            </a:extLst>
          </p:cNvPr>
          <p:cNvSpPr/>
          <p:nvPr/>
        </p:nvSpPr>
        <p:spPr>
          <a:xfrm>
            <a:off x="7775170" y="352883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a:t>
            </a:r>
          </a:p>
        </p:txBody>
      </p:sp>
      <p:sp>
        <p:nvSpPr>
          <p:cNvPr id="9" name="Rectangle: Rounded Corners 8">
            <a:extLst>
              <a:ext uri="{FF2B5EF4-FFF2-40B4-BE49-F238E27FC236}">
                <a16:creationId xmlns:a16="http://schemas.microsoft.com/office/drawing/2014/main" id="{D4FF9551-65A4-4286-8E17-27895B6F0F58}"/>
              </a:ext>
            </a:extLst>
          </p:cNvPr>
          <p:cNvSpPr/>
          <p:nvPr/>
        </p:nvSpPr>
        <p:spPr>
          <a:xfrm>
            <a:off x="9824096" y="3522655"/>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2.1</a:t>
            </a:r>
          </a:p>
        </p:txBody>
      </p:sp>
      <p:sp>
        <p:nvSpPr>
          <p:cNvPr id="10" name="Rectangle: Rounded Corners 9">
            <a:extLst>
              <a:ext uri="{FF2B5EF4-FFF2-40B4-BE49-F238E27FC236}">
                <a16:creationId xmlns:a16="http://schemas.microsoft.com/office/drawing/2014/main" id="{4C8D1F53-EAED-49D0-BD7D-C2B1BC499B47}"/>
              </a:ext>
            </a:extLst>
          </p:cNvPr>
          <p:cNvSpPr/>
          <p:nvPr/>
        </p:nvSpPr>
        <p:spPr>
          <a:xfrm>
            <a:off x="6434226" y="455412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1.2.1</a:t>
            </a:r>
          </a:p>
        </p:txBody>
      </p:sp>
      <p:sp>
        <p:nvSpPr>
          <p:cNvPr id="11" name="Rectangle: Rounded Corners 10">
            <a:extLst>
              <a:ext uri="{FF2B5EF4-FFF2-40B4-BE49-F238E27FC236}">
                <a16:creationId xmlns:a16="http://schemas.microsoft.com/office/drawing/2014/main" id="{7DAE4A0A-3518-497E-9F9E-D1C8AAF02E0B}"/>
              </a:ext>
            </a:extLst>
          </p:cNvPr>
          <p:cNvSpPr/>
          <p:nvPr/>
        </p:nvSpPr>
        <p:spPr>
          <a:xfrm>
            <a:off x="8228015" y="455412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1.2.2</a:t>
            </a:r>
          </a:p>
        </p:txBody>
      </p:sp>
      <p:sp>
        <p:nvSpPr>
          <p:cNvPr id="12" name="Rectangle: Rounded Corners 11">
            <a:extLst>
              <a:ext uri="{FF2B5EF4-FFF2-40B4-BE49-F238E27FC236}">
                <a16:creationId xmlns:a16="http://schemas.microsoft.com/office/drawing/2014/main" id="{B8D50F65-BF56-4EC6-9FC9-535C1B97F9A1}"/>
              </a:ext>
            </a:extLst>
          </p:cNvPr>
          <p:cNvSpPr/>
          <p:nvPr/>
        </p:nvSpPr>
        <p:spPr>
          <a:xfrm>
            <a:off x="10011977" y="4560301"/>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1.2.3</a:t>
            </a:r>
          </a:p>
        </p:txBody>
      </p:sp>
      <p:cxnSp>
        <p:nvCxnSpPr>
          <p:cNvPr id="14" name="Connector: Elbow 13">
            <a:extLst>
              <a:ext uri="{FF2B5EF4-FFF2-40B4-BE49-F238E27FC236}">
                <a16:creationId xmlns:a16="http://schemas.microsoft.com/office/drawing/2014/main" id="{07306084-D6A1-4762-B5B8-D3D614C84FD6}"/>
              </a:ext>
            </a:extLst>
          </p:cNvPr>
          <p:cNvCxnSpPr>
            <a:stCxn id="4" idx="2"/>
            <a:endCxn id="5" idx="0"/>
          </p:cNvCxnSpPr>
          <p:nvPr/>
        </p:nvCxnSpPr>
        <p:spPr>
          <a:xfrm rot="5400000">
            <a:off x="8615752" y="1746541"/>
            <a:ext cx="311922" cy="154253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9375821-A27C-4B41-AD1A-72AD251A4A1A}"/>
              </a:ext>
            </a:extLst>
          </p:cNvPr>
          <p:cNvCxnSpPr>
            <a:cxnSpLocks/>
            <a:stCxn id="4" idx="2"/>
            <a:endCxn id="6" idx="0"/>
          </p:cNvCxnSpPr>
          <p:nvPr/>
        </p:nvCxnSpPr>
        <p:spPr>
          <a:xfrm rot="16200000" flipH="1">
            <a:off x="9930480" y="1974347"/>
            <a:ext cx="304157" cy="107915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2B25FB9-8D62-40DD-9B7A-782834592DAF}"/>
              </a:ext>
            </a:extLst>
          </p:cNvPr>
          <p:cNvCxnSpPr>
            <a:cxnSpLocks/>
            <a:stCxn id="5" idx="2"/>
            <a:endCxn id="7" idx="0"/>
          </p:cNvCxnSpPr>
          <p:nvPr/>
        </p:nvCxnSpPr>
        <p:spPr>
          <a:xfrm rot="5400000">
            <a:off x="7225102" y="2762841"/>
            <a:ext cx="311923" cy="123876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0CCBC7C-B9A0-41CA-969B-AC692A55EA7D}"/>
              </a:ext>
            </a:extLst>
          </p:cNvPr>
          <p:cNvCxnSpPr>
            <a:stCxn id="5" idx="2"/>
            <a:endCxn id="8" idx="0"/>
          </p:cNvCxnSpPr>
          <p:nvPr/>
        </p:nvCxnSpPr>
        <p:spPr>
          <a:xfrm rot="16200000" flipH="1">
            <a:off x="8135543" y="3091164"/>
            <a:ext cx="302571" cy="572766"/>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94DD4289-2162-4451-8ED6-7706CC1469CA}"/>
              </a:ext>
            </a:extLst>
          </p:cNvPr>
          <p:cNvCxnSpPr>
            <a:stCxn id="6" idx="2"/>
            <a:endCxn id="9" idx="0"/>
          </p:cNvCxnSpPr>
          <p:nvPr/>
        </p:nvCxnSpPr>
        <p:spPr>
          <a:xfrm rot="16200000" flipH="1">
            <a:off x="10470057" y="3370575"/>
            <a:ext cx="304158" cy="1"/>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64E1573-533B-4AD8-9991-7C1409A2DF6A}"/>
              </a:ext>
            </a:extLst>
          </p:cNvPr>
          <p:cNvCxnSpPr>
            <a:stCxn id="8" idx="2"/>
            <a:endCxn id="10" idx="0"/>
          </p:cNvCxnSpPr>
          <p:nvPr/>
        </p:nvCxnSpPr>
        <p:spPr>
          <a:xfrm rot="5400000">
            <a:off x="7666341" y="3647252"/>
            <a:ext cx="472797" cy="134094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4AFBC9B5-1AEE-4A03-BF36-74C1C1BE1576}"/>
              </a:ext>
            </a:extLst>
          </p:cNvPr>
          <p:cNvCxnSpPr>
            <a:stCxn id="8" idx="2"/>
            <a:endCxn id="11" idx="0"/>
          </p:cNvCxnSpPr>
          <p:nvPr/>
        </p:nvCxnSpPr>
        <p:spPr>
          <a:xfrm rot="16200000" flipH="1">
            <a:off x="8563235" y="4091301"/>
            <a:ext cx="472797" cy="45284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0E48D2C5-5E1C-44DF-BA07-489DBF277DCD}"/>
              </a:ext>
            </a:extLst>
          </p:cNvPr>
          <p:cNvCxnSpPr>
            <a:stCxn id="8" idx="2"/>
            <a:endCxn id="12" idx="0"/>
          </p:cNvCxnSpPr>
          <p:nvPr/>
        </p:nvCxnSpPr>
        <p:spPr>
          <a:xfrm rot="16200000" flipH="1">
            <a:off x="9452127" y="3202409"/>
            <a:ext cx="478975" cy="2236807"/>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1EA7211F-5CBF-467D-AD5C-5B74ADB354CF}"/>
              </a:ext>
            </a:extLst>
          </p:cNvPr>
          <p:cNvCxnSpPr>
            <a:stCxn id="5" idx="1"/>
            <a:endCxn id="10" idx="1"/>
          </p:cNvCxnSpPr>
          <p:nvPr/>
        </p:nvCxnSpPr>
        <p:spPr>
          <a:xfrm rot="10800000" flipV="1">
            <a:off x="6434226" y="2950016"/>
            <a:ext cx="608570" cy="1880354"/>
          </a:xfrm>
          <a:prstGeom prst="curvedConnector3">
            <a:avLst>
              <a:gd name="adj1" fmla="val 26439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36B0AB6F-8D52-4805-A25A-E6CA85254D6F}"/>
              </a:ext>
            </a:extLst>
          </p:cNvPr>
          <p:cNvCxnSpPr>
            <a:stCxn id="11" idx="0"/>
            <a:endCxn id="4" idx="2"/>
          </p:cNvCxnSpPr>
          <p:nvPr/>
        </p:nvCxnSpPr>
        <p:spPr>
          <a:xfrm rot="5400000" flipH="1" flipV="1">
            <a:off x="8188380" y="3199523"/>
            <a:ext cx="2192276" cy="516924"/>
          </a:xfrm>
          <a:prstGeom prst="curvedConnector3">
            <a:avLst>
              <a:gd name="adj1" fmla="val 611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B9B2FD07-3693-4598-A8D7-9FD393BB1BD7}"/>
              </a:ext>
            </a:extLst>
          </p:cNvPr>
          <p:cNvSpPr/>
          <p:nvPr/>
        </p:nvSpPr>
        <p:spPr>
          <a:xfrm>
            <a:off x="4367559" y="5569248"/>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3.4.1</a:t>
            </a:r>
          </a:p>
        </p:txBody>
      </p:sp>
      <p:sp>
        <p:nvSpPr>
          <p:cNvPr id="47" name="TextBox 46">
            <a:extLst>
              <a:ext uri="{FF2B5EF4-FFF2-40B4-BE49-F238E27FC236}">
                <a16:creationId xmlns:a16="http://schemas.microsoft.com/office/drawing/2014/main" id="{29C410FC-D771-4219-B619-0784903A695C}"/>
              </a:ext>
            </a:extLst>
          </p:cNvPr>
          <p:cNvSpPr txBox="1"/>
          <p:nvPr/>
        </p:nvSpPr>
        <p:spPr>
          <a:xfrm>
            <a:off x="4483291" y="5007660"/>
            <a:ext cx="1400102" cy="369332"/>
          </a:xfrm>
          <a:prstGeom prst="rect">
            <a:avLst/>
          </a:prstGeom>
          <a:noFill/>
        </p:spPr>
        <p:txBody>
          <a:bodyPr wrap="square" rtlCol="0">
            <a:spAutoFit/>
          </a:bodyPr>
          <a:lstStyle/>
          <a:p>
            <a:r>
              <a:rPr lang="en-US" dirty="0"/>
              <a:t>Another Tree</a:t>
            </a:r>
          </a:p>
        </p:txBody>
      </p:sp>
      <p:cxnSp>
        <p:nvCxnSpPr>
          <p:cNvPr id="49" name="Connector: Curved 48">
            <a:extLst>
              <a:ext uri="{FF2B5EF4-FFF2-40B4-BE49-F238E27FC236}">
                <a16:creationId xmlns:a16="http://schemas.microsoft.com/office/drawing/2014/main" id="{C4A8F066-F18D-4C4E-87F4-E8470013C6E2}"/>
              </a:ext>
            </a:extLst>
          </p:cNvPr>
          <p:cNvCxnSpPr>
            <a:stCxn id="12" idx="2"/>
            <a:endCxn id="45" idx="3"/>
          </p:cNvCxnSpPr>
          <p:nvPr/>
        </p:nvCxnSpPr>
        <p:spPr>
          <a:xfrm rot="5400000">
            <a:off x="8020479" y="3055955"/>
            <a:ext cx="732701" cy="4846378"/>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26CDD4E-6B65-4BE7-A7A0-DD7739B93797}"/>
              </a:ext>
            </a:extLst>
          </p:cNvPr>
          <p:cNvSpPr txBox="1"/>
          <p:nvPr/>
        </p:nvSpPr>
        <p:spPr>
          <a:xfrm>
            <a:off x="8949919" y="2611563"/>
            <a:ext cx="790705" cy="923330"/>
          </a:xfrm>
          <a:prstGeom prst="rect">
            <a:avLst/>
          </a:prstGeom>
          <a:noFill/>
        </p:spPr>
        <p:txBody>
          <a:bodyPr wrap="square" rtlCol="0">
            <a:spAutoFit/>
          </a:bodyPr>
          <a:lstStyle/>
          <a:p>
            <a:r>
              <a:rPr lang="en-US" dirty="0"/>
              <a:t>Edge Type 2</a:t>
            </a:r>
          </a:p>
        </p:txBody>
      </p:sp>
      <p:sp>
        <p:nvSpPr>
          <p:cNvPr id="51" name="TextBox 50">
            <a:extLst>
              <a:ext uri="{FF2B5EF4-FFF2-40B4-BE49-F238E27FC236}">
                <a16:creationId xmlns:a16="http://schemas.microsoft.com/office/drawing/2014/main" id="{4F1D0D7F-E963-401B-93A3-490774188F99}"/>
              </a:ext>
            </a:extLst>
          </p:cNvPr>
          <p:cNvSpPr txBox="1"/>
          <p:nvPr/>
        </p:nvSpPr>
        <p:spPr>
          <a:xfrm rot="20059898">
            <a:off x="5063614" y="2872377"/>
            <a:ext cx="1362075" cy="369332"/>
          </a:xfrm>
          <a:prstGeom prst="rect">
            <a:avLst/>
          </a:prstGeom>
          <a:noFill/>
        </p:spPr>
        <p:txBody>
          <a:bodyPr wrap="square" rtlCol="0">
            <a:spAutoFit/>
          </a:bodyPr>
          <a:lstStyle/>
          <a:p>
            <a:r>
              <a:rPr lang="en-US" dirty="0"/>
              <a:t>Edge Type 1</a:t>
            </a:r>
          </a:p>
        </p:txBody>
      </p:sp>
      <p:sp>
        <p:nvSpPr>
          <p:cNvPr id="52" name="TextBox 51">
            <a:extLst>
              <a:ext uri="{FF2B5EF4-FFF2-40B4-BE49-F238E27FC236}">
                <a16:creationId xmlns:a16="http://schemas.microsoft.com/office/drawing/2014/main" id="{F0323A4F-0ACC-4913-A68B-436EB29AE48B}"/>
              </a:ext>
            </a:extLst>
          </p:cNvPr>
          <p:cNvSpPr txBox="1"/>
          <p:nvPr/>
        </p:nvSpPr>
        <p:spPr>
          <a:xfrm>
            <a:off x="6849504" y="5429620"/>
            <a:ext cx="1362075" cy="369332"/>
          </a:xfrm>
          <a:prstGeom prst="rect">
            <a:avLst/>
          </a:prstGeom>
          <a:noFill/>
        </p:spPr>
        <p:txBody>
          <a:bodyPr wrap="square" rtlCol="0">
            <a:spAutoFit/>
          </a:bodyPr>
          <a:lstStyle/>
          <a:p>
            <a:r>
              <a:rPr lang="en-US" dirty="0"/>
              <a:t>Edge Type 1</a:t>
            </a:r>
          </a:p>
        </p:txBody>
      </p:sp>
    </p:spTree>
    <p:extLst>
      <p:ext uri="{BB962C8B-B14F-4D97-AF65-F5344CB8AC3E}">
        <p14:creationId xmlns:p14="http://schemas.microsoft.com/office/powerpoint/2010/main" val="7994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ppt_x"/>
                                          </p:val>
                                        </p:tav>
                                        <p:tav tm="100000">
                                          <p:val>
                                            <p:strVal val="#ppt_x"/>
                                          </p:val>
                                        </p:tav>
                                      </p:tavLst>
                                    </p:anim>
                                    <p:anim calcmode="lin" valueType="num">
                                      <p:cBhvr additive="base">
                                        <p:cTn id="55" dur="500" fill="hold"/>
                                        <p:tgtEl>
                                          <p:spTgt spid="14"/>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fill="hold"/>
                                        <p:tgtEl>
                                          <p:spTgt spid="15"/>
                                        </p:tgtEl>
                                        <p:attrNameLst>
                                          <p:attrName>ppt_x</p:attrName>
                                        </p:attrNameLst>
                                      </p:cBhvr>
                                      <p:tavLst>
                                        <p:tav tm="0">
                                          <p:val>
                                            <p:strVal val="#ppt_x"/>
                                          </p:val>
                                        </p:tav>
                                        <p:tav tm="100000">
                                          <p:val>
                                            <p:strVal val="#ppt_x"/>
                                          </p:val>
                                        </p:tav>
                                      </p:tavLst>
                                    </p:anim>
                                    <p:anim calcmode="lin" valueType="num">
                                      <p:cBhvr additive="base">
                                        <p:cTn id="59" dur="500" fill="hold"/>
                                        <p:tgtEl>
                                          <p:spTgt spid="15"/>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ppt_x"/>
                                          </p:val>
                                        </p:tav>
                                        <p:tav tm="100000">
                                          <p:val>
                                            <p:strVal val="#ppt_x"/>
                                          </p:val>
                                        </p:tav>
                                      </p:tavLst>
                                    </p:anim>
                                    <p:anim calcmode="lin" valueType="num">
                                      <p:cBhvr additive="base">
                                        <p:cTn id="63" dur="500" fill="hold"/>
                                        <p:tgtEl>
                                          <p:spTgt spid="22"/>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fill="hold"/>
                                        <p:tgtEl>
                                          <p:spTgt spid="24"/>
                                        </p:tgtEl>
                                        <p:attrNameLst>
                                          <p:attrName>ppt_x</p:attrName>
                                        </p:attrNameLst>
                                      </p:cBhvr>
                                      <p:tavLst>
                                        <p:tav tm="0">
                                          <p:val>
                                            <p:strVal val="#ppt_x"/>
                                          </p:val>
                                        </p:tav>
                                        <p:tav tm="100000">
                                          <p:val>
                                            <p:strVal val="#ppt_x"/>
                                          </p:val>
                                        </p:tav>
                                      </p:tavLst>
                                    </p:anim>
                                    <p:anim calcmode="lin" valueType="num">
                                      <p:cBhvr additive="base">
                                        <p:cTn id="67" dur="500" fill="hold"/>
                                        <p:tgtEl>
                                          <p:spTgt spid="24"/>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additive="base">
                                        <p:cTn id="70" dur="500" fill="hold"/>
                                        <p:tgtEl>
                                          <p:spTgt spid="26"/>
                                        </p:tgtEl>
                                        <p:attrNameLst>
                                          <p:attrName>ppt_x</p:attrName>
                                        </p:attrNameLst>
                                      </p:cBhvr>
                                      <p:tavLst>
                                        <p:tav tm="0">
                                          <p:val>
                                            <p:strVal val="#ppt_x"/>
                                          </p:val>
                                        </p:tav>
                                        <p:tav tm="100000">
                                          <p:val>
                                            <p:strVal val="#ppt_x"/>
                                          </p:val>
                                        </p:tav>
                                      </p:tavLst>
                                    </p:anim>
                                    <p:anim calcmode="lin" valueType="num">
                                      <p:cBhvr additive="base">
                                        <p:cTn id="71" dur="500" fill="hold"/>
                                        <p:tgtEl>
                                          <p:spTgt spid="2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ppt_x"/>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fill="hold"/>
                                        <p:tgtEl>
                                          <p:spTgt spid="34"/>
                                        </p:tgtEl>
                                        <p:attrNameLst>
                                          <p:attrName>ppt_x</p:attrName>
                                        </p:attrNameLst>
                                      </p:cBhvr>
                                      <p:tavLst>
                                        <p:tav tm="0">
                                          <p:val>
                                            <p:strVal val="#ppt_x"/>
                                          </p:val>
                                        </p:tav>
                                        <p:tav tm="100000">
                                          <p:val>
                                            <p:strVal val="#ppt_x"/>
                                          </p:val>
                                        </p:tav>
                                      </p:tavLst>
                                    </p:anim>
                                    <p:anim calcmode="lin" valueType="num">
                                      <p:cBhvr additive="base">
                                        <p:cTn id="79" dur="500" fill="hold"/>
                                        <p:tgtEl>
                                          <p:spTgt spid="34"/>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 calcmode="lin" valueType="num">
                                      <p:cBhvr additive="base">
                                        <p:cTn id="82" dur="500" fill="hold"/>
                                        <p:tgtEl>
                                          <p:spTgt spid="36"/>
                                        </p:tgtEl>
                                        <p:attrNameLst>
                                          <p:attrName>ppt_x</p:attrName>
                                        </p:attrNameLst>
                                      </p:cBhvr>
                                      <p:tavLst>
                                        <p:tav tm="0">
                                          <p:val>
                                            <p:strVal val="#ppt_x"/>
                                          </p:val>
                                        </p:tav>
                                        <p:tav tm="100000">
                                          <p:val>
                                            <p:strVal val="#ppt_x"/>
                                          </p:val>
                                        </p:tav>
                                      </p:tavLst>
                                    </p:anim>
                                    <p:anim calcmode="lin" valueType="num">
                                      <p:cBhvr additive="base">
                                        <p:cTn id="8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3">
                                            <p:txEl>
                                              <p:pRg st="2" end="2"/>
                                            </p:txEl>
                                          </p:spTgt>
                                        </p:tgtEl>
                                        <p:attrNameLst>
                                          <p:attrName>style.visibility</p:attrName>
                                        </p:attrNameLst>
                                      </p:cBhvr>
                                      <p:to>
                                        <p:strVal val="visible"/>
                                      </p:to>
                                    </p:set>
                                    <p:anim calcmode="lin" valueType="num">
                                      <p:cBhvr additive="base">
                                        <p:cTn id="8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0" fill="hold">
                            <p:stCondLst>
                              <p:cond delay="500"/>
                            </p:stCondLst>
                            <p:childTnLst>
                              <p:par>
                                <p:cTn id="91" presetID="2" presetClass="exit" presetSubtype="4" fill="hold" nodeType="afterEffect">
                                  <p:stCondLst>
                                    <p:cond delay="0"/>
                                  </p:stCondLst>
                                  <p:childTnLst>
                                    <p:anim calcmode="lin" valueType="num">
                                      <p:cBhvr additive="base">
                                        <p:cTn id="92" dur="500"/>
                                        <p:tgtEl>
                                          <p:spTgt spid="14"/>
                                        </p:tgtEl>
                                        <p:attrNameLst>
                                          <p:attrName>ppt_x</p:attrName>
                                        </p:attrNameLst>
                                      </p:cBhvr>
                                      <p:tavLst>
                                        <p:tav tm="0">
                                          <p:val>
                                            <p:strVal val="ppt_x"/>
                                          </p:val>
                                        </p:tav>
                                        <p:tav tm="100000">
                                          <p:val>
                                            <p:strVal val="ppt_x"/>
                                          </p:val>
                                        </p:tav>
                                      </p:tavLst>
                                    </p:anim>
                                    <p:anim calcmode="lin" valueType="num">
                                      <p:cBhvr additive="base">
                                        <p:cTn id="93" dur="500"/>
                                        <p:tgtEl>
                                          <p:spTgt spid="14"/>
                                        </p:tgtEl>
                                        <p:attrNameLst>
                                          <p:attrName>ppt_y</p:attrName>
                                        </p:attrNameLst>
                                      </p:cBhvr>
                                      <p:tavLst>
                                        <p:tav tm="0">
                                          <p:val>
                                            <p:strVal val="ppt_y"/>
                                          </p:val>
                                        </p:tav>
                                        <p:tav tm="100000">
                                          <p:val>
                                            <p:strVal val="1+ppt_h/2"/>
                                          </p:val>
                                        </p:tav>
                                      </p:tavLst>
                                    </p:anim>
                                    <p:set>
                                      <p:cBhvr>
                                        <p:cTn id="94" dur="1" fill="hold">
                                          <p:stCondLst>
                                            <p:cond delay="499"/>
                                          </p:stCondLst>
                                        </p:cTn>
                                        <p:tgtEl>
                                          <p:spTgt spid="14"/>
                                        </p:tgtEl>
                                        <p:attrNameLst>
                                          <p:attrName>style.visibility</p:attrName>
                                        </p:attrNameLst>
                                      </p:cBhvr>
                                      <p:to>
                                        <p:strVal val="hidden"/>
                                      </p:to>
                                    </p:set>
                                  </p:childTnLst>
                                </p:cTn>
                              </p:par>
                              <p:par>
                                <p:cTn id="95" presetID="2" presetClass="exit" presetSubtype="4" fill="hold" nodeType="withEffect">
                                  <p:stCondLst>
                                    <p:cond delay="0"/>
                                  </p:stCondLst>
                                  <p:childTnLst>
                                    <p:anim calcmode="lin" valueType="num">
                                      <p:cBhvr additive="base">
                                        <p:cTn id="96" dur="500"/>
                                        <p:tgtEl>
                                          <p:spTgt spid="15"/>
                                        </p:tgtEl>
                                        <p:attrNameLst>
                                          <p:attrName>ppt_x</p:attrName>
                                        </p:attrNameLst>
                                      </p:cBhvr>
                                      <p:tavLst>
                                        <p:tav tm="0">
                                          <p:val>
                                            <p:strVal val="ppt_x"/>
                                          </p:val>
                                        </p:tav>
                                        <p:tav tm="100000">
                                          <p:val>
                                            <p:strVal val="ppt_x"/>
                                          </p:val>
                                        </p:tav>
                                      </p:tavLst>
                                    </p:anim>
                                    <p:anim calcmode="lin" valueType="num">
                                      <p:cBhvr additive="base">
                                        <p:cTn id="97" dur="500"/>
                                        <p:tgtEl>
                                          <p:spTgt spid="15"/>
                                        </p:tgtEl>
                                        <p:attrNameLst>
                                          <p:attrName>ppt_y</p:attrName>
                                        </p:attrNameLst>
                                      </p:cBhvr>
                                      <p:tavLst>
                                        <p:tav tm="0">
                                          <p:val>
                                            <p:strVal val="ppt_y"/>
                                          </p:val>
                                        </p:tav>
                                        <p:tav tm="100000">
                                          <p:val>
                                            <p:strVal val="1+ppt_h/2"/>
                                          </p:val>
                                        </p:tav>
                                      </p:tavLst>
                                    </p:anim>
                                    <p:set>
                                      <p:cBhvr>
                                        <p:cTn id="98" dur="1" fill="hold">
                                          <p:stCondLst>
                                            <p:cond delay="499"/>
                                          </p:stCondLst>
                                        </p:cTn>
                                        <p:tgtEl>
                                          <p:spTgt spid="15"/>
                                        </p:tgtEl>
                                        <p:attrNameLst>
                                          <p:attrName>style.visibility</p:attrName>
                                        </p:attrNameLst>
                                      </p:cBhvr>
                                      <p:to>
                                        <p:strVal val="hidden"/>
                                      </p:to>
                                    </p:set>
                                  </p:childTnLst>
                                </p:cTn>
                              </p:par>
                              <p:par>
                                <p:cTn id="99" presetID="2" presetClass="exit" presetSubtype="4" fill="hold" nodeType="withEffect">
                                  <p:stCondLst>
                                    <p:cond delay="0"/>
                                  </p:stCondLst>
                                  <p:childTnLst>
                                    <p:anim calcmode="lin" valueType="num">
                                      <p:cBhvr additive="base">
                                        <p:cTn id="100" dur="500"/>
                                        <p:tgtEl>
                                          <p:spTgt spid="24"/>
                                        </p:tgtEl>
                                        <p:attrNameLst>
                                          <p:attrName>ppt_x</p:attrName>
                                        </p:attrNameLst>
                                      </p:cBhvr>
                                      <p:tavLst>
                                        <p:tav tm="0">
                                          <p:val>
                                            <p:strVal val="ppt_x"/>
                                          </p:val>
                                        </p:tav>
                                        <p:tav tm="100000">
                                          <p:val>
                                            <p:strVal val="ppt_x"/>
                                          </p:val>
                                        </p:tav>
                                      </p:tavLst>
                                    </p:anim>
                                    <p:anim calcmode="lin" valueType="num">
                                      <p:cBhvr additive="base">
                                        <p:cTn id="101" dur="500"/>
                                        <p:tgtEl>
                                          <p:spTgt spid="24"/>
                                        </p:tgtEl>
                                        <p:attrNameLst>
                                          <p:attrName>ppt_y</p:attrName>
                                        </p:attrNameLst>
                                      </p:cBhvr>
                                      <p:tavLst>
                                        <p:tav tm="0">
                                          <p:val>
                                            <p:strVal val="ppt_y"/>
                                          </p:val>
                                        </p:tav>
                                        <p:tav tm="100000">
                                          <p:val>
                                            <p:strVal val="1+ppt_h/2"/>
                                          </p:val>
                                        </p:tav>
                                      </p:tavLst>
                                    </p:anim>
                                    <p:set>
                                      <p:cBhvr>
                                        <p:cTn id="102" dur="1" fill="hold">
                                          <p:stCondLst>
                                            <p:cond delay="499"/>
                                          </p:stCondLst>
                                        </p:cTn>
                                        <p:tgtEl>
                                          <p:spTgt spid="24"/>
                                        </p:tgtEl>
                                        <p:attrNameLst>
                                          <p:attrName>style.visibility</p:attrName>
                                        </p:attrNameLst>
                                      </p:cBhvr>
                                      <p:to>
                                        <p:strVal val="hidden"/>
                                      </p:to>
                                    </p:set>
                                  </p:childTnLst>
                                </p:cTn>
                              </p:par>
                              <p:par>
                                <p:cTn id="103" presetID="2" presetClass="exit" presetSubtype="4" fill="hold" nodeType="withEffect">
                                  <p:stCondLst>
                                    <p:cond delay="0"/>
                                  </p:stCondLst>
                                  <p:childTnLst>
                                    <p:anim calcmode="lin" valueType="num">
                                      <p:cBhvr additive="base">
                                        <p:cTn id="104" dur="500"/>
                                        <p:tgtEl>
                                          <p:spTgt spid="22"/>
                                        </p:tgtEl>
                                        <p:attrNameLst>
                                          <p:attrName>ppt_x</p:attrName>
                                        </p:attrNameLst>
                                      </p:cBhvr>
                                      <p:tavLst>
                                        <p:tav tm="0">
                                          <p:val>
                                            <p:strVal val="ppt_x"/>
                                          </p:val>
                                        </p:tav>
                                        <p:tav tm="100000">
                                          <p:val>
                                            <p:strVal val="ppt_x"/>
                                          </p:val>
                                        </p:tav>
                                      </p:tavLst>
                                    </p:anim>
                                    <p:anim calcmode="lin" valueType="num">
                                      <p:cBhvr additive="base">
                                        <p:cTn id="105" dur="500"/>
                                        <p:tgtEl>
                                          <p:spTgt spid="22"/>
                                        </p:tgtEl>
                                        <p:attrNameLst>
                                          <p:attrName>ppt_y</p:attrName>
                                        </p:attrNameLst>
                                      </p:cBhvr>
                                      <p:tavLst>
                                        <p:tav tm="0">
                                          <p:val>
                                            <p:strVal val="ppt_y"/>
                                          </p:val>
                                        </p:tav>
                                        <p:tav tm="100000">
                                          <p:val>
                                            <p:strVal val="1+ppt_h/2"/>
                                          </p:val>
                                        </p:tav>
                                      </p:tavLst>
                                    </p:anim>
                                    <p:set>
                                      <p:cBhvr>
                                        <p:cTn id="106" dur="1" fill="hold">
                                          <p:stCondLst>
                                            <p:cond delay="499"/>
                                          </p:stCondLst>
                                        </p:cTn>
                                        <p:tgtEl>
                                          <p:spTgt spid="22"/>
                                        </p:tgtEl>
                                        <p:attrNameLst>
                                          <p:attrName>style.visibility</p:attrName>
                                        </p:attrNameLst>
                                      </p:cBhvr>
                                      <p:to>
                                        <p:strVal val="hidden"/>
                                      </p:to>
                                    </p:set>
                                  </p:childTnLst>
                                </p:cTn>
                              </p:par>
                              <p:par>
                                <p:cTn id="107" presetID="2" presetClass="exit" presetSubtype="4" fill="hold" nodeType="withEffect">
                                  <p:stCondLst>
                                    <p:cond delay="0"/>
                                  </p:stCondLst>
                                  <p:childTnLst>
                                    <p:anim calcmode="lin" valueType="num">
                                      <p:cBhvr additive="base">
                                        <p:cTn id="108" dur="500"/>
                                        <p:tgtEl>
                                          <p:spTgt spid="26"/>
                                        </p:tgtEl>
                                        <p:attrNameLst>
                                          <p:attrName>ppt_x</p:attrName>
                                        </p:attrNameLst>
                                      </p:cBhvr>
                                      <p:tavLst>
                                        <p:tav tm="0">
                                          <p:val>
                                            <p:strVal val="ppt_x"/>
                                          </p:val>
                                        </p:tav>
                                        <p:tav tm="100000">
                                          <p:val>
                                            <p:strVal val="ppt_x"/>
                                          </p:val>
                                        </p:tav>
                                      </p:tavLst>
                                    </p:anim>
                                    <p:anim calcmode="lin" valueType="num">
                                      <p:cBhvr additive="base">
                                        <p:cTn id="109" dur="500"/>
                                        <p:tgtEl>
                                          <p:spTgt spid="26"/>
                                        </p:tgtEl>
                                        <p:attrNameLst>
                                          <p:attrName>ppt_y</p:attrName>
                                        </p:attrNameLst>
                                      </p:cBhvr>
                                      <p:tavLst>
                                        <p:tav tm="0">
                                          <p:val>
                                            <p:strVal val="ppt_y"/>
                                          </p:val>
                                        </p:tav>
                                        <p:tav tm="100000">
                                          <p:val>
                                            <p:strVal val="1+ppt_h/2"/>
                                          </p:val>
                                        </p:tav>
                                      </p:tavLst>
                                    </p:anim>
                                    <p:set>
                                      <p:cBhvr>
                                        <p:cTn id="110" dur="1" fill="hold">
                                          <p:stCondLst>
                                            <p:cond delay="499"/>
                                          </p:stCondLst>
                                        </p:cTn>
                                        <p:tgtEl>
                                          <p:spTgt spid="26"/>
                                        </p:tgtEl>
                                        <p:attrNameLst>
                                          <p:attrName>style.visibility</p:attrName>
                                        </p:attrNameLst>
                                      </p:cBhvr>
                                      <p:to>
                                        <p:strVal val="hidden"/>
                                      </p:to>
                                    </p:set>
                                  </p:childTnLst>
                                </p:cTn>
                              </p:par>
                              <p:par>
                                <p:cTn id="111" presetID="2" presetClass="exit" presetSubtype="4" fill="hold" nodeType="withEffect">
                                  <p:stCondLst>
                                    <p:cond delay="0"/>
                                  </p:stCondLst>
                                  <p:childTnLst>
                                    <p:anim calcmode="lin" valueType="num">
                                      <p:cBhvr additive="base">
                                        <p:cTn id="112" dur="500"/>
                                        <p:tgtEl>
                                          <p:spTgt spid="36"/>
                                        </p:tgtEl>
                                        <p:attrNameLst>
                                          <p:attrName>ppt_x</p:attrName>
                                        </p:attrNameLst>
                                      </p:cBhvr>
                                      <p:tavLst>
                                        <p:tav tm="0">
                                          <p:val>
                                            <p:strVal val="ppt_x"/>
                                          </p:val>
                                        </p:tav>
                                        <p:tav tm="100000">
                                          <p:val>
                                            <p:strVal val="ppt_x"/>
                                          </p:val>
                                        </p:tav>
                                      </p:tavLst>
                                    </p:anim>
                                    <p:anim calcmode="lin" valueType="num">
                                      <p:cBhvr additive="base">
                                        <p:cTn id="113" dur="500"/>
                                        <p:tgtEl>
                                          <p:spTgt spid="36"/>
                                        </p:tgtEl>
                                        <p:attrNameLst>
                                          <p:attrName>ppt_y</p:attrName>
                                        </p:attrNameLst>
                                      </p:cBhvr>
                                      <p:tavLst>
                                        <p:tav tm="0">
                                          <p:val>
                                            <p:strVal val="ppt_y"/>
                                          </p:val>
                                        </p:tav>
                                        <p:tav tm="100000">
                                          <p:val>
                                            <p:strVal val="1+ppt_h/2"/>
                                          </p:val>
                                        </p:tav>
                                      </p:tavLst>
                                    </p:anim>
                                    <p:set>
                                      <p:cBhvr>
                                        <p:cTn id="114" dur="1" fill="hold">
                                          <p:stCondLst>
                                            <p:cond delay="499"/>
                                          </p:stCondLst>
                                        </p:cTn>
                                        <p:tgtEl>
                                          <p:spTgt spid="36"/>
                                        </p:tgtEl>
                                        <p:attrNameLst>
                                          <p:attrName>style.visibility</p:attrName>
                                        </p:attrNameLst>
                                      </p:cBhvr>
                                      <p:to>
                                        <p:strVal val="hidden"/>
                                      </p:to>
                                    </p:set>
                                  </p:childTnLst>
                                </p:cTn>
                              </p:par>
                              <p:par>
                                <p:cTn id="115" presetID="2" presetClass="exit" presetSubtype="4" fill="hold" nodeType="withEffect">
                                  <p:stCondLst>
                                    <p:cond delay="0"/>
                                  </p:stCondLst>
                                  <p:childTnLst>
                                    <p:anim calcmode="lin" valueType="num">
                                      <p:cBhvr additive="base">
                                        <p:cTn id="116" dur="500"/>
                                        <p:tgtEl>
                                          <p:spTgt spid="32"/>
                                        </p:tgtEl>
                                        <p:attrNameLst>
                                          <p:attrName>ppt_x</p:attrName>
                                        </p:attrNameLst>
                                      </p:cBhvr>
                                      <p:tavLst>
                                        <p:tav tm="0">
                                          <p:val>
                                            <p:strVal val="ppt_x"/>
                                          </p:val>
                                        </p:tav>
                                        <p:tav tm="100000">
                                          <p:val>
                                            <p:strVal val="ppt_x"/>
                                          </p:val>
                                        </p:tav>
                                      </p:tavLst>
                                    </p:anim>
                                    <p:anim calcmode="lin" valueType="num">
                                      <p:cBhvr additive="base">
                                        <p:cTn id="117" dur="500"/>
                                        <p:tgtEl>
                                          <p:spTgt spid="32"/>
                                        </p:tgtEl>
                                        <p:attrNameLst>
                                          <p:attrName>ppt_y</p:attrName>
                                        </p:attrNameLst>
                                      </p:cBhvr>
                                      <p:tavLst>
                                        <p:tav tm="0">
                                          <p:val>
                                            <p:strVal val="ppt_y"/>
                                          </p:val>
                                        </p:tav>
                                        <p:tav tm="100000">
                                          <p:val>
                                            <p:strVal val="1+ppt_h/2"/>
                                          </p:val>
                                        </p:tav>
                                      </p:tavLst>
                                    </p:anim>
                                    <p:set>
                                      <p:cBhvr>
                                        <p:cTn id="118" dur="1" fill="hold">
                                          <p:stCondLst>
                                            <p:cond delay="499"/>
                                          </p:stCondLst>
                                        </p:cTn>
                                        <p:tgtEl>
                                          <p:spTgt spid="32"/>
                                        </p:tgtEl>
                                        <p:attrNameLst>
                                          <p:attrName>style.visibility</p:attrName>
                                        </p:attrNameLst>
                                      </p:cBhvr>
                                      <p:to>
                                        <p:strVal val="hidden"/>
                                      </p:to>
                                    </p:set>
                                  </p:childTnLst>
                                </p:cTn>
                              </p:par>
                              <p:par>
                                <p:cTn id="119" presetID="2" presetClass="exit" presetSubtype="4" fill="hold" nodeType="withEffect">
                                  <p:stCondLst>
                                    <p:cond delay="0"/>
                                  </p:stCondLst>
                                  <p:childTnLst>
                                    <p:anim calcmode="lin" valueType="num">
                                      <p:cBhvr additive="base">
                                        <p:cTn id="120" dur="500"/>
                                        <p:tgtEl>
                                          <p:spTgt spid="36"/>
                                        </p:tgtEl>
                                        <p:attrNameLst>
                                          <p:attrName>ppt_x</p:attrName>
                                        </p:attrNameLst>
                                      </p:cBhvr>
                                      <p:tavLst>
                                        <p:tav tm="0">
                                          <p:val>
                                            <p:strVal val="ppt_x"/>
                                          </p:val>
                                        </p:tav>
                                        <p:tav tm="100000">
                                          <p:val>
                                            <p:strVal val="ppt_x"/>
                                          </p:val>
                                        </p:tav>
                                      </p:tavLst>
                                    </p:anim>
                                    <p:anim calcmode="lin" valueType="num">
                                      <p:cBhvr additive="base">
                                        <p:cTn id="121" dur="500"/>
                                        <p:tgtEl>
                                          <p:spTgt spid="36"/>
                                        </p:tgtEl>
                                        <p:attrNameLst>
                                          <p:attrName>ppt_y</p:attrName>
                                        </p:attrNameLst>
                                      </p:cBhvr>
                                      <p:tavLst>
                                        <p:tav tm="0">
                                          <p:val>
                                            <p:strVal val="ppt_y"/>
                                          </p:val>
                                        </p:tav>
                                        <p:tav tm="100000">
                                          <p:val>
                                            <p:strVal val="1+ppt_h/2"/>
                                          </p:val>
                                        </p:tav>
                                      </p:tavLst>
                                    </p:anim>
                                    <p:set>
                                      <p:cBhvr>
                                        <p:cTn id="122" dur="1" fill="hold">
                                          <p:stCondLst>
                                            <p:cond delay="499"/>
                                          </p:stCondLst>
                                        </p:cTn>
                                        <p:tgtEl>
                                          <p:spTgt spid="36"/>
                                        </p:tgtEl>
                                        <p:attrNameLst>
                                          <p:attrName>style.visibility</p:attrName>
                                        </p:attrNameLst>
                                      </p:cBhvr>
                                      <p:to>
                                        <p:strVal val="hidden"/>
                                      </p:to>
                                    </p:set>
                                  </p:childTnLst>
                                </p:cTn>
                              </p:par>
                              <p:par>
                                <p:cTn id="123" presetID="2" presetClass="exit" presetSubtype="4" fill="hold" nodeType="withEffect">
                                  <p:stCondLst>
                                    <p:cond delay="0"/>
                                  </p:stCondLst>
                                  <p:childTnLst>
                                    <p:anim calcmode="lin" valueType="num">
                                      <p:cBhvr additive="base">
                                        <p:cTn id="124" dur="500"/>
                                        <p:tgtEl>
                                          <p:spTgt spid="34"/>
                                        </p:tgtEl>
                                        <p:attrNameLst>
                                          <p:attrName>ppt_x</p:attrName>
                                        </p:attrNameLst>
                                      </p:cBhvr>
                                      <p:tavLst>
                                        <p:tav tm="0">
                                          <p:val>
                                            <p:strVal val="ppt_x"/>
                                          </p:val>
                                        </p:tav>
                                        <p:tav tm="100000">
                                          <p:val>
                                            <p:strVal val="ppt_x"/>
                                          </p:val>
                                        </p:tav>
                                      </p:tavLst>
                                    </p:anim>
                                    <p:anim calcmode="lin" valueType="num">
                                      <p:cBhvr additive="base">
                                        <p:cTn id="125" dur="500"/>
                                        <p:tgtEl>
                                          <p:spTgt spid="34"/>
                                        </p:tgtEl>
                                        <p:attrNameLst>
                                          <p:attrName>ppt_y</p:attrName>
                                        </p:attrNameLst>
                                      </p:cBhvr>
                                      <p:tavLst>
                                        <p:tav tm="0">
                                          <p:val>
                                            <p:strVal val="ppt_y"/>
                                          </p:val>
                                        </p:tav>
                                        <p:tav tm="100000">
                                          <p:val>
                                            <p:strVal val="1+ppt_h/2"/>
                                          </p:val>
                                        </p:tav>
                                      </p:tavLst>
                                    </p:anim>
                                    <p:set>
                                      <p:cBhvr>
                                        <p:cTn id="126" dur="1" fill="hold">
                                          <p:stCondLst>
                                            <p:cond delay="499"/>
                                          </p:stCondLst>
                                        </p:cTn>
                                        <p:tgtEl>
                                          <p:spTgt spid="34"/>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40"/>
                                        </p:tgtEl>
                                        <p:attrNameLst>
                                          <p:attrName>style.visibility</p:attrName>
                                        </p:attrNameLst>
                                      </p:cBhvr>
                                      <p:to>
                                        <p:strVal val="visible"/>
                                      </p:to>
                                    </p:set>
                                    <p:anim calcmode="lin" valueType="num">
                                      <p:cBhvr additive="base">
                                        <p:cTn id="131" dur="500" fill="hold"/>
                                        <p:tgtEl>
                                          <p:spTgt spid="40"/>
                                        </p:tgtEl>
                                        <p:attrNameLst>
                                          <p:attrName>ppt_x</p:attrName>
                                        </p:attrNameLst>
                                      </p:cBhvr>
                                      <p:tavLst>
                                        <p:tav tm="0">
                                          <p:val>
                                            <p:strVal val="#ppt_x"/>
                                          </p:val>
                                        </p:tav>
                                        <p:tav tm="100000">
                                          <p:val>
                                            <p:strVal val="#ppt_x"/>
                                          </p:val>
                                        </p:tav>
                                      </p:tavLst>
                                    </p:anim>
                                    <p:anim calcmode="lin" valueType="num">
                                      <p:cBhvr additive="base">
                                        <p:cTn id="132" dur="500" fill="hold"/>
                                        <p:tgtEl>
                                          <p:spTgt spid="40"/>
                                        </p:tgtEl>
                                        <p:attrNameLst>
                                          <p:attrName>ppt_y</p:attrName>
                                        </p:attrNameLst>
                                      </p:cBhvr>
                                      <p:tavLst>
                                        <p:tav tm="0">
                                          <p:val>
                                            <p:strVal val="1+#ppt_h/2"/>
                                          </p:val>
                                        </p:tav>
                                        <p:tav tm="100000">
                                          <p:val>
                                            <p:strVal val="#ppt_y"/>
                                          </p:val>
                                        </p:tav>
                                      </p:tavLst>
                                    </p:anim>
                                  </p:childTnLst>
                                </p:cTn>
                              </p:par>
                            </p:childTnLst>
                          </p:cTn>
                        </p:par>
                        <p:par>
                          <p:cTn id="133" fill="hold">
                            <p:stCondLst>
                              <p:cond delay="500"/>
                            </p:stCondLst>
                            <p:childTnLst>
                              <p:par>
                                <p:cTn id="134" presetID="2" presetClass="entr" presetSubtype="4" fill="hold" nodeType="afterEffect">
                                  <p:stCondLst>
                                    <p:cond delay="0"/>
                                  </p:stCondLst>
                                  <p:childTnLst>
                                    <p:set>
                                      <p:cBhvr>
                                        <p:cTn id="135" dur="1" fill="hold">
                                          <p:stCondLst>
                                            <p:cond delay="0"/>
                                          </p:stCondLst>
                                        </p:cTn>
                                        <p:tgtEl>
                                          <p:spTgt spid="43"/>
                                        </p:tgtEl>
                                        <p:attrNameLst>
                                          <p:attrName>style.visibility</p:attrName>
                                        </p:attrNameLst>
                                      </p:cBhvr>
                                      <p:to>
                                        <p:strVal val="visible"/>
                                      </p:to>
                                    </p:set>
                                    <p:anim calcmode="lin" valueType="num">
                                      <p:cBhvr additive="base">
                                        <p:cTn id="136" dur="500" fill="hold"/>
                                        <p:tgtEl>
                                          <p:spTgt spid="43"/>
                                        </p:tgtEl>
                                        <p:attrNameLst>
                                          <p:attrName>ppt_x</p:attrName>
                                        </p:attrNameLst>
                                      </p:cBhvr>
                                      <p:tavLst>
                                        <p:tav tm="0">
                                          <p:val>
                                            <p:strVal val="#ppt_x"/>
                                          </p:val>
                                        </p:tav>
                                        <p:tav tm="100000">
                                          <p:val>
                                            <p:strVal val="#ppt_x"/>
                                          </p:val>
                                        </p:tav>
                                      </p:tavLst>
                                    </p:anim>
                                    <p:anim calcmode="lin" valueType="num">
                                      <p:cBhvr additive="base">
                                        <p:cTn id="137"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grpId="0" nodeType="clickEffect">
                                  <p:stCondLst>
                                    <p:cond delay="0"/>
                                  </p:stCondLst>
                                  <p:childTnLst>
                                    <p:set>
                                      <p:cBhvr>
                                        <p:cTn id="141" dur="1" fill="hold">
                                          <p:stCondLst>
                                            <p:cond delay="0"/>
                                          </p:stCondLst>
                                        </p:cTn>
                                        <p:tgtEl>
                                          <p:spTgt spid="45"/>
                                        </p:tgtEl>
                                        <p:attrNameLst>
                                          <p:attrName>style.visibility</p:attrName>
                                        </p:attrNameLst>
                                      </p:cBhvr>
                                      <p:to>
                                        <p:strVal val="visible"/>
                                      </p:to>
                                    </p:set>
                                    <p:anim calcmode="lin" valueType="num">
                                      <p:cBhvr additive="base">
                                        <p:cTn id="142" dur="500" fill="hold"/>
                                        <p:tgtEl>
                                          <p:spTgt spid="45"/>
                                        </p:tgtEl>
                                        <p:attrNameLst>
                                          <p:attrName>ppt_x</p:attrName>
                                        </p:attrNameLst>
                                      </p:cBhvr>
                                      <p:tavLst>
                                        <p:tav tm="0">
                                          <p:val>
                                            <p:strVal val="#ppt_x"/>
                                          </p:val>
                                        </p:tav>
                                        <p:tav tm="100000">
                                          <p:val>
                                            <p:strVal val="#ppt_x"/>
                                          </p:val>
                                        </p:tav>
                                      </p:tavLst>
                                    </p:anim>
                                    <p:anim calcmode="lin" valueType="num">
                                      <p:cBhvr additive="base">
                                        <p:cTn id="143" dur="500" fill="hold"/>
                                        <p:tgtEl>
                                          <p:spTgt spid="45"/>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47"/>
                                        </p:tgtEl>
                                        <p:attrNameLst>
                                          <p:attrName>style.visibility</p:attrName>
                                        </p:attrNameLst>
                                      </p:cBhvr>
                                      <p:to>
                                        <p:strVal val="visible"/>
                                      </p:to>
                                    </p:set>
                                    <p:anim calcmode="lin" valueType="num">
                                      <p:cBhvr additive="base">
                                        <p:cTn id="146" dur="500" fill="hold"/>
                                        <p:tgtEl>
                                          <p:spTgt spid="47"/>
                                        </p:tgtEl>
                                        <p:attrNameLst>
                                          <p:attrName>ppt_x</p:attrName>
                                        </p:attrNameLst>
                                      </p:cBhvr>
                                      <p:tavLst>
                                        <p:tav tm="0">
                                          <p:val>
                                            <p:strVal val="#ppt_x"/>
                                          </p:val>
                                        </p:tav>
                                        <p:tav tm="100000">
                                          <p:val>
                                            <p:strVal val="#ppt_x"/>
                                          </p:val>
                                        </p:tav>
                                      </p:tavLst>
                                    </p:anim>
                                    <p:anim calcmode="lin" valueType="num">
                                      <p:cBhvr additive="base">
                                        <p:cTn id="147" dur="500" fill="hold"/>
                                        <p:tgtEl>
                                          <p:spTgt spid="47"/>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46"/>
                                        </p:tgtEl>
                                        <p:attrNameLst>
                                          <p:attrName>style.visibility</p:attrName>
                                        </p:attrNameLst>
                                      </p:cBhvr>
                                      <p:to>
                                        <p:strVal val="visible"/>
                                      </p:to>
                                    </p:set>
                                    <p:anim calcmode="lin" valueType="num">
                                      <p:cBhvr additive="base">
                                        <p:cTn id="150" dur="500" fill="hold"/>
                                        <p:tgtEl>
                                          <p:spTgt spid="46"/>
                                        </p:tgtEl>
                                        <p:attrNameLst>
                                          <p:attrName>ppt_x</p:attrName>
                                        </p:attrNameLst>
                                      </p:cBhvr>
                                      <p:tavLst>
                                        <p:tav tm="0">
                                          <p:val>
                                            <p:strVal val="#ppt_x"/>
                                          </p:val>
                                        </p:tav>
                                        <p:tav tm="100000">
                                          <p:val>
                                            <p:strVal val="#ppt_x"/>
                                          </p:val>
                                        </p:tav>
                                      </p:tavLst>
                                    </p:anim>
                                    <p:anim calcmode="lin" valueType="num">
                                      <p:cBhvr additive="base">
                                        <p:cTn id="151" dur="500" fill="hold"/>
                                        <p:tgtEl>
                                          <p:spTgt spid="46"/>
                                        </p:tgtEl>
                                        <p:attrNameLst>
                                          <p:attrName>ppt_y</p:attrName>
                                        </p:attrNameLst>
                                      </p:cBhvr>
                                      <p:tavLst>
                                        <p:tav tm="0">
                                          <p:val>
                                            <p:strVal val="1+#ppt_h/2"/>
                                          </p:val>
                                        </p:tav>
                                        <p:tav tm="100000">
                                          <p:val>
                                            <p:strVal val="#ppt_y"/>
                                          </p:val>
                                        </p:tav>
                                      </p:tavLst>
                                    </p:anim>
                                  </p:childTnLst>
                                </p:cTn>
                              </p:par>
                              <p:par>
                                <p:cTn id="152" presetID="2" presetClass="entr" presetSubtype="4" fill="hold" nodeType="withEffect">
                                  <p:stCondLst>
                                    <p:cond delay="0"/>
                                  </p:stCondLst>
                                  <p:childTnLst>
                                    <p:set>
                                      <p:cBhvr>
                                        <p:cTn id="153" dur="1" fill="hold">
                                          <p:stCondLst>
                                            <p:cond delay="0"/>
                                          </p:stCondLst>
                                        </p:cTn>
                                        <p:tgtEl>
                                          <p:spTgt spid="49"/>
                                        </p:tgtEl>
                                        <p:attrNameLst>
                                          <p:attrName>style.visibility</p:attrName>
                                        </p:attrNameLst>
                                      </p:cBhvr>
                                      <p:to>
                                        <p:strVal val="visible"/>
                                      </p:to>
                                    </p:set>
                                    <p:anim calcmode="lin" valueType="num">
                                      <p:cBhvr additive="base">
                                        <p:cTn id="154" dur="500" fill="hold"/>
                                        <p:tgtEl>
                                          <p:spTgt spid="49"/>
                                        </p:tgtEl>
                                        <p:attrNameLst>
                                          <p:attrName>ppt_x</p:attrName>
                                        </p:attrNameLst>
                                      </p:cBhvr>
                                      <p:tavLst>
                                        <p:tav tm="0">
                                          <p:val>
                                            <p:strVal val="#ppt_x"/>
                                          </p:val>
                                        </p:tav>
                                        <p:tav tm="100000">
                                          <p:val>
                                            <p:strVal val="#ppt_x"/>
                                          </p:val>
                                        </p:tav>
                                      </p:tavLst>
                                    </p:anim>
                                    <p:anim calcmode="lin" valueType="num">
                                      <p:cBhvr additive="base">
                                        <p:cTn id="155"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grpId="0" nodeType="clickEffect">
                                  <p:stCondLst>
                                    <p:cond delay="0"/>
                                  </p:stCondLst>
                                  <p:childTnLst>
                                    <p:set>
                                      <p:cBhvr>
                                        <p:cTn id="159" dur="1" fill="hold">
                                          <p:stCondLst>
                                            <p:cond delay="0"/>
                                          </p:stCondLst>
                                        </p:cTn>
                                        <p:tgtEl>
                                          <p:spTgt spid="51"/>
                                        </p:tgtEl>
                                        <p:attrNameLst>
                                          <p:attrName>style.visibility</p:attrName>
                                        </p:attrNameLst>
                                      </p:cBhvr>
                                      <p:to>
                                        <p:strVal val="visible"/>
                                      </p:to>
                                    </p:set>
                                    <p:anim calcmode="lin" valueType="num">
                                      <p:cBhvr additive="base">
                                        <p:cTn id="160" dur="500" fill="hold"/>
                                        <p:tgtEl>
                                          <p:spTgt spid="51"/>
                                        </p:tgtEl>
                                        <p:attrNameLst>
                                          <p:attrName>ppt_x</p:attrName>
                                        </p:attrNameLst>
                                      </p:cBhvr>
                                      <p:tavLst>
                                        <p:tav tm="0">
                                          <p:val>
                                            <p:strVal val="#ppt_x"/>
                                          </p:val>
                                        </p:tav>
                                        <p:tav tm="100000">
                                          <p:val>
                                            <p:strVal val="#ppt_x"/>
                                          </p:val>
                                        </p:tav>
                                      </p:tavLst>
                                    </p:anim>
                                    <p:anim calcmode="lin" valueType="num">
                                      <p:cBhvr additive="base">
                                        <p:cTn id="161" dur="500" fill="hold"/>
                                        <p:tgtEl>
                                          <p:spTgt spid="51"/>
                                        </p:tgtEl>
                                        <p:attrNameLst>
                                          <p:attrName>ppt_y</p:attrName>
                                        </p:attrNameLst>
                                      </p:cBhvr>
                                      <p:tavLst>
                                        <p:tav tm="0">
                                          <p:val>
                                            <p:strVal val="1+#ppt_h/2"/>
                                          </p:val>
                                        </p:tav>
                                        <p:tav tm="100000">
                                          <p:val>
                                            <p:strVal val="#ppt_y"/>
                                          </p:val>
                                        </p:tav>
                                      </p:tavLst>
                                    </p:anim>
                                  </p:childTnLst>
                                </p:cTn>
                              </p:par>
                              <p:par>
                                <p:cTn id="162" presetID="2" presetClass="entr" presetSubtype="4"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 calcmode="lin" valueType="num">
                                      <p:cBhvr additive="base">
                                        <p:cTn id="164" dur="500" fill="hold"/>
                                        <p:tgtEl>
                                          <p:spTgt spid="50"/>
                                        </p:tgtEl>
                                        <p:attrNameLst>
                                          <p:attrName>ppt_x</p:attrName>
                                        </p:attrNameLst>
                                      </p:cBhvr>
                                      <p:tavLst>
                                        <p:tav tm="0">
                                          <p:val>
                                            <p:strVal val="#ppt_x"/>
                                          </p:val>
                                        </p:tav>
                                        <p:tav tm="100000">
                                          <p:val>
                                            <p:strVal val="#ppt_x"/>
                                          </p:val>
                                        </p:tav>
                                      </p:tavLst>
                                    </p:anim>
                                    <p:anim calcmode="lin" valueType="num">
                                      <p:cBhvr additive="base">
                                        <p:cTn id="165" dur="500" fill="hold"/>
                                        <p:tgtEl>
                                          <p:spTgt spid="50"/>
                                        </p:tgtEl>
                                        <p:attrNameLst>
                                          <p:attrName>ppt_y</p:attrName>
                                        </p:attrNameLst>
                                      </p:cBhvr>
                                      <p:tavLst>
                                        <p:tav tm="0">
                                          <p:val>
                                            <p:strVal val="1+#ppt_h/2"/>
                                          </p:val>
                                        </p:tav>
                                        <p:tav tm="100000">
                                          <p:val>
                                            <p:strVal val="#ppt_y"/>
                                          </p:val>
                                        </p:tav>
                                      </p:tavLst>
                                    </p:anim>
                                  </p:childTnLst>
                                </p:cTn>
                              </p:par>
                              <p:par>
                                <p:cTn id="166" presetID="2" presetClass="entr" presetSubtype="4" fill="hold" grpId="0" nodeType="withEffect">
                                  <p:stCondLst>
                                    <p:cond delay="0"/>
                                  </p:stCondLst>
                                  <p:childTnLst>
                                    <p:set>
                                      <p:cBhvr>
                                        <p:cTn id="167" dur="1" fill="hold">
                                          <p:stCondLst>
                                            <p:cond delay="0"/>
                                          </p:stCondLst>
                                        </p:cTn>
                                        <p:tgtEl>
                                          <p:spTgt spid="52"/>
                                        </p:tgtEl>
                                        <p:attrNameLst>
                                          <p:attrName>style.visibility</p:attrName>
                                        </p:attrNameLst>
                                      </p:cBhvr>
                                      <p:to>
                                        <p:strVal val="visible"/>
                                      </p:to>
                                    </p:set>
                                    <p:anim calcmode="lin" valueType="num">
                                      <p:cBhvr additive="base">
                                        <p:cTn id="168" dur="500" fill="hold"/>
                                        <p:tgtEl>
                                          <p:spTgt spid="52"/>
                                        </p:tgtEl>
                                        <p:attrNameLst>
                                          <p:attrName>ppt_x</p:attrName>
                                        </p:attrNameLst>
                                      </p:cBhvr>
                                      <p:tavLst>
                                        <p:tav tm="0">
                                          <p:val>
                                            <p:strVal val="#ppt_x"/>
                                          </p:val>
                                        </p:tav>
                                        <p:tav tm="100000">
                                          <p:val>
                                            <p:strVal val="#ppt_x"/>
                                          </p:val>
                                        </p:tav>
                                      </p:tavLst>
                                    </p:anim>
                                    <p:anim calcmode="lin" valueType="num">
                                      <p:cBhvr additive="base">
                                        <p:cTn id="169"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ntr" presetSubtype="4" fill="hold" grpId="0" nodeType="clickEffect">
                                  <p:stCondLst>
                                    <p:cond delay="0"/>
                                  </p:stCondLst>
                                  <p:childTnLst>
                                    <p:set>
                                      <p:cBhvr>
                                        <p:cTn id="173" dur="1" fill="hold">
                                          <p:stCondLst>
                                            <p:cond delay="0"/>
                                          </p:stCondLst>
                                        </p:cTn>
                                        <p:tgtEl>
                                          <p:spTgt spid="3">
                                            <p:txEl>
                                              <p:pRg st="3" end="3"/>
                                            </p:txEl>
                                          </p:spTgt>
                                        </p:tgtEl>
                                        <p:attrNameLst>
                                          <p:attrName>style.visibility</p:attrName>
                                        </p:attrNameLst>
                                      </p:cBhvr>
                                      <p:to>
                                        <p:strVal val="visible"/>
                                      </p:to>
                                    </p:set>
                                    <p:anim calcmode="lin" valueType="num">
                                      <p:cBhvr additive="base">
                                        <p:cTn id="17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 grpId="0" uiExpand="1" build="p"/>
      <p:bldP spid="4" grpId="0" uiExpand="1" animBg="1"/>
      <p:bldP spid="5" grpId="0" uiExpand="1" animBg="1"/>
      <p:bldP spid="6" grpId="0" uiExpand="1" animBg="1"/>
      <p:bldP spid="7" grpId="0" uiExpand="1" animBg="1"/>
      <p:bldP spid="8" grpId="0" uiExpand="1" animBg="1"/>
      <p:bldP spid="9" grpId="0" uiExpand="1" animBg="1"/>
      <p:bldP spid="10" grpId="0" uiExpand="1" animBg="1"/>
      <p:bldP spid="11" grpId="0" uiExpand="1" animBg="1"/>
      <p:bldP spid="12" grpId="0" uiExpand="1" animBg="1"/>
      <p:bldP spid="45" grpId="0" animBg="1"/>
      <p:bldP spid="47" grpId="0"/>
      <p:bldP spid="50" grpId="0"/>
      <p:bldP spid="51"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89E3-1ECE-4A37-B832-40555317BF36}"/>
              </a:ext>
            </a:extLst>
          </p:cNvPr>
          <p:cNvSpPr>
            <a:spLocks noGrp="1"/>
          </p:cNvSpPr>
          <p:nvPr>
            <p:ph type="title"/>
          </p:nvPr>
        </p:nvSpPr>
        <p:spPr>
          <a:xfrm>
            <a:off x="1141413" y="351234"/>
            <a:ext cx="9905998" cy="1478570"/>
          </a:xfrm>
        </p:spPr>
        <p:txBody>
          <a:bodyPr/>
          <a:lstStyle/>
          <a:p>
            <a:r>
              <a:rPr lang="en-US" dirty="0"/>
              <a:t>Sandia’s </a:t>
            </a:r>
            <a:r>
              <a:rPr lang="en-US" dirty="0" err="1"/>
              <a:t>DataSet</a:t>
            </a:r>
            <a:r>
              <a:rPr lang="en-US" dirty="0"/>
              <a:t> and Goals</a:t>
            </a:r>
          </a:p>
        </p:txBody>
      </p:sp>
      <p:sp>
        <p:nvSpPr>
          <p:cNvPr id="3" name="Content Placeholder 2">
            <a:extLst>
              <a:ext uri="{FF2B5EF4-FFF2-40B4-BE49-F238E27FC236}">
                <a16:creationId xmlns:a16="http://schemas.microsoft.com/office/drawing/2014/main" id="{7FB98F10-71EE-4F8E-9D1B-B51E58D8FE32}"/>
              </a:ext>
            </a:extLst>
          </p:cNvPr>
          <p:cNvSpPr>
            <a:spLocks noGrp="1"/>
          </p:cNvSpPr>
          <p:nvPr>
            <p:ph idx="1"/>
          </p:nvPr>
        </p:nvSpPr>
        <p:spPr>
          <a:xfrm>
            <a:off x="1027906" y="1671552"/>
            <a:ext cx="4306887" cy="1233573"/>
          </a:xfrm>
        </p:spPr>
        <p:txBody>
          <a:bodyPr>
            <a:normAutofit fontScale="77500" lnSpcReduction="20000"/>
          </a:bodyPr>
          <a:lstStyle/>
          <a:p>
            <a:r>
              <a:rPr lang="en-US" dirty="0"/>
              <a:t>User’s Goal: Verify and Validate Dataset</a:t>
            </a:r>
          </a:p>
          <a:p>
            <a:r>
              <a:rPr lang="en-US" dirty="0"/>
              <a:t>How: Identifying Anomalies and Patterns</a:t>
            </a:r>
          </a:p>
        </p:txBody>
      </p:sp>
      <p:sp>
        <p:nvSpPr>
          <p:cNvPr id="4" name="TextBox 3">
            <a:extLst>
              <a:ext uri="{FF2B5EF4-FFF2-40B4-BE49-F238E27FC236}">
                <a16:creationId xmlns:a16="http://schemas.microsoft.com/office/drawing/2014/main" id="{21AB1C6B-889B-41CD-B110-A47E38091853}"/>
              </a:ext>
            </a:extLst>
          </p:cNvPr>
          <p:cNvSpPr txBox="1"/>
          <p:nvPr/>
        </p:nvSpPr>
        <p:spPr>
          <a:xfrm>
            <a:off x="676274" y="2974890"/>
            <a:ext cx="5010150" cy="2339102"/>
          </a:xfrm>
          <a:prstGeom prst="rect">
            <a:avLst/>
          </a:prstGeom>
          <a:solidFill>
            <a:srgbClr val="A6A6A6"/>
          </a:solidFill>
        </p:spPr>
        <p:txBody>
          <a:bodyPr wrap="square" rtlCol="0">
            <a:spAutoFit/>
          </a:bodyPr>
          <a:lstStyle/>
          <a:p>
            <a:pPr algn="ctr"/>
            <a:r>
              <a:rPr lang="en-US" sz="3200" dirty="0"/>
              <a:t>Problem/Goal</a:t>
            </a:r>
          </a:p>
          <a:p>
            <a:r>
              <a:rPr lang="en-US" sz="1900" dirty="0"/>
              <a:t>Design a data visualization application that not only visualizes both the hierarchical and network components of the unique dataset but also allows developers to verify and validate the dataset by detecting network and tree related anomalies or patterns.</a:t>
            </a:r>
          </a:p>
        </p:txBody>
      </p:sp>
      <p:sp>
        <p:nvSpPr>
          <p:cNvPr id="8" name="Rectangle: Rounded Corners 7">
            <a:extLst>
              <a:ext uri="{FF2B5EF4-FFF2-40B4-BE49-F238E27FC236}">
                <a16:creationId xmlns:a16="http://schemas.microsoft.com/office/drawing/2014/main" id="{3593A86F-6867-4D43-A936-46606C85849F}"/>
              </a:ext>
            </a:extLst>
          </p:cNvPr>
          <p:cNvSpPr/>
          <p:nvPr/>
        </p:nvSpPr>
        <p:spPr>
          <a:xfrm>
            <a:off x="8585331" y="1809354"/>
            <a:ext cx="1915298" cy="552493"/>
          </a:xfrm>
          <a:prstGeom prst="roundRect">
            <a:avLst/>
          </a:prstGeom>
          <a:solidFill>
            <a:schemeClr val="tx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9" name="Rectangle: Rounded Corners 8">
            <a:extLst>
              <a:ext uri="{FF2B5EF4-FFF2-40B4-BE49-F238E27FC236}">
                <a16:creationId xmlns:a16="http://schemas.microsoft.com/office/drawing/2014/main" id="{28A64CA8-B255-471D-8743-3DBB0E7C3A96}"/>
              </a:ext>
            </a:extLst>
          </p:cNvPr>
          <p:cNvSpPr/>
          <p:nvPr/>
        </p:nvSpPr>
        <p:spPr>
          <a:xfrm>
            <a:off x="7042796" y="2673769"/>
            <a:ext cx="1915298" cy="552493"/>
          </a:xfrm>
          <a:prstGeom prst="roundRect">
            <a:avLst/>
          </a:prstGeom>
          <a:solidFill>
            <a:srgbClr val="A6A6A6"/>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Function1</a:t>
            </a:r>
          </a:p>
        </p:txBody>
      </p:sp>
      <p:sp>
        <p:nvSpPr>
          <p:cNvPr id="10" name="Rectangle: Rounded Corners 9">
            <a:extLst>
              <a:ext uri="{FF2B5EF4-FFF2-40B4-BE49-F238E27FC236}">
                <a16:creationId xmlns:a16="http://schemas.microsoft.com/office/drawing/2014/main" id="{2C75E47F-367F-4CF8-BF8B-7E0BDE471E6E}"/>
              </a:ext>
            </a:extLst>
          </p:cNvPr>
          <p:cNvSpPr/>
          <p:nvPr/>
        </p:nvSpPr>
        <p:spPr>
          <a:xfrm>
            <a:off x="9664487" y="2666004"/>
            <a:ext cx="1915298"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2</a:t>
            </a:r>
          </a:p>
        </p:txBody>
      </p:sp>
      <p:sp>
        <p:nvSpPr>
          <p:cNvPr id="11" name="Rectangle: Rounded Corners 10">
            <a:extLst>
              <a:ext uri="{FF2B5EF4-FFF2-40B4-BE49-F238E27FC236}">
                <a16:creationId xmlns:a16="http://schemas.microsoft.com/office/drawing/2014/main" id="{7CA49A5A-7DFE-48EA-BAC3-1D72148B35AF}"/>
              </a:ext>
            </a:extLst>
          </p:cNvPr>
          <p:cNvSpPr/>
          <p:nvPr/>
        </p:nvSpPr>
        <p:spPr>
          <a:xfrm>
            <a:off x="5963640" y="3538185"/>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1.1</a:t>
            </a:r>
          </a:p>
        </p:txBody>
      </p:sp>
      <p:sp>
        <p:nvSpPr>
          <p:cNvPr id="12" name="Rectangle: Rounded Corners 11">
            <a:extLst>
              <a:ext uri="{FF2B5EF4-FFF2-40B4-BE49-F238E27FC236}">
                <a16:creationId xmlns:a16="http://schemas.microsoft.com/office/drawing/2014/main" id="{05C24DD9-F1A0-4E70-B02E-695B0959BC0F}"/>
              </a:ext>
            </a:extLst>
          </p:cNvPr>
          <p:cNvSpPr/>
          <p:nvPr/>
        </p:nvSpPr>
        <p:spPr>
          <a:xfrm>
            <a:off x="7775170" y="352883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a:t>
            </a:r>
          </a:p>
        </p:txBody>
      </p:sp>
      <p:sp>
        <p:nvSpPr>
          <p:cNvPr id="13" name="Rectangle: Rounded Corners 12">
            <a:extLst>
              <a:ext uri="{FF2B5EF4-FFF2-40B4-BE49-F238E27FC236}">
                <a16:creationId xmlns:a16="http://schemas.microsoft.com/office/drawing/2014/main" id="{AE3B43AB-A515-497F-8414-1A5ECF904808}"/>
              </a:ext>
            </a:extLst>
          </p:cNvPr>
          <p:cNvSpPr/>
          <p:nvPr/>
        </p:nvSpPr>
        <p:spPr>
          <a:xfrm>
            <a:off x="9824096" y="3522655"/>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2.1</a:t>
            </a:r>
          </a:p>
        </p:txBody>
      </p:sp>
      <p:sp>
        <p:nvSpPr>
          <p:cNvPr id="14" name="Rectangle: Rounded Corners 13">
            <a:extLst>
              <a:ext uri="{FF2B5EF4-FFF2-40B4-BE49-F238E27FC236}">
                <a16:creationId xmlns:a16="http://schemas.microsoft.com/office/drawing/2014/main" id="{4802D668-780E-4EA6-AD85-5095141B5969}"/>
              </a:ext>
            </a:extLst>
          </p:cNvPr>
          <p:cNvSpPr/>
          <p:nvPr/>
        </p:nvSpPr>
        <p:spPr>
          <a:xfrm>
            <a:off x="6434226" y="455412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1.2.1</a:t>
            </a:r>
          </a:p>
        </p:txBody>
      </p:sp>
      <p:sp>
        <p:nvSpPr>
          <p:cNvPr id="15" name="Rectangle: Rounded Corners 14">
            <a:extLst>
              <a:ext uri="{FF2B5EF4-FFF2-40B4-BE49-F238E27FC236}">
                <a16:creationId xmlns:a16="http://schemas.microsoft.com/office/drawing/2014/main" id="{B941C7B5-D8AC-4FB0-BC30-EA02268ADD75}"/>
              </a:ext>
            </a:extLst>
          </p:cNvPr>
          <p:cNvSpPr/>
          <p:nvPr/>
        </p:nvSpPr>
        <p:spPr>
          <a:xfrm>
            <a:off x="8228015" y="455412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1.2.2</a:t>
            </a:r>
          </a:p>
        </p:txBody>
      </p:sp>
      <p:sp>
        <p:nvSpPr>
          <p:cNvPr id="16" name="Rectangle: Rounded Corners 15">
            <a:extLst>
              <a:ext uri="{FF2B5EF4-FFF2-40B4-BE49-F238E27FC236}">
                <a16:creationId xmlns:a16="http://schemas.microsoft.com/office/drawing/2014/main" id="{46CE5E32-CA12-45B6-B921-DB95C93DA311}"/>
              </a:ext>
            </a:extLst>
          </p:cNvPr>
          <p:cNvSpPr/>
          <p:nvPr/>
        </p:nvSpPr>
        <p:spPr>
          <a:xfrm>
            <a:off x="10011977" y="4560301"/>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1.2.3</a:t>
            </a:r>
          </a:p>
        </p:txBody>
      </p:sp>
      <p:cxnSp>
        <p:nvCxnSpPr>
          <p:cNvPr id="20" name="Connector: Curved 19">
            <a:extLst>
              <a:ext uri="{FF2B5EF4-FFF2-40B4-BE49-F238E27FC236}">
                <a16:creationId xmlns:a16="http://schemas.microsoft.com/office/drawing/2014/main" id="{8C502288-6E92-4D9A-B66D-4C56CD8C8B98}"/>
              </a:ext>
            </a:extLst>
          </p:cNvPr>
          <p:cNvCxnSpPr>
            <a:stCxn id="9" idx="3"/>
            <a:endCxn id="13" idx="1"/>
          </p:cNvCxnSpPr>
          <p:nvPr/>
        </p:nvCxnSpPr>
        <p:spPr>
          <a:xfrm>
            <a:off x="8958094" y="2950016"/>
            <a:ext cx="866002" cy="848886"/>
          </a:xfrm>
          <a:prstGeom prst="curvedConnector3">
            <a:avLst>
              <a:gd name="adj1" fmla="val 7199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D28E1F64-4E8D-4AB7-8E18-7837B7005DC0}"/>
              </a:ext>
            </a:extLst>
          </p:cNvPr>
          <p:cNvCxnSpPr>
            <a:stCxn id="9" idx="3"/>
            <a:endCxn id="10" idx="1"/>
          </p:cNvCxnSpPr>
          <p:nvPr/>
        </p:nvCxnSpPr>
        <p:spPr>
          <a:xfrm flipV="1">
            <a:off x="8958094" y="2942251"/>
            <a:ext cx="706393" cy="7765"/>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B5D19535-B4EF-4891-BC6A-A4C067E7D68D}"/>
              </a:ext>
            </a:extLst>
          </p:cNvPr>
          <p:cNvCxnSpPr>
            <a:stCxn id="9" idx="1"/>
            <a:endCxn id="14" idx="1"/>
          </p:cNvCxnSpPr>
          <p:nvPr/>
        </p:nvCxnSpPr>
        <p:spPr>
          <a:xfrm rot="10800000" flipV="1">
            <a:off x="6434226" y="2950016"/>
            <a:ext cx="608570" cy="1880354"/>
          </a:xfrm>
          <a:prstGeom prst="curvedConnector3">
            <a:avLst>
              <a:gd name="adj1" fmla="val 21112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903902BD-0EB5-4086-A604-4A64760D047C}"/>
              </a:ext>
            </a:extLst>
          </p:cNvPr>
          <p:cNvSpPr/>
          <p:nvPr/>
        </p:nvSpPr>
        <p:spPr>
          <a:xfrm>
            <a:off x="7591564" y="3238500"/>
            <a:ext cx="1461435" cy="1276350"/>
          </a:xfrm>
          <a:custGeom>
            <a:avLst/>
            <a:gdLst>
              <a:gd name="connsiteX0" fmla="*/ 418961 w 1461435"/>
              <a:gd name="connsiteY0" fmla="*/ 0 h 1276350"/>
              <a:gd name="connsiteX1" fmla="*/ 66536 w 1461435"/>
              <a:gd name="connsiteY1" fmla="*/ 276225 h 1276350"/>
              <a:gd name="connsiteX2" fmla="*/ 133211 w 1461435"/>
              <a:gd name="connsiteY2" fmla="*/ 1104900 h 1276350"/>
              <a:gd name="connsiteX3" fmla="*/ 1371461 w 1461435"/>
              <a:gd name="connsiteY3" fmla="*/ 1143000 h 1276350"/>
              <a:gd name="connsiteX4" fmla="*/ 1361936 w 1461435"/>
              <a:gd name="connsiteY4" fmla="*/ 1276350 h 1276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435" h="1276350">
                <a:moveTo>
                  <a:pt x="418961" y="0"/>
                </a:moveTo>
                <a:cubicBezTo>
                  <a:pt x="266561" y="46037"/>
                  <a:pt x="114161" y="92075"/>
                  <a:pt x="66536" y="276225"/>
                </a:cubicBezTo>
                <a:cubicBezTo>
                  <a:pt x="18911" y="460375"/>
                  <a:pt x="-84277" y="960438"/>
                  <a:pt x="133211" y="1104900"/>
                </a:cubicBezTo>
                <a:cubicBezTo>
                  <a:pt x="350698" y="1249363"/>
                  <a:pt x="1166674" y="1114425"/>
                  <a:pt x="1371461" y="1143000"/>
                </a:cubicBezTo>
                <a:cubicBezTo>
                  <a:pt x="1576248" y="1171575"/>
                  <a:pt x="1368286" y="1249363"/>
                  <a:pt x="1361936" y="127635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1FB42FE5-110D-4D8F-A477-F3FB6DDB04E6}"/>
              </a:ext>
            </a:extLst>
          </p:cNvPr>
          <p:cNvSpPr/>
          <p:nvPr/>
        </p:nvSpPr>
        <p:spPr>
          <a:xfrm rot="10800000">
            <a:off x="8927394" y="4484990"/>
            <a:ext cx="61399" cy="597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AECC50D8-0E87-47C9-899C-F5BE30C074FA}"/>
              </a:ext>
            </a:extLst>
          </p:cNvPr>
          <p:cNvSpPr/>
          <p:nvPr/>
        </p:nvSpPr>
        <p:spPr>
          <a:xfrm>
            <a:off x="8988725" y="2950234"/>
            <a:ext cx="1856867" cy="1570008"/>
          </a:xfrm>
          <a:custGeom>
            <a:avLst/>
            <a:gdLst>
              <a:gd name="connsiteX0" fmla="*/ 0 w 1856867"/>
              <a:gd name="connsiteY0" fmla="*/ 0 h 1570008"/>
              <a:gd name="connsiteX1" fmla="*/ 460075 w 1856867"/>
              <a:gd name="connsiteY1" fmla="*/ 425570 h 1570008"/>
              <a:gd name="connsiteX2" fmla="*/ 523335 w 1856867"/>
              <a:gd name="connsiteY2" fmla="*/ 1282460 h 1570008"/>
              <a:gd name="connsiteX3" fmla="*/ 770626 w 1856867"/>
              <a:gd name="connsiteY3" fmla="*/ 1426234 h 1570008"/>
              <a:gd name="connsiteX4" fmla="*/ 1759788 w 1856867"/>
              <a:gd name="connsiteY4" fmla="*/ 1443487 h 1570008"/>
              <a:gd name="connsiteX5" fmla="*/ 1765539 w 1856867"/>
              <a:gd name="connsiteY5" fmla="*/ 1570008 h 157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6867" h="1570008">
                <a:moveTo>
                  <a:pt x="0" y="0"/>
                </a:moveTo>
                <a:cubicBezTo>
                  <a:pt x="186426" y="105913"/>
                  <a:pt x="372853" y="211827"/>
                  <a:pt x="460075" y="425570"/>
                </a:cubicBezTo>
                <a:cubicBezTo>
                  <a:pt x="547298" y="639313"/>
                  <a:pt x="471577" y="1115683"/>
                  <a:pt x="523335" y="1282460"/>
                </a:cubicBezTo>
                <a:cubicBezTo>
                  <a:pt x="575093" y="1449237"/>
                  <a:pt x="564551" y="1399396"/>
                  <a:pt x="770626" y="1426234"/>
                </a:cubicBezTo>
                <a:cubicBezTo>
                  <a:pt x="976701" y="1453072"/>
                  <a:pt x="1593969" y="1419525"/>
                  <a:pt x="1759788" y="1443487"/>
                </a:cubicBezTo>
                <a:cubicBezTo>
                  <a:pt x="1925607" y="1467449"/>
                  <a:pt x="1845573" y="1518728"/>
                  <a:pt x="1765539" y="1570008"/>
                </a:cubicBezTo>
              </a:path>
            </a:pathLst>
          </a:custGeom>
          <a:noFill/>
          <a:ln w="1905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92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additive="base">
                                        <p:cTn id="71" dur="500" fill="hold"/>
                                        <p:tgtEl>
                                          <p:spTgt spid="48"/>
                                        </p:tgtEl>
                                        <p:attrNameLst>
                                          <p:attrName>ppt_x</p:attrName>
                                        </p:attrNameLst>
                                      </p:cBhvr>
                                      <p:tavLst>
                                        <p:tav tm="0">
                                          <p:val>
                                            <p:strVal val="#ppt_x"/>
                                          </p:val>
                                        </p:tav>
                                        <p:tav tm="100000">
                                          <p:val>
                                            <p:strVal val="#ppt_x"/>
                                          </p:val>
                                        </p:tav>
                                      </p:tavLst>
                                    </p:anim>
                                    <p:anim calcmode="lin" valueType="num">
                                      <p:cBhvr additive="base">
                                        <p:cTn id="72" dur="500" fill="hold"/>
                                        <p:tgtEl>
                                          <p:spTgt spid="4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 calcmode="lin" valueType="num">
                                      <p:cBhvr additive="base">
                                        <p:cTn id="75" dur="500" fill="hold"/>
                                        <p:tgtEl>
                                          <p:spTgt spid="57"/>
                                        </p:tgtEl>
                                        <p:attrNameLst>
                                          <p:attrName>ppt_x</p:attrName>
                                        </p:attrNameLst>
                                      </p:cBhvr>
                                      <p:tavLst>
                                        <p:tav tm="0">
                                          <p:val>
                                            <p:strVal val="#ppt_x"/>
                                          </p:val>
                                        </p:tav>
                                        <p:tav tm="100000">
                                          <p:val>
                                            <p:strVal val="#ppt_x"/>
                                          </p:val>
                                        </p:tav>
                                      </p:tavLst>
                                    </p:anim>
                                    <p:anim calcmode="lin" valueType="num">
                                      <p:cBhvr additive="base">
                                        <p:cTn id="7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additive="base">
                                        <p:cTn id="81" dur="500" fill="hold"/>
                                        <p:tgtEl>
                                          <p:spTgt spid="4"/>
                                        </p:tgtEl>
                                        <p:attrNameLst>
                                          <p:attrName>ppt_x</p:attrName>
                                        </p:attrNameLst>
                                      </p:cBhvr>
                                      <p:tavLst>
                                        <p:tav tm="0">
                                          <p:val>
                                            <p:strVal val="#ppt_x"/>
                                          </p:val>
                                        </p:tav>
                                        <p:tav tm="100000">
                                          <p:val>
                                            <p:strVal val="#ppt_x"/>
                                          </p:val>
                                        </p:tav>
                                      </p:tavLst>
                                    </p:anim>
                                    <p:anim calcmode="lin" valueType="num">
                                      <p:cBhvr additive="base">
                                        <p:cTn id="82" dur="500" fill="hold"/>
                                        <p:tgtEl>
                                          <p:spTgt spid="4"/>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4">
                                            <p:txEl>
                                              <p:pRg st="0" end="0"/>
                                            </p:txEl>
                                          </p:spTgt>
                                        </p:tgtEl>
                                        <p:attrNameLst>
                                          <p:attrName>style.visibility</p:attrName>
                                        </p:attrNameLst>
                                      </p:cBhvr>
                                      <p:to>
                                        <p:strVal val="visible"/>
                                      </p:to>
                                    </p:set>
                                    <p:anim calcmode="lin" valueType="num">
                                      <p:cBhvr additive="base">
                                        <p:cTn id="8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
                                            <p:txEl>
                                              <p:pRg st="1" end="1"/>
                                            </p:txEl>
                                          </p:spTgt>
                                        </p:tgtEl>
                                        <p:attrNameLst>
                                          <p:attrName>style.visibility</p:attrName>
                                        </p:attrNameLst>
                                      </p:cBhvr>
                                      <p:to>
                                        <p:strVal val="visible"/>
                                      </p:to>
                                    </p:set>
                                    <p:anim calcmode="lin" valueType="num">
                                      <p:cBhvr additive="base">
                                        <p:cTn id="9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8" grpId="0" animBg="1"/>
      <p:bldP spid="9" grpId="0" animBg="1"/>
      <p:bldP spid="10" grpId="0" animBg="1"/>
      <p:bldP spid="11" grpId="0" animBg="1"/>
      <p:bldP spid="12" grpId="0" animBg="1"/>
      <p:bldP spid="13" grpId="0" animBg="1"/>
      <p:bldP spid="14" grpId="0" animBg="1"/>
      <p:bldP spid="15" grpId="0" animBg="1"/>
      <p:bldP spid="16" grpId="0" animBg="1"/>
      <p:bldP spid="47" grpId="0" animBg="1"/>
      <p:bldP spid="48"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118B-77FF-4212-A26B-CFE840A75291}"/>
              </a:ext>
            </a:extLst>
          </p:cNvPr>
          <p:cNvSpPr>
            <a:spLocks noGrp="1"/>
          </p:cNvSpPr>
          <p:nvPr>
            <p:ph type="title"/>
          </p:nvPr>
        </p:nvSpPr>
        <p:spPr>
          <a:xfrm>
            <a:off x="1141412" y="618518"/>
            <a:ext cx="5917310" cy="1199131"/>
          </a:xfrm>
        </p:spPr>
        <p:txBody>
          <a:bodyPr anchor="b">
            <a:normAutofit/>
          </a:bodyPr>
          <a:lstStyle/>
          <a:p>
            <a:r>
              <a:rPr lang="en-US" dirty="0"/>
              <a:t>Related </a:t>
            </a:r>
            <a:r>
              <a:rPr lang="en-US" dirty="0" err="1"/>
              <a:t>WorKs</a:t>
            </a:r>
            <a:r>
              <a:rPr lang="en-US" dirty="0"/>
              <a:t>: Compound Graphs</a:t>
            </a:r>
          </a:p>
        </p:txBody>
      </p:sp>
      <p:sp>
        <p:nvSpPr>
          <p:cNvPr id="3" name="Content Placeholder 2">
            <a:extLst>
              <a:ext uri="{FF2B5EF4-FFF2-40B4-BE49-F238E27FC236}">
                <a16:creationId xmlns:a16="http://schemas.microsoft.com/office/drawing/2014/main" id="{E032FAB8-DBE3-4B99-A535-A734175077B1}"/>
              </a:ext>
            </a:extLst>
          </p:cNvPr>
          <p:cNvSpPr>
            <a:spLocks noGrp="1"/>
          </p:cNvSpPr>
          <p:nvPr>
            <p:ph idx="1"/>
          </p:nvPr>
        </p:nvSpPr>
        <p:spPr>
          <a:xfrm>
            <a:off x="1141412" y="2029522"/>
            <a:ext cx="5694286" cy="3869473"/>
          </a:xfrm>
        </p:spPr>
        <p:txBody>
          <a:bodyPr>
            <a:normAutofit/>
          </a:bodyPr>
          <a:lstStyle/>
          <a:p>
            <a:r>
              <a:rPr lang="en-US" dirty="0" err="1"/>
              <a:t>Rufiange</a:t>
            </a:r>
            <a:r>
              <a:rPr lang="en-US" dirty="0"/>
              <a:t>, Sébastien et al. “</a:t>
            </a:r>
            <a:r>
              <a:rPr lang="en-US" dirty="0" err="1"/>
              <a:t>TreeMatrix</a:t>
            </a:r>
            <a:r>
              <a:rPr lang="en-US" dirty="0"/>
              <a:t>: A Hybrid Visualization of Compound Graphs.” Computer Graphics Forum 31 (2012): n. </a:t>
            </a:r>
            <a:r>
              <a:rPr lang="en-US" dirty="0" err="1"/>
              <a:t>pag</a:t>
            </a:r>
            <a:r>
              <a:rPr lang="en-US" dirty="0"/>
              <a:t>.</a:t>
            </a:r>
          </a:p>
        </p:txBody>
      </p:sp>
      <p:sp>
        <p:nvSpPr>
          <p:cNvPr id="20" name="Round Diagonal Corner Rectangle 8">
            <a:extLst>
              <a:ext uri="{FF2B5EF4-FFF2-40B4-BE49-F238E27FC236}">
                <a16:creationId xmlns:a16="http://schemas.microsoft.com/office/drawing/2014/main" id="{A0F3E2DF-E827-4D2A-A6D3-15B8451C8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7" y="618518"/>
            <a:ext cx="3425200" cy="5172683"/>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E555BCC-6077-4209-94DC-6F7A92561796}"/>
              </a:ext>
            </a:extLst>
          </p:cNvPr>
          <p:cNvPicPr>
            <a:picLocks noChangeAspect="1"/>
          </p:cNvPicPr>
          <p:nvPr/>
        </p:nvPicPr>
        <p:blipFill rotWithShape="1">
          <a:blip r:embed="rId3"/>
          <a:srcRect r="1309"/>
          <a:stretch/>
        </p:blipFill>
        <p:spPr>
          <a:xfrm>
            <a:off x="7933307" y="816076"/>
            <a:ext cx="2798580" cy="2191225"/>
          </a:xfrm>
          <a:prstGeom prst="rect">
            <a:avLst/>
          </a:prstGeom>
        </p:spPr>
      </p:pic>
      <p:pic>
        <p:nvPicPr>
          <p:cNvPr id="17" name="Picture 16">
            <a:extLst>
              <a:ext uri="{FF2B5EF4-FFF2-40B4-BE49-F238E27FC236}">
                <a16:creationId xmlns:a16="http://schemas.microsoft.com/office/drawing/2014/main" id="{0A37D340-D0AA-491F-B735-1E1438817D3B}"/>
              </a:ext>
            </a:extLst>
          </p:cNvPr>
          <p:cNvPicPr>
            <a:picLocks noChangeAspect="1"/>
          </p:cNvPicPr>
          <p:nvPr/>
        </p:nvPicPr>
        <p:blipFill>
          <a:blip r:embed="rId4"/>
          <a:stretch>
            <a:fillRect/>
          </a:stretch>
        </p:blipFill>
        <p:spPr>
          <a:xfrm>
            <a:off x="7933307" y="3204859"/>
            <a:ext cx="2714625" cy="2295525"/>
          </a:xfrm>
          <a:prstGeom prst="rect">
            <a:avLst/>
          </a:prstGeom>
        </p:spPr>
      </p:pic>
    </p:spTree>
    <p:extLst>
      <p:ext uri="{BB962C8B-B14F-4D97-AF65-F5344CB8AC3E}">
        <p14:creationId xmlns:p14="http://schemas.microsoft.com/office/powerpoint/2010/main" val="333081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CD035A2-13D6-4560-8472-AB58BC897E8C}"/>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Related WorKs:</a:t>
            </a:r>
            <a:br>
              <a:rPr lang="en-US" sz="3200">
                <a:solidFill>
                  <a:srgbClr val="FFFFFF"/>
                </a:solidFill>
              </a:rPr>
            </a:br>
            <a:r>
              <a:rPr lang="en-US" sz="3200">
                <a:solidFill>
                  <a:srgbClr val="FFFFFF"/>
                </a:solidFill>
              </a:rPr>
              <a:t>Call Graphs</a:t>
            </a:r>
          </a:p>
        </p:txBody>
      </p:sp>
      <p:sp>
        <p:nvSpPr>
          <p:cNvPr id="3" name="Content Placeholder 2">
            <a:extLst>
              <a:ext uri="{FF2B5EF4-FFF2-40B4-BE49-F238E27FC236}">
                <a16:creationId xmlns:a16="http://schemas.microsoft.com/office/drawing/2014/main" id="{DFA02898-0E11-4E0B-93D5-604E42A3CFAD}"/>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Burch, Michael &amp; Müller, Christoph &amp; Reina, Guido &amp; </a:t>
            </a:r>
            <a:r>
              <a:rPr lang="en-US" sz="1800" dirty="0" err="1">
                <a:solidFill>
                  <a:srgbClr val="FFFFFF"/>
                </a:solidFill>
              </a:rPr>
              <a:t>Schmauder</a:t>
            </a:r>
            <a:r>
              <a:rPr lang="en-US" sz="1800" dirty="0">
                <a:solidFill>
                  <a:srgbClr val="FFFFFF"/>
                </a:solidFill>
              </a:rPr>
              <a:t>, </a:t>
            </a:r>
            <a:r>
              <a:rPr lang="en-US" sz="1800" dirty="0" err="1">
                <a:solidFill>
                  <a:srgbClr val="FFFFFF"/>
                </a:solidFill>
              </a:rPr>
              <a:t>Hansjörg</a:t>
            </a:r>
            <a:r>
              <a:rPr lang="en-US" sz="1800" dirty="0">
                <a:solidFill>
                  <a:srgbClr val="FFFFFF"/>
                </a:solidFill>
              </a:rPr>
              <a:t> &amp; Greis, Miriam &amp; Weiskopf, Daniel. (2012). Visualizing Dynamic Call Graphs. VMV 2012 - Vision, Modeling and Visualization. 207-214. 10.2312/PE/VMV/VMV12/207-214. </a:t>
            </a:r>
          </a:p>
          <a:p>
            <a:endParaRPr lang="en-US" sz="1400" dirty="0">
              <a:solidFill>
                <a:srgbClr val="FFFFFF"/>
              </a:solidFill>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Picture 5">
            <a:extLst>
              <a:ext uri="{FF2B5EF4-FFF2-40B4-BE49-F238E27FC236}">
                <a16:creationId xmlns:a16="http://schemas.microsoft.com/office/drawing/2014/main" id="{383064F7-A37B-415B-A3A1-E2CD1DAC57BD}"/>
              </a:ext>
            </a:extLst>
          </p:cNvPr>
          <p:cNvPicPr>
            <a:picLocks noChangeAspect="1"/>
          </p:cNvPicPr>
          <p:nvPr/>
        </p:nvPicPr>
        <p:blipFill>
          <a:blip r:embed="rId3"/>
          <a:stretch>
            <a:fillRect/>
          </a:stretch>
        </p:blipFill>
        <p:spPr>
          <a:xfrm>
            <a:off x="4143678" y="1420813"/>
            <a:ext cx="7871116" cy="4329112"/>
          </a:xfrm>
          <a:prstGeom prst="rect">
            <a:avLst/>
          </a:prstGeom>
        </p:spPr>
      </p:pic>
    </p:spTree>
    <p:extLst>
      <p:ext uri="{BB962C8B-B14F-4D97-AF65-F5344CB8AC3E}">
        <p14:creationId xmlns:p14="http://schemas.microsoft.com/office/powerpoint/2010/main" val="23320984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ACFA805-355C-43E6-83CE-57947BA51C26}"/>
              </a:ext>
            </a:extLst>
          </p:cNvPr>
          <p:cNvSpPr>
            <a:spLocks noGrp="1"/>
          </p:cNvSpPr>
          <p:nvPr>
            <p:ph type="title"/>
          </p:nvPr>
        </p:nvSpPr>
        <p:spPr>
          <a:xfrm>
            <a:off x="855266" y="618518"/>
            <a:ext cx="2851417" cy="1478570"/>
          </a:xfrm>
        </p:spPr>
        <p:txBody>
          <a:bodyPr>
            <a:normAutofit/>
          </a:bodyPr>
          <a:lstStyle/>
          <a:p>
            <a:r>
              <a:rPr lang="en-US" sz="2800" dirty="0">
                <a:solidFill>
                  <a:srgbClr val="FFFFFF"/>
                </a:solidFill>
              </a:rPr>
              <a:t>Related </a:t>
            </a:r>
            <a:r>
              <a:rPr lang="en-US" sz="2800" dirty="0" err="1">
                <a:solidFill>
                  <a:srgbClr val="FFFFFF"/>
                </a:solidFill>
              </a:rPr>
              <a:t>WorKs</a:t>
            </a:r>
            <a:r>
              <a:rPr lang="en-US" sz="2800" dirty="0">
                <a:solidFill>
                  <a:srgbClr val="FFFFFF"/>
                </a:solidFill>
              </a:rPr>
              <a:t>:</a:t>
            </a:r>
            <a:br>
              <a:rPr lang="en-US" sz="2800" dirty="0">
                <a:solidFill>
                  <a:srgbClr val="FFFFFF"/>
                </a:solidFill>
              </a:rPr>
            </a:br>
            <a:r>
              <a:rPr lang="en-US" sz="2800" dirty="0">
                <a:solidFill>
                  <a:srgbClr val="FFFFFF"/>
                </a:solidFill>
              </a:rPr>
              <a:t>Hierarchical Networks</a:t>
            </a:r>
          </a:p>
        </p:txBody>
      </p:sp>
      <p:sp>
        <p:nvSpPr>
          <p:cNvPr id="3" name="Content Placeholder 2">
            <a:extLst>
              <a:ext uri="{FF2B5EF4-FFF2-40B4-BE49-F238E27FC236}">
                <a16:creationId xmlns:a16="http://schemas.microsoft.com/office/drawing/2014/main" id="{6904D85A-ED49-446A-868E-340A9B3CEAF1}"/>
              </a:ext>
            </a:extLst>
          </p:cNvPr>
          <p:cNvSpPr>
            <a:spLocks noGrp="1"/>
          </p:cNvSpPr>
          <p:nvPr>
            <p:ph idx="1"/>
          </p:nvPr>
        </p:nvSpPr>
        <p:spPr>
          <a:xfrm>
            <a:off x="844620" y="2249487"/>
            <a:ext cx="2862444" cy="3957302"/>
          </a:xfrm>
        </p:spPr>
        <p:txBody>
          <a:bodyPr>
            <a:normAutofit/>
          </a:bodyPr>
          <a:lstStyle/>
          <a:p>
            <a:r>
              <a:rPr lang="en-US" sz="2000" dirty="0" err="1">
                <a:solidFill>
                  <a:srgbClr val="FFFFFF"/>
                </a:solidFill>
              </a:rPr>
              <a:t>Gemici</a:t>
            </a:r>
            <a:r>
              <a:rPr lang="en-US" sz="2000" dirty="0">
                <a:solidFill>
                  <a:srgbClr val="FFFFFF"/>
                </a:solidFill>
              </a:rPr>
              <a:t> K, </a:t>
            </a:r>
            <a:r>
              <a:rPr lang="en-US" sz="2000" dirty="0" err="1">
                <a:solidFill>
                  <a:srgbClr val="FFFFFF"/>
                </a:solidFill>
              </a:rPr>
              <a:t>Vashevko</a:t>
            </a:r>
            <a:r>
              <a:rPr lang="en-US" sz="2000" dirty="0">
                <a:solidFill>
                  <a:srgbClr val="FFFFFF"/>
                </a:solidFill>
              </a:rPr>
              <a:t> A. Visualizing Hierarchical Social Networks. Socius. January 2018. doi:10.1177/2378023118772982</a:t>
            </a:r>
          </a:p>
          <a:p>
            <a:endParaRPr lang="en-US" sz="1400" dirty="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51B2DD03-AEE0-4691-B35D-6F1F293EC583}"/>
              </a:ext>
            </a:extLst>
          </p:cNvPr>
          <p:cNvPicPr>
            <a:picLocks noChangeAspect="1"/>
          </p:cNvPicPr>
          <p:nvPr/>
        </p:nvPicPr>
        <p:blipFill>
          <a:blip r:embed="rId3"/>
          <a:stretch>
            <a:fillRect/>
          </a:stretch>
        </p:blipFill>
        <p:spPr>
          <a:xfrm>
            <a:off x="5427060" y="643467"/>
            <a:ext cx="5413481" cy="5566562"/>
          </a:xfrm>
          <a:prstGeom prst="rect">
            <a:avLst/>
          </a:prstGeom>
        </p:spPr>
      </p:pic>
    </p:spTree>
    <p:extLst>
      <p:ext uri="{BB962C8B-B14F-4D97-AF65-F5344CB8AC3E}">
        <p14:creationId xmlns:p14="http://schemas.microsoft.com/office/powerpoint/2010/main" val="26526441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80872-65B1-4B19-BC90-873C03CA7016}"/>
              </a:ext>
            </a:extLst>
          </p:cNvPr>
          <p:cNvSpPr>
            <a:spLocks noGrp="1"/>
          </p:cNvSpPr>
          <p:nvPr>
            <p:ph type="title"/>
          </p:nvPr>
        </p:nvSpPr>
        <p:spPr>
          <a:xfrm>
            <a:off x="1141413" y="366104"/>
            <a:ext cx="9905998" cy="1478570"/>
          </a:xfrm>
        </p:spPr>
        <p:txBody>
          <a:bodyPr>
            <a:normAutofit/>
          </a:bodyPr>
          <a:lstStyle/>
          <a:p>
            <a:r>
              <a:rPr lang="en-US" dirty="0"/>
              <a:t>Design: Overall Layout</a:t>
            </a:r>
          </a:p>
        </p:txBody>
      </p:sp>
      <p:sp>
        <p:nvSpPr>
          <p:cNvPr id="3" name="Content Placeholder 2">
            <a:extLst>
              <a:ext uri="{FF2B5EF4-FFF2-40B4-BE49-F238E27FC236}">
                <a16:creationId xmlns:a16="http://schemas.microsoft.com/office/drawing/2014/main" id="{0BBCA9AE-BEAB-4ED5-A839-8F15AAEC795B}"/>
              </a:ext>
            </a:extLst>
          </p:cNvPr>
          <p:cNvSpPr>
            <a:spLocks noGrp="1"/>
          </p:cNvSpPr>
          <p:nvPr>
            <p:ph idx="1"/>
          </p:nvPr>
        </p:nvSpPr>
        <p:spPr>
          <a:xfrm>
            <a:off x="7511475" y="2268537"/>
            <a:ext cx="3535936" cy="3541714"/>
          </a:xfrm>
        </p:spPr>
        <p:txBody>
          <a:bodyPr>
            <a:normAutofit/>
          </a:bodyPr>
          <a:lstStyle/>
          <a:p>
            <a:r>
              <a:rPr lang="en-US" dirty="0"/>
              <a:t>A: Overview Vis</a:t>
            </a:r>
          </a:p>
          <a:p>
            <a:r>
              <a:rPr lang="en-US" dirty="0"/>
              <a:t>B: Tree/Icicle Detail Vis</a:t>
            </a:r>
          </a:p>
          <a:p>
            <a:r>
              <a:rPr lang="en-US" dirty="0"/>
              <a:t>C: Mini Hierarchy Vis</a:t>
            </a:r>
          </a:p>
          <a:p>
            <a:r>
              <a:rPr lang="en-US" dirty="0"/>
              <a:t>D: Mini Intra Edges Vis</a:t>
            </a:r>
          </a:p>
          <a:p>
            <a:r>
              <a:rPr lang="en-US" dirty="0"/>
              <a:t>E: Mini Inter Edges Vis</a:t>
            </a:r>
          </a:p>
          <a:p>
            <a:r>
              <a:rPr lang="en-US" dirty="0"/>
              <a:t>F: Features/Tool Bar</a:t>
            </a:r>
          </a:p>
        </p:txBody>
      </p:sp>
      <p:pic>
        <p:nvPicPr>
          <p:cNvPr id="7" name="Picture 6" descr="Chart&#10;&#10;Description automatically generated">
            <a:extLst>
              <a:ext uri="{FF2B5EF4-FFF2-40B4-BE49-F238E27FC236}">
                <a16:creationId xmlns:a16="http://schemas.microsoft.com/office/drawing/2014/main" id="{587CF9B4-1FB9-4C07-9CFC-766A2AE961D6}"/>
              </a:ext>
            </a:extLst>
          </p:cNvPr>
          <p:cNvPicPr>
            <a:picLocks noChangeAspect="1"/>
          </p:cNvPicPr>
          <p:nvPr/>
        </p:nvPicPr>
        <p:blipFill>
          <a:blip r:embed="rId3"/>
          <a:stretch>
            <a:fillRect/>
          </a:stretch>
        </p:blipFill>
        <p:spPr>
          <a:xfrm>
            <a:off x="1228725" y="1844674"/>
            <a:ext cx="5649018" cy="4222750"/>
          </a:xfrm>
          <a:prstGeom prst="rect">
            <a:avLst/>
          </a:prstGeom>
        </p:spPr>
      </p:pic>
    </p:spTree>
    <p:extLst>
      <p:ext uri="{BB962C8B-B14F-4D97-AF65-F5344CB8AC3E}">
        <p14:creationId xmlns:p14="http://schemas.microsoft.com/office/powerpoint/2010/main" val="3122985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5857</TotalTime>
  <Words>802</Words>
  <Application>Microsoft Office PowerPoint</Application>
  <PresentationFormat>Widescreen</PresentationFormat>
  <Paragraphs>199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Tw Cen MT</vt:lpstr>
      <vt:lpstr>Circuit</vt:lpstr>
      <vt:lpstr>Master’s Project Proposal</vt:lpstr>
      <vt:lpstr>Table of COntents</vt:lpstr>
      <vt:lpstr>Problem/Motivation</vt:lpstr>
      <vt:lpstr>Sandia’s DataSet and Goals</vt:lpstr>
      <vt:lpstr>Sandia’s DataSet and Goals</vt:lpstr>
      <vt:lpstr>Related WorKs: Compound Graphs</vt:lpstr>
      <vt:lpstr>Related WorKs: Call Graphs</vt:lpstr>
      <vt:lpstr>Related WorKs: Hierarchical Networks</vt:lpstr>
      <vt:lpstr>Design: Overall Layout</vt:lpstr>
      <vt:lpstr>DeSign: Overview Vis </vt:lpstr>
      <vt:lpstr>Design: Tree/Icicle Detail ViS</vt:lpstr>
      <vt:lpstr>Design: Tree/Icicle Intra Edges</vt:lpstr>
      <vt:lpstr>Design: Mini Intra Edges Vis</vt:lpstr>
      <vt:lpstr>Design: Tree/Icicle Inter Edges</vt:lpstr>
      <vt:lpstr>Design: Mini Hierarchy Vis</vt:lpstr>
      <vt:lpstr>Design: Mini Inter Edges Vis</vt:lpstr>
      <vt:lpstr>Design: Features/ ToolBar</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Master’s Project Proposal</dc:title>
  <dc:creator>amynwoods455@gmail.com</dc:creator>
  <cp:lastModifiedBy>amynwoods455@gmail.com</cp:lastModifiedBy>
  <cp:revision>41</cp:revision>
  <dcterms:created xsi:type="dcterms:W3CDTF">2021-08-23T22:23:20Z</dcterms:created>
  <dcterms:modified xsi:type="dcterms:W3CDTF">2021-09-13T18:04:44Z</dcterms:modified>
</cp:coreProperties>
</file>