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67" d="100"/>
          <a:sy n="67" d="100"/>
        </p:scale>
        <p:origin x="56"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23C3-355F-41F6-B0B0-6493266F320D}"/>
              </a:ext>
            </a:extLst>
          </p:cNvPr>
          <p:cNvSpPr>
            <a:spLocks noGrp="1"/>
          </p:cNvSpPr>
          <p:nvPr>
            <p:ph type="ctrTitle"/>
          </p:nvPr>
        </p:nvSpPr>
        <p:spPr>
          <a:xfrm>
            <a:off x="1876424" y="1724025"/>
            <a:ext cx="8791575" cy="1019175"/>
          </a:xfrm>
        </p:spPr>
        <p:txBody>
          <a:bodyPr/>
          <a:lstStyle/>
          <a:p>
            <a:pPr algn="ctr"/>
            <a:r>
              <a:rPr lang="en-US" dirty="0"/>
              <a:t>Master’s Project: HIIT</a:t>
            </a:r>
          </a:p>
        </p:txBody>
      </p:sp>
      <p:sp>
        <p:nvSpPr>
          <p:cNvPr id="3" name="Subtitle 2">
            <a:extLst>
              <a:ext uri="{FF2B5EF4-FFF2-40B4-BE49-F238E27FC236}">
                <a16:creationId xmlns:a16="http://schemas.microsoft.com/office/drawing/2014/main" id="{CA78BDCD-5450-4C61-A035-217660B00CD4}"/>
              </a:ext>
            </a:extLst>
          </p:cNvPr>
          <p:cNvSpPr>
            <a:spLocks noGrp="1"/>
          </p:cNvSpPr>
          <p:nvPr>
            <p:ph type="subTitle" idx="1"/>
          </p:nvPr>
        </p:nvSpPr>
        <p:spPr/>
        <p:txBody>
          <a:bodyPr/>
          <a:lstStyle/>
          <a:p>
            <a:pPr algn="ctr"/>
            <a:r>
              <a:rPr lang="en-US" dirty="0"/>
              <a:t>Amy Woods</a:t>
            </a:r>
          </a:p>
          <a:p>
            <a:pPr algn="ctr"/>
            <a:r>
              <a:rPr lang="en-US" dirty="0"/>
              <a:t>3/4/2022</a:t>
            </a:r>
          </a:p>
          <a:p>
            <a:endParaRPr lang="en-US" dirty="0"/>
          </a:p>
        </p:txBody>
      </p:sp>
    </p:spTree>
    <p:extLst>
      <p:ext uri="{BB962C8B-B14F-4D97-AF65-F5344CB8AC3E}">
        <p14:creationId xmlns:p14="http://schemas.microsoft.com/office/powerpoint/2010/main" val="239555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1473-E024-40C9-96C5-A0E2FFF67FD0}"/>
              </a:ext>
            </a:extLst>
          </p:cNvPr>
          <p:cNvSpPr>
            <a:spLocks noGrp="1"/>
          </p:cNvSpPr>
          <p:nvPr>
            <p:ph type="title"/>
          </p:nvPr>
        </p:nvSpPr>
        <p:spPr>
          <a:xfrm>
            <a:off x="1141413" y="168703"/>
            <a:ext cx="9905998" cy="1478570"/>
          </a:xfrm>
        </p:spPr>
        <p:txBody>
          <a:bodyPr/>
          <a:lstStyle/>
          <a:p>
            <a:r>
              <a:rPr lang="en-US" dirty="0"/>
              <a:t>Problem/Motivation</a:t>
            </a:r>
          </a:p>
        </p:txBody>
      </p:sp>
      <p:sp>
        <p:nvSpPr>
          <p:cNvPr id="3" name="Content Placeholder 2">
            <a:extLst>
              <a:ext uri="{FF2B5EF4-FFF2-40B4-BE49-F238E27FC236}">
                <a16:creationId xmlns:a16="http://schemas.microsoft.com/office/drawing/2014/main" id="{9465D154-1D34-4B9D-8AE5-75EA1CB1AD62}"/>
              </a:ext>
            </a:extLst>
          </p:cNvPr>
          <p:cNvSpPr>
            <a:spLocks noGrp="1"/>
          </p:cNvSpPr>
          <p:nvPr>
            <p:ph idx="1"/>
          </p:nvPr>
        </p:nvSpPr>
        <p:spPr>
          <a:xfrm>
            <a:off x="992853" y="1232539"/>
            <a:ext cx="5855208" cy="3026378"/>
          </a:xfrm>
        </p:spPr>
        <p:txBody>
          <a:bodyPr>
            <a:normAutofit fontScale="70000" lnSpcReduction="20000"/>
          </a:bodyPr>
          <a:lstStyle/>
          <a:p>
            <a:r>
              <a:rPr lang="en-US" dirty="0" err="1"/>
              <a:t>Scurge</a:t>
            </a:r>
            <a:r>
              <a:rPr lang="en-US" dirty="0"/>
              <a:t> the 3</a:t>
            </a:r>
            <a:r>
              <a:rPr lang="en-US" baseline="30000" dirty="0"/>
              <a:t>rd</a:t>
            </a:r>
            <a:endParaRPr lang="en-US" dirty="0"/>
          </a:p>
          <a:p>
            <a:r>
              <a:rPr lang="en-US" dirty="0"/>
              <a:t>Tree </a:t>
            </a:r>
            <a:r>
              <a:rPr lang="en-US" dirty="0" err="1"/>
              <a:t>Datatset</a:t>
            </a:r>
            <a:endParaRPr lang="en-US" dirty="0"/>
          </a:p>
          <a:p>
            <a:pPr lvl="1"/>
            <a:r>
              <a:rPr lang="en-US" dirty="0"/>
              <a:t>Each Tree = NCF</a:t>
            </a:r>
          </a:p>
          <a:p>
            <a:r>
              <a:rPr lang="en-US" dirty="0"/>
              <a:t>Network Dataset</a:t>
            </a:r>
          </a:p>
          <a:p>
            <a:pPr lvl="1"/>
            <a:r>
              <a:rPr lang="en-US" dirty="0"/>
              <a:t>Inter =   tree1 </a:t>
            </a:r>
            <a:r>
              <a:rPr lang="en-US" dirty="0">
                <a:sym typeface="Wingdings" panose="05000000000000000000" pitchFamily="2" charset="2"/>
              </a:rPr>
              <a:t> tree2</a:t>
            </a:r>
            <a:endParaRPr lang="en-US" dirty="0"/>
          </a:p>
          <a:p>
            <a:pPr lvl="1"/>
            <a:r>
              <a:rPr lang="en-US" dirty="0"/>
              <a:t>Intra =  tree1Node9 </a:t>
            </a:r>
            <a:r>
              <a:rPr lang="en-US" dirty="0">
                <a:sym typeface="Wingdings" panose="05000000000000000000" pitchFamily="2" charset="2"/>
              </a:rPr>
              <a:t> tree1Node6</a:t>
            </a:r>
          </a:p>
          <a:p>
            <a:r>
              <a:rPr lang="en-US" dirty="0">
                <a:sym typeface="Wingdings" panose="05000000000000000000" pitchFamily="2" charset="2"/>
              </a:rPr>
              <a:t>User Goals</a:t>
            </a:r>
          </a:p>
          <a:p>
            <a:pPr lvl="1"/>
            <a:r>
              <a:rPr lang="en-US" dirty="0">
                <a:sym typeface="Wingdings" panose="05000000000000000000" pitchFamily="2" charset="2"/>
              </a:rPr>
              <a:t>Verify and Validate Dataset</a:t>
            </a:r>
          </a:p>
          <a:p>
            <a:pPr lvl="1"/>
            <a:r>
              <a:rPr lang="en-US" dirty="0">
                <a:sym typeface="Wingdings" panose="05000000000000000000" pitchFamily="2" charset="2"/>
              </a:rPr>
              <a:t>Analysis Questions</a:t>
            </a:r>
          </a:p>
          <a:p>
            <a:endParaRPr lang="en-US" dirty="0"/>
          </a:p>
        </p:txBody>
      </p:sp>
      <p:pic>
        <p:nvPicPr>
          <p:cNvPr id="4" name="Picture 3">
            <a:extLst>
              <a:ext uri="{FF2B5EF4-FFF2-40B4-BE49-F238E27FC236}">
                <a16:creationId xmlns:a16="http://schemas.microsoft.com/office/drawing/2014/main" id="{8352661E-557A-45E7-8E00-737EF0A93207}"/>
              </a:ext>
            </a:extLst>
          </p:cNvPr>
          <p:cNvPicPr>
            <a:picLocks noChangeAspect="1"/>
          </p:cNvPicPr>
          <p:nvPr/>
        </p:nvPicPr>
        <p:blipFill>
          <a:blip r:embed="rId2"/>
          <a:stretch>
            <a:fillRect/>
          </a:stretch>
        </p:blipFill>
        <p:spPr>
          <a:xfrm>
            <a:off x="7896360" y="4020344"/>
            <a:ext cx="3151051" cy="1381283"/>
          </a:xfrm>
          <a:prstGeom prst="rect">
            <a:avLst/>
          </a:prstGeom>
        </p:spPr>
      </p:pic>
      <p:pic>
        <p:nvPicPr>
          <p:cNvPr id="5" name="Picture 4">
            <a:extLst>
              <a:ext uri="{FF2B5EF4-FFF2-40B4-BE49-F238E27FC236}">
                <a16:creationId xmlns:a16="http://schemas.microsoft.com/office/drawing/2014/main" id="{847E0408-85C1-4ABD-9C85-6FB849496B4F}"/>
              </a:ext>
            </a:extLst>
          </p:cNvPr>
          <p:cNvPicPr>
            <a:picLocks noChangeAspect="1"/>
          </p:cNvPicPr>
          <p:nvPr/>
        </p:nvPicPr>
        <p:blipFill>
          <a:blip r:embed="rId3"/>
          <a:stretch>
            <a:fillRect/>
          </a:stretch>
        </p:blipFill>
        <p:spPr>
          <a:xfrm>
            <a:off x="7059336" y="5664951"/>
            <a:ext cx="2081392" cy="910058"/>
          </a:xfrm>
          <a:prstGeom prst="rect">
            <a:avLst/>
          </a:prstGeom>
        </p:spPr>
      </p:pic>
      <p:pic>
        <p:nvPicPr>
          <p:cNvPr id="6" name="Picture 5">
            <a:extLst>
              <a:ext uri="{FF2B5EF4-FFF2-40B4-BE49-F238E27FC236}">
                <a16:creationId xmlns:a16="http://schemas.microsoft.com/office/drawing/2014/main" id="{54676E94-0351-4771-B291-DACFD78B2C70}"/>
              </a:ext>
            </a:extLst>
          </p:cNvPr>
          <p:cNvPicPr>
            <a:picLocks noChangeAspect="1"/>
          </p:cNvPicPr>
          <p:nvPr/>
        </p:nvPicPr>
        <p:blipFill>
          <a:blip r:embed="rId3"/>
          <a:stretch>
            <a:fillRect/>
          </a:stretch>
        </p:blipFill>
        <p:spPr>
          <a:xfrm>
            <a:off x="9635800" y="5664951"/>
            <a:ext cx="2081392" cy="910058"/>
          </a:xfrm>
          <a:prstGeom prst="rect">
            <a:avLst/>
          </a:prstGeom>
        </p:spPr>
      </p:pic>
      <p:pic>
        <p:nvPicPr>
          <p:cNvPr id="8" name="Picture 7">
            <a:extLst>
              <a:ext uri="{FF2B5EF4-FFF2-40B4-BE49-F238E27FC236}">
                <a16:creationId xmlns:a16="http://schemas.microsoft.com/office/drawing/2014/main" id="{66E59DC1-CE61-4185-A433-077FF90C9921}"/>
              </a:ext>
            </a:extLst>
          </p:cNvPr>
          <p:cNvPicPr>
            <a:picLocks noChangeAspect="1"/>
          </p:cNvPicPr>
          <p:nvPr/>
        </p:nvPicPr>
        <p:blipFill>
          <a:blip r:embed="rId4"/>
          <a:stretch>
            <a:fillRect/>
          </a:stretch>
        </p:blipFill>
        <p:spPr>
          <a:xfrm>
            <a:off x="8176455" y="618518"/>
            <a:ext cx="2762566" cy="2762566"/>
          </a:xfrm>
          <a:prstGeom prst="rect">
            <a:avLst/>
          </a:prstGeom>
        </p:spPr>
      </p:pic>
      <p:sp>
        <p:nvSpPr>
          <p:cNvPr id="9" name="Plus Sign 8">
            <a:extLst>
              <a:ext uri="{FF2B5EF4-FFF2-40B4-BE49-F238E27FC236}">
                <a16:creationId xmlns:a16="http://schemas.microsoft.com/office/drawing/2014/main" id="{DD6772AE-DC1E-4FBF-B665-2DDF2ED9EA09}"/>
              </a:ext>
            </a:extLst>
          </p:cNvPr>
          <p:cNvSpPr/>
          <p:nvPr/>
        </p:nvSpPr>
        <p:spPr>
          <a:xfrm>
            <a:off x="8683754" y="2736348"/>
            <a:ext cx="1747968" cy="1576204"/>
          </a:xfrm>
          <a:prstGeom prst="mathPlus">
            <a:avLst/>
          </a:prstGeom>
          <a:solidFill>
            <a:schemeClr val="tx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971D6-0038-4FA9-93A9-C922A14BACBC}"/>
              </a:ext>
            </a:extLst>
          </p:cNvPr>
          <p:cNvSpPr txBox="1"/>
          <p:nvPr/>
        </p:nvSpPr>
        <p:spPr>
          <a:xfrm>
            <a:off x="992853" y="4153202"/>
            <a:ext cx="5010150" cy="2339102"/>
          </a:xfrm>
          <a:prstGeom prst="rect">
            <a:avLst/>
          </a:prstGeom>
          <a:solidFill>
            <a:srgbClr val="A6A6A6"/>
          </a:solidFill>
        </p:spPr>
        <p:txBody>
          <a:bodyPr wrap="square" rtlCol="0">
            <a:spAutoFit/>
          </a:bodyPr>
          <a:lstStyle/>
          <a:p>
            <a:pPr algn="ctr"/>
            <a:r>
              <a:rPr lang="en-US" sz="3200" dirty="0"/>
              <a:t>Problem/Goal</a:t>
            </a:r>
          </a:p>
          <a:p>
            <a:r>
              <a:rPr lang="en-US" sz="1900" dirty="0"/>
              <a:t>Design a data visualization application that not only visualizes both the hierarchical and network components of the unique dataset but also allows developers to verify and validate the dataset by detecting network and tree related anomalies or patterns.</a:t>
            </a:r>
          </a:p>
        </p:txBody>
      </p:sp>
    </p:spTree>
    <p:extLst>
      <p:ext uri="{BB962C8B-B14F-4D97-AF65-F5344CB8AC3E}">
        <p14:creationId xmlns:p14="http://schemas.microsoft.com/office/powerpoint/2010/main" val="869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additive="base">
                                        <p:cTn id="3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additive="base">
                                        <p:cTn id="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additive="base">
                                        <p:cTn id="4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1"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1000"/>
                                        <p:tgtEl>
                                          <p:spTgt spid="9"/>
                                        </p:tgtEl>
                                      </p:cBhvr>
                                    </p:animEffect>
                                    <p:anim calcmode="lin" valueType="num">
                                      <p:cBhvr>
                                        <p:cTn id="58" dur="1000" fill="hold"/>
                                        <p:tgtEl>
                                          <p:spTgt spid="9"/>
                                        </p:tgtEl>
                                        <p:attrNameLst>
                                          <p:attrName>ppt_x</p:attrName>
                                        </p:attrNameLst>
                                      </p:cBhvr>
                                      <p:tavLst>
                                        <p:tav tm="0">
                                          <p:val>
                                            <p:strVal val="#ppt_x"/>
                                          </p:val>
                                        </p:tav>
                                        <p:tav tm="100000">
                                          <p:val>
                                            <p:strVal val="#ppt_x"/>
                                          </p:val>
                                        </p:tav>
                                      </p:tavLst>
                                    </p:anim>
                                    <p:anim calcmode="lin" valueType="num">
                                      <p:cBhvr>
                                        <p:cTn id="5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 calcmode="lin" valueType="num">
                                      <p:cBhvr additive="base">
                                        <p:cTn id="6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 calcmode="lin" valueType="num">
                                      <p:cBhvr additive="base">
                                        <p:cTn id="6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
                                            <p:txEl>
                                              <p:pRg st="8" end="8"/>
                                            </p:txEl>
                                          </p:spTgt>
                                        </p:tgtEl>
                                        <p:attrNameLst>
                                          <p:attrName>style.visibility</p:attrName>
                                        </p:attrNameLst>
                                      </p:cBhvr>
                                      <p:to>
                                        <p:strVal val="visible"/>
                                      </p:to>
                                    </p:set>
                                    <p:anim calcmode="lin" valueType="num">
                                      <p:cBhvr additive="base">
                                        <p:cTn id="7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0"/>
                                        </p:tgtEl>
                                        <p:attrNameLst>
                                          <p:attrName>style.visibility</p:attrName>
                                        </p:attrNameLst>
                                      </p:cBhvr>
                                      <p:to>
                                        <p:strVal val="visible"/>
                                      </p:to>
                                    </p:set>
                                    <p:anim calcmode="lin" valueType="num">
                                      <p:cBhvr additive="base">
                                        <p:cTn id="78" dur="500" fill="hold"/>
                                        <p:tgtEl>
                                          <p:spTgt spid="10"/>
                                        </p:tgtEl>
                                        <p:attrNameLst>
                                          <p:attrName>ppt_x</p:attrName>
                                        </p:attrNameLst>
                                      </p:cBhvr>
                                      <p:tavLst>
                                        <p:tav tm="0">
                                          <p:val>
                                            <p:strVal val="#ppt_x"/>
                                          </p:val>
                                        </p:tav>
                                        <p:tav tm="100000">
                                          <p:val>
                                            <p:strVal val="#ppt_x"/>
                                          </p:val>
                                        </p:tav>
                                      </p:tavLst>
                                    </p:anim>
                                    <p:anim calcmode="lin" valueType="num">
                                      <p:cBhvr additive="base">
                                        <p:cTn id="79" dur="500" fill="hold"/>
                                        <p:tgtEl>
                                          <p:spTgt spid="10"/>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0">
                                            <p:txEl>
                                              <p:pRg st="0" end="0"/>
                                            </p:txEl>
                                          </p:spTgt>
                                        </p:tgtEl>
                                        <p:attrNameLst>
                                          <p:attrName>style.visibility</p:attrName>
                                        </p:attrNameLst>
                                      </p:cBhvr>
                                      <p:to>
                                        <p:strVal val="visible"/>
                                      </p:to>
                                    </p:set>
                                    <p:anim calcmode="lin" valueType="num">
                                      <p:cBhvr additive="base">
                                        <p:cTn id="8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 calcmode="lin" valueType="num">
                                      <p:cBhvr additive="base">
                                        <p:cTn id="8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A977-E594-4E01-B975-154EB6682E81}"/>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50EC15E-B52F-4AEB-9BAE-D858830198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779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A889-CD29-4EAB-84EF-D1306065AE7F}"/>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1F23CD4-7CE2-49F7-8876-A679572A6090}"/>
              </a:ext>
            </a:extLst>
          </p:cNvPr>
          <p:cNvSpPr>
            <a:spLocks noGrp="1"/>
          </p:cNvSpPr>
          <p:nvPr>
            <p:ph idx="1"/>
          </p:nvPr>
        </p:nvSpPr>
        <p:spPr/>
        <p:txBody>
          <a:bodyPr/>
          <a:lstStyle/>
          <a:p>
            <a:r>
              <a:rPr lang="en-US" dirty="0"/>
              <a:t>Improve HIIT by user testing </a:t>
            </a:r>
          </a:p>
          <a:p>
            <a:r>
              <a:rPr lang="en-US" dirty="0"/>
              <a:t>Determine what other analysis questions can be applied </a:t>
            </a:r>
            <a:r>
              <a:rPr lang="en-US" dirty="0" err="1"/>
              <a:t>ot</a:t>
            </a:r>
            <a:r>
              <a:rPr lang="en-US" dirty="0"/>
              <a:t> HIIT</a:t>
            </a:r>
          </a:p>
          <a:p>
            <a:r>
              <a:rPr lang="en-US" dirty="0"/>
              <a:t>Create Database for all NCFS</a:t>
            </a:r>
          </a:p>
          <a:p>
            <a:r>
              <a:rPr lang="en-US" dirty="0"/>
              <a:t>Standardize NCF tree and inter/intra </a:t>
            </a:r>
            <a:r>
              <a:rPr lang="en-US"/>
              <a:t>edges creation</a:t>
            </a:r>
            <a:endParaRPr lang="en-US" dirty="0"/>
          </a:p>
        </p:txBody>
      </p:sp>
    </p:spTree>
    <p:extLst>
      <p:ext uri="{BB962C8B-B14F-4D97-AF65-F5344CB8AC3E}">
        <p14:creationId xmlns:p14="http://schemas.microsoft.com/office/powerpoint/2010/main" val="797896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52</TotalTime>
  <Words>113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Circuit</vt:lpstr>
      <vt:lpstr>Master’s Project: HIIT</vt:lpstr>
      <vt:lpstr>Problem/Motivation</vt:lpstr>
      <vt:lpstr>Demo</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Project: HIIT</dc:title>
  <dc:creator>amynwoods455@gmail.com</dc:creator>
  <cp:lastModifiedBy>amynwoods455@gmail.com</cp:lastModifiedBy>
  <cp:revision>3</cp:revision>
  <dcterms:created xsi:type="dcterms:W3CDTF">2022-03-04T01:03:09Z</dcterms:created>
  <dcterms:modified xsi:type="dcterms:W3CDTF">2022-03-04T01:55:10Z</dcterms:modified>
</cp:coreProperties>
</file>