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53"/>
  </p:notesMasterIdLst>
  <p:handoutMasterIdLst>
    <p:handoutMasterId r:id="rId54"/>
  </p:handoutMasterIdLst>
  <p:sldIdLst>
    <p:sldId id="256" r:id="rId2"/>
    <p:sldId id="264" r:id="rId3"/>
    <p:sldId id="265" r:id="rId4"/>
    <p:sldId id="296" r:id="rId5"/>
    <p:sldId id="275" r:id="rId6"/>
    <p:sldId id="266" r:id="rId7"/>
    <p:sldId id="276" r:id="rId8"/>
    <p:sldId id="277" r:id="rId9"/>
    <p:sldId id="282" r:id="rId10"/>
    <p:sldId id="290" r:id="rId11"/>
    <p:sldId id="287" r:id="rId12"/>
    <p:sldId id="291" r:id="rId13"/>
    <p:sldId id="288" r:id="rId14"/>
    <p:sldId id="292" r:id="rId15"/>
    <p:sldId id="289" r:id="rId16"/>
    <p:sldId id="298" r:id="rId17"/>
    <p:sldId id="299" r:id="rId18"/>
    <p:sldId id="278" r:id="rId19"/>
    <p:sldId id="286" r:id="rId20"/>
    <p:sldId id="285" r:id="rId21"/>
    <p:sldId id="313" r:id="rId22"/>
    <p:sldId id="312" r:id="rId23"/>
    <p:sldId id="300" r:id="rId24"/>
    <p:sldId id="301" r:id="rId25"/>
    <p:sldId id="303" r:id="rId26"/>
    <p:sldId id="305" r:id="rId27"/>
    <p:sldId id="302" r:id="rId28"/>
    <p:sldId id="304" r:id="rId29"/>
    <p:sldId id="308" r:id="rId30"/>
    <p:sldId id="314" r:id="rId31"/>
    <p:sldId id="318" r:id="rId32"/>
    <p:sldId id="319" r:id="rId33"/>
    <p:sldId id="334" r:id="rId34"/>
    <p:sldId id="310" r:id="rId35"/>
    <p:sldId id="326" r:id="rId36"/>
    <p:sldId id="327" r:id="rId37"/>
    <p:sldId id="317" r:id="rId38"/>
    <p:sldId id="328" r:id="rId39"/>
    <p:sldId id="316" r:id="rId40"/>
    <p:sldId id="330" r:id="rId41"/>
    <p:sldId id="333" r:id="rId42"/>
    <p:sldId id="331" r:id="rId43"/>
    <p:sldId id="311" r:id="rId44"/>
    <p:sldId id="324" r:id="rId45"/>
    <p:sldId id="322" r:id="rId46"/>
    <p:sldId id="323" r:id="rId47"/>
    <p:sldId id="335" r:id="rId48"/>
    <p:sldId id="336" r:id="rId49"/>
    <p:sldId id="337" r:id="rId50"/>
    <p:sldId id="309" r:id="rId51"/>
    <p:sldId id="338" r:id="rId5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2569" autoAdjust="0"/>
  </p:normalViewPr>
  <p:slideViewPr>
    <p:cSldViewPr snapToGrid="0">
      <p:cViewPr varScale="1">
        <p:scale>
          <a:sx n="64" d="100"/>
          <a:sy n="64" d="100"/>
        </p:scale>
        <p:origin x="1099" y="72"/>
      </p:cViewPr>
      <p:guideLst/>
    </p:cSldViewPr>
  </p:slideViewPr>
  <p:notesTextViewPr>
    <p:cViewPr>
      <p:scale>
        <a:sx n="1" d="1"/>
        <a:sy n="1" d="1"/>
      </p:scale>
      <p:origin x="0" y="0"/>
    </p:cViewPr>
  </p:notesTextViewPr>
  <p:notesViewPr>
    <p:cSldViewPr snapToGrid="0">
      <p:cViewPr varScale="1">
        <p:scale>
          <a:sx n="70" d="100"/>
          <a:sy n="70" d="100"/>
        </p:scale>
        <p:origin x="4206"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69639-62BE-4980-89E8-22CA2438898D}" type="doc">
      <dgm:prSet loTypeId="urn:microsoft.com/office/officeart/2008/layout/PictureAccentBlocks" loCatId="picture" qsTypeId="urn:microsoft.com/office/officeart/2005/8/quickstyle/3d2" qsCatId="3D" csTypeId="urn:microsoft.com/office/officeart/2005/8/colors/accent1_2" csCatId="accent1" phldr="1"/>
      <dgm:spPr/>
    </dgm:pt>
    <dgm:pt modelId="{69C05B2E-9E3D-4B67-8620-7BFB0FE6D56C}">
      <dgm:prSet phldrT="[Text]"/>
      <dgm:spPr/>
      <dgm:t>
        <a:bodyPr/>
        <a:lstStyle/>
        <a:p>
          <a:r>
            <a:rPr lang="en-US" dirty="0"/>
            <a:t>     EXPRESS</a:t>
          </a:r>
        </a:p>
      </dgm:t>
    </dgm:pt>
    <dgm:pt modelId="{26E403C3-6655-468C-8FE1-8E42C758138D}" type="parTrans" cxnId="{DFE39D63-9E61-485A-B8CE-E77BE017BC16}">
      <dgm:prSet/>
      <dgm:spPr/>
      <dgm:t>
        <a:bodyPr/>
        <a:lstStyle/>
        <a:p>
          <a:endParaRPr lang="en-US"/>
        </a:p>
      </dgm:t>
    </dgm:pt>
    <dgm:pt modelId="{7A3FF0C2-B356-48AB-B451-A6A9481F876A}" type="sibTrans" cxnId="{DFE39D63-9E61-485A-B8CE-E77BE017BC16}">
      <dgm:prSet/>
      <dgm:spPr/>
      <dgm:t>
        <a:bodyPr/>
        <a:lstStyle/>
        <a:p>
          <a:endParaRPr lang="en-US"/>
        </a:p>
      </dgm:t>
    </dgm:pt>
    <dgm:pt modelId="{46AD043C-17A6-4ACB-98BF-E34DAAE0AB8C}">
      <dgm:prSet phldrT="[Text]"/>
      <dgm:spPr/>
      <dgm:t>
        <a:bodyPr/>
        <a:lstStyle/>
        <a:p>
          <a:r>
            <a:rPr lang="en-US" dirty="0"/>
            <a:t>       NUXT</a:t>
          </a:r>
        </a:p>
      </dgm:t>
    </dgm:pt>
    <dgm:pt modelId="{A24841D3-F9EF-41FC-862E-61DC8AF490C8}" type="parTrans" cxnId="{E7970D8C-2C3B-45B9-9F62-1F69B9DA66A5}">
      <dgm:prSet/>
      <dgm:spPr/>
      <dgm:t>
        <a:bodyPr/>
        <a:lstStyle/>
        <a:p>
          <a:endParaRPr lang="en-US"/>
        </a:p>
      </dgm:t>
    </dgm:pt>
    <dgm:pt modelId="{5CEF8623-1D33-4873-BBC6-888FB1812736}" type="sibTrans" cxnId="{E7970D8C-2C3B-45B9-9F62-1F69B9DA66A5}">
      <dgm:prSet/>
      <dgm:spPr/>
      <dgm:t>
        <a:bodyPr/>
        <a:lstStyle/>
        <a:p>
          <a:endParaRPr lang="en-US"/>
        </a:p>
      </dgm:t>
    </dgm:pt>
    <dgm:pt modelId="{E974A1F5-F8DB-41EE-BE7D-8285E7C5D857}">
      <dgm:prSet phldrT="[Text]"/>
      <dgm:spPr/>
      <dgm:t>
        <a:bodyPr/>
        <a:lstStyle/>
        <a:p>
          <a:r>
            <a:rPr lang="en-US" dirty="0"/>
            <a:t>    TAILWIND</a:t>
          </a:r>
        </a:p>
      </dgm:t>
    </dgm:pt>
    <dgm:pt modelId="{F2EB73B0-8A37-485B-A858-944BBFF912FB}" type="parTrans" cxnId="{B2A7538F-963F-4ECF-A636-B0A494A2238C}">
      <dgm:prSet/>
      <dgm:spPr/>
      <dgm:t>
        <a:bodyPr/>
        <a:lstStyle/>
        <a:p>
          <a:endParaRPr lang="en-US"/>
        </a:p>
      </dgm:t>
    </dgm:pt>
    <dgm:pt modelId="{0FE3CA65-A7E2-40BE-8114-477FE9DFBB6F}" type="sibTrans" cxnId="{B2A7538F-963F-4ECF-A636-B0A494A2238C}">
      <dgm:prSet/>
      <dgm:spPr/>
      <dgm:t>
        <a:bodyPr/>
        <a:lstStyle/>
        <a:p>
          <a:endParaRPr lang="en-US"/>
        </a:p>
      </dgm:t>
    </dgm:pt>
    <dgm:pt modelId="{B267EA5A-1B7F-4701-8A1B-C38DED14935C}" type="pres">
      <dgm:prSet presAssocID="{36C69639-62BE-4980-89E8-22CA2438898D}" presName="Name0" presStyleCnt="0">
        <dgm:presLayoutVars>
          <dgm:dir/>
        </dgm:presLayoutVars>
      </dgm:prSet>
      <dgm:spPr/>
    </dgm:pt>
    <dgm:pt modelId="{0EDE9D74-794E-497C-9B21-11C1564C5A4A}" type="pres">
      <dgm:prSet presAssocID="{69C05B2E-9E3D-4B67-8620-7BFB0FE6D56C}" presName="composite" presStyleCnt="0"/>
      <dgm:spPr/>
    </dgm:pt>
    <dgm:pt modelId="{051732FD-8469-464B-87B4-313FB0201B21}" type="pres">
      <dgm:prSet presAssocID="{69C05B2E-9E3D-4B67-8620-7BFB0FE6D56C}" presName="Image" presStyleLbl="alignNode1" presStyleIdx="0" presStyleCnt="3" custLinFactNeighborX="-11665" custLinFactNeighborY="902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8CEF7F-605A-4B69-A3E1-3FA2A069BD94}" type="pres">
      <dgm:prSet presAssocID="{69C05B2E-9E3D-4B67-8620-7BFB0FE6D56C}" presName="Parent" presStyleLbl="revTx" presStyleIdx="0" presStyleCnt="3" custAng="5400000" custLinFactX="100000" custLinFactNeighborX="122174" custLinFactNeighborY="-40390">
        <dgm:presLayoutVars>
          <dgm:bulletEnabled val="1"/>
        </dgm:presLayoutVars>
      </dgm:prSet>
      <dgm:spPr/>
    </dgm:pt>
    <dgm:pt modelId="{C28C66BB-4ECD-4B76-B008-8B9CA34D864A}" type="pres">
      <dgm:prSet presAssocID="{7A3FF0C2-B356-48AB-B451-A6A9481F876A}" presName="sibTrans" presStyleCnt="0"/>
      <dgm:spPr/>
    </dgm:pt>
    <dgm:pt modelId="{3FF010A0-5A22-4E08-B1E6-BA113FCCEE9F}" type="pres">
      <dgm:prSet presAssocID="{46AD043C-17A6-4ACB-98BF-E34DAAE0AB8C}" presName="composite" presStyleCnt="0"/>
      <dgm:spPr/>
    </dgm:pt>
    <dgm:pt modelId="{F8CD3EDA-14FD-4538-A705-B1D91A96E9E6}" type="pres">
      <dgm:prSet presAssocID="{46AD043C-17A6-4ACB-98BF-E34DAAE0AB8C}" presName="Image" presStyleLbl="alignNode1" presStyleIdx="1" presStyleCnt="3" custLinFactNeighborX="-475" custLinFactNeighborY="617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22A2E7B0-3FED-438F-BEA1-5562FDBBD515}" type="pres">
      <dgm:prSet presAssocID="{46AD043C-17A6-4ACB-98BF-E34DAAE0AB8C}" presName="Parent" presStyleLbl="revTx" presStyleIdx="1" presStyleCnt="3" custAng="5400000" custLinFactX="100000" custLinFactNeighborX="186976" custLinFactNeighborY="-40390">
        <dgm:presLayoutVars>
          <dgm:bulletEnabled val="1"/>
        </dgm:presLayoutVars>
      </dgm:prSet>
      <dgm:spPr/>
    </dgm:pt>
    <dgm:pt modelId="{92ECEA37-CA01-49C9-8E2D-65898FEAFC87}" type="pres">
      <dgm:prSet presAssocID="{5CEF8623-1D33-4873-BBC6-888FB1812736}" presName="sibTrans" presStyleCnt="0"/>
      <dgm:spPr/>
    </dgm:pt>
    <dgm:pt modelId="{1FF83D71-5422-427B-AE04-7298EBEDEE51}" type="pres">
      <dgm:prSet presAssocID="{E974A1F5-F8DB-41EE-BE7D-8285E7C5D857}" presName="composite" presStyleCnt="0"/>
      <dgm:spPr/>
    </dgm:pt>
    <dgm:pt modelId="{EC1679C5-739F-4AFC-AE3B-3FF2FE802BC0}" type="pres">
      <dgm:prSet presAssocID="{E974A1F5-F8DB-41EE-BE7D-8285E7C5D857}" presName="Image" presStyleLbl="align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9383F10E-CA41-4B8D-BB64-77F5FF4AF7CF}" type="pres">
      <dgm:prSet presAssocID="{E974A1F5-F8DB-41EE-BE7D-8285E7C5D857}" presName="Parent" presStyleLbl="revTx" presStyleIdx="2" presStyleCnt="3" custAng="5400000" custLinFactX="100000" custLinFactNeighborX="173090" custLinFactNeighborY="-36606">
        <dgm:presLayoutVars>
          <dgm:bulletEnabled val="1"/>
        </dgm:presLayoutVars>
      </dgm:prSet>
      <dgm:spPr/>
    </dgm:pt>
  </dgm:ptLst>
  <dgm:cxnLst>
    <dgm:cxn modelId="{C8BB1417-6807-437F-A7D7-FD9A3997A2A4}" type="presOf" srcId="{E974A1F5-F8DB-41EE-BE7D-8285E7C5D857}" destId="{9383F10E-CA41-4B8D-BB64-77F5FF4AF7CF}" srcOrd="0" destOrd="0" presId="urn:microsoft.com/office/officeart/2008/layout/PictureAccentBlocks"/>
    <dgm:cxn modelId="{DFE39D63-9E61-485A-B8CE-E77BE017BC16}" srcId="{36C69639-62BE-4980-89E8-22CA2438898D}" destId="{69C05B2E-9E3D-4B67-8620-7BFB0FE6D56C}" srcOrd="0" destOrd="0" parTransId="{26E403C3-6655-468C-8FE1-8E42C758138D}" sibTransId="{7A3FF0C2-B356-48AB-B451-A6A9481F876A}"/>
    <dgm:cxn modelId="{62BAB26C-8483-4E72-A7BE-AA9876083503}" type="presOf" srcId="{69C05B2E-9E3D-4B67-8620-7BFB0FE6D56C}" destId="{BD8CEF7F-605A-4B69-A3E1-3FA2A069BD94}" srcOrd="0" destOrd="0" presId="urn:microsoft.com/office/officeart/2008/layout/PictureAccentBlocks"/>
    <dgm:cxn modelId="{7F87B973-FC47-4879-810A-D9E999944641}" type="presOf" srcId="{46AD043C-17A6-4ACB-98BF-E34DAAE0AB8C}" destId="{22A2E7B0-3FED-438F-BEA1-5562FDBBD515}" srcOrd="0" destOrd="0" presId="urn:microsoft.com/office/officeart/2008/layout/PictureAccentBlocks"/>
    <dgm:cxn modelId="{E7970D8C-2C3B-45B9-9F62-1F69B9DA66A5}" srcId="{36C69639-62BE-4980-89E8-22CA2438898D}" destId="{46AD043C-17A6-4ACB-98BF-E34DAAE0AB8C}" srcOrd="1" destOrd="0" parTransId="{A24841D3-F9EF-41FC-862E-61DC8AF490C8}" sibTransId="{5CEF8623-1D33-4873-BBC6-888FB1812736}"/>
    <dgm:cxn modelId="{B2A7538F-963F-4ECF-A636-B0A494A2238C}" srcId="{36C69639-62BE-4980-89E8-22CA2438898D}" destId="{E974A1F5-F8DB-41EE-BE7D-8285E7C5D857}" srcOrd="2" destOrd="0" parTransId="{F2EB73B0-8A37-485B-A858-944BBFF912FB}" sibTransId="{0FE3CA65-A7E2-40BE-8114-477FE9DFBB6F}"/>
    <dgm:cxn modelId="{D09239CF-91E5-4F9B-9052-A4563187CC15}" type="presOf" srcId="{36C69639-62BE-4980-89E8-22CA2438898D}" destId="{B267EA5A-1B7F-4701-8A1B-C38DED14935C}" srcOrd="0" destOrd="0" presId="urn:microsoft.com/office/officeart/2008/layout/PictureAccentBlocks"/>
    <dgm:cxn modelId="{25FE9E7F-E77C-4D54-A9D7-1A22016781F3}" type="presParOf" srcId="{B267EA5A-1B7F-4701-8A1B-C38DED14935C}" destId="{0EDE9D74-794E-497C-9B21-11C1564C5A4A}" srcOrd="0" destOrd="0" presId="urn:microsoft.com/office/officeart/2008/layout/PictureAccentBlocks"/>
    <dgm:cxn modelId="{B0A20AF0-F065-4A16-9949-418A6F2E39A5}" type="presParOf" srcId="{0EDE9D74-794E-497C-9B21-11C1564C5A4A}" destId="{051732FD-8469-464B-87B4-313FB0201B21}" srcOrd="0" destOrd="0" presId="urn:microsoft.com/office/officeart/2008/layout/PictureAccentBlocks"/>
    <dgm:cxn modelId="{2D457C81-4440-4D43-BA32-C28A99918BC9}" type="presParOf" srcId="{0EDE9D74-794E-497C-9B21-11C1564C5A4A}" destId="{BD8CEF7F-605A-4B69-A3E1-3FA2A069BD94}" srcOrd="1" destOrd="0" presId="urn:microsoft.com/office/officeart/2008/layout/PictureAccentBlocks"/>
    <dgm:cxn modelId="{8494C623-8373-4C61-AB9A-D0EE823B7E0E}" type="presParOf" srcId="{B267EA5A-1B7F-4701-8A1B-C38DED14935C}" destId="{C28C66BB-4ECD-4B76-B008-8B9CA34D864A}" srcOrd="1" destOrd="0" presId="urn:microsoft.com/office/officeart/2008/layout/PictureAccentBlocks"/>
    <dgm:cxn modelId="{67E7B00C-1456-41CA-A80B-532672612403}" type="presParOf" srcId="{B267EA5A-1B7F-4701-8A1B-C38DED14935C}" destId="{3FF010A0-5A22-4E08-B1E6-BA113FCCEE9F}" srcOrd="2" destOrd="0" presId="urn:microsoft.com/office/officeart/2008/layout/PictureAccentBlocks"/>
    <dgm:cxn modelId="{A4396B27-EC23-4FDC-98A2-DFE96281084A}" type="presParOf" srcId="{3FF010A0-5A22-4E08-B1E6-BA113FCCEE9F}" destId="{F8CD3EDA-14FD-4538-A705-B1D91A96E9E6}" srcOrd="0" destOrd="0" presId="urn:microsoft.com/office/officeart/2008/layout/PictureAccentBlocks"/>
    <dgm:cxn modelId="{4AF63EF6-CF63-4C47-9D7D-688DCF77F332}" type="presParOf" srcId="{3FF010A0-5A22-4E08-B1E6-BA113FCCEE9F}" destId="{22A2E7B0-3FED-438F-BEA1-5562FDBBD515}" srcOrd="1" destOrd="0" presId="urn:microsoft.com/office/officeart/2008/layout/PictureAccentBlocks"/>
    <dgm:cxn modelId="{2236CBAB-A80D-4907-9530-F6A084EC90D4}" type="presParOf" srcId="{B267EA5A-1B7F-4701-8A1B-C38DED14935C}" destId="{92ECEA37-CA01-49C9-8E2D-65898FEAFC87}" srcOrd="3" destOrd="0" presId="urn:microsoft.com/office/officeart/2008/layout/PictureAccentBlocks"/>
    <dgm:cxn modelId="{9BB1F656-0BCD-40EC-9795-FC881CB504C6}" type="presParOf" srcId="{B267EA5A-1B7F-4701-8A1B-C38DED14935C}" destId="{1FF83D71-5422-427B-AE04-7298EBEDEE51}" srcOrd="4" destOrd="0" presId="urn:microsoft.com/office/officeart/2008/layout/PictureAccentBlocks"/>
    <dgm:cxn modelId="{34736B24-2648-4E0D-B7D5-EE1877CA01AB}" type="presParOf" srcId="{1FF83D71-5422-427B-AE04-7298EBEDEE51}" destId="{EC1679C5-739F-4AFC-AE3B-3FF2FE802BC0}" srcOrd="0" destOrd="0" presId="urn:microsoft.com/office/officeart/2008/layout/PictureAccentBlocks"/>
    <dgm:cxn modelId="{3DBF5C99-80A1-4195-8C6D-E9B06A436AC1}" type="presParOf" srcId="{1FF83D71-5422-427B-AE04-7298EBEDEE51}" destId="{9383F10E-CA41-4B8D-BB64-77F5FF4AF7CF}" srcOrd="1" destOrd="0" presId="urn:microsoft.com/office/officeart/2008/layout/PictureAccentBlock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732FD-8469-464B-87B4-313FB0201B21}">
      <dsp:nvSpPr>
        <dsp:cNvPr id="0" name=""/>
        <dsp:cNvSpPr/>
      </dsp:nvSpPr>
      <dsp:spPr>
        <a:xfrm>
          <a:off x="722065" y="2881705"/>
          <a:ext cx="2532727" cy="253272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D8CEF7F-605A-4B69-A3E1-3FA2A069BD94}">
      <dsp:nvSpPr>
        <dsp:cNvPr id="0" name=""/>
        <dsp:cNvSpPr/>
      </dsp:nvSpPr>
      <dsp:spPr>
        <a:xfrm>
          <a:off x="623284"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EXPRESS</a:t>
          </a:r>
        </a:p>
      </dsp:txBody>
      <dsp:txXfrm>
        <a:off x="623284" y="2871827"/>
        <a:ext cx="2532727" cy="506545"/>
      </dsp:txXfrm>
    </dsp:sp>
    <dsp:sp modelId="{F8CD3EDA-14FD-4538-A705-B1D91A96E9E6}">
      <dsp:nvSpPr>
        <dsp:cNvPr id="0" name=""/>
        <dsp:cNvSpPr/>
      </dsp:nvSpPr>
      <dsp:spPr>
        <a:xfrm>
          <a:off x="4045059" y="2881705"/>
          <a:ext cx="2532727" cy="253272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2A2E7B0-3FED-438F-BEA1-5562FDBBD515}">
      <dsp:nvSpPr>
        <dsp:cNvPr id="0" name=""/>
        <dsp:cNvSpPr/>
      </dsp:nvSpPr>
      <dsp:spPr>
        <a:xfrm>
          <a:off x="3991117"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NUXT</a:t>
          </a:r>
        </a:p>
      </dsp:txBody>
      <dsp:txXfrm>
        <a:off x="3991117" y="2871827"/>
        <a:ext cx="2532727" cy="506545"/>
      </dsp:txXfrm>
    </dsp:sp>
    <dsp:sp modelId="{EC1679C5-739F-4AFC-AE3B-3FF2FE802BC0}">
      <dsp:nvSpPr>
        <dsp:cNvPr id="0" name=""/>
        <dsp:cNvSpPr/>
      </dsp:nvSpPr>
      <dsp:spPr>
        <a:xfrm>
          <a:off x="4057090" y="5539"/>
          <a:ext cx="2532727" cy="253272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383F10E-CA41-4B8D-BB64-77F5FF4AF7CF}">
      <dsp:nvSpPr>
        <dsp:cNvPr id="0" name=""/>
        <dsp:cNvSpPr/>
      </dsp:nvSpPr>
      <dsp:spPr>
        <a:xfrm>
          <a:off x="3920778" y="91500"/>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TAILWIND</a:t>
          </a:r>
        </a:p>
      </dsp:txBody>
      <dsp:txXfrm>
        <a:off x="3920778" y="91500"/>
        <a:ext cx="2532727" cy="506545"/>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Blocks">
  <dgm:title val=""/>
  <dgm:desc val=""/>
  <dgm:catLst>
    <dgm:cat type="picture" pri="12000"/>
    <dgm:cat type="pictureconvert" pri="12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gt" val="5">
        <dgm:choose name="Name3">
          <dgm:if name="Name4" func="var" arg="dir" op="equ" val="norm">
            <dgm:alg type="snake">
              <dgm:param type="grDir" val="bL"/>
              <dgm:param type="bkpt" val="fixed"/>
              <dgm:param type="bkPtFixedVal" val="3"/>
              <dgm:param type="off" val="off"/>
              <dgm:param type="horzAlign" val="r"/>
              <dgm:param type="vertAlign" val="b"/>
            </dgm:alg>
          </dgm:if>
          <dgm:else name="Name5">
            <dgm:alg type="snake">
              <dgm:param type="grDir" val="bR"/>
              <dgm:param type="bkpt" val="fixed"/>
              <dgm:param type="bkPtFixedVal" val="3"/>
              <dgm:param type="off" val="off"/>
              <dgm:param type="horzAlign" val="l"/>
              <dgm:param type="vertAlign" val="b"/>
            </dgm:alg>
          </dgm:else>
        </dgm:choose>
      </dgm:if>
      <dgm:else name="Name6">
        <dgm:choose name="Name7">
          <dgm:if name="Name8" func="var" arg="dir" op="equ" val="norm">
            <dgm:alg type="snake">
              <dgm:param type="grDir" val="bL"/>
              <dgm:param type="bkpt" val="fixed"/>
              <dgm:param type="bkPtFixedVal" val="2"/>
              <dgm:param type="off" val="off"/>
              <dgm:param type="horzAlign" val="r"/>
              <dgm:param type="vertAlign" val="b"/>
            </dgm:alg>
          </dgm:if>
          <dgm:else name="Name9">
            <dgm:alg type="snake">
              <dgm:param type="grDir" val="bR"/>
              <dgm:param type="bkpt" val="fixed"/>
              <dgm:param type="bkPtFixedVal" val="2"/>
              <dgm:param type="off" val="off"/>
              <dgm:param type="horzAlign" val="l"/>
              <dgm:param type="vertAlign" val="b"/>
            </dgm:alg>
          </dgm:else>
        </dgm:choose>
      </dgm:else>
    </dgm:choose>
    <dgm:shape xmlns:r="http://schemas.openxmlformats.org/officeDocument/2006/relationships" r:blip="">
      <dgm:adjLst/>
    </dgm:shape>
    <dgm:constrLst>
      <dgm:constr type="alignOff" val="1"/>
      <dgm:constr type="primFontSz" for="des" ptType="node" op="equ" val="65"/>
      <dgm:constr type="w" for="ch" forName="composite" refType="w"/>
      <dgm:constr type="h" for="ch" forName="composite" refType="h"/>
      <dgm:constr type="sp" refType="w" refFor="ch" refForName="composite" op="equ" fact="0.113"/>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1.2"/>
        </dgm:alg>
        <dgm:shape xmlns:r="http://schemas.openxmlformats.org/officeDocument/2006/relationships" r:blip="">
          <dgm:adjLst/>
        </dgm:shape>
        <dgm:choose name="Name10">
          <dgm:if name="Name11" func="var" arg="dir" op="equ" val="norm">
            <dgm:constrLst>
              <dgm:constr type="l" for="ch" forName="Image" refType="w" refFor="ch" refForName="Image" fact="0.2"/>
              <dgm:constr type="t" for="ch" forName="Image" refType="h" fact="0"/>
              <dgm:constr type="h" for="ch" forName="Image" refType="h"/>
              <dgm:constr type="w" for="ch" forName="Image" refType="h" refFor="ch" refForName="Image" op="equ"/>
              <dgm:constr type="l" for="ch" forName="Parent" refType="w" fact="0"/>
              <dgm:constr type="t" for="ch" forName="Parent" refType="h" fact="0"/>
              <dgm:constr type="w" for="ch" forName="Parent" refType="h" refFor="ch" refForName="Image" op="equ" fact="0.2"/>
              <dgm:constr type="h" for="ch" forName="Parent" refType="h" refFor="ch" refForName="Image" op="equ"/>
            </dgm:constrLst>
          </dgm:if>
          <dgm:else name="Name12">
            <dgm:constrLst>
              <dgm:constr type="l" for="ch" forName="Image" refType="w" fact="0"/>
              <dgm:constr type="t" for="ch" forName="Image" refType="h" fact="0"/>
              <dgm:constr type="h" for="ch" forName="Image" refType="h"/>
              <dgm:constr type="w" for="ch" forName="Image" refType="h" refFor="ch" refForName="Image" op="equ"/>
              <dgm:constr type="l" for="ch" forName="Parent" refType="w" refFor="ch" refForName="Image"/>
              <dgm:constr type="t" for="ch" forName="Parent" refType="h" fact="0"/>
              <dgm:constr type="w" for="ch" forName="Parent" refType="w" refFor="ch" refForName="Image" fact="0.2"/>
              <dgm:constr type="h" for="ch" forName="Parent" refType="h" refFor="ch" refForName="Image"/>
            </dgm:constrLst>
          </dgm:else>
        </dgm:choose>
        <dgm:layoutNode name="Image" styleLbl="alignNode1">
          <dgm:alg type="sp"/>
          <dgm:shape xmlns:r="http://schemas.openxmlformats.org/officeDocument/2006/relationships" type="rect" r:blip="" blipPhldr="1">
            <dgm:adjLst/>
          </dgm:shape>
          <dgm:presOf/>
        </dgm:layoutNode>
        <dgm:layoutNode name="Parent" styleLbl="revTx">
          <dgm:varLst>
            <dgm:bulletEnabled val="1"/>
          </dgm:varLst>
          <dgm:alg type="tx">
            <dgm:param type="parTxLTRAlign" val="l"/>
            <dgm:param type="txAnchorVert" val="b"/>
            <dgm:param type="txAnchorVertCh" val="b"/>
            <dgm:param type="autoTxRot" val="grav"/>
          </dgm:alg>
          <dgm:choose name="Name13">
            <dgm:if name="Name14" func="var" arg="dir" op="equ" val="norm">
              <dgm:shape xmlns:r="http://schemas.openxmlformats.org/officeDocument/2006/relationships" rot="270" type="rect" r:blip="">
                <dgm:adjLst/>
              </dgm:shape>
            </dgm:if>
            <dgm:else name="Name15">
              <dgm:shape xmlns:r="http://schemas.openxmlformats.org/officeDocument/2006/relationships" rot="90" type="rect" r:blip="">
                <dgm:adjLst/>
              </dgm:shape>
            </dgm:else>
          </dgm:choose>
          <dgm:presOf axis="desOr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8BC70C79-C5A9-41AD-BA16-AF54E990AF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0434B3A-C9C0-4BEC-94C9-909F400615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6F5BC08-78CA-498D-9F1D-99DBC5E7279A}" type="datetime1">
              <a:rPr lang="es-ES" smtClean="0"/>
              <a:t>13/10/2024</a:t>
            </a:fld>
            <a:endParaRPr lang="es-ES"/>
          </a:p>
        </p:txBody>
      </p:sp>
      <p:sp>
        <p:nvSpPr>
          <p:cNvPr id="4" name="Marcador de pie de página 3">
            <a:extLst>
              <a:ext uri="{FF2B5EF4-FFF2-40B4-BE49-F238E27FC236}">
                <a16:creationId xmlns:a16="http://schemas.microsoft.com/office/drawing/2014/main" id="{8195593A-4704-4980-961F-33BFA98F5B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D63E5938-F0CC-4112-970C-618DB96A84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7BF22F3-77E9-4F13-AB18-B955F329782B}" type="slidenum">
              <a:rPr lang="es-ES" smtClean="0"/>
              <a:t>‹Nº›</a:t>
            </a:fld>
            <a:endParaRPr lang="es-ES"/>
          </a:p>
        </p:txBody>
      </p:sp>
    </p:spTree>
    <p:extLst>
      <p:ext uri="{BB962C8B-B14F-4D97-AF65-F5344CB8AC3E}">
        <p14:creationId xmlns:p14="http://schemas.microsoft.com/office/powerpoint/2010/main" val="949397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97AB024-BC3A-499C-969B-6DE1CE8485FA}" type="datetime1">
              <a:rPr lang="es-ES" noProof="0" smtClean="0"/>
              <a:t>13/10/2024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853816F-A1CF-4485-B308-1B9F14B36EAD}" type="slidenum">
              <a:rPr lang="es-ES" noProof="0" smtClean="0"/>
              <a:t>‹Nº›</a:t>
            </a:fld>
            <a:endParaRPr lang="es-ES" noProof="0"/>
          </a:p>
        </p:txBody>
      </p:sp>
    </p:spTree>
    <p:extLst>
      <p:ext uri="{BB962C8B-B14F-4D97-AF65-F5344CB8AC3E}">
        <p14:creationId xmlns:p14="http://schemas.microsoft.com/office/powerpoint/2010/main" val="1726839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1</a:t>
            </a:fld>
            <a:endParaRPr lang="es-ES"/>
          </a:p>
        </p:txBody>
      </p:sp>
    </p:spTree>
    <p:extLst>
      <p:ext uri="{BB962C8B-B14F-4D97-AF65-F5344CB8AC3E}">
        <p14:creationId xmlns:p14="http://schemas.microsoft.com/office/powerpoint/2010/main" val="2282356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Modelado del negocio que  es la primera fase de </a:t>
            </a:r>
            <a:r>
              <a:rPr lang="es-ES" dirty="0" err="1"/>
              <a:t>rup</a:t>
            </a:r>
            <a:r>
              <a:rPr lang="es-ES" dirty="0"/>
              <a:t>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4836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639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499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4169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886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107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923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8979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3140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178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dirty="0"/>
              <a:t>La digestión anaeróbica es un proceso biológico natural que ocurre en ausencia de oxígeno, donde los microorganismos descomponen la materia orgánica, como restos de comida, residuos agrícolas, en una mezcla de gases llamada biogás. El biogás está compuesto principalmente por metano , hidrogeno y dióxido de carbono y puede utilizarse como fuente de energía renovable para diversas aplicaciones, incluyendo la generación de electricidad, la calefacción y el transporte.</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9248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653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0192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9883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0888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5438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8223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8466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608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err="1"/>
              <a:t>Qyitar</a:t>
            </a:r>
            <a:r>
              <a:rPr lang="es-ES" dirty="0"/>
              <a:t> http y añadir </a:t>
            </a:r>
            <a:r>
              <a:rPr lang="es-ES" u="sng" dirty="0" err="1"/>
              <a:t>node</a:t>
            </a:r>
            <a:r>
              <a:rPr lang="es-ES" dirty="0"/>
              <a:t> en </a:t>
            </a:r>
            <a:r>
              <a:rPr lang="es-ES" dirty="0" err="1"/>
              <a:t>frontend</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7294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2437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Unidad de Desarrollo e Innovación del Centro de Estudios de Energía y Procesos Industriales (UDI-CEEPI) de la Universidad de Sancti Spíritus José Martí Pérez </a:t>
            </a:r>
          </a:p>
          <a:p>
            <a:r>
              <a:rPr lang="es-419" dirty="0">
                <a:effectLst/>
              </a:rPr>
              <a:t>En el se llevan a cabo investigaciones sobre el tratamiento de residuos mediante digestión anaerobia, a partir de las mismas se obtiene una gran cantidad de información. </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252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184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Finalmente para comprobar el correcto funcionamiento del software se han realizado algunas pruebas que </a:t>
            </a:r>
            <a:r>
              <a:rPr lang="es-ES" dirty="0" err="1"/>
              <a:t>asi</a:t>
            </a:r>
            <a:r>
              <a:rPr lang="es-ES" dirty="0"/>
              <a:t> lo demuestran , en este caso y hasta al momento se han realizado pruebas de </a:t>
            </a:r>
            <a:r>
              <a:rPr lang="es-ES" dirty="0" err="1"/>
              <a:t>aceptacion</a:t>
            </a:r>
            <a:r>
              <a:rPr lang="es-ES" dirty="0"/>
              <a:t> que consiste en verificar el correcto funcionamiento de las validación de los campos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9157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012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1352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30853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32250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56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err="1"/>
              <a:t>laitjaus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46164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Finalmente para comprobar el correcto funcionamiento del software se han realizado algunas pruebas que </a:t>
            </a:r>
            <a:r>
              <a:rPr lang="es-ES" dirty="0" err="1"/>
              <a:t>asi</a:t>
            </a:r>
            <a:r>
              <a:rPr lang="es-ES" dirty="0"/>
              <a:t> lo demuestran , en este caso y hasta al momento se han realizado pruebas de </a:t>
            </a:r>
            <a:r>
              <a:rPr lang="es-ES" dirty="0" err="1"/>
              <a:t>aceptacion</a:t>
            </a:r>
            <a:r>
              <a:rPr lang="es-ES" dirty="0"/>
              <a:t> que consiste en verificar el correcto funcionamiento de las validación de los campos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04568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Arial" panose="020B0604020202020204" pitchFamily="34" charset="0"/>
              <a:buChar char="•"/>
            </a:pPr>
            <a:r>
              <a:rPr lang="es-419" dirty="0">
                <a:effectLst/>
              </a:rPr>
              <a:t>Rendimiento: 91 </a:t>
            </a:r>
          </a:p>
          <a:p>
            <a:pPr algn="l">
              <a:buFont typeface="Arial" panose="020B0604020202020204" pitchFamily="34" charset="0"/>
              <a:buChar char="•"/>
            </a:pPr>
            <a:r>
              <a:rPr lang="es-419" dirty="0">
                <a:effectLst/>
              </a:rPr>
              <a:t>Accesibilidad: 83 </a:t>
            </a:r>
          </a:p>
          <a:p>
            <a:pPr algn="l">
              <a:buFont typeface="Arial" panose="020B0604020202020204" pitchFamily="34" charset="0"/>
              <a:buChar char="•"/>
            </a:pPr>
            <a:r>
              <a:rPr lang="es-419" dirty="0">
                <a:effectLst/>
              </a:rPr>
              <a:t>Mejores Prácticas: 100 </a:t>
            </a:r>
          </a:p>
          <a:p>
            <a:pPr rtl="0"/>
            <a:endParaRPr lang="es-ES" b="0" u="none"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77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mj-lt"/>
              <a:buAutoNum type="arabicPeriod"/>
            </a:pPr>
            <a:r>
              <a:rPr lang="es-419" b="1" i="0" dirty="0">
                <a:solidFill>
                  <a:srgbClr val="111111"/>
                </a:solidFill>
                <a:effectLst/>
                <a:highlight>
                  <a:srgbClr val="FFFFFF"/>
                </a:highlight>
                <a:latin typeface="-apple-system"/>
              </a:rPr>
              <a:t>Pérdida de información:</a:t>
            </a:r>
            <a:r>
              <a:rPr lang="es-419" b="0" i="0" dirty="0">
                <a:solidFill>
                  <a:srgbClr val="111111"/>
                </a:solidFill>
                <a:effectLst/>
                <a:highlight>
                  <a:srgbClr val="FFFFFF"/>
                </a:highlight>
                <a:latin typeface="-apple-system"/>
              </a:rPr>
              <a:t> En tu laboratorio, si estás utilizando Excel para registrar y almacenar datos experimentales, existe el riesgo de que los archivos de Excel se corrompan debido a varios factores, como fallos de software o manipulación incorrecta de archivos. Esto puede resultar en la pérdida de datos experimentales críticos, lo cual puede ser perjudicial para los resultados de la investigación.</a:t>
            </a:r>
          </a:p>
          <a:p>
            <a:pPr algn="l">
              <a:buFont typeface="+mj-lt"/>
              <a:buAutoNum type="arabicPeriod"/>
            </a:pPr>
            <a:r>
              <a:rPr lang="es-419" b="1" i="0" dirty="0">
                <a:solidFill>
                  <a:srgbClr val="111111"/>
                </a:solidFill>
                <a:effectLst/>
                <a:highlight>
                  <a:srgbClr val="FFFFFF"/>
                </a:highlight>
                <a:latin typeface="-apple-system"/>
              </a:rPr>
              <a:t>Dificultad de acceso a la información :</a:t>
            </a:r>
            <a:r>
              <a:rPr lang="es-419" b="0" i="0" dirty="0">
                <a:solidFill>
                  <a:srgbClr val="111111"/>
                </a:solidFill>
                <a:effectLst/>
                <a:highlight>
                  <a:srgbClr val="FFFFFF"/>
                </a:highlight>
                <a:latin typeface="-apple-system"/>
              </a:rPr>
              <a:t> Si los datos experimentales se almacenan en múltiples archivos de Excel o si los permisos de acceso no se gestionan adecuadamente, puede ser difícil para los investigadores acceder a la información necesaria de manera oportuna. Esto puede obstaculizar la colaboración y ralentizar el progreso de la investigación.</a:t>
            </a:r>
          </a:p>
          <a:p>
            <a:pPr algn="l">
              <a:buFont typeface="+mj-lt"/>
              <a:buAutoNum type="arabicPeriod"/>
            </a:pPr>
            <a:r>
              <a:rPr lang="es-419" b="1" i="0" dirty="0">
                <a:solidFill>
                  <a:srgbClr val="111111"/>
                </a:solidFill>
                <a:effectLst/>
                <a:highlight>
                  <a:srgbClr val="FFFFFF"/>
                </a:highlight>
                <a:latin typeface="-apple-system"/>
              </a:rPr>
              <a:t>Inconsistencia en los datos :</a:t>
            </a:r>
            <a:r>
              <a:rPr lang="es-419" b="0" i="0" dirty="0">
                <a:solidFill>
                  <a:srgbClr val="111111"/>
                </a:solidFill>
                <a:effectLst/>
                <a:highlight>
                  <a:srgbClr val="FFFFFF"/>
                </a:highlight>
                <a:latin typeface="-apple-system"/>
              </a:rPr>
              <a:t>Si diferentes investigadores mantienen versiones separadas de archivos de Excel para sus experimentos sin mecanismos de control de versiones o sincronización adecuados, pueden surgir inconsistencias. Esto podría resultar en datos contradictorios que complican el análisis y pueden llevar a conclusiones poco fiables.</a:t>
            </a:r>
          </a:p>
          <a:p>
            <a:pPr algn="l">
              <a:buFont typeface="+mj-lt"/>
              <a:buAutoNum type="arabicPeriod"/>
            </a:pPr>
            <a:r>
              <a:rPr lang="es-419" b="1" i="0" dirty="0">
                <a:solidFill>
                  <a:srgbClr val="111111"/>
                </a:solidFill>
                <a:effectLst/>
                <a:highlight>
                  <a:srgbClr val="FFFFFF"/>
                </a:highlight>
                <a:latin typeface="-apple-system"/>
              </a:rPr>
              <a:t>Dificultad en el procesamiento de grandes volúmenes de información :</a:t>
            </a:r>
            <a:r>
              <a:rPr lang="es-419" b="0" i="0" dirty="0">
                <a:solidFill>
                  <a:srgbClr val="111111"/>
                </a:solidFill>
                <a:effectLst/>
                <a:highlight>
                  <a:srgbClr val="FFFFFF"/>
                </a:highlight>
                <a:latin typeface="-apple-system"/>
              </a:rPr>
              <a:t>A medida que avanzan los experimentos, la cantidad de datos recopilados puede llegar a ser muy grande y compleja. Excel puede no estar equipado para manejar eficientemente conjuntos de datos tan grandes, lo que lleva a un rendimiento lento y dificultades para analizar tendencias o generar conocimientos a partir de los datos acumulados.</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7779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81156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93758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44053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55367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3839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73908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03200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50</a:t>
            </a:fld>
            <a:endParaRPr lang="es-ES"/>
          </a:p>
        </p:txBody>
      </p:sp>
    </p:spTree>
    <p:extLst>
      <p:ext uri="{BB962C8B-B14F-4D97-AF65-F5344CB8AC3E}">
        <p14:creationId xmlns:p14="http://schemas.microsoft.com/office/powerpoint/2010/main" val="19092462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2673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Con la situación problemática descrita anteriormente, podemos definir como </a:t>
            </a:r>
            <a:r>
              <a:rPr lang="es-419" b="1" dirty="0">
                <a:effectLst/>
              </a:rPr>
              <a:t>problema de investigación</a:t>
            </a:r>
            <a:b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Centro de Estudios de Energía y Procesos Industriales en la Universidad de Sancti Spíritus José Martí Pérez?</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0412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dar respuesta al problema de investigación se formula el siguiente </a:t>
            </a:r>
            <a:r>
              <a:rPr lang="es-419" b="1" dirty="0">
                <a:effectLst/>
              </a:rPr>
              <a:t>objetivo general</a:t>
            </a:r>
            <a:endParaRPr lang="es-419" dirty="0">
              <a:effectLst/>
            </a:endParaRPr>
          </a:p>
          <a:p>
            <a:endParaRPr lang="es-419" dirty="0"/>
          </a:p>
          <a:p>
            <a:pPr rtl="0"/>
            <a:r>
              <a:rPr lang="es-419" b="1" dirty="0">
                <a:effectLst/>
              </a:rPr>
              <a:t>Objetivo General:</a:t>
            </a:r>
            <a:endParaRPr lang="es-419" dirty="0">
              <a:effectLst/>
            </a:endParaRPr>
          </a:p>
          <a:p>
            <a:pPr rtl="0"/>
            <a:r>
              <a:rPr lang="es-419" dirty="0">
                <a:effectLst/>
              </a:rPr>
              <a:t>Desarrollar un sistema que automatice la recolección, análisis y visualización de datos generados a partir de experimentos de digestión anaeróbica, permitiendo a los investigadores evaluar de manera eficiente el rendimiento y optimizar el proceso.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8187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Las </a:t>
            </a:r>
            <a:r>
              <a:rPr lang="es-419" b="1" dirty="0">
                <a:effectLst/>
              </a:rPr>
              <a:t>preguntas de investigación</a:t>
            </a:r>
            <a:r>
              <a:rPr lang="es-419" dirty="0">
                <a:effectLst/>
              </a:rPr>
              <a:t> que </a:t>
            </a:r>
            <a:r>
              <a:rPr lang="es-419" dirty="0" err="1">
                <a:effectLst/>
              </a:rPr>
              <a:t>guian</a:t>
            </a:r>
            <a:r>
              <a:rPr lang="es-419" dirty="0">
                <a:effectLst/>
              </a:rPr>
              <a:t> el estudio de acuerdo a las necesidades planteadas son</a:t>
            </a:r>
          </a:p>
          <a:p>
            <a:pPr rtl="0"/>
            <a:endParaRPr lang="es-ES"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48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la solución a este problema se propusieron las siguientes </a:t>
            </a:r>
            <a:r>
              <a:rPr lang="es-419" b="1" dirty="0">
                <a:effectLst/>
              </a:rPr>
              <a:t>tareas de investigación</a:t>
            </a:r>
            <a:endParaRPr lang="es-419" dirty="0">
              <a:effectLst/>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9208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b="1" dirty="0"/>
              <a:t>Express.js:</a:t>
            </a:r>
            <a:endParaRPr lang="es-419" dirty="0"/>
          </a:p>
          <a:p>
            <a:pPr>
              <a:buFont typeface="Arial" panose="020B0604020202020204" pitchFamily="34" charset="0"/>
              <a:buChar char="•"/>
            </a:pPr>
            <a:r>
              <a:rPr lang="es-419" b="1" dirty="0"/>
              <a:t>Framework backend ligero y de alto rendimiento:</a:t>
            </a:r>
            <a:endParaRPr lang="es-419" dirty="0"/>
          </a:p>
          <a:p>
            <a:pPr marL="742950" lvl="1" indent="-285750">
              <a:buFont typeface="Arial" panose="020B0604020202020204" pitchFamily="34" charset="0"/>
              <a:buChar char="•"/>
            </a:pPr>
            <a:r>
              <a:rPr lang="es-419" dirty="0"/>
              <a:t>Permite crear </a:t>
            </a:r>
            <a:r>
              <a:rPr lang="es-419" dirty="0" err="1"/>
              <a:t>APIs</a:t>
            </a:r>
            <a:r>
              <a:rPr lang="es-419" dirty="0"/>
              <a:t> y aplicaciones personalizadas de manera rápida y eficiente.</a:t>
            </a:r>
          </a:p>
          <a:p>
            <a:pPr marL="742950" lvl="1" indent="-285750">
              <a:buFont typeface="Arial" panose="020B0604020202020204" pitchFamily="34" charset="0"/>
              <a:buChar char="•"/>
            </a:pPr>
            <a:r>
              <a:rPr lang="es-419" dirty="0"/>
              <a:t>Ideal para prototipado rápido, altas cargas y flexibilidad en el desarrollo.</a:t>
            </a:r>
          </a:p>
          <a:p>
            <a:pPr marL="742950" lvl="1" indent="-285750">
              <a:buFont typeface="Arial" panose="020B0604020202020204" pitchFamily="34" charset="0"/>
              <a:buChar char="•"/>
            </a:pPr>
            <a:r>
              <a:rPr lang="es-419" dirty="0"/>
              <a:t>Cuenta con una comunidad grande y activa, así como una amplia gama de recursos disponibles.</a:t>
            </a:r>
          </a:p>
          <a:p>
            <a:r>
              <a:rPr lang="es-419" b="1" dirty="0"/>
              <a:t>Nuxt.js:</a:t>
            </a:r>
            <a:endParaRPr lang="es-419" dirty="0"/>
          </a:p>
          <a:p>
            <a:pPr>
              <a:buFont typeface="Arial" panose="020B0604020202020204" pitchFamily="34" charset="0"/>
              <a:buChar char="•"/>
            </a:pPr>
            <a:r>
              <a:rPr lang="es-419" b="1" dirty="0"/>
              <a:t>Framework de desarrollo web basado en Vue.js:</a:t>
            </a:r>
            <a:endParaRPr lang="es-419" dirty="0"/>
          </a:p>
          <a:p>
            <a:pPr marL="742950" lvl="1" indent="-285750">
              <a:buFont typeface="Arial" panose="020B0604020202020204" pitchFamily="34" charset="0"/>
              <a:buChar char="•"/>
            </a:pPr>
            <a:r>
              <a:rPr lang="es-419" dirty="0"/>
              <a:t>Facilita la creación de </a:t>
            </a:r>
            <a:r>
              <a:rPr lang="es-419" dirty="0" err="1"/>
              <a:t>SPAs</a:t>
            </a:r>
            <a:r>
              <a:rPr lang="es-419" dirty="0"/>
              <a:t> y sitios web estáticos con SSR.</a:t>
            </a:r>
          </a:p>
          <a:p>
            <a:pPr marL="742950" lvl="1" indent="-285750">
              <a:buFont typeface="Arial" panose="020B0604020202020204" pitchFamily="34" charset="0"/>
              <a:buChar char="•"/>
            </a:pPr>
            <a:r>
              <a:rPr lang="es-419" dirty="0"/>
              <a:t>Ofrece desarrollo rápido y eficiente, una experiencia de usuario optimizada y código escalable y reutilizable.</a:t>
            </a:r>
          </a:p>
          <a:p>
            <a:pPr marL="742950" lvl="1" indent="-285750">
              <a:buFont typeface="Arial" panose="020B0604020202020204" pitchFamily="34" charset="0"/>
              <a:buChar char="•"/>
            </a:pPr>
            <a:r>
              <a:rPr lang="es-419" dirty="0"/>
              <a:t>Amplia gama de funcionalidades integradas, como enrutamiento, administración de estado, autenticación y manejo de datos.</a:t>
            </a:r>
          </a:p>
          <a:p>
            <a:r>
              <a:rPr lang="es-419" b="1" dirty="0"/>
              <a:t>Tailwind CSS:</a:t>
            </a:r>
            <a:endParaRPr lang="es-419" dirty="0"/>
          </a:p>
          <a:p>
            <a:pPr>
              <a:buFont typeface="Arial" panose="020B0604020202020204" pitchFamily="34" charset="0"/>
              <a:buChar char="•"/>
            </a:pPr>
            <a:r>
              <a:rPr lang="es-419" b="1" dirty="0"/>
              <a:t>Framework CSS de primera clase de utilidades:</a:t>
            </a:r>
            <a:endParaRPr lang="es-419" dirty="0"/>
          </a:p>
          <a:p>
            <a:pPr marL="742950" lvl="1" indent="-285750">
              <a:buFont typeface="Arial" panose="020B0604020202020204" pitchFamily="34" charset="0"/>
              <a:buChar char="•"/>
            </a:pPr>
            <a:r>
              <a:rPr lang="es-419" dirty="0"/>
              <a:t>Permite construir sitios web modernos sin escribir CSS personalizado.</a:t>
            </a:r>
          </a:p>
          <a:p>
            <a:pPr marL="742950" lvl="1" indent="-285750">
              <a:buFont typeface="Arial" panose="020B0604020202020204" pitchFamily="34" charset="0"/>
              <a:buChar char="•"/>
            </a:pPr>
            <a:r>
              <a:rPr lang="es-419" dirty="0"/>
              <a:t>Desarrollo rápido y altamente personalizable.</a:t>
            </a:r>
          </a:p>
          <a:p>
            <a:pPr marL="742950" lvl="1" indent="-285750">
              <a:buFont typeface="Arial" panose="020B0604020202020204" pitchFamily="34" charset="0"/>
              <a:buChar char="•"/>
            </a:pPr>
            <a:r>
              <a:rPr lang="es-419" dirty="0"/>
              <a:t>Código limpio y consistente, con clases de utilidad responsivas por defecto.</a:t>
            </a:r>
          </a:p>
          <a:p>
            <a:r>
              <a:rPr lang="es-419" b="1" dirty="0"/>
              <a:t>En conjunto, estas tecnologías ofrecen una solución completa para el desarrollo web moderno:</a:t>
            </a:r>
            <a:endParaRPr lang="es-419" dirty="0"/>
          </a:p>
          <a:p>
            <a:pPr>
              <a:buFont typeface="Arial" panose="020B0604020202020204" pitchFamily="34" charset="0"/>
              <a:buChar char="•"/>
            </a:pPr>
            <a:r>
              <a:rPr lang="es-419" b="1" dirty="0"/>
              <a:t>Express.js</a:t>
            </a:r>
            <a:r>
              <a:rPr lang="es-419" dirty="0"/>
              <a:t> proporciona un backend robusto y flexible.</a:t>
            </a:r>
          </a:p>
          <a:p>
            <a:pPr>
              <a:buFont typeface="Arial" panose="020B0604020202020204" pitchFamily="34" charset="0"/>
              <a:buChar char="•"/>
            </a:pPr>
            <a:r>
              <a:rPr lang="es-419" b="1" dirty="0"/>
              <a:t>Nuxt.js</a:t>
            </a:r>
            <a:r>
              <a:rPr lang="es-419" dirty="0"/>
              <a:t> facilita la creación de interfaces de usuario dinámicas y atractivas.</a:t>
            </a:r>
          </a:p>
          <a:p>
            <a:pPr>
              <a:buFont typeface="Arial" panose="020B0604020202020204" pitchFamily="34" charset="0"/>
              <a:buChar char="•"/>
            </a:pPr>
            <a:r>
              <a:rPr lang="es-419" b="1" dirty="0"/>
              <a:t>Tailwind CSS</a:t>
            </a:r>
            <a:r>
              <a:rPr lang="es-419" dirty="0"/>
              <a:t> permite diseñar y construir la capa de presentación de forma rápida y eficiente.</a:t>
            </a:r>
          </a:p>
          <a:p>
            <a:endParaRPr lang="es-419"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8906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0C5E7-B1A1-4648-89D2-17B0F1E7F5B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5D140298-3E00-4E73-B947-697E69282864}"/>
              </a:ext>
            </a:extLst>
          </p:cNvPr>
          <p:cNvSpPr>
            <a:spLocks noGrp="1"/>
          </p:cNvSpPr>
          <p:nvPr>
            <p:ph type="subTitle" idx="1" hasCustomPrompt="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fecha 3">
            <a:extLst>
              <a:ext uri="{FF2B5EF4-FFF2-40B4-BE49-F238E27FC236}">
                <a16:creationId xmlns:a16="http://schemas.microsoft.com/office/drawing/2014/main" id="{A6BB99EB-0E86-4FEA-A9C4-501D4E755A2B}"/>
              </a:ext>
            </a:extLst>
          </p:cNvPr>
          <p:cNvSpPr>
            <a:spLocks noGrp="1"/>
          </p:cNvSpPr>
          <p:nvPr>
            <p:ph type="dt" sz="half" idx="10"/>
          </p:nvPr>
        </p:nvSpPr>
        <p:spPr/>
        <p:txBody>
          <a:bodyPr rtlCol="0"/>
          <a:lstStyle/>
          <a:p>
            <a:pPr rtl="0"/>
            <a:fld id="{5D55F8E0-15EE-4F5D-9B89-1204F0ACC521}" type="datetime1">
              <a:rPr lang="es-ES" noProof="0" smtClean="0"/>
              <a:t>13/10/2024</a:t>
            </a:fld>
            <a:endParaRPr lang="es-ES" noProof="0"/>
          </a:p>
        </p:txBody>
      </p:sp>
      <p:sp>
        <p:nvSpPr>
          <p:cNvPr id="5" name="Marcador de pie de página 4">
            <a:extLst>
              <a:ext uri="{FF2B5EF4-FFF2-40B4-BE49-F238E27FC236}">
                <a16:creationId xmlns:a16="http://schemas.microsoft.com/office/drawing/2014/main" id="{6731F536-58DF-4935-AE3B-7A08C03124E4}"/>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FE995127-BE30-42B7-9BE5-B83CC6A2E685}"/>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00975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AE108-9C7F-4CDC-AD71-B576580A199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5A103746-779A-435F-995A-5BF82C86C297}"/>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5984E866-B322-455F-AC32-8C164B8CD9C7}"/>
              </a:ext>
            </a:extLst>
          </p:cNvPr>
          <p:cNvSpPr>
            <a:spLocks noGrp="1"/>
          </p:cNvSpPr>
          <p:nvPr>
            <p:ph type="dt" sz="half" idx="10"/>
          </p:nvPr>
        </p:nvSpPr>
        <p:spPr/>
        <p:txBody>
          <a:bodyPr rtlCol="0"/>
          <a:lstStyle/>
          <a:p>
            <a:pPr rtl="0"/>
            <a:fld id="{ADC1DAC4-6DB0-4047-AD64-D936B5B7EC85}" type="datetime1">
              <a:rPr lang="es-ES" noProof="0" smtClean="0"/>
              <a:t>13/10/2024</a:t>
            </a:fld>
            <a:endParaRPr lang="es-ES" noProof="0"/>
          </a:p>
        </p:txBody>
      </p:sp>
      <p:sp>
        <p:nvSpPr>
          <p:cNvPr id="5" name="Marcador de pie de página 4">
            <a:extLst>
              <a:ext uri="{FF2B5EF4-FFF2-40B4-BE49-F238E27FC236}">
                <a16:creationId xmlns:a16="http://schemas.microsoft.com/office/drawing/2014/main" id="{AC0D61E0-F80F-48E7-A817-F1CECBEE9A37}"/>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5BF34AFC-4299-43F1-A312-79EF0102CEFF}"/>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E1D3E-E4B6-4EAA-BFB4-25A0557A6CB8}"/>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6F7E0856-45A8-4EAD-A9D6-8A993968A1A8}"/>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id="{E90EEBE1-2BAF-4C94-8403-6E8454F9BC46}"/>
              </a:ext>
            </a:extLst>
          </p:cNvPr>
          <p:cNvSpPr>
            <a:spLocks noGrp="1"/>
          </p:cNvSpPr>
          <p:nvPr>
            <p:ph type="dt" sz="half" idx="10"/>
          </p:nvPr>
        </p:nvSpPr>
        <p:spPr/>
        <p:txBody>
          <a:bodyPr rtlCol="0"/>
          <a:lstStyle/>
          <a:p>
            <a:pPr rtl="0"/>
            <a:fld id="{D318F348-85C5-41D5-934E-0A075066DE5B}" type="datetime1">
              <a:rPr lang="es-ES" noProof="0" smtClean="0"/>
              <a:t>13/10/2024</a:t>
            </a:fld>
            <a:endParaRPr lang="es-ES" noProof="0"/>
          </a:p>
        </p:txBody>
      </p:sp>
      <p:sp>
        <p:nvSpPr>
          <p:cNvPr id="5" name="Marcador de pie de página 4">
            <a:extLst>
              <a:ext uri="{FF2B5EF4-FFF2-40B4-BE49-F238E27FC236}">
                <a16:creationId xmlns:a16="http://schemas.microsoft.com/office/drawing/2014/main" id="{F3358F46-E931-4D79-94A5-037AFD07333B}"/>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E5130D95-EF5F-4A0A-93BD-73AEE2C2FF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ABEC0-6253-4360-B586-B9D20933DE37}"/>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A946E20B-8661-4C60-84FB-4892E8B48608}"/>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a:extLst>
              <a:ext uri="{FF2B5EF4-FFF2-40B4-BE49-F238E27FC236}">
                <a16:creationId xmlns:a16="http://schemas.microsoft.com/office/drawing/2014/main" id="{5132BE45-79E4-479B-BD2F-46CCB0BEE628}"/>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0589105E-DF25-4F38-BDE2-9B00C2C44FC6}"/>
              </a:ext>
            </a:extLst>
          </p:cNvPr>
          <p:cNvSpPr>
            <a:spLocks noGrp="1"/>
          </p:cNvSpPr>
          <p:nvPr>
            <p:ph type="dt" sz="half" idx="10"/>
          </p:nvPr>
        </p:nvSpPr>
        <p:spPr/>
        <p:txBody>
          <a:bodyPr rtlCol="0"/>
          <a:lstStyle/>
          <a:p>
            <a:pPr rtl="0"/>
            <a:fld id="{892EE1A9-D10A-4053-A6F4-3ACC0F92D709}" type="datetime1">
              <a:rPr lang="es-ES" noProof="0" smtClean="0"/>
              <a:t>13/10/2024</a:t>
            </a:fld>
            <a:endParaRPr lang="es-ES" noProof="0"/>
          </a:p>
        </p:txBody>
      </p:sp>
      <p:sp>
        <p:nvSpPr>
          <p:cNvPr id="6" name="Marcador de pie de página 5">
            <a:extLst>
              <a:ext uri="{FF2B5EF4-FFF2-40B4-BE49-F238E27FC236}">
                <a16:creationId xmlns:a16="http://schemas.microsoft.com/office/drawing/2014/main" id="{B1D9C4A8-7467-4BAD-98A2-0B63CAC19B66}"/>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8BC5C5C0-08E4-4F7B-9E80-8925539D22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FF641-A5CC-4263-A394-2112D623A8AD}"/>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24D6865-C632-473C-AEC8-8D3F71562BE6}"/>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a:extLst>
              <a:ext uri="{FF2B5EF4-FFF2-40B4-BE49-F238E27FC236}">
                <a16:creationId xmlns:a16="http://schemas.microsoft.com/office/drawing/2014/main" id="{D9FDBD19-4D33-4F6A-9938-6A04B3888ECC}"/>
              </a:ext>
            </a:extLst>
          </p:cNvPr>
          <p:cNvSpPr>
            <a:spLocks noGrp="1"/>
          </p:cNvSpPr>
          <p:nvPr>
            <p:ph sz="half" idx="2"/>
          </p:nvPr>
        </p:nvSpPr>
        <p:spPr>
          <a:xfrm>
            <a:off x="839788" y="2505075"/>
            <a:ext cx="5157787"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51697E46-CE4D-480E-A997-2B53B2DF55B2}"/>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8B8B7E36-823F-4FD4-B826-E450A1248008}"/>
              </a:ext>
            </a:extLst>
          </p:cNvPr>
          <p:cNvSpPr>
            <a:spLocks noGrp="1"/>
          </p:cNvSpPr>
          <p:nvPr>
            <p:ph sz="quarter" idx="4"/>
          </p:nvPr>
        </p:nvSpPr>
        <p:spPr>
          <a:xfrm>
            <a:off x="6172200" y="2505075"/>
            <a:ext cx="5183188"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8DBB3B14-C886-4F84-9FD5-11C8320E1FED}"/>
              </a:ext>
            </a:extLst>
          </p:cNvPr>
          <p:cNvSpPr>
            <a:spLocks noGrp="1"/>
          </p:cNvSpPr>
          <p:nvPr>
            <p:ph type="dt" sz="half" idx="10"/>
          </p:nvPr>
        </p:nvSpPr>
        <p:spPr/>
        <p:txBody>
          <a:bodyPr rtlCol="0"/>
          <a:lstStyle/>
          <a:p>
            <a:pPr rtl="0"/>
            <a:fld id="{334B8034-4C7C-409B-9B30-A6875114DCE3}" type="datetime1">
              <a:rPr lang="es-ES" noProof="0" smtClean="0"/>
              <a:t>13/10/2024</a:t>
            </a:fld>
            <a:endParaRPr lang="es-ES" noProof="0"/>
          </a:p>
        </p:txBody>
      </p:sp>
      <p:sp>
        <p:nvSpPr>
          <p:cNvPr id="8" name="Marcador de pie de página 7">
            <a:extLst>
              <a:ext uri="{FF2B5EF4-FFF2-40B4-BE49-F238E27FC236}">
                <a16:creationId xmlns:a16="http://schemas.microsoft.com/office/drawing/2014/main" id="{DF9AF591-4BBF-4BF2-9EF7-F8B114DFA16A}"/>
              </a:ext>
            </a:extLst>
          </p:cNvPr>
          <p:cNvSpPr>
            <a:spLocks noGrp="1"/>
          </p:cNvSpPr>
          <p:nvPr>
            <p:ph type="ftr" sz="quarter" idx="11"/>
          </p:nvPr>
        </p:nvSpPr>
        <p:spPr/>
        <p:txBody>
          <a:bodyPr rtlCol="0"/>
          <a:lstStyle/>
          <a:p>
            <a:pPr rtl="0"/>
            <a:endParaRPr lang="es-ES" noProof="0"/>
          </a:p>
        </p:txBody>
      </p:sp>
      <p:sp>
        <p:nvSpPr>
          <p:cNvPr id="9" name="Marcador de número de diapositiva 8">
            <a:extLst>
              <a:ext uri="{FF2B5EF4-FFF2-40B4-BE49-F238E27FC236}">
                <a16:creationId xmlns:a16="http://schemas.microsoft.com/office/drawing/2014/main" id="{352B1A04-B244-4AE3-8997-9B075B10597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408F1-BB29-4C6F-91C9-653A730BECC6}"/>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F54FEF9-8D09-4091-BE99-B6264EBD34B3}"/>
              </a:ext>
            </a:extLst>
          </p:cNvPr>
          <p:cNvSpPr>
            <a:spLocks noGrp="1"/>
          </p:cNvSpPr>
          <p:nvPr>
            <p:ph type="dt" sz="half" idx="10"/>
          </p:nvPr>
        </p:nvSpPr>
        <p:spPr/>
        <p:txBody>
          <a:bodyPr rtlCol="0"/>
          <a:lstStyle/>
          <a:p>
            <a:pPr rtl="0"/>
            <a:fld id="{064B1BBF-FF81-4427-BE2C-77E6F2EEB7CA}" type="datetime1">
              <a:rPr lang="es-ES" noProof="0" smtClean="0"/>
              <a:t>13/10/2024</a:t>
            </a:fld>
            <a:endParaRPr lang="es-ES" noProof="0"/>
          </a:p>
        </p:txBody>
      </p:sp>
      <p:sp>
        <p:nvSpPr>
          <p:cNvPr id="4" name="Marcador de pie de página 3">
            <a:extLst>
              <a:ext uri="{FF2B5EF4-FFF2-40B4-BE49-F238E27FC236}">
                <a16:creationId xmlns:a16="http://schemas.microsoft.com/office/drawing/2014/main" id="{0B5F49AA-83D5-4063-9CDE-AA7763048B63}"/>
              </a:ext>
            </a:extLst>
          </p:cNvPr>
          <p:cNvSpPr>
            <a:spLocks noGrp="1"/>
          </p:cNvSpPr>
          <p:nvPr>
            <p:ph type="ftr" sz="quarter" idx="11"/>
          </p:nvPr>
        </p:nvSpPr>
        <p:spPr/>
        <p:txBody>
          <a:bodyPr rtlCol="0"/>
          <a:lstStyle/>
          <a:p>
            <a:pPr rtl="0"/>
            <a:endParaRPr lang="es-ES" noProof="0"/>
          </a:p>
        </p:txBody>
      </p:sp>
      <p:sp>
        <p:nvSpPr>
          <p:cNvPr id="5" name="Marcador de posición de número de diapositiva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42A62B2-A6D1-4A6F-8B20-80606F478544}"/>
              </a:ext>
            </a:extLst>
          </p:cNvPr>
          <p:cNvSpPr>
            <a:spLocks noGrp="1"/>
          </p:cNvSpPr>
          <p:nvPr>
            <p:ph type="dt" sz="half" idx="10"/>
          </p:nvPr>
        </p:nvSpPr>
        <p:spPr/>
        <p:txBody>
          <a:bodyPr rtlCol="0"/>
          <a:lstStyle/>
          <a:p>
            <a:pPr rtl="0"/>
            <a:fld id="{5573EE7A-CF46-4097-BEB8-1D85537352EF}" type="datetime1">
              <a:rPr lang="es-ES" noProof="0" smtClean="0"/>
              <a:t>13/10/2024</a:t>
            </a:fld>
            <a:endParaRPr lang="es-ES" noProof="0"/>
          </a:p>
        </p:txBody>
      </p:sp>
      <p:sp>
        <p:nvSpPr>
          <p:cNvPr id="3" name="Marcador de pie de página 2">
            <a:extLst>
              <a:ext uri="{FF2B5EF4-FFF2-40B4-BE49-F238E27FC236}">
                <a16:creationId xmlns:a16="http://schemas.microsoft.com/office/drawing/2014/main" id="{C02E4958-7A46-4331-B2D8-2C31D8FCBD73}"/>
              </a:ext>
            </a:extLst>
          </p:cNvPr>
          <p:cNvSpPr>
            <a:spLocks noGrp="1"/>
          </p:cNvSpPr>
          <p:nvPr>
            <p:ph type="ftr" sz="quarter" idx="11"/>
          </p:nvPr>
        </p:nvSpPr>
        <p:spPr/>
        <p:txBody>
          <a:bodyPr rtlCol="0"/>
          <a:lstStyle/>
          <a:p>
            <a:pPr rtl="0"/>
            <a:endParaRPr lang="es-ES" noProof="0"/>
          </a:p>
        </p:txBody>
      </p:sp>
      <p:sp>
        <p:nvSpPr>
          <p:cNvPr id="4" name="Marcador de número de diapositiva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F408F-8083-4F07-9628-074C7AFE41C0}"/>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B70477E0-A333-439D-A531-30B39A813465}"/>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a:extLst>
              <a:ext uri="{FF2B5EF4-FFF2-40B4-BE49-F238E27FC236}">
                <a16:creationId xmlns:a16="http://schemas.microsoft.com/office/drawing/2014/main" id="{D5D59501-D187-414C-AACE-F838720036CC}"/>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1235F890-BB8A-49E1-880A-924FD6FE4026}"/>
              </a:ext>
            </a:extLst>
          </p:cNvPr>
          <p:cNvSpPr>
            <a:spLocks noGrp="1"/>
          </p:cNvSpPr>
          <p:nvPr>
            <p:ph type="dt" sz="half" idx="10"/>
          </p:nvPr>
        </p:nvSpPr>
        <p:spPr/>
        <p:txBody>
          <a:bodyPr rtlCol="0"/>
          <a:lstStyle/>
          <a:p>
            <a:pPr rtl="0"/>
            <a:fld id="{9CB778B0-176B-4A13-AC17-74E4CFCDC958}" type="datetime1">
              <a:rPr lang="es-ES" noProof="0" smtClean="0"/>
              <a:t>13/10/2024</a:t>
            </a:fld>
            <a:endParaRPr lang="es-ES" noProof="0"/>
          </a:p>
        </p:txBody>
      </p:sp>
      <p:sp>
        <p:nvSpPr>
          <p:cNvPr id="6" name="Marcador de pie de página 5">
            <a:extLst>
              <a:ext uri="{FF2B5EF4-FFF2-40B4-BE49-F238E27FC236}">
                <a16:creationId xmlns:a16="http://schemas.microsoft.com/office/drawing/2014/main" id="{51CA38FE-429A-41E7-942D-ECCE639D3CA5}"/>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2401D9BC-0038-4041-AE2C-657BF99D41E9}"/>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56CFD-7F35-482C-A50F-B3D43ACB0AE3}"/>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7FD7F3EF-0FE9-46C4-A116-5DA6E26B0D5D}"/>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a:extLst>
              <a:ext uri="{FF2B5EF4-FFF2-40B4-BE49-F238E27FC236}">
                <a16:creationId xmlns:a16="http://schemas.microsoft.com/office/drawing/2014/main" id="{D10B4041-0F17-42D8-AF16-AB099A39FFBD}"/>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BAF67FF-F8F1-4B22-A471-9317ED3A25F0}"/>
              </a:ext>
            </a:extLst>
          </p:cNvPr>
          <p:cNvSpPr>
            <a:spLocks noGrp="1"/>
          </p:cNvSpPr>
          <p:nvPr>
            <p:ph type="dt" sz="half" idx="10"/>
          </p:nvPr>
        </p:nvSpPr>
        <p:spPr/>
        <p:txBody>
          <a:bodyPr rtlCol="0"/>
          <a:lstStyle/>
          <a:p>
            <a:pPr rtl="0"/>
            <a:fld id="{81950155-364E-4450-A2CE-9737BC8ACD1E}" type="datetime1">
              <a:rPr lang="es-ES" noProof="0" smtClean="0"/>
              <a:t>13/10/2024</a:t>
            </a:fld>
            <a:endParaRPr lang="es-ES" noProof="0"/>
          </a:p>
        </p:txBody>
      </p:sp>
      <p:sp>
        <p:nvSpPr>
          <p:cNvPr id="6" name="Marcador de pie de página 5">
            <a:extLst>
              <a:ext uri="{FF2B5EF4-FFF2-40B4-BE49-F238E27FC236}">
                <a16:creationId xmlns:a16="http://schemas.microsoft.com/office/drawing/2014/main" id="{A73D6993-98F8-4234-B24A-02D4DB41CE93}"/>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F2A34037-0E7D-4379-ACA0-98611B2F76E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7E25641-FCAC-4BCF-A80D-8CA0AC705B42}" type="datetime1">
              <a:rPr lang="es-ES" noProof="0" smtClean="0"/>
              <a:t>13/10/2024</a:t>
            </a:fld>
            <a:endParaRPr lang="es-ES" noProof="0"/>
          </a:p>
        </p:txBody>
      </p:sp>
      <p:sp>
        <p:nvSpPr>
          <p:cNvPr id="5" name="Marcador de pie de página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a:p>
        </p:txBody>
      </p:sp>
      <p:sp>
        <p:nvSpPr>
          <p:cNvPr id="6" name="Marcador de número de diapositiva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png"/><Relationship Id="rId3" Type="http://schemas.openxmlformats.org/officeDocument/2006/relationships/image" Target="../media/image16.jpeg"/><Relationship Id="rId7" Type="http://schemas.openxmlformats.org/officeDocument/2006/relationships/image" Target="../media/image20.png"/><Relationship Id="rId12"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 Id="rId14" Type="http://schemas.openxmlformats.org/officeDocument/2006/relationships/image" Target="../media/image27.png"/></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34.jp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4.svg"/></Relationships>
</file>

<file path=ppt/slides/_rels/slide50.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47.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0.jf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290639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54044"/>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casos de uso del negocio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89036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CE72AF-358D-3EED-088E-3CEDF30AB440}"/>
              </a:ext>
            </a:extLst>
          </p:cNvPr>
          <p:cNvPicPr>
            <a:picLocks noChangeAspect="1"/>
          </p:cNvPicPr>
          <p:nvPr/>
        </p:nvPicPr>
        <p:blipFill>
          <a:blip r:embed="rId3"/>
          <a:stretch>
            <a:fillRect/>
          </a:stretch>
        </p:blipFill>
        <p:spPr>
          <a:xfrm>
            <a:off x="0" y="0"/>
            <a:ext cx="12148010" cy="6858000"/>
          </a:xfrm>
          <a:prstGeom prst="rect">
            <a:avLst/>
          </a:prstGeom>
        </p:spPr>
      </p:pic>
    </p:spTree>
    <p:extLst>
      <p:ext uri="{BB962C8B-B14F-4D97-AF65-F5344CB8AC3E}">
        <p14:creationId xmlns:p14="http://schemas.microsoft.com/office/powerpoint/2010/main" val="302870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186153" y="2914411"/>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objetos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979586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493075-FD9F-8A87-53A9-88C948F03AA9}"/>
              </a:ext>
            </a:extLst>
          </p:cNvPr>
          <p:cNvPicPr>
            <a:picLocks noChangeAspect="1"/>
          </p:cNvPicPr>
          <p:nvPr/>
        </p:nvPicPr>
        <p:blipFill>
          <a:blip r:embed="rId3"/>
          <a:stretch>
            <a:fillRect/>
          </a:stretch>
        </p:blipFill>
        <p:spPr>
          <a:xfrm>
            <a:off x="0" y="0"/>
            <a:ext cx="12207416" cy="6858000"/>
          </a:xfrm>
          <a:prstGeom prst="rect">
            <a:avLst/>
          </a:prstGeom>
        </p:spPr>
      </p:pic>
    </p:spTree>
    <p:extLst>
      <p:ext uri="{BB962C8B-B14F-4D97-AF65-F5344CB8AC3E}">
        <p14:creationId xmlns:p14="http://schemas.microsoft.com/office/powerpoint/2010/main" val="341476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44225"/>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casos de uso del sistema</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5824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BAF1CE8-62A3-7EEE-0AF3-DEA67955D43C}"/>
              </a:ext>
            </a:extLst>
          </p:cNvPr>
          <p:cNvPicPr>
            <a:picLocks noChangeAspect="1"/>
          </p:cNvPicPr>
          <p:nvPr/>
        </p:nvPicPr>
        <p:blipFill>
          <a:blip r:embed="rId3"/>
          <a:stretch>
            <a:fillRect/>
          </a:stretch>
        </p:blipFill>
        <p:spPr>
          <a:xfrm>
            <a:off x="0" y="0"/>
            <a:ext cx="12192000" cy="6858000"/>
          </a:xfrm>
          <a:prstGeom prst="rect">
            <a:avLst/>
          </a:prstGeom>
          <a:ln>
            <a:solidFill>
              <a:schemeClr val="bg1"/>
            </a:solidFill>
          </a:ln>
        </p:spPr>
      </p:pic>
      <p:sp>
        <p:nvSpPr>
          <p:cNvPr id="2" name="Rectángulo 1">
            <a:extLst>
              <a:ext uri="{FF2B5EF4-FFF2-40B4-BE49-F238E27FC236}">
                <a16:creationId xmlns:a16="http://schemas.microsoft.com/office/drawing/2014/main" id="{3BCF3756-0BAA-3CB8-A1B2-6C7E5CAA3875}"/>
              </a:ext>
            </a:extLst>
          </p:cNvPr>
          <p:cNvSpPr/>
          <p:nvPr/>
        </p:nvSpPr>
        <p:spPr>
          <a:xfrm>
            <a:off x="7725507" y="5216769"/>
            <a:ext cx="3915508" cy="914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Por cuestiones de organización las funcionalidades que realiza el investigador se representan por separado </a:t>
            </a:r>
            <a:endParaRPr lang="es-US" dirty="0">
              <a:solidFill>
                <a:schemeClr val="tx1"/>
              </a:solidFill>
            </a:endParaRPr>
          </a:p>
        </p:txBody>
      </p:sp>
    </p:spTree>
    <p:extLst>
      <p:ext uri="{BB962C8B-B14F-4D97-AF65-F5344CB8AC3E}">
        <p14:creationId xmlns:p14="http://schemas.microsoft.com/office/powerpoint/2010/main" val="409242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83DE2F5-2FD3-BD50-A784-74D7A94F8B41}"/>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75637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5A172B6-8B1D-7D81-D08B-6D8C628622EF}"/>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506321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84007"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entidad relación</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567372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5A818436-1768-EE71-2F93-2BC9D518DB2C}"/>
              </a:ext>
            </a:extLst>
          </p:cNvPr>
          <p:cNvPicPr>
            <a:picLocks noChangeAspect="1"/>
          </p:cNvPicPr>
          <p:nvPr/>
        </p:nvPicPr>
        <p:blipFill>
          <a:blip r:embed="rId3"/>
          <a:stretch>
            <a:fillRect/>
          </a:stretch>
        </p:blipFill>
        <p:spPr>
          <a:xfrm>
            <a:off x="0" y="93784"/>
            <a:ext cx="12192000" cy="6588369"/>
          </a:xfrm>
          <a:prstGeom prst="rect">
            <a:avLst/>
          </a:prstGeom>
        </p:spPr>
      </p:pic>
    </p:spTree>
    <p:extLst>
      <p:ext uri="{BB962C8B-B14F-4D97-AF65-F5344CB8AC3E}">
        <p14:creationId xmlns:p14="http://schemas.microsoft.com/office/powerpoint/2010/main" val="202377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00391" y="1067701"/>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115671" y="82970"/>
            <a:ext cx="7684341" cy="10812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lang="es-419" sz="4800" kern="0" dirty="0">
                <a:solidFill>
                  <a:srgbClr val="007785"/>
                </a:solidFill>
                <a:latin typeface="Arial"/>
              </a:rPr>
              <a:t>Introducción:</a:t>
            </a:r>
            <a:endParaRPr kumimoji="0" lang="es-419" sz="4800" b="1" i="0" u="none" strike="noStrike" kern="0" cap="none" spc="0" normalizeH="0" baseline="0" noProof="0" dirty="0">
              <a:ln>
                <a:noFill/>
              </a:ln>
              <a:solidFill>
                <a:srgbClr val="007785"/>
              </a:solidFill>
              <a:effectLst/>
              <a:uLnTx/>
              <a:uFillTx/>
              <a:latin typeface="Arial"/>
              <a:sym typeface="Quicksand"/>
            </a:endParaRPr>
          </a:p>
        </p:txBody>
      </p:sp>
      <p:sp>
        <p:nvSpPr>
          <p:cNvPr id="3" name="Elipse 2">
            <a:extLst>
              <a:ext uri="{FF2B5EF4-FFF2-40B4-BE49-F238E27FC236}">
                <a16:creationId xmlns:a16="http://schemas.microsoft.com/office/drawing/2014/main" id="{D2BCE52A-FBED-005F-25BE-1D655132539F}"/>
              </a:ext>
            </a:extLst>
          </p:cNvPr>
          <p:cNvSpPr/>
          <p:nvPr/>
        </p:nvSpPr>
        <p:spPr>
          <a:xfrm>
            <a:off x="3294164" y="3024228"/>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Digestión</a:t>
            </a:r>
            <a:r>
              <a:rPr lang="es-ES" dirty="0"/>
              <a:t> </a:t>
            </a:r>
            <a:r>
              <a:rPr lang="es-ES" b="1" dirty="0">
                <a:solidFill>
                  <a:schemeClr val="tx1"/>
                </a:solidFill>
              </a:rPr>
              <a:t>anaerobia</a:t>
            </a:r>
            <a:endParaRPr lang="es-US" b="1" dirty="0">
              <a:solidFill>
                <a:schemeClr val="tx1"/>
              </a:solidFill>
            </a:endParaRPr>
          </a:p>
        </p:txBody>
      </p:sp>
      <p:pic>
        <p:nvPicPr>
          <p:cNvPr id="6" name="Imagen 5">
            <a:extLst>
              <a:ext uri="{FF2B5EF4-FFF2-40B4-BE49-F238E27FC236}">
                <a16:creationId xmlns:a16="http://schemas.microsoft.com/office/drawing/2014/main" id="{BD90533E-E649-1F84-4F1D-8BFD8F10364A}"/>
              </a:ext>
            </a:extLst>
          </p:cNvPr>
          <p:cNvPicPr>
            <a:picLocks noChangeAspect="1"/>
          </p:cNvPicPr>
          <p:nvPr/>
        </p:nvPicPr>
        <p:blipFill>
          <a:blip r:embed="rId3"/>
          <a:stretch>
            <a:fillRect/>
          </a:stretch>
        </p:blipFill>
        <p:spPr>
          <a:xfrm>
            <a:off x="362968" y="1067701"/>
            <a:ext cx="1358584" cy="1358584"/>
          </a:xfrm>
          <a:prstGeom prst="ellipse">
            <a:avLst/>
          </a:prstGeom>
          <a:ln>
            <a:noFill/>
          </a:ln>
          <a:effectLst>
            <a:softEdge rad="112500"/>
          </a:effectLst>
        </p:spPr>
      </p:pic>
      <p:pic>
        <p:nvPicPr>
          <p:cNvPr id="10" name="Imagen 9">
            <a:extLst>
              <a:ext uri="{FF2B5EF4-FFF2-40B4-BE49-F238E27FC236}">
                <a16:creationId xmlns:a16="http://schemas.microsoft.com/office/drawing/2014/main" id="{789D7B9D-92C5-FC26-C17E-FB2DECC0F591}"/>
              </a:ext>
            </a:extLst>
          </p:cNvPr>
          <p:cNvPicPr>
            <a:picLocks noChangeAspect="1"/>
          </p:cNvPicPr>
          <p:nvPr/>
        </p:nvPicPr>
        <p:blipFill rotWithShape="1">
          <a:blip r:embed="rId4"/>
          <a:srcRect b="2132"/>
          <a:stretch/>
        </p:blipFill>
        <p:spPr>
          <a:xfrm>
            <a:off x="300622" y="3024228"/>
            <a:ext cx="1358583" cy="1439599"/>
          </a:xfrm>
          <a:prstGeom prst="ellipse">
            <a:avLst/>
          </a:prstGeom>
          <a:ln>
            <a:noFill/>
          </a:ln>
          <a:effectLst>
            <a:softEdge rad="112500"/>
          </a:effectLst>
        </p:spPr>
      </p:pic>
      <p:pic>
        <p:nvPicPr>
          <p:cNvPr id="14" name="Imagen 13">
            <a:extLst>
              <a:ext uri="{FF2B5EF4-FFF2-40B4-BE49-F238E27FC236}">
                <a16:creationId xmlns:a16="http://schemas.microsoft.com/office/drawing/2014/main" id="{573CD76E-5398-015D-1F45-7F79980349C8}"/>
              </a:ext>
            </a:extLst>
          </p:cNvPr>
          <p:cNvPicPr>
            <a:picLocks noChangeAspect="1"/>
          </p:cNvPicPr>
          <p:nvPr/>
        </p:nvPicPr>
        <p:blipFill>
          <a:blip r:embed="rId5"/>
          <a:stretch>
            <a:fillRect/>
          </a:stretch>
        </p:blipFill>
        <p:spPr>
          <a:xfrm>
            <a:off x="362968" y="4833433"/>
            <a:ext cx="1233889" cy="1319182"/>
          </a:xfrm>
          <a:prstGeom prst="ellipse">
            <a:avLst/>
          </a:prstGeom>
          <a:ln>
            <a:noFill/>
          </a:ln>
          <a:effectLst>
            <a:softEdge rad="112500"/>
          </a:effectLst>
        </p:spPr>
      </p:pic>
      <p:sp>
        <p:nvSpPr>
          <p:cNvPr id="15" name="CuadroTexto 14">
            <a:extLst>
              <a:ext uri="{FF2B5EF4-FFF2-40B4-BE49-F238E27FC236}">
                <a16:creationId xmlns:a16="http://schemas.microsoft.com/office/drawing/2014/main" id="{16527240-50A1-68FC-5CDC-3ABF3ECBB091}"/>
              </a:ext>
            </a:extLst>
          </p:cNvPr>
          <p:cNvSpPr txBox="1"/>
          <p:nvPr/>
        </p:nvSpPr>
        <p:spPr>
          <a:xfrm>
            <a:off x="725214" y="2827283"/>
            <a:ext cx="184731" cy="369332"/>
          </a:xfrm>
          <a:prstGeom prst="rect">
            <a:avLst/>
          </a:prstGeom>
          <a:noFill/>
        </p:spPr>
        <p:txBody>
          <a:bodyPr wrap="none" rtlCol="0">
            <a:spAutoFit/>
          </a:bodyPr>
          <a:lstStyle/>
          <a:p>
            <a:endParaRPr lang="es-US" dirty="0"/>
          </a:p>
        </p:txBody>
      </p:sp>
      <p:sp>
        <p:nvSpPr>
          <p:cNvPr id="18" name="CuadroTexto 17">
            <a:extLst>
              <a:ext uri="{FF2B5EF4-FFF2-40B4-BE49-F238E27FC236}">
                <a16:creationId xmlns:a16="http://schemas.microsoft.com/office/drawing/2014/main" id="{6205FE2C-A812-7743-4BFD-E6CD3BA4CDA4}"/>
              </a:ext>
            </a:extLst>
          </p:cNvPr>
          <p:cNvSpPr txBox="1"/>
          <p:nvPr/>
        </p:nvSpPr>
        <p:spPr>
          <a:xfrm>
            <a:off x="89347" y="4291440"/>
            <a:ext cx="1781129" cy="369332"/>
          </a:xfrm>
          <a:prstGeom prst="rect">
            <a:avLst/>
          </a:prstGeom>
          <a:noFill/>
        </p:spPr>
        <p:txBody>
          <a:bodyPr wrap="none" rtlCol="0">
            <a:spAutoFit/>
          </a:bodyPr>
          <a:lstStyle/>
          <a:p>
            <a:r>
              <a:rPr lang="es-ES" dirty="0"/>
              <a:t>restos de comida</a:t>
            </a:r>
            <a:endParaRPr lang="es-US" dirty="0"/>
          </a:p>
        </p:txBody>
      </p:sp>
      <p:sp>
        <p:nvSpPr>
          <p:cNvPr id="20" name="CuadroTexto 19">
            <a:extLst>
              <a:ext uri="{FF2B5EF4-FFF2-40B4-BE49-F238E27FC236}">
                <a16:creationId xmlns:a16="http://schemas.microsoft.com/office/drawing/2014/main" id="{00A83F20-1625-CE08-28B5-465DF9FD6B95}"/>
              </a:ext>
            </a:extLst>
          </p:cNvPr>
          <p:cNvSpPr txBox="1"/>
          <p:nvPr/>
        </p:nvSpPr>
        <p:spPr>
          <a:xfrm>
            <a:off x="54080" y="6140153"/>
            <a:ext cx="1851661" cy="369332"/>
          </a:xfrm>
          <a:prstGeom prst="rect">
            <a:avLst/>
          </a:prstGeom>
          <a:noFill/>
        </p:spPr>
        <p:txBody>
          <a:bodyPr wrap="none" rtlCol="0">
            <a:spAutoFit/>
          </a:bodyPr>
          <a:lstStyle/>
          <a:p>
            <a:r>
              <a:rPr lang="es-ES" dirty="0"/>
              <a:t>residuos agrícolas</a:t>
            </a:r>
            <a:endParaRPr lang="es-US" dirty="0"/>
          </a:p>
        </p:txBody>
      </p:sp>
      <p:sp>
        <p:nvSpPr>
          <p:cNvPr id="22" name="CuadroTexto 21">
            <a:extLst>
              <a:ext uri="{FF2B5EF4-FFF2-40B4-BE49-F238E27FC236}">
                <a16:creationId xmlns:a16="http://schemas.microsoft.com/office/drawing/2014/main" id="{053ADA18-66C5-D026-DD0E-B60EF35EC5BE}"/>
              </a:ext>
            </a:extLst>
          </p:cNvPr>
          <p:cNvSpPr txBox="1"/>
          <p:nvPr/>
        </p:nvSpPr>
        <p:spPr>
          <a:xfrm>
            <a:off x="365994" y="2320373"/>
            <a:ext cx="1560325" cy="646331"/>
          </a:xfrm>
          <a:prstGeom prst="rect">
            <a:avLst/>
          </a:prstGeom>
          <a:noFill/>
        </p:spPr>
        <p:txBody>
          <a:bodyPr wrap="square" rtlCol="0">
            <a:spAutoFit/>
          </a:bodyPr>
          <a:lstStyle/>
          <a:p>
            <a:r>
              <a:rPr lang="es-ES" dirty="0"/>
              <a:t>excrementos de animales</a:t>
            </a:r>
            <a:endParaRPr lang="es-US" dirty="0"/>
          </a:p>
        </p:txBody>
      </p:sp>
      <p:pic>
        <p:nvPicPr>
          <p:cNvPr id="23" name="Imagen 22">
            <a:extLst>
              <a:ext uri="{FF2B5EF4-FFF2-40B4-BE49-F238E27FC236}">
                <a16:creationId xmlns:a16="http://schemas.microsoft.com/office/drawing/2014/main" id="{71C3F6D1-59AA-1C6C-C27E-4BD0A811A677}"/>
              </a:ext>
            </a:extLst>
          </p:cNvPr>
          <p:cNvPicPr>
            <a:picLocks noChangeAspect="1"/>
          </p:cNvPicPr>
          <p:nvPr/>
        </p:nvPicPr>
        <p:blipFill>
          <a:blip r:embed="rId6"/>
          <a:stretch>
            <a:fillRect/>
          </a:stretch>
        </p:blipFill>
        <p:spPr>
          <a:xfrm rot="7703873">
            <a:off x="1865612" y="1930205"/>
            <a:ext cx="1358584" cy="1743516"/>
          </a:xfrm>
          <a:prstGeom prst="rect">
            <a:avLst/>
          </a:prstGeom>
        </p:spPr>
      </p:pic>
      <p:pic>
        <p:nvPicPr>
          <p:cNvPr id="24" name="Imagen 23">
            <a:extLst>
              <a:ext uri="{FF2B5EF4-FFF2-40B4-BE49-F238E27FC236}">
                <a16:creationId xmlns:a16="http://schemas.microsoft.com/office/drawing/2014/main" id="{CB5F3527-8138-CFB4-7CD9-91E4F9CECC28}"/>
              </a:ext>
            </a:extLst>
          </p:cNvPr>
          <p:cNvPicPr>
            <a:picLocks noChangeAspect="1"/>
          </p:cNvPicPr>
          <p:nvPr/>
        </p:nvPicPr>
        <p:blipFill>
          <a:blip r:embed="rId7"/>
          <a:stretch>
            <a:fillRect/>
          </a:stretch>
        </p:blipFill>
        <p:spPr>
          <a:xfrm rot="19384578">
            <a:off x="1204048" y="2663325"/>
            <a:ext cx="2213040" cy="2152075"/>
          </a:xfrm>
          <a:prstGeom prst="rect">
            <a:avLst/>
          </a:prstGeom>
        </p:spPr>
      </p:pic>
      <p:pic>
        <p:nvPicPr>
          <p:cNvPr id="25" name="Imagen 24">
            <a:extLst>
              <a:ext uri="{FF2B5EF4-FFF2-40B4-BE49-F238E27FC236}">
                <a16:creationId xmlns:a16="http://schemas.microsoft.com/office/drawing/2014/main" id="{395AACD2-870D-2AC7-C291-2CFC61448907}"/>
              </a:ext>
            </a:extLst>
          </p:cNvPr>
          <p:cNvPicPr>
            <a:picLocks noChangeAspect="1"/>
          </p:cNvPicPr>
          <p:nvPr/>
        </p:nvPicPr>
        <p:blipFill>
          <a:blip r:embed="rId7"/>
          <a:stretch>
            <a:fillRect/>
          </a:stretch>
        </p:blipFill>
        <p:spPr>
          <a:xfrm rot="16430458">
            <a:off x="1713364" y="3874481"/>
            <a:ext cx="2213040" cy="2152075"/>
          </a:xfrm>
          <a:prstGeom prst="rect">
            <a:avLst/>
          </a:prstGeom>
        </p:spPr>
      </p:pic>
      <p:sp>
        <p:nvSpPr>
          <p:cNvPr id="26" name="Elipse 25">
            <a:extLst>
              <a:ext uri="{FF2B5EF4-FFF2-40B4-BE49-F238E27FC236}">
                <a16:creationId xmlns:a16="http://schemas.microsoft.com/office/drawing/2014/main" id="{03F4CB0A-723C-C53B-33CB-7CC05E6970E0}"/>
              </a:ext>
            </a:extLst>
          </p:cNvPr>
          <p:cNvSpPr/>
          <p:nvPr/>
        </p:nvSpPr>
        <p:spPr>
          <a:xfrm>
            <a:off x="6702130" y="3169990"/>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biogás</a:t>
            </a:r>
            <a:endParaRPr lang="es-US" b="1" dirty="0">
              <a:solidFill>
                <a:schemeClr val="tx1"/>
              </a:solidFill>
            </a:endParaRPr>
          </a:p>
        </p:txBody>
      </p:sp>
      <p:pic>
        <p:nvPicPr>
          <p:cNvPr id="27" name="Imagen 26">
            <a:extLst>
              <a:ext uri="{FF2B5EF4-FFF2-40B4-BE49-F238E27FC236}">
                <a16:creationId xmlns:a16="http://schemas.microsoft.com/office/drawing/2014/main" id="{C10B702C-B0DF-AA11-79CF-DF4D559B215A}"/>
              </a:ext>
            </a:extLst>
          </p:cNvPr>
          <p:cNvPicPr>
            <a:picLocks noChangeAspect="1"/>
          </p:cNvPicPr>
          <p:nvPr/>
        </p:nvPicPr>
        <p:blipFill>
          <a:blip r:embed="rId7"/>
          <a:stretch>
            <a:fillRect/>
          </a:stretch>
        </p:blipFill>
        <p:spPr>
          <a:xfrm rot="8544929">
            <a:off x="4791579" y="2712294"/>
            <a:ext cx="2259945" cy="2197686"/>
          </a:xfrm>
          <a:prstGeom prst="rect">
            <a:avLst/>
          </a:prstGeom>
        </p:spPr>
      </p:pic>
      <p:pic>
        <p:nvPicPr>
          <p:cNvPr id="29" name="Imagen 28">
            <a:extLst>
              <a:ext uri="{FF2B5EF4-FFF2-40B4-BE49-F238E27FC236}">
                <a16:creationId xmlns:a16="http://schemas.microsoft.com/office/drawing/2014/main" id="{E1047B6C-E242-4CDC-0ED5-8A873A7226C5}"/>
              </a:ext>
            </a:extLst>
          </p:cNvPr>
          <p:cNvPicPr>
            <a:picLocks noChangeAspect="1"/>
          </p:cNvPicPr>
          <p:nvPr/>
        </p:nvPicPr>
        <p:blipFill>
          <a:blip r:embed="rId8"/>
          <a:stretch>
            <a:fillRect/>
          </a:stretch>
        </p:blipFill>
        <p:spPr>
          <a:xfrm>
            <a:off x="7984798" y="1362991"/>
            <a:ext cx="1581637" cy="1368617"/>
          </a:xfrm>
          <a:prstGeom prst="ellipse">
            <a:avLst/>
          </a:prstGeom>
          <a:ln>
            <a:noFill/>
          </a:ln>
          <a:effectLst>
            <a:softEdge rad="112500"/>
          </a:effectLst>
        </p:spPr>
      </p:pic>
      <p:sp>
        <p:nvSpPr>
          <p:cNvPr id="30" name="CuadroTexto 29">
            <a:extLst>
              <a:ext uri="{FF2B5EF4-FFF2-40B4-BE49-F238E27FC236}">
                <a16:creationId xmlns:a16="http://schemas.microsoft.com/office/drawing/2014/main" id="{22ED3B71-3D53-C097-339C-5C0D865C9F0D}"/>
              </a:ext>
            </a:extLst>
          </p:cNvPr>
          <p:cNvSpPr txBox="1"/>
          <p:nvPr/>
        </p:nvSpPr>
        <p:spPr>
          <a:xfrm>
            <a:off x="8271147" y="2538218"/>
            <a:ext cx="911596" cy="369332"/>
          </a:xfrm>
          <a:prstGeom prst="rect">
            <a:avLst/>
          </a:prstGeom>
          <a:noFill/>
        </p:spPr>
        <p:txBody>
          <a:bodyPr wrap="none" rtlCol="0">
            <a:spAutoFit/>
          </a:bodyPr>
          <a:lstStyle/>
          <a:p>
            <a:r>
              <a:rPr lang="es-ES" dirty="0"/>
              <a:t>metano</a:t>
            </a:r>
            <a:endParaRPr lang="es-US" dirty="0"/>
          </a:p>
        </p:txBody>
      </p:sp>
      <p:pic>
        <p:nvPicPr>
          <p:cNvPr id="32" name="Imagen 31">
            <a:extLst>
              <a:ext uri="{FF2B5EF4-FFF2-40B4-BE49-F238E27FC236}">
                <a16:creationId xmlns:a16="http://schemas.microsoft.com/office/drawing/2014/main" id="{FC544957-CD2F-74F8-0A2C-5F53F48884DB}"/>
              </a:ext>
            </a:extLst>
          </p:cNvPr>
          <p:cNvPicPr>
            <a:picLocks noChangeAspect="1"/>
          </p:cNvPicPr>
          <p:nvPr/>
        </p:nvPicPr>
        <p:blipFill>
          <a:blip r:embed="rId9"/>
          <a:stretch>
            <a:fillRect/>
          </a:stretch>
        </p:blipFill>
        <p:spPr>
          <a:xfrm>
            <a:off x="10532795" y="638087"/>
            <a:ext cx="1438312" cy="1438312"/>
          </a:xfrm>
          <a:prstGeom prst="ellipse">
            <a:avLst/>
          </a:prstGeom>
          <a:ln>
            <a:noFill/>
          </a:ln>
          <a:effectLst>
            <a:softEdge rad="112500"/>
          </a:effectLst>
        </p:spPr>
      </p:pic>
      <p:pic>
        <p:nvPicPr>
          <p:cNvPr id="34" name="Imagen 33">
            <a:extLst>
              <a:ext uri="{FF2B5EF4-FFF2-40B4-BE49-F238E27FC236}">
                <a16:creationId xmlns:a16="http://schemas.microsoft.com/office/drawing/2014/main" id="{79FDDEED-80D3-67BD-BE75-8C857253E395}"/>
              </a:ext>
            </a:extLst>
          </p:cNvPr>
          <p:cNvPicPr>
            <a:picLocks noChangeAspect="1"/>
          </p:cNvPicPr>
          <p:nvPr/>
        </p:nvPicPr>
        <p:blipFill>
          <a:blip r:embed="rId10"/>
          <a:stretch>
            <a:fillRect/>
          </a:stretch>
        </p:blipFill>
        <p:spPr>
          <a:xfrm>
            <a:off x="10807595" y="4975742"/>
            <a:ext cx="1335294" cy="1389920"/>
          </a:xfrm>
          <a:prstGeom prst="ellipse">
            <a:avLst/>
          </a:prstGeom>
          <a:ln>
            <a:noFill/>
          </a:ln>
          <a:effectLst>
            <a:softEdge rad="112500"/>
          </a:effectLst>
        </p:spPr>
      </p:pic>
      <p:pic>
        <p:nvPicPr>
          <p:cNvPr id="38" name="Imagen 37">
            <a:extLst>
              <a:ext uri="{FF2B5EF4-FFF2-40B4-BE49-F238E27FC236}">
                <a16:creationId xmlns:a16="http://schemas.microsoft.com/office/drawing/2014/main" id="{C7570010-0427-C9E2-2F76-FCDF43EF6C79}"/>
              </a:ext>
            </a:extLst>
          </p:cNvPr>
          <p:cNvPicPr>
            <a:picLocks noChangeAspect="1"/>
          </p:cNvPicPr>
          <p:nvPr/>
        </p:nvPicPr>
        <p:blipFill>
          <a:blip r:embed="rId11"/>
          <a:stretch>
            <a:fillRect/>
          </a:stretch>
        </p:blipFill>
        <p:spPr>
          <a:xfrm>
            <a:off x="10730670" y="3032222"/>
            <a:ext cx="1461330" cy="1461330"/>
          </a:xfrm>
          <a:prstGeom prst="ellipse">
            <a:avLst/>
          </a:prstGeom>
          <a:ln>
            <a:noFill/>
          </a:ln>
          <a:effectLst>
            <a:softEdge rad="112500"/>
          </a:effectLst>
        </p:spPr>
      </p:pic>
      <p:pic>
        <p:nvPicPr>
          <p:cNvPr id="40" name="Imagen 39">
            <a:extLst>
              <a:ext uri="{FF2B5EF4-FFF2-40B4-BE49-F238E27FC236}">
                <a16:creationId xmlns:a16="http://schemas.microsoft.com/office/drawing/2014/main" id="{41AD5743-B6BE-F7AB-1ED1-E038A41E62D0}"/>
              </a:ext>
            </a:extLst>
          </p:cNvPr>
          <p:cNvPicPr>
            <a:picLocks noChangeAspect="1"/>
          </p:cNvPicPr>
          <p:nvPr/>
        </p:nvPicPr>
        <p:blipFill>
          <a:blip r:embed="rId12"/>
          <a:stretch>
            <a:fillRect/>
          </a:stretch>
        </p:blipFill>
        <p:spPr>
          <a:xfrm>
            <a:off x="8162431" y="4910483"/>
            <a:ext cx="1794227" cy="1495425"/>
          </a:xfrm>
          <a:prstGeom prst="ellipse">
            <a:avLst/>
          </a:prstGeom>
          <a:ln>
            <a:noFill/>
          </a:ln>
          <a:effectLst>
            <a:softEdge rad="112500"/>
          </a:effectLst>
        </p:spPr>
      </p:pic>
      <p:sp>
        <p:nvSpPr>
          <p:cNvPr id="41" name="CuadroTexto 40">
            <a:extLst>
              <a:ext uri="{FF2B5EF4-FFF2-40B4-BE49-F238E27FC236}">
                <a16:creationId xmlns:a16="http://schemas.microsoft.com/office/drawing/2014/main" id="{83A5718A-4557-C53D-EA88-B9E194CBE049}"/>
              </a:ext>
            </a:extLst>
          </p:cNvPr>
          <p:cNvSpPr txBox="1"/>
          <p:nvPr/>
        </p:nvSpPr>
        <p:spPr>
          <a:xfrm>
            <a:off x="8162431" y="6221242"/>
            <a:ext cx="1989647" cy="369332"/>
          </a:xfrm>
          <a:prstGeom prst="rect">
            <a:avLst/>
          </a:prstGeom>
          <a:noFill/>
        </p:spPr>
        <p:txBody>
          <a:bodyPr wrap="none" rtlCol="0">
            <a:spAutoFit/>
          </a:bodyPr>
          <a:lstStyle/>
          <a:p>
            <a:r>
              <a:rPr lang="es-ES" dirty="0"/>
              <a:t>dióxido de carbono</a:t>
            </a:r>
            <a:endParaRPr lang="es-US" dirty="0"/>
          </a:p>
        </p:txBody>
      </p:sp>
      <p:sp>
        <p:nvSpPr>
          <p:cNvPr id="43" name="CuadroTexto 42">
            <a:extLst>
              <a:ext uri="{FF2B5EF4-FFF2-40B4-BE49-F238E27FC236}">
                <a16:creationId xmlns:a16="http://schemas.microsoft.com/office/drawing/2014/main" id="{66B6D848-C1F2-5D6C-D6ED-28F5C104B23D}"/>
              </a:ext>
            </a:extLst>
          </p:cNvPr>
          <p:cNvSpPr txBox="1"/>
          <p:nvPr/>
        </p:nvSpPr>
        <p:spPr>
          <a:xfrm>
            <a:off x="10709931" y="1906534"/>
            <a:ext cx="1172885" cy="369332"/>
          </a:xfrm>
          <a:prstGeom prst="rect">
            <a:avLst/>
          </a:prstGeom>
          <a:noFill/>
        </p:spPr>
        <p:txBody>
          <a:bodyPr wrap="none" rtlCol="0">
            <a:spAutoFit/>
          </a:bodyPr>
          <a:lstStyle/>
          <a:p>
            <a:r>
              <a:rPr lang="es-ES" dirty="0"/>
              <a:t>transporte</a:t>
            </a:r>
            <a:endParaRPr lang="es-US" dirty="0"/>
          </a:p>
        </p:txBody>
      </p:sp>
      <p:sp>
        <p:nvSpPr>
          <p:cNvPr id="44" name="CuadroTexto 43">
            <a:extLst>
              <a:ext uri="{FF2B5EF4-FFF2-40B4-BE49-F238E27FC236}">
                <a16:creationId xmlns:a16="http://schemas.microsoft.com/office/drawing/2014/main" id="{13EE0378-6ABF-B166-325A-5DF527C06C91}"/>
              </a:ext>
            </a:extLst>
          </p:cNvPr>
          <p:cNvSpPr txBox="1"/>
          <p:nvPr/>
        </p:nvSpPr>
        <p:spPr>
          <a:xfrm>
            <a:off x="10721895" y="4363430"/>
            <a:ext cx="1561164" cy="646331"/>
          </a:xfrm>
          <a:prstGeom prst="rect">
            <a:avLst/>
          </a:prstGeom>
          <a:noFill/>
        </p:spPr>
        <p:txBody>
          <a:bodyPr wrap="square" rtlCol="0">
            <a:spAutoFit/>
          </a:bodyPr>
          <a:lstStyle/>
          <a:p>
            <a:r>
              <a:rPr lang="es-ES" dirty="0"/>
              <a:t>generación de electricidad</a:t>
            </a:r>
            <a:endParaRPr lang="es-US" dirty="0"/>
          </a:p>
        </p:txBody>
      </p:sp>
      <p:sp>
        <p:nvSpPr>
          <p:cNvPr id="45" name="CuadroTexto 44">
            <a:extLst>
              <a:ext uri="{FF2B5EF4-FFF2-40B4-BE49-F238E27FC236}">
                <a16:creationId xmlns:a16="http://schemas.microsoft.com/office/drawing/2014/main" id="{2AEF8ABD-0204-091B-4D8F-846715AE4518}"/>
              </a:ext>
            </a:extLst>
          </p:cNvPr>
          <p:cNvSpPr txBox="1"/>
          <p:nvPr/>
        </p:nvSpPr>
        <p:spPr>
          <a:xfrm>
            <a:off x="10878265" y="6271096"/>
            <a:ext cx="1226170" cy="369332"/>
          </a:xfrm>
          <a:prstGeom prst="rect">
            <a:avLst/>
          </a:prstGeom>
          <a:noFill/>
        </p:spPr>
        <p:txBody>
          <a:bodyPr wrap="none" rtlCol="0">
            <a:spAutoFit/>
          </a:bodyPr>
          <a:lstStyle/>
          <a:p>
            <a:r>
              <a:rPr lang="es-ES" dirty="0"/>
              <a:t>calefacción</a:t>
            </a:r>
            <a:endParaRPr lang="es-US" dirty="0"/>
          </a:p>
        </p:txBody>
      </p:sp>
      <p:pic>
        <p:nvPicPr>
          <p:cNvPr id="46" name="Imagen 45">
            <a:extLst>
              <a:ext uri="{FF2B5EF4-FFF2-40B4-BE49-F238E27FC236}">
                <a16:creationId xmlns:a16="http://schemas.microsoft.com/office/drawing/2014/main" id="{8FDC0BB3-B919-3519-D5C9-3E857AC2259F}"/>
              </a:ext>
            </a:extLst>
          </p:cNvPr>
          <p:cNvPicPr>
            <a:picLocks noChangeAspect="1"/>
          </p:cNvPicPr>
          <p:nvPr/>
        </p:nvPicPr>
        <p:blipFill>
          <a:blip r:embed="rId7"/>
          <a:stretch>
            <a:fillRect/>
          </a:stretch>
        </p:blipFill>
        <p:spPr>
          <a:xfrm rot="8544929">
            <a:off x="8798509" y="2712295"/>
            <a:ext cx="2259945" cy="2197686"/>
          </a:xfrm>
          <a:prstGeom prst="rect">
            <a:avLst/>
          </a:prstGeom>
        </p:spPr>
      </p:pic>
      <p:pic>
        <p:nvPicPr>
          <p:cNvPr id="47" name="Imagen 46">
            <a:extLst>
              <a:ext uri="{FF2B5EF4-FFF2-40B4-BE49-F238E27FC236}">
                <a16:creationId xmlns:a16="http://schemas.microsoft.com/office/drawing/2014/main" id="{F1D588D7-6A07-E1A4-4792-1C5B8BAA0EEA}"/>
              </a:ext>
            </a:extLst>
          </p:cNvPr>
          <p:cNvPicPr>
            <a:picLocks noChangeAspect="1"/>
          </p:cNvPicPr>
          <p:nvPr/>
        </p:nvPicPr>
        <p:blipFill>
          <a:blip r:embed="rId13"/>
          <a:stretch>
            <a:fillRect/>
          </a:stretch>
        </p:blipFill>
        <p:spPr>
          <a:xfrm rot="18373629">
            <a:off x="6804092" y="1121135"/>
            <a:ext cx="2030281" cy="3127519"/>
          </a:xfrm>
          <a:prstGeom prst="rect">
            <a:avLst/>
          </a:prstGeom>
        </p:spPr>
      </p:pic>
      <p:pic>
        <p:nvPicPr>
          <p:cNvPr id="48" name="Imagen 47">
            <a:extLst>
              <a:ext uri="{FF2B5EF4-FFF2-40B4-BE49-F238E27FC236}">
                <a16:creationId xmlns:a16="http://schemas.microsoft.com/office/drawing/2014/main" id="{F816C5EE-6159-8559-60DA-D97ED078B8F8}"/>
              </a:ext>
            </a:extLst>
          </p:cNvPr>
          <p:cNvPicPr>
            <a:picLocks noChangeAspect="1"/>
          </p:cNvPicPr>
          <p:nvPr/>
        </p:nvPicPr>
        <p:blipFill>
          <a:blip r:embed="rId13"/>
          <a:stretch>
            <a:fillRect/>
          </a:stretch>
        </p:blipFill>
        <p:spPr>
          <a:xfrm rot="2542998">
            <a:off x="6789379" y="3446002"/>
            <a:ext cx="2165659" cy="3127519"/>
          </a:xfrm>
          <a:prstGeom prst="rect">
            <a:avLst/>
          </a:prstGeom>
        </p:spPr>
      </p:pic>
      <p:pic>
        <p:nvPicPr>
          <p:cNvPr id="49" name="Imagen 48">
            <a:extLst>
              <a:ext uri="{FF2B5EF4-FFF2-40B4-BE49-F238E27FC236}">
                <a16:creationId xmlns:a16="http://schemas.microsoft.com/office/drawing/2014/main" id="{9540A74C-C10D-6E82-76E7-2B0622741B28}"/>
              </a:ext>
            </a:extLst>
          </p:cNvPr>
          <p:cNvPicPr>
            <a:picLocks noChangeAspect="1"/>
          </p:cNvPicPr>
          <p:nvPr/>
        </p:nvPicPr>
        <p:blipFill>
          <a:blip r:embed="rId13"/>
          <a:stretch>
            <a:fillRect/>
          </a:stretch>
        </p:blipFill>
        <p:spPr>
          <a:xfrm rot="19068713">
            <a:off x="8216719" y="1018265"/>
            <a:ext cx="3139712" cy="3127519"/>
          </a:xfrm>
          <a:prstGeom prst="rect">
            <a:avLst/>
          </a:prstGeom>
        </p:spPr>
      </p:pic>
      <p:pic>
        <p:nvPicPr>
          <p:cNvPr id="50" name="Imagen 49">
            <a:extLst>
              <a:ext uri="{FF2B5EF4-FFF2-40B4-BE49-F238E27FC236}">
                <a16:creationId xmlns:a16="http://schemas.microsoft.com/office/drawing/2014/main" id="{960DAEA4-BBDC-2875-5EDB-F5E5EA233020}"/>
              </a:ext>
            </a:extLst>
          </p:cNvPr>
          <p:cNvPicPr>
            <a:picLocks noChangeAspect="1"/>
          </p:cNvPicPr>
          <p:nvPr/>
        </p:nvPicPr>
        <p:blipFill>
          <a:blip r:embed="rId13"/>
          <a:stretch>
            <a:fillRect/>
          </a:stretch>
        </p:blipFill>
        <p:spPr>
          <a:xfrm rot="2104999">
            <a:off x="8376141" y="3445477"/>
            <a:ext cx="3139712" cy="3127519"/>
          </a:xfrm>
          <a:prstGeom prst="rect">
            <a:avLst/>
          </a:prstGeom>
        </p:spPr>
      </p:pic>
      <p:pic>
        <p:nvPicPr>
          <p:cNvPr id="2" name="Imagen 1">
            <a:extLst>
              <a:ext uri="{FF2B5EF4-FFF2-40B4-BE49-F238E27FC236}">
                <a16:creationId xmlns:a16="http://schemas.microsoft.com/office/drawing/2014/main" id="{29BE8BA0-2F60-1EEF-0637-96699F8A17DC}"/>
              </a:ext>
            </a:extLst>
          </p:cNvPr>
          <p:cNvPicPr>
            <a:picLocks noChangeAspect="1"/>
          </p:cNvPicPr>
          <p:nvPr/>
        </p:nvPicPr>
        <p:blipFill>
          <a:blip r:embed="rId14"/>
          <a:stretch>
            <a:fillRect/>
          </a:stretch>
        </p:blipFill>
        <p:spPr>
          <a:xfrm>
            <a:off x="5994934" y="5000686"/>
            <a:ext cx="1692668" cy="1448864"/>
          </a:xfrm>
          <a:prstGeom prst="ellipse">
            <a:avLst/>
          </a:prstGeom>
          <a:ln>
            <a:noFill/>
          </a:ln>
          <a:effectLst>
            <a:softEdge rad="112500"/>
          </a:effectLst>
        </p:spPr>
      </p:pic>
      <p:sp>
        <p:nvSpPr>
          <p:cNvPr id="8" name="CuadroTexto 7">
            <a:extLst>
              <a:ext uri="{FF2B5EF4-FFF2-40B4-BE49-F238E27FC236}">
                <a16:creationId xmlns:a16="http://schemas.microsoft.com/office/drawing/2014/main" id="{41A9517A-53E9-385B-82F2-A424D3943E2B}"/>
              </a:ext>
            </a:extLst>
          </p:cNvPr>
          <p:cNvSpPr txBox="1"/>
          <p:nvPr/>
        </p:nvSpPr>
        <p:spPr>
          <a:xfrm>
            <a:off x="6210074" y="6297720"/>
            <a:ext cx="1145635" cy="369332"/>
          </a:xfrm>
          <a:prstGeom prst="rect">
            <a:avLst/>
          </a:prstGeom>
          <a:noFill/>
        </p:spPr>
        <p:txBody>
          <a:bodyPr wrap="none" rtlCol="0">
            <a:spAutoFit/>
          </a:bodyPr>
          <a:lstStyle/>
          <a:p>
            <a:r>
              <a:rPr lang="es-ES" dirty="0"/>
              <a:t>hidrógeno</a:t>
            </a:r>
            <a:endParaRPr lang="es-US" dirty="0"/>
          </a:p>
        </p:txBody>
      </p:sp>
      <p:pic>
        <p:nvPicPr>
          <p:cNvPr id="4" name="Imagen 3">
            <a:extLst>
              <a:ext uri="{FF2B5EF4-FFF2-40B4-BE49-F238E27FC236}">
                <a16:creationId xmlns:a16="http://schemas.microsoft.com/office/drawing/2014/main" id="{3958E588-A5D4-8FF4-5CE2-BB4A44CA26D7}"/>
              </a:ext>
            </a:extLst>
          </p:cNvPr>
          <p:cNvPicPr>
            <a:picLocks noChangeAspect="1"/>
          </p:cNvPicPr>
          <p:nvPr/>
        </p:nvPicPr>
        <p:blipFill>
          <a:blip r:embed="rId13"/>
          <a:stretch>
            <a:fillRect/>
          </a:stretch>
        </p:blipFill>
        <p:spPr>
          <a:xfrm rot="6352178">
            <a:off x="6286496" y="3098583"/>
            <a:ext cx="1324073" cy="3259353"/>
          </a:xfrm>
          <a:prstGeom prst="rect">
            <a:avLst/>
          </a:prstGeom>
        </p:spPr>
      </p:pic>
    </p:spTree>
    <p:extLst>
      <p:ext uri="{BB962C8B-B14F-4D97-AF65-F5344CB8AC3E}">
        <p14:creationId xmlns:p14="http://schemas.microsoft.com/office/powerpoint/2010/main" val="1963661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880807-F90E-0657-EF08-266E33A7793D}"/>
              </a:ext>
            </a:extLst>
          </p:cNvPr>
          <p:cNvPicPr>
            <a:picLocks noChangeAspect="1"/>
          </p:cNvPicPr>
          <p:nvPr/>
        </p:nvPicPr>
        <p:blipFill rotWithShape="1">
          <a:blip r:embed="rId3"/>
          <a:srcRect l="24250" t="12495" r="4607" b="33937"/>
          <a:stretch/>
        </p:blipFill>
        <p:spPr>
          <a:xfrm>
            <a:off x="0" y="0"/>
            <a:ext cx="12192000" cy="7141580"/>
          </a:xfrm>
          <a:prstGeom prst="rect">
            <a:avLst/>
          </a:prstGeom>
        </p:spPr>
      </p:pic>
    </p:spTree>
    <p:extLst>
      <p:ext uri="{BB962C8B-B14F-4D97-AF65-F5344CB8AC3E}">
        <p14:creationId xmlns:p14="http://schemas.microsoft.com/office/powerpoint/2010/main" val="2343021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403649" y="2774039"/>
            <a:ext cx="73847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Modelo físico de la base de datos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23490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9232EE-A026-392E-69D3-0FB5E85871E5}"/>
              </a:ext>
            </a:extLst>
          </p:cNvPr>
          <p:cNvPicPr>
            <a:picLocks noChangeAspect="1"/>
          </p:cNvPicPr>
          <p:nvPr/>
        </p:nvPicPr>
        <p:blipFill>
          <a:blip r:embed="rId3"/>
          <a:stretch>
            <a:fillRect/>
          </a:stretch>
        </p:blipFill>
        <p:spPr>
          <a:xfrm>
            <a:off x="-78074" y="0"/>
            <a:ext cx="12270073" cy="6858000"/>
          </a:xfrm>
          <a:prstGeom prst="rect">
            <a:avLst/>
          </a:prstGeom>
        </p:spPr>
      </p:pic>
    </p:spTree>
    <p:extLst>
      <p:ext uri="{BB962C8B-B14F-4D97-AF65-F5344CB8AC3E}">
        <p14:creationId xmlns:p14="http://schemas.microsoft.com/office/powerpoint/2010/main" val="3675872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56910" y="2893138"/>
            <a:ext cx="119775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Diagrama de casos de uso del sistema (Gestionar Experimento)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635710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21E976E7-082F-5E49-24B7-162CA19CA639}"/>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080237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componente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3493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94B781F-192E-8776-5950-5F76A7CB5DF8}"/>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3307684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despliegue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792865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2DC2F83-8D51-E278-62F3-7A1409EFF3A5}"/>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357595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176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9F368C5-7BC6-CFD1-D1CC-C78F9FC98713}"/>
              </a:ext>
            </a:extLst>
          </p:cNvPr>
          <p:cNvSpPr txBox="1"/>
          <p:nvPr/>
        </p:nvSpPr>
        <p:spPr>
          <a:xfrm>
            <a:off x="2963917" y="2963917"/>
            <a:ext cx="184731" cy="369332"/>
          </a:xfrm>
          <a:prstGeom prst="rect">
            <a:avLst/>
          </a:prstGeom>
          <a:noFill/>
        </p:spPr>
        <p:txBody>
          <a:bodyPr wrap="none" rtlCol="0">
            <a:spAutoFit/>
          </a:bodyPr>
          <a:lstStyle/>
          <a:p>
            <a:endParaRPr lang="es-US" dirty="0"/>
          </a:p>
        </p:txBody>
      </p:sp>
      <p:pic>
        <p:nvPicPr>
          <p:cNvPr id="4" name="Imagen 3">
            <a:extLst>
              <a:ext uri="{FF2B5EF4-FFF2-40B4-BE49-F238E27FC236}">
                <a16:creationId xmlns:a16="http://schemas.microsoft.com/office/drawing/2014/main" id="{013FC8CC-542C-E07A-579F-83F8D9FAA712}"/>
              </a:ext>
            </a:extLst>
          </p:cNvPr>
          <p:cNvPicPr>
            <a:picLocks noChangeAspect="1"/>
          </p:cNvPicPr>
          <p:nvPr/>
        </p:nvPicPr>
        <p:blipFill>
          <a:blip r:embed="rId3"/>
          <a:stretch>
            <a:fillRect/>
          </a:stretch>
        </p:blipFill>
        <p:spPr>
          <a:xfrm>
            <a:off x="598106" y="5263977"/>
            <a:ext cx="1418405" cy="1418405"/>
          </a:xfrm>
          <a:prstGeom prst="rect">
            <a:avLst/>
          </a:prstGeom>
        </p:spPr>
      </p:pic>
      <p:pic>
        <p:nvPicPr>
          <p:cNvPr id="8" name="Imagen 7">
            <a:extLst>
              <a:ext uri="{FF2B5EF4-FFF2-40B4-BE49-F238E27FC236}">
                <a16:creationId xmlns:a16="http://schemas.microsoft.com/office/drawing/2014/main" id="{5D67403B-8AE5-5F69-A555-85AECA2AA512}"/>
              </a:ext>
            </a:extLst>
          </p:cNvPr>
          <p:cNvPicPr>
            <a:picLocks noChangeAspect="1"/>
          </p:cNvPicPr>
          <p:nvPr/>
        </p:nvPicPr>
        <p:blipFill>
          <a:blip r:embed="rId4"/>
          <a:stretch>
            <a:fillRect/>
          </a:stretch>
        </p:blipFill>
        <p:spPr>
          <a:xfrm>
            <a:off x="3813908" y="5098147"/>
            <a:ext cx="3179684" cy="1418406"/>
          </a:xfrm>
          <a:prstGeom prst="rect">
            <a:avLst/>
          </a:prstGeom>
        </p:spPr>
      </p:pic>
      <p:pic>
        <p:nvPicPr>
          <p:cNvPr id="15" name="Imagen 14">
            <a:extLst>
              <a:ext uri="{FF2B5EF4-FFF2-40B4-BE49-F238E27FC236}">
                <a16:creationId xmlns:a16="http://schemas.microsoft.com/office/drawing/2014/main" id="{16185B77-CC7F-98EF-6253-89777D609C54}"/>
              </a:ext>
            </a:extLst>
          </p:cNvPr>
          <p:cNvPicPr>
            <a:picLocks noChangeAspect="1"/>
          </p:cNvPicPr>
          <p:nvPr/>
        </p:nvPicPr>
        <p:blipFill>
          <a:blip r:embed="rId5"/>
          <a:stretch>
            <a:fillRect/>
          </a:stretch>
        </p:blipFill>
        <p:spPr>
          <a:xfrm>
            <a:off x="5774842" y="2051188"/>
            <a:ext cx="1608082" cy="1608082"/>
          </a:xfrm>
          <a:prstGeom prst="rect">
            <a:avLst/>
          </a:prstGeom>
        </p:spPr>
      </p:pic>
      <p:pic>
        <p:nvPicPr>
          <p:cNvPr id="18" name="Imagen 17">
            <a:extLst>
              <a:ext uri="{FF2B5EF4-FFF2-40B4-BE49-F238E27FC236}">
                <a16:creationId xmlns:a16="http://schemas.microsoft.com/office/drawing/2014/main" id="{E3AE57F0-538A-BC81-EAE5-AB9B5E85FB71}"/>
              </a:ext>
            </a:extLst>
          </p:cNvPr>
          <p:cNvPicPr>
            <a:picLocks noChangeAspect="1"/>
          </p:cNvPicPr>
          <p:nvPr/>
        </p:nvPicPr>
        <p:blipFill>
          <a:blip r:embed="rId6"/>
          <a:stretch>
            <a:fillRect/>
          </a:stretch>
        </p:blipFill>
        <p:spPr>
          <a:xfrm>
            <a:off x="9228083" y="1975132"/>
            <a:ext cx="1644300" cy="1608082"/>
          </a:xfrm>
          <a:prstGeom prst="rect">
            <a:avLst/>
          </a:prstGeom>
        </p:spPr>
      </p:pic>
      <p:pic>
        <p:nvPicPr>
          <p:cNvPr id="37" name="Imagen 36">
            <a:extLst>
              <a:ext uri="{FF2B5EF4-FFF2-40B4-BE49-F238E27FC236}">
                <a16:creationId xmlns:a16="http://schemas.microsoft.com/office/drawing/2014/main" id="{092CA372-590B-7FE0-418D-B11010BC059E}"/>
              </a:ext>
            </a:extLst>
          </p:cNvPr>
          <p:cNvPicPr>
            <a:picLocks noChangeAspect="1"/>
          </p:cNvPicPr>
          <p:nvPr/>
        </p:nvPicPr>
        <p:blipFill>
          <a:blip r:embed="rId7"/>
          <a:stretch>
            <a:fillRect/>
          </a:stretch>
        </p:blipFill>
        <p:spPr>
          <a:xfrm rot="20317164">
            <a:off x="886286" y="1929246"/>
            <a:ext cx="416511" cy="801587"/>
          </a:xfrm>
          <a:prstGeom prst="rect">
            <a:avLst/>
          </a:prstGeom>
        </p:spPr>
      </p:pic>
      <p:pic>
        <p:nvPicPr>
          <p:cNvPr id="39" name="Imagen 38">
            <a:extLst>
              <a:ext uri="{FF2B5EF4-FFF2-40B4-BE49-F238E27FC236}">
                <a16:creationId xmlns:a16="http://schemas.microsoft.com/office/drawing/2014/main" id="{3FDD93E3-3F3B-7919-49A7-6CDF480D7548}"/>
              </a:ext>
            </a:extLst>
          </p:cNvPr>
          <p:cNvPicPr>
            <a:picLocks noChangeAspect="1"/>
          </p:cNvPicPr>
          <p:nvPr/>
        </p:nvPicPr>
        <p:blipFill>
          <a:blip r:embed="rId7"/>
          <a:stretch>
            <a:fillRect/>
          </a:stretch>
        </p:blipFill>
        <p:spPr>
          <a:xfrm rot="20175497">
            <a:off x="946717" y="4550614"/>
            <a:ext cx="430740" cy="828971"/>
          </a:xfrm>
          <a:prstGeom prst="rect">
            <a:avLst/>
          </a:prstGeom>
        </p:spPr>
      </p:pic>
      <p:pic>
        <p:nvPicPr>
          <p:cNvPr id="40" name="Imagen 39">
            <a:extLst>
              <a:ext uri="{FF2B5EF4-FFF2-40B4-BE49-F238E27FC236}">
                <a16:creationId xmlns:a16="http://schemas.microsoft.com/office/drawing/2014/main" id="{4281231B-7BF3-B184-30C3-D10F2B456C7C}"/>
              </a:ext>
            </a:extLst>
          </p:cNvPr>
          <p:cNvPicPr>
            <a:picLocks noChangeAspect="1"/>
          </p:cNvPicPr>
          <p:nvPr/>
        </p:nvPicPr>
        <p:blipFill>
          <a:blip r:embed="rId7"/>
          <a:stretch>
            <a:fillRect/>
          </a:stretch>
        </p:blipFill>
        <p:spPr>
          <a:xfrm rot="14826641">
            <a:off x="2594292" y="5241654"/>
            <a:ext cx="771435" cy="1484648"/>
          </a:xfrm>
          <a:prstGeom prst="rect">
            <a:avLst/>
          </a:prstGeom>
        </p:spPr>
      </p:pic>
      <p:pic>
        <p:nvPicPr>
          <p:cNvPr id="41" name="Imagen 40">
            <a:extLst>
              <a:ext uri="{FF2B5EF4-FFF2-40B4-BE49-F238E27FC236}">
                <a16:creationId xmlns:a16="http://schemas.microsoft.com/office/drawing/2014/main" id="{956B5289-D51F-511C-E2BA-8F6FBEED15F1}"/>
              </a:ext>
            </a:extLst>
          </p:cNvPr>
          <p:cNvPicPr>
            <a:picLocks noChangeAspect="1"/>
          </p:cNvPicPr>
          <p:nvPr/>
        </p:nvPicPr>
        <p:blipFill>
          <a:blip r:embed="rId7"/>
          <a:stretch>
            <a:fillRect/>
          </a:stretch>
        </p:blipFill>
        <p:spPr>
          <a:xfrm rot="9423970">
            <a:off x="5595578" y="3575981"/>
            <a:ext cx="723360" cy="1392127"/>
          </a:xfrm>
          <a:prstGeom prst="rect">
            <a:avLst/>
          </a:prstGeom>
        </p:spPr>
      </p:pic>
      <p:pic>
        <p:nvPicPr>
          <p:cNvPr id="42" name="Imagen 41">
            <a:extLst>
              <a:ext uri="{FF2B5EF4-FFF2-40B4-BE49-F238E27FC236}">
                <a16:creationId xmlns:a16="http://schemas.microsoft.com/office/drawing/2014/main" id="{B714DC4C-5368-AA72-FE43-D30D140294B4}"/>
              </a:ext>
            </a:extLst>
          </p:cNvPr>
          <p:cNvPicPr>
            <a:picLocks noChangeAspect="1"/>
          </p:cNvPicPr>
          <p:nvPr/>
        </p:nvPicPr>
        <p:blipFill>
          <a:blip r:embed="rId7"/>
          <a:stretch>
            <a:fillRect/>
          </a:stretch>
        </p:blipFill>
        <p:spPr>
          <a:xfrm rot="14730890">
            <a:off x="7936178" y="2138397"/>
            <a:ext cx="713884" cy="1373890"/>
          </a:xfrm>
          <a:prstGeom prst="rect">
            <a:avLst/>
          </a:prstGeom>
        </p:spPr>
      </p:pic>
      <p:sp>
        <p:nvSpPr>
          <p:cNvPr id="44" name="CuadroTexto 43">
            <a:extLst>
              <a:ext uri="{FF2B5EF4-FFF2-40B4-BE49-F238E27FC236}">
                <a16:creationId xmlns:a16="http://schemas.microsoft.com/office/drawing/2014/main" id="{027742D1-0DC5-84CC-2D30-FC0AFDD60E1E}"/>
              </a:ext>
            </a:extLst>
          </p:cNvPr>
          <p:cNvSpPr txBox="1"/>
          <p:nvPr/>
        </p:nvSpPr>
        <p:spPr>
          <a:xfrm>
            <a:off x="139732" y="6558566"/>
            <a:ext cx="2485552" cy="369332"/>
          </a:xfrm>
          <a:prstGeom prst="rect">
            <a:avLst/>
          </a:prstGeom>
          <a:noFill/>
        </p:spPr>
        <p:txBody>
          <a:bodyPr wrap="none" rtlCol="0">
            <a:spAutoFit/>
          </a:bodyPr>
          <a:lstStyle/>
          <a:p>
            <a:r>
              <a:rPr lang="es-ES" dirty="0"/>
              <a:t>tratamiento de residuos </a:t>
            </a:r>
            <a:endParaRPr lang="es-US" dirty="0"/>
          </a:p>
        </p:txBody>
      </p:sp>
      <p:sp>
        <p:nvSpPr>
          <p:cNvPr id="47" name="CuadroTexto 46">
            <a:extLst>
              <a:ext uri="{FF2B5EF4-FFF2-40B4-BE49-F238E27FC236}">
                <a16:creationId xmlns:a16="http://schemas.microsoft.com/office/drawing/2014/main" id="{6B67BC89-0AE5-50A7-1098-9F6D0215A3FD}"/>
              </a:ext>
            </a:extLst>
          </p:cNvPr>
          <p:cNvSpPr txBox="1"/>
          <p:nvPr/>
        </p:nvSpPr>
        <p:spPr>
          <a:xfrm>
            <a:off x="4384977" y="6467621"/>
            <a:ext cx="2037545" cy="369332"/>
          </a:xfrm>
          <a:prstGeom prst="rect">
            <a:avLst/>
          </a:prstGeom>
          <a:noFill/>
        </p:spPr>
        <p:txBody>
          <a:bodyPr wrap="none" rtlCol="0">
            <a:spAutoFit/>
          </a:bodyPr>
          <a:lstStyle/>
          <a:p>
            <a:r>
              <a:rPr lang="es-ES" dirty="0"/>
              <a:t>digestión anaerobia</a:t>
            </a:r>
            <a:endParaRPr lang="es-US" dirty="0"/>
          </a:p>
        </p:txBody>
      </p:sp>
      <p:sp>
        <p:nvSpPr>
          <p:cNvPr id="49" name="CuadroTexto 48">
            <a:extLst>
              <a:ext uri="{FF2B5EF4-FFF2-40B4-BE49-F238E27FC236}">
                <a16:creationId xmlns:a16="http://schemas.microsoft.com/office/drawing/2014/main" id="{E4C560BF-A0F0-3900-E388-A85C8F6D814F}"/>
              </a:ext>
            </a:extLst>
          </p:cNvPr>
          <p:cNvSpPr txBox="1"/>
          <p:nvPr/>
        </p:nvSpPr>
        <p:spPr>
          <a:xfrm>
            <a:off x="6030199" y="3648804"/>
            <a:ext cx="1725831" cy="369332"/>
          </a:xfrm>
          <a:prstGeom prst="rect">
            <a:avLst/>
          </a:prstGeom>
          <a:noFill/>
        </p:spPr>
        <p:txBody>
          <a:bodyPr wrap="square" rtlCol="0">
            <a:spAutoFit/>
          </a:bodyPr>
          <a:lstStyle/>
          <a:p>
            <a:r>
              <a:rPr lang="es-ES" dirty="0"/>
              <a:t>información</a:t>
            </a:r>
            <a:endParaRPr lang="es-US" dirty="0"/>
          </a:p>
        </p:txBody>
      </p:sp>
      <p:pic>
        <p:nvPicPr>
          <p:cNvPr id="6" name="Picture 5">
            <a:extLst>
              <a:ext uri="{FF2B5EF4-FFF2-40B4-BE49-F238E27FC236}">
                <a16:creationId xmlns:a16="http://schemas.microsoft.com/office/drawing/2014/main" id="{1893215D-CC71-8506-0EDF-ED32D2E7A2C9}"/>
              </a:ext>
            </a:extLst>
          </p:cNvPr>
          <p:cNvPicPr>
            <a:picLocks noChangeAspect="1"/>
          </p:cNvPicPr>
          <p:nvPr/>
        </p:nvPicPr>
        <p:blipFill>
          <a:blip r:embed="rId8"/>
          <a:stretch>
            <a:fillRect/>
          </a:stretch>
        </p:blipFill>
        <p:spPr>
          <a:xfrm>
            <a:off x="598106" y="246712"/>
            <a:ext cx="2365811" cy="1329285"/>
          </a:xfrm>
          <a:prstGeom prst="rect">
            <a:avLst/>
          </a:prstGeom>
        </p:spPr>
      </p:pic>
      <p:pic>
        <p:nvPicPr>
          <p:cNvPr id="9" name="Picture 8">
            <a:extLst>
              <a:ext uri="{FF2B5EF4-FFF2-40B4-BE49-F238E27FC236}">
                <a16:creationId xmlns:a16="http://schemas.microsoft.com/office/drawing/2014/main" id="{B8F393A2-45AA-40E6-BD91-C96DB4E40E48}"/>
              </a:ext>
            </a:extLst>
          </p:cNvPr>
          <p:cNvPicPr>
            <a:picLocks noChangeAspect="1"/>
          </p:cNvPicPr>
          <p:nvPr/>
        </p:nvPicPr>
        <p:blipFill>
          <a:blip r:embed="rId9"/>
          <a:stretch>
            <a:fillRect/>
          </a:stretch>
        </p:blipFill>
        <p:spPr>
          <a:xfrm>
            <a:off x="368539" y="2740906"/>
            <a:ext cx="2256745" cy="1501761"/>
          </a:xfrm>
          <a:prstGeom prst="rect">
            <a:avLst/>
          </a:prstGeom>
        </p:spPr>
      </p:pic>
      <p:sp>
        <p:nvSpPr>
          <p:cNvPr id="10" name="CuadroTexto 43">
            <a:extLst>
              <a:ext uri="{FF2B5EF4-FFF2-40B4-BE49-F238E27FC236}">
                <a16:creationId xmlns:a16="http://schemas.microsoft.com/office/drawing/2014/main" id="{E6011DB4-6BA0-897B-36AD-B08EDC22FE22}"/>
              </a:ext>
            </a:extLst>
          </p:cNvPr>
          <p:cNvSpPr txBox="1"/>
          <p:nvPr/>
        </p:nvSpPr>
        <p:spPr>
          <a:xfrm>
            <a:off x="819738" y="4227575"/>
            <a:ext cx="1604798" cy="369332"/>
          </a:xfrm>
          <a:prstGeom prst="rect">
            <a:avLst/>
          </a:prstGeom>
          <a:noFill/>
        </p:spPr>
        <p:txBody>
          <a:bodyPr wrap="none" rtlCol="0">
            <a:spAutoFit/>
          </a:bodyPr>
          <a:lstStyle/>
          <a:p>
            <a:r>
              <a:rPr lang="es-ES" dirty="0"/>
              <a:t>investigaciones</a:t>
            </a:r>
            <a:endParaRPr lang="es-US" dirty="0"/>
          </a:p>
        </p:txBody>
      </p:sp>
      <p:sp>
        <p:nvSpPr>
          <p:cNvPr id="11" name="CuadroTexto 43">
            <a:extLst>
              <a:ext uri="{FF2B5EF4-FFF2-40B4-BE49-F238E27FC236}">
                <a16:creationId xmlns:a16="http://schemas.microsoft.com/office/drawing/2014/main" id="{2D896E01-9A3C-5D8E-D8D3-7F16E2F01BE7}"/>
              </a:ext>
            </a:extLst>
          </p:cNvPr>
          <p:cNvSpPr txBox="1"/>
          <p:nvPr/>
        </p:nvSpPr>
        <p:spPr>
          <a:xfrm>
            <a:off x="1053056" y="1589681"/>
            <a:ext cx="1127232" cy="646331"/>
          </a:xfrm>
          <a:prstGeom prst="rect">
            <a:avLst/>
          </a:prstGeom>
          <a:noFill/>
        </p:spPr>
        <p:txBody>
          <a:bodyPr wrap="none" rtlCol="0">
            <a:spAutoFit/>
          </a:bodyPr>
          <a:lstStyle/>
          <a:p>
            <a:r>
              <a:rPr lang="es-ES" dirty="0"/>
              <a:t>UDI-CEEPI</a:t>
            </a:r>
            <a:endParaRPr lang="en-US" dirty="0"/>
          </a:p>
          <a:p>
            <a:endParaRPr lang="es-US" dirty="0"/>
          </a:p>
        </p:txBody>
      </p:sp>
    </p:spTree>
    <p:extLst>
      <p:ext uri="{BB962C8B-B14F-4D97-AF65-F5344CB8AC3E}">
        <p14:creationId xmlns:p14="http://schemas.microsoft.com/office/powerpoint/2010/main" val="1094831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2453C287-F67B-B2B3-22CF-19D2EDC33897}"/>
              </a:ext>
            </a:extLst>
          </p:cNvPr>
          <p:cNvPicPr>
            <a:picLocks noChangeAspect="1"/>
          </p:cNvPicPr>
          <p:nvPr/>
        </p:nvPicPr>
        <p:blipFill>
          <a:blip r:embed="rId5"/>
          <a:stretch>
            <a:fillRect/>
          </a:stretch>
        </p:blipFill>
        <p:spPr>
          <a:xfrm>
            <a:off x="-144379" y="0"/>
            <a:ext cx="12336379" cy="7399421"/>
          </a:xfrm>
          <a:prstGeom prst="rect">
            <a:avLst/>
          </a:prstGeom>
        </p:spPr>
      </p:pic>
    </p:spTree>
    <p:extLst>
      <p:ext uri="{BB962C8B-B14F-4D97-AF65-F5344CB8AC3E}">
        <p14:creationId xmlns:p14="http://schemas.microsoft.com/office/powerpoint/2010/main" val="3254563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AF026-FD55-88BD-7A30-F4A00B633CCD}"/>
              </a:ext>
            </a:extLst>
          </p:cNvPr>
          <p:cNvSpPr>
            <a:spLocks noGrp="1"/>
          </p:cNvSpPr>
          <p:nvPr>
            <p:ph type="title"/>
          </p:nvPr>
        </p:nvSpPr>
        <p:spPr/>
        <p:txBody>
          <a:bodyPr/>
          <a:lstStyle/>
          <a:p>
            <a:endParaRPr lang="es-US" dirty="0"/>
          </a:p>
        </p:txBody>
      </p:sp>
      <p:pic>
        <p:nvPicPr>
          <p:cNvPr id="7" name="Marcador de contenido 6">
            <a:extLst>
              <a:ext uri="{FF2B5EF4-FFF2-40B4-BE49-F238E27FC236}">
                <a16:creationId xmlns:a16="http://schemas.microsoft.com/office/drawing/2014/main" id="{97B45D5F-E511-9DC0-D396-B992B691CD24}"/>
              </a:ext>
            </a:extLst>
          </p:cNvPr>
          <p:cNvPicPr>
            <a:picLocks noGrp="1" noChangeAspect="1"/>
          </p:cNvPicPr>
          <p:nvPr>
            <p:ph idx="1"/>
          </p:nvPr>
        </p:nvPicPr>
        <p:blipFill>
          <a:blip r:embed="rId2"/>
          <a:stretch>
            <a:fillRect/>
          </a:stretch>
        </p:blipFill>
        <p:spPr>
          <a:xfrm>
            <a:off x="-60074" y="0"/>
            <a:ext cx="12252074" cy="6858000"/>
          </a:xfrm>
        </p:spPr>
      </p:pic>
    </p:spTree>
    <p:extLst>
      <p:ext uri="{BB962C8B-B14F-4D97-AF65-F5344CB8AC3E}">
        <p14:creationId xmlns:p14="http://schemas.microsoft.com/office/powerpoint/2010/main" val="1322348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D82EB-919A-6CBF-BE5C-551BB25D459A}"/>
              </a:ext>
            </a:extLst>
          </p:cNvPr>
          <p:cNvSpPr>
            <a:spLocks noGrp="1"/>
          </p:cNvSpPr>
          <p:nvPr>
            <p:ph type="title"/>
          </p:nvPr>
        </p:nvSpPr>
        <p:spPr/>
        <p:txBody>
          <a:bodyPr/>
          <a:lstStyle/>
          <a:p>
            <a:endParaRPr lang="es-US"/>
          </a:p>
        </p:txBody>
      </p:sp>
      <p:pic>
        <p:nvPicPr>
          <p:cNvPr id="7" name="Marcador de contenido 6">
            <a:extLst>
              <a:ext uri="{FF2B5EF4-FFF2-40B4-BE49-F238E27FC236}">
                <a16:creationId xmlns:a16="http://schemas.microsoft.com/office/drawing/2014/main" id="{23522BFF-4D73-829A-0FEA-919CE933A4F1}"/>
              </a:ext>
            </a:extLst>
          </p:cNvPr>
          <p:cNvPicPr>
            <a:picLocks noGrp="1" noChangeAspect="1"/>
          </p:cNvPicPr>
          <p:nvPr>
            <p:ph idx="1"/>
          </p:nvPr>
        </p:nvPicPr>
        <p:blipFill>
          <a:blip r:embed="rId2"/>
          <a:stretch>
            <a:fillRect/>
          </a:stretch>
        </p:blipFill>
        <p:spPr>
          <a:xfrm>
            <a:off x="-96252" y="0"/>
            <a:ext cx="12288252" cy="6858000"/>
          </a:xfrm>
        </p:spPr>
      </p:pic>
    </p:spTree>
    <p:extLst>
      <p:ext uri="{BB962C8B-B14F-4D97-AF65-F5344CB8AC3E}">
        <p14:creationId xmlns:p14="http://schemas.microsoft.com/office/powerpoint/2010/main" val="3781056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928C35-6F16-2611-E444-C3DB6E0F79F3}"/>
              </a:ext>
            </a:extLst>
          </p:cNvPr>
          <p:cNvSpPr>
            <a:spLocks noGrp="1"/>
          </p:cNvSpPr>
          <p:nvPr>
            <p:ph type="title"/>
          </p:nvPr>
        </p:nvSpPr>
        <p:spPr/>
        <p:txBody>
          <a:bodyPr/>
          <a:lstStyle/>
          <a:p>
            <a:endParaRPr lang="es-US"/>
          </a:p>
        </p:txBody>
      </p:sp>
      <p:pic>
        <p:nvPicPr>
          <p:cNvPr id="5" name="Marcador de contenido 4">
            <a:extLst>
              <a:ext uri="{FF2B5EF4-FFF2-40B4-BE49-F238E27FC236}">
                <a16:creationId xmlns:a16="http://schemas.microsoft.com/office/drawing/2014/main" id="{F433FEF8-5142-15C0-82C6-1184B18C4A4C}"/>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824090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788382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454489" y="-8690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CF9A4E4F-1778-59FB-4E31-D1ABA5745650}"/>
              </a:ext>
            </a:extLst>
          </p:cNvPr>
          <p:cNvPicPr>
            <a:picLocks noChangeAspect="1"/>
          </p:cNvPicPr>
          <p:nvPr/>
        </p:nvPicPr>
        <p:blipFill>
          <a:blip r:embed="rId5"/>
          <a:stretch>
            <a:fillRect/>
          </a:stretch>
        </p:blipFill>
        <p:spPr>
          <a:xfrm>
            <a:off x="0" y="0"/>
            <a:ext cx="12191999" cy="6858000"/>
          </a:xfrm>
          <a:prstGeom prst="rect">
            <a:avLst/>
          </a:prstGeom>
        </p:spPr>
      </p:pic>
    </p:spTree>
    <p:extLst>
      <p:ext uri="{BB962C8B-B14F-4D97-AF65-F5344CB8AC3E}">
        <p14:creationId xmlns:p14="http://schemas.microsoft.com/office/powerpoint/2010/main" val="3525111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16432" y="32443"/>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41D97226-C864-8174-5AA6-F564E54D3C9A}"/>
              </a:ext>
            </a:extLst>
          </p:cNvPr>
          <p:cNvPicPr>
            <a:picLocks noChangeAspect="1"/>
          </p:cNvPicPr>
          <p:nvPr/>
        </p:nvPicPr>
        <p:blipFill>
          <a:blip r:embed="rId5"/>
          <a:stretch>
            <a:fillRect/>
          </a:stretch>
        </p:blipFill>
        <p:spPr>
          <a:xfrm>
            <a:off x="2568378" y="1251601"/>
            <a:ext cx="7194884" cy="4354798"/>
          </a:xfrm>
          <a:prstGeom prst="rect">
            <a:avLst/>
          </a:prstGeom>
        </p:spPr>
      </p:pic>
    </p:spTree>
    <p:extLst>
      <p:ext uri="{BB962C8B-B14F-4D97-AF65-F5344CB8AC3E}">
        <p14:creationId xmlns:p14="http://schemas.microsoft.com/office/powerpoint/2010/main" val="2462315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14ED7610-75C3-D25D-48B8-BE895876E5A1}"/>
              </a:ext>
            </a:extLst>
          </p:cNvPr>
          <p:cNvPicPr>
            <a:picLocks noChangeAspect="1"/>
          </p:cNvPicPr>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2563976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242276" y="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5C43ACB4-3F54-3E62-00DD-B4435711BCE2}"/>
              </a:ext>
            </a:extLst>
          </p:cNvPr>
          <p:cNvPicPr>
            <a:picLocks noChangeAspect="1"/>
          </p:cNvPicPr>
          <p:nvPr/>
        </p:nvPicPr>
        <p:blipFill>
          <a:blip r:embed="rId5"/>
          <a:stretch>
            <a:fillRect/>
          </a:stretch>
        </p:blipFill>
        <p:spPr>
          <a:xfrm>
            <a:off x="2629944" y="1172001"/>
            <a:ext cx="6932111" cy="4373626"/>
          </a:xfrm>
          <a:prstGeom prst="rect">
            <a:avLst/>
          </a:prstGeom>
        </p:spPr>
      </p:pic>
    </p:spTree>
    <p:extLst>
      <p:ext uri="{BB962C8B-B14F-4D97-AF65-F5344CB8AC3E}">
        <p14:creationId xmlns:p14="http://schemas.microsoft.com/office/powerpoint/2010/main" val="1745337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68F1E4DE-B9A9-49ED-85B8-5868AE280E75}"/>
              </a:ext>
            </a:extLst>
          </p:cNvPr>
          <p:cNvPicPr>
            <a:picLocks noChangeAspect="1"/>
          </p:cNvPicPr>
          <p:nvPr/>
        </p:nvPicPr>
        <p:blipFill>
          <a:blip r:embed="rId5"/>
          <a:stretch>
            <a:fillRect/>
          </a:stretch>
        </p:blipFill>
        <p:spPr>
          <a:xfrm>
            <a:off x="-96253" y="0"/>
            <a:ext cx="12288253" cy="6857999"/>
          </a:xfrm>
          <a:prstGeom prst="rect">
            <a:avLst/>
          </a:prstGeom>
        </p:spPr>
      </p:pic>
    </p:spTree>
    <p:extLst>
      <p:ext uri="{BB962C8B-B14F-4D97-AF65-F5344CB8AC3E}">
        <p14:creationId xmlns:p14="http://schemas.microsoft.com/office/powerpoint/2010/main" val="45199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416934" y="847797"/>
            <a:ext cx="5054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3238546" y="-56658"/>
            <a:ext cx="5583488" cy="1052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3600" b="1" i="0" u="none" strike="noStrike" kern="0" cap="none" spc="0" normalizeH="0" baseline="0" noProof="0" dirty="0">
                <a:ln>
                  <a:noFill/>
                </a:ln>
                <a:solidFill>
                  <a:srgbClr val="007785"/>
                </a:solidFill>
                <a:effectLst/>
                <a:uLnTx/>
                <a:uFillTx/>
                <a:latin typeface="Arial"/>
                <a:sym typeface="Quicksand"/>
              </a:rPr>
              <a:t>Situación Problemática:</a:t>
            </a:r>
          </a:p>
        </p:txBody>
      </p:sp>
      <p:sp>
        <p:nvSpPr>
          <p:cNvPr id="7" name="Marcador de contenido 6">
            <a:extLst>
              <a:ext uri="{FF2B5EF4-FFF2-40B4-BE49-F238E27FC236}">
                <a16:creationId xmlns:a16="http://schemas.microsoft.com/office/drawing/2014/main" id="{1488DC68-0306-907F-064F-FADAD81B041F}"/>
              </a:ext>
            </a:extLst>
          </p:cNvPr>
          <p:cNvSpPr>
            <a:spLocks noGrp="1"/>
          </p:cNvSpPr>
          <p:nvPr>
            <p:ph idx="1"/>
          </p:nvPr>
        </p:nvSpPr>
        <p:spPr>
          <a:xfrm>
            <a:off x="838200" y="1825624"/>
            <a:ext cx="10515600" cy="4184579"/>
          </a:xfrm>
        </p:spPr>
        <p:txBody>
          <a:bodyPr>
            <a:normAutofit/>
          </a:bodyPr>
          <a:lstStyle/>
          <a:p>
            <a:pPr algn="just">
              <a:buFont typeface="Wingdings" panose="05000000000000000000" pitchFamily="2" charset="2"/>
              <a:buChar char="v"/>
            </a:pPr>
            <a:r>
              <a:rPr lang="es-ES" sz="3600" dirty="0">
                <a:latin typeface="Arial" panose="020B0604020202020204" pitchFamily="34" charset="0"/>
                <a:cs typeface="Arial" panose="020B0604020202020204" pitchFamily="34" charset="0"/>
              </a:rPr>
              <a:t>Pérdida de información.</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de acceso a la información. </a:t>
            </a:r>
          </a:p>
          <a:p>
            <a:pPr algn="just">
              <a:buFont typeface="Wingdings" panose="05000000000000000000" pitchFamily="2" charset="2"/>
              <a:buChar char="v"/>
            </a:pPr>
            <a:r>
              <a:rPr lang="es-US" sz="3600" dirty="0">
                <a:latin typeface="Arial" panose="020B0604020202020204" pitchFamily="34" charset="0"/>
                <a:cs typeface="Arial" panose="020B0604020202020204" pitchFamily="34" charset="0"/>
              </a:rPr>
              <a:t>Inconsistencia en los datos. </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en el procesamiento de grandes volúmenes de información.</a:t>
            </a:r>
            <a:endParaRPr lang="es-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1681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925611" y="2786071"/>
            <a:ext cx="10340778" cy="1077218"/>
          </a:xfrm>
          <a:prstGeom prst="rect">
            <a:avLst/>
          </a:prstGeom>
          <a:noFill/>
        </p:spPr>
        <p:txBody>
          <a:bodyPr wrap="square" rtlCol="0">
            <a:spAutoFit/>
          </a:bodyPr>
          <a:lstStyle/>
          <a:p>
            <a:pPr>
              <a:defRPr/>
            </a:pPr>
            <a:r>
              <a:rPr lang="es-419" sz="3200" b="1" dirty="0">
                <a:effectLst/>
              </a:rPr>
              <a:t>Pruebas realizadas al sistema con la herramienta </a:t>
            </a:r>
            <a:r>
              <a:rPr lang="es-419" sz="3200" b="1" dirty="0" err="1">
                <a:effectLst/>
              </a:rPr>
              <a:t>LightHouse</a:t>
            </a:r>
            <a:endParaRPr lang="es-419" sz="3200"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664098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538458" y="2210613"/>
            <a:ext cx="7115084" cy="2062103"/>
          </a:xfrm>
          <a:prstGeom prst="rect">
            <a:avLst/>
          </a:prstGeom>
          <a:noFill/>
        </p:spPr>
        <p:txBody>
          <a:bodyPr wrap="square" rtlCol="0">
            <a:spAutoFit/>
          </a:bodyPr>
          <a:lstStyle/>
          <a:p>
            <a:pPr>
              <a:defRPr/>
            </a:pPr>
            <a:r>
              <a:rPr lang="es-419" sz="3200" b="1" dirty="0">
                <a:effectLst/>
              </a:rPr>
              <a:t>Pruebas a la interfaz definida para el caso de uso "Añadir Experimentos"</a:t>
            </a:r>
          </a:p>
          <a:p>
            <a:pPr>
              <a:defRPr/>
            </a:pPr>
            <a:endParaRPr lang="es-419" sz="3200"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6040101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DED4005-CA98-01C9-04F0-2A417E2AD72F}"/>
              </a:ext>
            </a:extLst>
          </p:cNvPr>
          <p:cNvPicPr>
            <a:picLocks noChangeAspect="1"/>
          </p:cNvPicPr>
          <p:nvPr/>
        </p:nvPicPr>
        <p:blipFill>
          <a:blip r:embed="rId3"/>
          <a:stretch>
            <a:fillRect/>
          </a:stretch>
        </p:blipFill>
        <p:spPr>
          <a:xfrm>
            <a:off x="2697079" y="1"/>
            <a:ext cx="6797842" cy="6857999"/>
          </a:xfrm>
          <a:prstGeom prst="rect">
            <a:avLst/>
          </a:prstGeom>
        </p:spPr>
      </p:pic>
    </p:spTree>
    <p:extLst>
      <p:ext uri="{BB962C8B-B14F-4D97-AF65-F5344CB8AC3E}">
        <p14:creationId xmlns:p14="http://schemas.microsoft.com/office/powerpoint/2010/main" val="14252975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274390"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Conclusiones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93266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421106" y="2844225"/>
            <a:ext cx="111292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CuadroTexto 2">
            <a:extLst>
              <a:ext uri="{FF2B5EF4-FFF2-40B4-BE49-F238E27FC236}">
                <a16:creationId xmlns:a16="http://schemas.microsoft.com/office/drawing/2014/main" id="{79580F95-45F5-BBA1-43A3-D3230A5619D7}"/>
              </a:ext>
            </a:extLst>
          </p:cNvPr>
          <p:cNvSpPr txBox="1"/>
          <p:nvPr/>
        </p:nvSpPr>
        <p:spPr>
          <a:xfrm>
            <a:off x="356937" y="991106"/>
            <a:ext cx="11413957" cy="4524315"/>
          </a:xfrm>
          <a:prstGeom prst="rect">
            <a:avLst/>
          </a:prstGeom>
          <a:noFill/>
        </p:spPr>
        <p:txBody>
          <a:bodyPr wrap="square">
            <a:spAutoFit/>
          </a:bodyPr>
          <a:lstStyle/>
          <a:p>
            <a:pPr algn="l"/>
            <a:r>
              <a:rPr lang="es-419" sz="2400" dirty="0">
                <a:effectLst/>
              </a:rPr>
              <a:t>Tras un análisis exhaustivo de los fundamentos teóricos y metodológicos, se determinó que la metodología RUP (Proceso Unificado de </a:t>
            </a:r>
            <a:r>
              <a:rPr lang="es-419" sz="2400" dirty="0" err="1">
                <a:effectLst/>
              </a:rPr>
              <a:t>Rational</a:t>
            </a:r>
            <a:r>
              <a:rPr lang="es-419" sz="2400" dirty="0">
                <a:effectLst/>
              </a:rPr>
              <a:t>) es la más adecuada para la documentación del sistema propuesto. Esta metodología no solo facilita una estructura sólida para el desarrollo, sino que también asegura una gestión eficiente a lo largo del ciclo de vida del </a:t>
            </a:r>
            <a:r>
              <a:rPr lang="es-419" sz="2400" dirty="0" err="1">
                <a:effectLst/>
              </a:rPr>
              <a:t>proyecto.También</a:t>
            </a:r>
            <a:r>
              <a:rPr lang="es-419" sz="2400" dirty="0">
                <a:effectLst/>
              </a:rPr>
              <a:t> , se seleccionó Express.js para el desarrollo del </a:t>
            </a:r>
            <a:r>
              <a:rPr lang="es-419" sz="2400" dirty="0" err="1">
                <a:effectLst/>
              </a:rPr>
              <a:t>backend</a:t>
            </a:r>
            <a:r>
              <a:rPr lang="es-419" sz="2400" dirty="0">
                <a:effectLst/>
              </a:rPr>
              <a:t>, mientras que para el </a:t>
            </a:r>
            <a:r>
              <a:rPr lang="es-419" sz="2400" dirty="0" err="1">
                <a:effectLst/>
              </a:rPr>
              <a:t>frontend</a:t>
            </a:r>
            <a:r>
              <a:rPr lang="es-419" sz="2400" dirty="0">
                <a:effectLst/>
              </a:rPr>
              <a:t> se optó por </a:t>
            </a:r>
            <a:r>
              <a:rPr lang="es-419" sz="2400" dirty="0" err="1">
                <a:effectLst/>
              </a:rPr>
              <a:t>Nuxt</a:t>
            </a:r>
            <a:r>
              <a:rPr lang="es-419" sz="2400" dirty="0">
                <a:effectLst/>
              </a:rPr>
              <a:t> 3 junto con </a:t>
            </a:r>
            <a:r>
              <a:rPr lang="es-419" sz="2400" dirty="0" err="1">
                <a:effectLst/>
              </a:rPr>
              <a:t>Tailwind</a:t>
            </a:r>
            <a:r>
              <a:rPr lang="es-419" sz="2400" dirty="0">
                <a:effectLst/>
              </a:rPr>
              <a:t> CSS. Estos </a:t>
            </a:r>
            <a:r>
              <a:rPr lang="es-419" sz="2400" dirty="0" err="1">
                <a:effectLst/>
              </a:rPr>
              <a:t>frameworks</a:t>
            </a:r>
            <a:r>
              <a:rPr lang="es-419" sz="2400" dirty="0">
                <a:effectLst/>
              </a:rPr>
              <a:t> fueron elegidos por su flexibilidad y capacidad para integrar de manera eficaz diferentes tecnologías. En cuanto a la gestión de bases de datos, PostgreSQL se destacó como la mejor opción, gracias a su rendimiento robusto y escalabilidad, lo que lo hace ideal para las necesidades del sistema. La elección de estas herramientas, todas de código abierto, garantiza además una alta compatibilidad y adaptación en diversos entornos de desarrollo y plataformas. </a:t>
            </a:r>
          </a:p>
        </p:txBody>
      </p:sp>
    </p:spTree>
    <p:extLst>
      <p:ext uri="{BB962C8B-B14F-4D97-AF65-F5344CB8AC3E}">
        <p14:creationId xmlns:p14="http://schemas.microsoft.com/office/powerpoint/2010/main" val="12318626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A6F16BB-D2F7-4A6D-2327-9AA8D9DB11DC}"/>
              </a:ext>
            </a:extLst>
          </p:cNvPr>
          <p:cNvSpPr txBox="1"/>
          <p:nvPr/>
        </p:nvSpPr>
        <p:spPr>
          <a:xfrm>
            <a:off x="541421" y="1443841"/>
            <a:ext cx="11385884" cy="5262979"/>
          </a:xfrm>
          <a:prstGeom prst="rect">
            <a:avLst/>
          </a:prstGeom>
          <a:noFill/>
        </p:spPr>
        <p:txBody>
          <a:bodyPr wrap="square">
            <a:spAutoFit/>
          </a:bodyPr>
          <a:lstStyle/>
          <a:p>
            <a:pPr algn="l"/>
            <a:r>
              <a:rPr lang="es-419" sz="2800" dirty="0">
                <a:effectLst/>
              </a:rPr>
              <a:t>El uso de la metodología RUP en el diseño del sistema de gestión de experimentos de digestión anaerobia permitió estructurar de manera eficiente todas las fases del proyecto, desde la identificación de los requisitos hasta la creación de la arquitectura del sistema. El enfoque orientado a objetos, combinado con herramientas de código abierto, resultó en un diseño que no solo cumple con los requerimientos iniciales, sino que también es flexible y adaptable a futuras necesidades. Este diseño asegura que la plataforma no solo gestione de manera efectiva los datos de los experimentos, sino que también se mantenga escalable y sostenible en el tiempo, facilitando futuras actualizaciones y la integración de nuevas funcionalidades según las necesidades del Centro de Estudios de Energía y Procesos Industriales. </a:t>
            </a:r>
          </a:p>
        </p:txBody>
      </p:sp>
    </p:spTree>
    <p:extLst>
      <p:ext uri="{BB962C8B-B14F-4D97-AF65-F5344CB8AC3E}">
        <p14:creationId xmlns:p14="http://schemas.microsoft.com/office/powerpoint/2010/main" val="33469576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459205" y="938463"/>
            <a:ext cx="11273589" cy="5693866"/>
          </a:xfrm>
          <a:prstGeom prst="rect">
            <a:avLst/>
          </a:prstGeom>
          <a:noFill/>
        </p:spPr>
        <p:txBody>
          <a:bodyPr wrap="square">
            <a:spAutoFit/>
          </a:bodyPr>
          <a:lstStyle/>
          <a:p>
            <a:pPr algn="l"/>
            <a:r>
              <a:rPr lang="es-419" sz="2800" dirty="0">
                <a:effectLst/>
              </a:rPr>
              <a:t>La implementación del sistema incluyó una rigurosa fase de pruebas, en la que se llevaron a cabo pruebas de aceptación y pruebas realizadas al sistema con</a:t>
            </a:r>
            <a:r>
              <a:rPr lang="es-419" sz="2800" b="1" dirty="0">
                <a:effectLst/>
              </a:rPr>
              <a:t> </a:t>
            </a:r>
            <a:r>
              <a:rPr lang="es-419" sz="2800" dirty="0">
                <a:effectLst/>
              </a:rPr>
              <a:t>la herramienta </a:t>
            </a:r>
            <a:r>
              <a:rPr lang="es-419" sz="2800" dirty="0" err="1">
                <a:effectLst/>
              </a:rPr>
              <a:t>LightHouse</a:t>
            </a:r>
            <a:r>
              <a:rPr lang="es-419" sz="2800" dirty="0">
                <a:effectLst/>
              </a:rPr>
              <a:t> para validar que todas las funcionalidades desarrolladas cumplieran con los requisitos establecidos. Estas pruebas fueron fundamentales para garantizar que el sistema gestionara los experimentos de digestión anaerobia de manera efectiva, ofreciendo a los usuarios una experiencia intuitiva y eficiente. Las pruebas confirmaron que la solución tecnológica no solo es operativa, sino que también satisface las expectativas del cliente. Se aseguró una interacción fluida con los datos, así como la confiabilidad y estabilidad del sistema en un entorno de uso real. En conclusión, el sistema no solo cumple con los objetivos planteados, sino que también proporciona un marco robusto para la gestión de experimentos, impulsando así la eficiencia y efectividad en el laboratorio. </a:t>
            </a:r>
          </a:p>
        </p:txBody>
      </p:sp>
    </p:spTree>
    <p:extLst>
      <p:ext uri="{BB962C8B-B14F-4D97-AF65-F5344CB8AC3E}">
        <p14:creationId xmlns:p14="http://schemas.microsoft.com/office/powerpoint/2010/main" val="20163202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588493"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Recomendaciones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614117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971550" y="1659285"/>
            <a:ext cx="10248900" cy="3539430"/>
          </a:xfrm>
          <a:prstGeom prst="rect">
            <a:avLst/>
          </a:prstGeom>
          <a:noFill/>
        </p:spPr>
        <p:txBody>
          <a:bodyPr wrap="square">
            <a:spAutoFit/>
          </a:bodyPr>
          <a:lstStyle/>
          <a:p>
            <a:pPr algn="l">
              <a:buFont typeface="Arial" panose="020B0604020202020204" pitchFamily="34" charset="0"/>
              <a:buChar char="•"/>
            </a:pPr>
            <a:r>
              <a:rPr lang="es-419" sz="2800" b="1" dirty="0">
                <a:effectLst/>
              </a:rPr>
              <a:t>Integración de fuentes externas de datos:</a:t>
            </a:r>
            <a:r>
              <a:rPr lang="es-419" sz="2800" dirty="0">
                <a:effectLst/>
              </a:rPr>
              <a:t> Se recomienda explorar la posibilidad de integrar fuentes de datos externas, como sensores en tiempo real que midan condiciones del reactor (temperatura, pH, etc.) o sistemas de monitoreo remoto. Esto permitiría que el sistema no solo gestione los datos manuales de experimentación, sino que automatice la recolección y análisis de datos, aumentando la eficiencia del proceso.</a:t>
            </a:r>
          </a:p>
          <a:p>
            <a:pPr algn="l"/>
            <a:endParaRPr lang="es-419" sz="2800" dirty="0">
              <a:effectLst/>
            </a:endParaRPr>
          </a:p>
        </p:txBody>
      </p:sp>
    </p:spTree>
    <p:extLst>
      <p:ext uri="{BB962C8B-B14F-4D97-AF65-F5344CB8AC3E}">
        <p14:creationId xmlns:p14="http://schemas.microsoft.com/office/powerpoint/2010/main" val="21017001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863265" y="2090172"/>
            <a:ext cx="10465469" cy="2677656"/>
          </a:xfrm>
          <a:prstGeom prst="rect">
            <a:avLst/>
          </a:prstGeom>
          <a:noFill/>
        </p:spPr>
        <p:txBody>
          <a:bodyPr wrap="square">
            <a:spAutoFit/>
          </a:bodyPr>
          <a:lstStyle/>
          <a:p>
            <a:pPr>
              <a:buFont typeface="Arial" panose="020B0604020202020204" pitchFamily="34" charset="0"/>
              <a:buChar char="•"/>
            </a:pPr>
            <a:r>
              <a:rPr lang="es-419" sz="2800" b="1" dirty="0">
                <a:effectLst/>
              </a:rPr>
              <a:t>Aplicación de nuevas metodologías de análisis de datos:</a:t>
            </a:r>
            <a:r>
              <a:rPr lang="es-419" sz="2800" dirty="0">
                <a:effectLst/>
              </a:rPr>
              <a:t> A medida que el sistema recopile más datos experimentales, se recomienda aplicar técnicas avanzadas de análisis de datos, como machine </a:t>
            </a:r>
            <a:r>
              <a:rPr lang="es-419" sz="2800" dirty="0" err="1">
                <a:effectLst/>
              </a:rPr>
              <a:t>learning</a:t>
            </a:r>
            <a:r>
              <a:rPr lang="es-419" sz="2800" dirty="0">
                <a:effectLst/>
              </a:rPr>
              <a:t> o inteligencia artificial, para identificar patrones, mejorar la predicción de resultados y optimizar los procesos experimentales</a:t>
            </a:r>
          </a:p>
          <a:p>
            <a:pPr algn="l">
              <a:buFont typeface="Arial" panose="020B0604020202020204" pitchFamily="34" charset="0"/>
              <a:buChar char="•"/>
            </a:pPr>
            <a:endParaRPr lang="es-419" sz="2800" dirty="0">
              <a:effectLst/>
            </a:endParaRPr>
          </a:p>
        </p:txBody>
      </p:sp>
    </p:spTree>
    <p:extLst>
      <p:ext uri="{BB962C8B-B14F-4D97-AF65-F5344CB8AC3E}">
        <p14:creationId xmlns:p14="http://schemas.microsoft.com/office/powerpoint/2010/main" val="355996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270504" y="148728"/>
            <a:ext cx="1775173" cy="1775173"/>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943290" y="42411"/>
            <a:ext cx="7794356" cy="19878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Problema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954107"/>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UDI-CEEPI en la UNISS?</a:t>
            </a:r>
          </a:p>
        </p:txBody>
      </p:sp>
      <p:pic>
        <p:nvPicPr>
          <p:cNvPr id="2" name="Imagen 1">
            <a:extLst>
              <a:ext uri="{FF2B5EF4-FFF2-40B4-BE49-F238E27FC236}">
                <a16:creationId xmlns:a16="http://schemas.microsoft.com/office/drawing/2014/main" id="{3C9D1998-299C-7B25-2448-38340693D1FF}"/>
              </a:ext>
            </a:extLst>
          </p:cNvPr>
          <p:cNvPicPr>
            <a:picLocks noChangeAspect="1"/>
          </p:cNvPicPr>
          <p:nvPr/>
        </p:nvPicPr>
        <p:blipFill>
          <a:blip r:embed="rId5"/>
          <a:stretch>
            <a:fillRect/>
          </a:stretch>
        </p:blipFill>
        <p:spPr>
          <a:xfrm>
            <a:off x="9662610" y="42411"/>
            <a:ext cx="1737511" cy="1737511"/>
          </a:xfrm>
          <a:prstGeom prst="rect">
            <a:avLst/>
          </a:prstGeom>
        </p:spPr>
      </p:pic>
    </p:spTree>
    <p:extLst>
      <p:ext uri="{BB962C8B-B14F-4D97-AF65-F5344CB8AC3E}">
        <p14:creationId xmlns:p14="http://schemas.microsoft.com/office/powerpoint/2010/main" val="31770342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3188360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275769"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Respuestas a oponente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866718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064770" y="243274"/>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206688" y="-164550"/>
            <a:ext cx="6518910"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Objetivo</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1384995"/>
          </a:xfrm>
          <a:prstGeom prst="rect">
            <a:avLst/>
          </a:prstGeom>
          <a:noFill/>
        </p:spPr>
        <p:txBody>
          <a:bodyPr wrap="square">
            <a:spAutoFit/>
          </a:bodyPr>
          <a:lstStyle/>
          <a:p>
            <a:pPr marL="342900" indent="-342900" algn="just">
              <a:buFont typeface="Wingdings" panose="05000000000000000000" pitchFamily="2" charset="2"/>
              <a:buChar char="Ø"/>
            </a:pPr>
            <a:r>
              <a:rPr lang="es-419" sz="2800" dirty="0">
                <a:latin typeface="Arial" panose="020B0604020202020204" pitchFamily="34" charset="0"/>
                <a:cs typeface="Arial" panose="020B0604020202020204" pitchFamily="34" charset="0"/>
              </a:rPr>
              <a:t>Desarrollar un sistema para la gestión de datos de experimentos de digestión anaeróbica que permita optimizar el proceso de investigación y mejorar el tratamiento de residuos.</a:t>
            </a:r>
          </a:p>
        </p:txBody>
      </p:sp>
    </p:spTree>
    <p:extLst>
      <p:ext uri="{BB962C8B-B14F-4D97-AF65-F5344CB8AC3E}">
        <p14:creationId xmlns:p14="http://schemas.microsoft.com/office/powerpoint/2010/main" val="3565334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9012314" y="168439"/>
            <a:ext cx="1142971" cy="1142971"/>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138224" y="-298667"/>
            <a:ext cx="1500333" cy="1500333"/>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770227" y="-41131"/>
            <a:ext cx="7962352"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Preguntas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341632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¿Cuáles son los fundamentos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¿Cómo diseñar un sistema que sea capaz de gestionar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¿Cómo implementar un sistema que sea capaz de gestionar experimentos de digestión anaerobia en el UDI-CEEPI en la UNISS?</a:t>
            </a:r>
          </a:p>
        </p:txBody>
      </p:sp>
    </p:spTree>
    <p:extLst>
      <p:ext uri="{BB962C8B-B14F-4D97-AF65-F5344CB8AC3E}">
        <p14:creationId xmlns:p14="http://schemas.microsoft.com/office/powerpoint/2010/main" val="654319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667108" y="194649"/>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082496" y="71777"/>
            <a:ext cx="7188597"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Tareas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286232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Fundamentación de los elementos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Diseño de un sistema que sea capaz de gestionar todos los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Implementación de un sistema que sea capaz de gestionar experimentos de digestión anaerobia en el UDI-CEEPI en la UNISS.</a:t>
            </a:r>
          </a:p>
        </p:txBody>
      </p:sp>
    </p:spTree>
    <p:extLst>
      <p:ext uri="{BB962C8B-B14F-4D97-AF65-F5344CB8AC3E}">
        <p14:creationId xmlns:p14="http://schemas.microsoft.com/office/powerpoint/2010/main" val="2399908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6" name="Diagram 4">
            <a:extLst>
              <a:ext uri="{FF2B5EF4-FFF2-40B4-BE49-F238E27FC236}">
                <a16:creationId xmlns:a16="http://schemas.microsoft.com/office/drawing/2014/main" id="{C79CE343-9667-2FFD-57B7-1343A92C8CF5}"/>
              </a:ext>
            </a:extLst>
          </p:cNvPr>
          <p:cNvGraphicFramePr/>
          <p:nvPr>
            <p:extLst>
              <p:ext uri="{D42A27DB-BD31-4B8C-83A1-F6EECF244321}">
                <p14:modId xmlns:p14="http://schemas.microsoft.com/office/powerpoint/2010/main" val="2973133343"/>
              </p:ext>
            </p:extLst>
          </p:nvPr>
        </p:nvGraphicFramePr>
        <p:xfrm>
          <a:off x="212457" y="1508966"/>
          <a:ext cx="6589818" cy="5414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Google Shape;90205;p60">
            <a:extLst>
              <a:ext uri="{FF2B5EF4-FFF2-40B4-BE49-F238E27FC236}">
                <a16:creationId xmlns:a16="http://schemas.microsoft.com/office/drawing/2014/main" id="{7C5DDB10-6727-7B9B-9602-D9CF165B39F0}"/>
              </a:ext>
            </a:extLst>
          </p:cNvPr>
          <p:cNvSpPr txBox="1">
            <a:spLocks/>
          </p:cNvSpPr>
          <p:nvPr/>
        </p:nvSpPr>
        <p:spPr>
          <a:xfrm>
            <a:off x="2459112" y="357217"/>
            <a:ext cx="7273776" cy="9111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Tecnologías y herramientas a utilizar </a:t>
            </a:r>
            <a:endParaRPr kumimoji="0" lang="es-419" sz="3600" b="1" i="0" u="none" strike="noStrike" kern="0" cap="none" spc="0" normalizeH="0" baseline="0" noProof="0" dirty="0">
              <a:ln>
                <a:noFill/>
              </a:ln>
              <a:solidFill>
                <a:srgbClr val="007785"/>
              </a:solidFill>
              <a:effectLst/>
              <a:uLnTx/>
              <a:uFillTx/>
              <a:latin typeface="Arial"/>
              <a:sym typeface="Quicksand"/>
            </a:endParaRPr>
          </a:p>
        </p:txBody>
      </p:sp>
      <p:pic>
        <p:nvPicPr>
          <p:cNvPr id="2" name="Imagen 1">
            <a:extLst>
              <a:ext uri="{FF2B5EF4-FFF2-40B4-BE49-F238E27FC236}">
                <a16:creationId xmlns:a16="http://schemas.microsoft.com/office/drawing/2014/main" id="{BFE03E77-50D5-7A48-88E9-DDBF34A8C07D}"/>
              </a:ext>
            </a:extLst>
          </p:cNvPr>
          <p:cNvPicPr>
            <a:picLocks noChangeAspect="1"/>
          </p:cNvPicPr>
          <p:nvPr/>
        </p:nvPicPr>
        <p:blipFill>
          <a:blip r:embed="rId8"/>
          <a:stretch>
            <a:fillRect/>
          </a:stretch>
        </p:blipFill>
        <p:spPr>
          <a:xfrm>
            <a:off x="740175" y="1761913"/>
            <a:ext cx="3162300" cy="2120398"/>
          </a:xfrm>
          <a:prstGeom prst="rect">
            <a:avLst/>
          </a:prstGeom>
        </p:spPr>
      </p:pic>
      <p:pic>
        <p:nvPicPr>
          <p:cNvPr id="5" name="Imagen 4">
            <a:extLst>
              <a:ext uri="{FF2B5EF4-FFF2-40B4-BE49-F238E27FC236}">
                <a16:creationId xmlns:a16="http://schemas.microsoft.com/office/drawing/2014/main" id="{2339841F-308F-422D-A99C-80D1A2C474E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5625" y="3336501"/>
            <a:ext cx="3265164" cy="1748744"/>
          </a:xfrm>
          <a:prstGeom prst="rect">
            <a:avLst/>
          </a:prstGeom>
        </p:spPr>
      </p:pic>
    </p:spTree>
    <p:extLst>
      <p:ext uri="{BB962C8B-B14F-4D97-AF65-F5344CB8AC3E}">
        <p14:creationId xmlns:p14="http://schemas.microsoft.com/office/powerpoint/2010/main" val="34804831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787325_win32_fixed" id="{7502DCE6-89B5-4904-A83B-96FC5837C5C4}" vid="{D604A719-80E9-431E-B3F9-5A4F65972DD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2017</Words>
  <Application>Microsoft Office PowerPoint</Application>
  <PresentationFormat>Panorámica</PresentationFormat>
  <Paragraphs>180</Paragraphs>
  <Slides>51</Slides>
  <Notes>48</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51</vt:i4>
      </vt:variant>
    </vt:vector>
  </HeadingPairs>
  <TitlesOfParts>
    <vt:vector size="59" baseType="lpstr">
      <vt:lpstr>-apple-system</vt:lpstr>
      <vt:lpstr>Arial</vt:lpstr>
      <vt:lpstr>Calibri</vt:lpstr>
      <vt:lpstr>Calibri Light</vt:lpstr>
      <vt:lpstr>Quicksand</vt:lpstr>
      <vt:lpstr>Ubuntu</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2021-11-12T00:22:59Z</dcterms:created>
  <dcterms:modified xsi:type="dcterms:W3CDTF">2024-10-14T01:00:30Z</dcterms:modified>
</cp:coreProperties>
</file>