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8"/>
  </p:notesMasterIdLst>
  <p:handoutMasterIdLst>
    <p:handoutMasterId r:id="rId49"/>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5" r:id="rId32"/>
    <p:sldId id="318" r:id="rId33"/>
    <p:sldId id="319" r:id="rId34"/>
    <p:sldId id="320" r:id="rId35"/>
    <p:sldId id="321" r:id="rId36"/>
    <p:sldId id="310" r:id="rId37"/>
    <p:sldId id="326" r:id="rId38"/>
    <p:sldId id="327" r:id="rId39"/>
    <p:sldId id="317" r:id="rId40"/>
    <p:sldId id="328" r:id="rId41"/>
    <p:sldId id="316" r:id="rId42"/>
    <p:sldId id="311" r:id="rId43"/>
    <p:sldId id="324" r:id="rId44"/>
    <p:sldId id="322" r:id="rId45"/>
    <p:sldId id="323" r:id="rId46"/>
    <p:sldId id="309" r:id="rId4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1" d="1"/>
        <a:sy n="1" d="1"/>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4040" custLinFactNeighborY="1218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661913"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57090"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30/09/2024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30/09/2024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5152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Tras un análisis exhaustivo de los fundamentos teóricos y metodológicos, se determinó que la metodología RUP (Proceso Unificado de </a:t>
            </a:r>
            <a:r>
              <a:rPr lang="es-419" dirty="0" err="1"/>
              <a:t>Rational</a:t>
            </a:r>
            <a:r>
              <a:rPr lang="es-419" dirty="0"/>
              <a:t>) es la más adecuada para la implementación del sistema propuesto. Esta metodología no solo facilita una estructura sólida para el desarrollo, sino que también asegura una gestión eficiente a lo largo del ciclo de vida del proyecto. Asimismo, se seleccionó Express.js para el desarrollo del </a:t>
            </a:r>
            <a:r>
              <a:rPr lang="es-419" dirty="0" err="1"/>
              <a:t>backend</a:t>
            </a:r>
            <a:r>
              <a:rPr lang="es-419" dirty="0"/>
              <a:t>, mientras que para el </a:t>
            </a:r>
            <a:r>
              <a:rPr lang="es-419" dirty="0" err="1"/>
              <a:t>frontend</a:t>
            </a:r>
            <a:r>
              <a:rPr lang="es-419" dirty="0"/>
              <a:t> se optó por </a:t>
            </a:r>
            <a:r>
              <a:rPr lang="es-419" dirty="0" err="1"/>
              <a:t>Nuxt</a:t>
            </a:r>
            <a:r>
              <a:rPr lang="es-419" dirty="0"/>
              <a:t> 3 junto con </a:t>
            </a:r>
            <a:r>
              <a:rPr lang="es-419" dirty="0" err="1"/>
              <a:t>Tailwind</a:t>
            </a:r>
            <a:r>
              <a:rPr lang="es-419" dirty="0"/>
              <a:t> CSS.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375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46</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 general</a:t>
            </a:r>
            <a:endParaRPr lang="es-419" dirty="0">
              <a:effectLst/>
            </a:endParaRPr>
          </a:p>
          <a:p>
            <a:endParaRPr lang="es-419" dirty="0"/>
          </a:p>
          <a:p>
            <a:pPr rtl="0"/>
            <a:r>
              <a:rPr lang="es-419" b="1" dirty="0">
                <a:effectLst/>
              </a:rPr>
              <a:t>Objetivo General:</a:t>
            </a:r>
            <a:endParaRPr lang="es-419" dirty="0">
              <a:effectLst/>
            </a:endParaRPr>
          </a:p>
          <a:p>
            <a:pPr rtl="0"/>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a:t>
            </a:r>
            <a:r>
              <a:rPr lang="es-419" b="1" dirty="0" err="1"/>
              <a:t>backend</a:t>
            </a:r>
            <a:r>
              <a:rPr lang="es-419" b="1" dirty="0"/>
              <a:t>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err="1"/>
              <a:t>Tailwind</a:t>
            </a:r>
            <a:r>
              <a:rPr lang="es-419" b="1" dirty="0"/>
              <a:t>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a:t>
            </a:r>
            <a:r>
              <a:rPr lang="es-419" dirty="0" err="1"/>
              <a:t>backend</a:t>
            </a:r>
            <a:r>
              <a:rPr lang="es-419" dirty="0"/>
              <a:t>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err="1"/>
              <a:t>Tailwind</a:t>
            </a:r>
            <a:r>
              <a:rPr lang="es-419" b="1" dirty="0"/>
              <a:t>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30/09/2024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30/09/2024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30/09/2024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30/09/2024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30/09/2024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30/09/2024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30/09/2024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30/09/2024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30/09/2024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30/09/2024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2.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actividades que realiza el investigador se ubica por paquetes</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3F5F5E-5FF6-5FA1-3E51-0E764E46A93B}"/>
              </a:ext>
            </a:extLst>
          </p:cNvPr>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7A6DA62-090C-EB05-CC96-0EFDAE390E4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ACDB9C7-3535-038A-F0FE-24CE0286F0D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E0A4C8DE-D0C5-5809-B7A5-BCE6062F179F}"/>
              </a:ext>
            </a:extLst>
          </p:cNvPr>
          <p:cNvPicPr>
            <a:picLocks noChangeAspect="1"/>
          </p:cNvPicPr>
          <p:nvPr/>
        </p:nvPicPr>
        <p:blipFill>
          <a:blip r:embed="rId5"/>
          <a:stretch>
            <a:fillRect/>
          </a:stretch>
        </p:blipFill>
        <p:spPr>
          <a:xfrm>
            <a:off x="0" y="1"/>
            <a:ext cx="12192000" cy="6761746"/>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8AE3E371-263E-6DBB-295F-2ADA3642C9EA}"/>
              </a:ext>
            </a:extLst>
          </p:cNvPr>
          <p:cNvPicPr>
            <a:picLocks noChangeAspect="1"/>
          </p:cNvPicPr>
          <p:nvPr/>
        </p:nvPicPr>
        <p:blipFill rotWithShape="1">
          <a:blip r:embed="rId5"/>
          <a:srcRect t="13333" r="848" b="5326"/>
          <a:stretch/>
        </p:blipFill>
        <p:spPr>
          <a:xfrm>
            <a:off x="0" y="0"/>
            <a:ext cx="12192000" cy="6858000"/>
          </a:xfrm>
          <a:prstGeom prst="rect">
            <a:avLst/>
          </a:prstGeom>
        </p:spPr>
      </p:pic>
    </p:spTree>
    <p:extLst>
      <p:ext uri="{BB962C8B-B14F-4D97-AF65-F5344CB8AC3E}">
        <p14:creationId xmlns:p14="http://schemas.microsoft.com/office/powerpoint/2010/main" val="2645940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5" name="Marcador de contenido 4">
            <a:extLst>
              <a:ext uri="{FF2B5EF4-FFF2-40B4-BE49-F238E27FC236}">
                <a16:creationId xmlns:a16="http://schemas.microsoft.com/office/drawing/2014/main" id="{746FE635-38DB-8283-143E-13A78FA97262}"/>
              </a:ext>
            </a:extLst>
          </p:cNvPr>
          <p:cNvPicPr>
            <a:picLocks noGrp="1" noChangeAspect="1"/>
          </p:cNvPicPr>
          <p:nvPr>
            <p:ph idx="1"/>
          </p:nvPr>
        </p:nvPicPr>
        <p:blipFill rotWithShape="1">
          <a:blip r:embed="rId2"/>
          <a:srcRect t="12759" r="983" b="5022"/>
          <a:stretch/>
        </p:blipFill>
        <p:spPr>
          <a:xfrm>
            <a:off x="0" y="0"/>
            <a:ext cx="12192000" cy="6857999"/>
          </a:xfrm>
        </p:spPr>
      </p:pic>
    </p:spTree>
    <p:extLst>
      <p:ext uri="{BB962C8B-B14F-4D97-AF65-F5344CB8AC3E}">
        <p14:creationId xmlns:p14="http://schemas.microsoft.com/office/powerpoint/2010/main" val="1322348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4F283FB4-F8E7-7E2F-2ADF-8A1DF36A757F}"/>
              </a:ext>
            </a:extLst>
          </p:cNvPr>
          <p:cNvPicPr>
            <a:picLocks noGrp="1" noChangeAspect="1"/>
          </p:cNvPicPr>
          <p:nvPr>
            <p:ph idx="1"/>
          </p:nvPr>
        </p:nvPicPr>
        <p:blipFill rotWithShape="1">
          <a:blip r:embed="rId2"/>
          <a:srcRect t="12239" r="800" b="5916"/>
          <a:stretch/>
        </p:blipFill>
        <p:spPr>
          <a:xfrm>
            <a:off x="0" y="-108284"/>
            <a:ext cx="12192000" cy="6966284"/>
          </a:xfrm>
        </p:spPr>
      </p:pic>
    </p:spTree>
    <p:extLst>
      <p:ext uri="{BB962C8B-B14F-4D97-AF65-F5344CB8AC3E}">
        <p14:creationId xmlns:p14="http://schemas.microsoft.com/office/powerpoint/2010/main" val="3781056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1CC01A-A8AD-6E89-FC98-FC9255BAB7B4}"/>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D7EEAF58-E41C-60D1-B8CB-EF17A8360911}"/>
              </a:ext>
            </a:extLst>
          </p:cNvPr>
          <p:cNvPicPr>
            <a:picLocks noGrp="1" noChangeAspect="1"/>
          </p:cNvPicPr>
          <p:nvPr>
            <p:ph idx="1"/>
          </p:nvPr>
        </p:nvPicPr>
        <p:blipFill rotWithShape="1">
          <a:blip r:embed="rId2"/>
          <a:srcRect t="13069" r="955" b="4533"/>
          <a:stretch/>
        </p:blipFill>
        <p:spPr>
          <a:xfrm>
            <a:off x="0" y="0"/>
            <a:ext cx="12192000" cy="6858000"/>
          </a:xfrm>
        </p:spPr>
      </p:pic>
    </p:spTree>
    <p:extLst>
      <p:ext uri="{BB962C8B-B14F-4D97-AF65-F5344CB8AC3E}">
        <p14:creationId xmlns:p14="http://schemas.microsoft.com/office/powerpoint/2010/main" val="4209992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1322D-38EA-1C85-3F10-3DE2F8FFE966}"/>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311B49DB-BD8B-ECE7-CB1F-32E1DDE45BEE}"/>
              </a:ext>
            </a:extLst>
          </p:cNvPr>
          <p:cNvPicPr>
            <a:picLocks noGrp="1" noChangeAspect="1"/>
          </p:cNvPicPr>
          <p:nvPr>
            <p:ph idx="1"/>
          </p:nvPr>
        </p:nvPicPr>
        <p:blipFill rotWithShape="1">
          <a:blip r:embed="rId2"/>
          <a:srcRect t="13345" r="955" b="5916"/>
          <a:stretch/>
        </p:blipFill>
        <p:spPr>
          <a:xfrm>
            <a:off x="0" y="0"/>
            <a:ext cx="12192000" cy="6858000"/>
          </a:xfrm>
        </p:spPr>
      </p:pic>
    </p:spTree>
    <p:extLst>
      <p:ext uri="{BB962C8B-B14F-4D97-AF65-F5344CB8AC3E}">
        <p14:creationId xmlns:p14="http://schemas.microsoft.com/office/powerpoint/2010/main" val="466897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9" name="Imagen 8">
            <a:extLst>
              <a:ext uri="{FF2B5EF4-FFF2-40B4-BE49-F238E27FC236}">
                <a16:creationId xmlns:a16="http://schemas.microsoft.com/office/drawing/2014/main" id="{28FF8E45-BDE0-95FC-D85B-404245B23A50}"/>
              </a:ext>
            </a:extLst>
          </p:cNvPr>
          <p:cNvPicPr>
            <a:picLocks noChangeAspect="1"/>
          </p:cNvPicPr>
          <p:nvPr/>
        </p:nvPicPr>
        <p:blipFill>
          <a:blip r:embed="rId5"/>
          <a:stretch>
            <a:fillRect/>
          </a:stretch>
        </p:blipFill>
        <p:spPr>
          <a:xfrm>
            <a:off x="2169768" y="901198"/>
            <a:ext cx="7593494" cy="4731025"/>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1F2E346-E822-5ED2-3D3A-6672D1029E4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9" name="Imagen 8">
            <a:extLst>
              <a:ext uri="{FF2B5EF4-FFF2-40B4-BE49-F238E27FC236}">
                <a16:creationId xmlns:a16="http://schemas.microsoft.com/office/drawing/2014/main" id="{2AF75EE0-D061-E651-A871-137F348BFC6F}"/>
              </a:ext>
            </a:extLst>
          </p:cNvPr>
          <p:cNvPicPr>
            <a:picLocks noChangeAspect="1"/>
          </p:cNvPicPr>
          <p:nvPr/>
        </p:nvPicPr>
        <p:blipFill>
          <a:blip r:embed="rId5"/>
          <a:stretch>
            <a:fillRect/>
          </a:stretch>
        </p:blipFill>
        <p:spPr>
          <a:xfrm>
            <a:off x="1780754" y="983848"/>
            <a:ext cx="8461522" cy="4444848"/>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A36A498B-05BD-4C41-631B-ECB4FB83D507}"/>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565079" y="982176"/>
            <a:ext cx="11478126" cy="4893647"/>
          </a:xfrm>
          <a:prstGeom prst="rect">
            <a:avLst/>
          </a:prstGeom>
          <a:noFill/>
        </p:spPr>
        <p:txBody>
          <a:bodyPr wrap="square">
            <a:spAutoFit/>
          </a:bodyPr>
          <a:lstStyle/>
          <a:p>
            <a:pPr algn="just"/>
            <a:r>
              <a:rPr lang="es-419" sz="2400" dirty="0">
                <a:latin typeface="Arial" panose="020B0604020202020204" pitchFamily="34" charset="0"/>
                <a:cs typeface="Arial" panose="020B0604020202020204" pitchFamily="34" charset="0"/>
              </a:rPr>
              <a:t>Tras un análisis exhaustivo de los fundamentos teóricos y metodológicos, se determinó que la metodología RUP (Proceso Unificado de </a:t>
            </a:r>
            <a:r>
              <a:rPr lang="es-419" sz="2400" dirty="0" err="1">
                <a:latin typeface="Arial" panose="020B0604020202020204" pitchFamily="34" charset="0"/>
                <a:cs typeface="Arial" panose="020B0604020202020204" pitchFamily="34" charset="0"/>
              </a:rPr>
              <a:t>Rational</a:t>
            </a:r>
            <a:r>
              <a:rPr lang="es-419" sz="2400" dirty="0">
                <a:latin typeface="Arial" panose="020B0604020202020204" pitchFamily="34" charset="0"/>
                <a:cs typeface="Arial" panose="020B0604020202020204" pitchFamily="34" charset="0"/>
              </a:rPr>
              <a:t>) es la más adecuada para la implementación del sistema propuesto. Esta metodología no solo facilita una estructura sólida para el desarrollo, sino que también asegura una gestión eficiente a lo largo del ciclo de vida del proyecto. Asimismo, se seleccionó Express.js para el desarrollo del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mientras que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se optó por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junto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Estos </a:t>
            </a:r>
            <a:r>
              <a:rPr lang="es-419" sz="2400" dirty="0" err="1">
                <a:latin typeface="Arial" panose="020B0604020202020204" pitchFamily="34" charset="0"/>
                <a:cs typeface="Arial" panose="020B0604020202020204" pitchFamily="34" charset="0"/>
              </a:rPr>
              <a:t>frameworks</a:t>
            </a:r>
            <a:r>
              <a:rPr lang="es-419" sz="2400" dirty="0">
                <a:latin typeface="Arial" panose="020B0604020202020204" pitchFamily="34" charset="0"/>
                <a:cs typeface="Arial" panose="020B0604020202020204" pitchFamily="34" charset="0"/>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interoperabilidad y adaptación en diversos entornos de desarrollo y plataformas.</a:t>
            </a:r>
          </a:p>
        </p:txBody>
      </p:sp>
    </p:spTree>
    <p:extLst>
      <p:ext uri="{BB962C8B-B14F-4D97-AF65-F5344CB8AC3E}">
        <p14:creationId xmlns:p14="http://schemas.microsoft.com/office/powerpoint/2010/main" val="1231862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A6F16BB-D2F7-4A6D-2327-9AA8D9DB11DC}"/>
              </a:ext>
            </a:extLst>
          </p:cNvPr>
          <p:cNvSpPr txBox="1"/>
          <p:nvPr/>
        </p:nvSpPr>
        <p:spPr>
          <a:xfrm>
            <a:off x="517358" y="582067"/>
            <a:ext cx="11385884" cy="5693866"/>
          </a:xfrm>
          <a:prstGeom prst="rect">
            <a:avLst/>
          </a:prstGeom>
          <a:noFill/>
        </p:spPr>
        <p:txBody>
          <a:bodyPr wrap="square">
            <a:spAutoFit/>
          </a:bodyPr>
          <a:lstStyle/>
          <a:p>
            <a:pPr algn="just"/>
            <a:r>
              <a:rPr lang="es-419" sz="2800" dirty="0">
                <a:latin typeface="Arial" panose="020B0604020202020204" pitchFamily="34" charset="0"/>
                <a:cs typeface="Arial" panose="020B0604020202020204" pitchFamily="34" charset="0"/>
              </a:rPr>
              <a:t>La implementación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a:t>
            </a:r>
          </a:p>
        </p:txBody>
      </p:sp>
    </p:spTree>
    <p:extLst>
      <p:ext uri="{BB962C8B-B14F-4D97-AF65-F5344CB8AC3E}">
        <p14:creationId xmlns:p14="http://schemas.microsoft.com/office/powerpoint/2010/main" val="3346957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433136" y="721895"/>
            <a:ext cx="11273589" cy="4832092"/>
          </a:xfrm>
          <a:prstGeom prst="rect">
            <a:avLst/>
          </a:prstGeom>
          <a:noFill/>
        </p:spPr>
        <p:txBody>
          <a:bodyPr wrap="square">
            <a:spAutoFit/>
          </a:bodyPr>
          <a:lstStyle/>
          <a:p>
            <a:pPr algn="just"/>
            <a:r>
              <a:rPr lang="es-419" sz="2800" dirty="0">
                <a:latin typeface="Arial" panose="020B0604020202020204" pitchFamily="34" charset="0"/>
                <a:cs typeface="Arial" panose="020B0604020202020204" pitchFamily="34" charset="0"/>
              </a:rPr>
              <a:t>La implementación del sistema incluyó una rigurosa fase de pruebas, en la que se aplicaron pruebas de aceptación para validar que todas las funcionalidades desarrolladas cumplieran con los requisitos establecidos. Estas pruebas fueron cruciales para asegurar que el sistema gestionara los experimentos de digestión anaerobia de manera efectiva, proporcionando a los usuarios una experiencia intuitiva y eficiente. Las pruebas confirmaron que la solución tecnológica no solo es operativa, sino que también cumple con las expectativas del cliente, garantizando una interacción fluida con los datos y asegurando la confiabilidad y estabilidad del sistema en un entorno de uso real.</a:t>
            </a:r>
            <a:endParaRPr lang="es-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6320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1361143364"/>
              </p:ext>
            </p:extLst>
          </p:nvPr>
        </p:nvGraphicFramePr>
        <p:xfrm>
          <a:off x="4652109" y="1436145"/>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978973" y="597849"/>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355165" y="4312608"/>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97905" y="2036415"/>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1834</Words>
  <Application>Microsoft Office PowerPoint</Application>
  <PresentationFormat>Panorámica</PresentationFormat>
  <Paragraphs>160</Paragraphs>
  <Slides>46</Slides>
  <Notes>42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46</vt:i4>
      </vt:variant>
    </vt:vector>
  </HeadingPairs>
  <TitlesOfParts>
    <vt:vector size="54" baseType="lpstr">
      <vt:lpstr>-apple-system</vt:lpstr>
      <vt:lpstr>Arial</vt:lpstr>
      <vt:lpstr>Calibri</vt:lpstr>
      <vt:lpstr>Calibri Light</vt:lpstr>
      <vt:lpstr>Quicksand</vt:lpstr>
      <vt:lpstr>Ubuntu</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2024-09-30T18:07:42Z</dcterms:modified>
</cp:coreProperties>
</file>