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3"/>
  </p:notesMasterIdLst>
  <p:handoutMasterIdLst>
    <p:handoutMasterId r:id="rId74"/>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39" r:id="rId45"/>
    <p:sldId id="322" r:id="rId46"/>
    <p:sldId id="323" r:id="rId47"/>
    <p:sldId id="335" r:id="rId48"/>
    <p:sldId id="336" r:id="rId49"/>
    <p:sldId id="337" r:id="rId50"/>
    <p:sldId id="309" r:id="rId51"/>
    <p:sldId id="338" r:id="rId52"/>
    <p:sldId id="341" r:id="rId53"/>
    <p:sldId id="342" r:id="rId54"/>
    <p:sldId id="340" r:id="rId55"/>
    <p:sldId id="351" r:id="rId56"/>
    <p:sldId id="343" r:id="rId57"/>
    <p:sldId id="352" r:id="rId58"/>
    <p:sldId id="344" r:id="rId59"/>
    <p:sldId id="353" r:id="rId60"/>
    <p:sldId id="354" r:id="rId61"/>
    <p:sldId id="355" r:id="rId62"/>
    <p:sldId id="357" r:id="rId63"/>
    <p:sldId id="356" r:id="rId64"/>
    <p:sldId id="358" r:id="rId65"/>
    <p:sldId id="359" r:id="rId66"/>
    <p:sldId id="347" r:id="rId67"/>
    <p:sldId id="348" r:id="rId68"/>
    <p:sldId id="345" r:id="rId69"/>
    <p:sldId id="349" r:id="rId70"/>
    <p:sldId id="346" r:id="rId71"/>
    <p:sldId id="350" r:id="rId7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3" d="2"/>
        <a:sy n="3" d="2"/>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a:t>
          </a:r>
        </a:p>
        <a:p>
          <a:pPr algn="ctr"/>
          <a:r>
            <a:rPr lang="es-US" sz="2400" b="1" dirty="0">
              <a:latin typeface="+mn-lt"/>
              <a:cs typeface="Arial" panose="020B0604020202020204" pitchFamily="34" charset="0"/>
            </a:rPr>
            <a:t>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a:t>
          </a:r>
        </a:p>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SzPts val="1000"/>
            <a:buFont typeface="Wingdings" panose="05000000000000000000" pitchFamily="2" charset="2"/>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1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1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1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14/10/2024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14/10/2024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A continuación se muestra el modelo físico de la base de datos que es el que muestra las tablas que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Tras un análisis exhaustivo de los fundamentos teóricos y metodológicos, se determinó que la metodología RUP (Proceso Unificado de </a:t>
            </a:r>
            <a:r>
              <a:rPr lang="es-419" sz="1200" dirty="0" err="1">
                <a:effectLst/>
              </a:rPr>
              <a:t>Rational</a:t>
            </a:r>
            <a:r>
              <a:rPr lang="es-419" sz="1200" dirty="0">
                <a:effectLst/>
              </a:rPr>
              <a:t>) es la más adecuada para la documentación del sistema propuesto. Esta metodología no solo facilita una estructura sólida para el desarrollo, sino que también asegura una gestión eficiente a lo largo del ciclo de vida del </a:t>
            </a:r>
            <a:r>
              <a:rPr lang="es-419" sz="1200" dirty="0" err="1">
                <a:effectLst/>
              </a:rPr>
              <a:t>proyecto.También</a:t>
            </a:r>
            <a:r>
              <a:rPr lang="es-419" sz="1200" dirty="0">
                <a:effectLst/>
              </a:rPr>
              <a:t> , se seleccionó Express.js para el desarrollo del </a:t>
            </a:r>
            <a:r>
              <a:rPr lang="es-419" sz="1200" dirty="0" err="1">
                <a:effectLst/>
              </a:rPr>
              <a:t>backend</a:t>
            </a:r>
            <a:r>
              <a:rPr lang="es-419" sz="1200" dirty="0">
                <a:effectLst/>
              </a:rPr>
              <a:t>, mientras que para el </a:t>
            </a:r>
            <a:r>
              <a:rPr lang="es-419" sz="1200" dirty="0" err="1">
                <a:effectLst/>
              </a:rPr>
              <a:t>frontend</a:t>
            </a:r>
            <a:r>
              <a:rPr lang="es-419" sz="1200" dirty="0">
                <a:effectLst/>
              </a:rPr>
              <a:t> se optó por </a:t>
            </a:r>
            <a:r>
              <a:rPr lang="es-419" sz="1200" dirty="0" err="1">
                <a:effectLst/>
              </a:rPr>
              <a:t>Nuxt</a:t>
            </a:r>
            <a:r>
              <a:rPr lang="es-419" sz="1200" dirty="0">
                <a:effectLst/>
              </a:rPr>
              <a:t> 3 junto con </a:t>
            </a:r>
            <a:r>
              <a:rPr lang="es-419" sz="1200" dirty="0" err="1">
                <a:effectLst/>
              </a:rPr>
              <a:t>Tailwind</a:t>
            </a:r>
            <a:r>
              <a:rPr lang="es-419" sz="1200" dirty="0">
                <a:effectLst/>
              </a:rPr>
              <a:t> CSS. Estos </a:t>
            </a:r>
            <a:r>
              <a:rPr lang="es-419" sz="1200" dirty="0" err="1">
                <a:effectLst/>
              </a:rPr>
              <a:t>frameworks</a:t>
            </a:r>
            <a:r>
              <a:rPr lang="es-419" sz="12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La implementación del sistema incluyó una rigurosa fase de pruebas, en la que se llevaron a cabo pruebas de aceptación y pruebas realizadas al sistema con</a:t>
            </a:r>
            <a:r>
              <a:rPr lang="es-419" sz="1200" b="1" dirty="0">
                <a:effectLst/>
              </a:rPr>
              <a:t> </a:t>
            </a:r>
            <a:r>
              <a:rPr lang="es-419" sz="1200" dirty="0">
                <a:effectLst/>
              </a:rPr>
              <a:t>la herramienta </a:t>
            </a:r>
            <a:r>
              <a:rPr lang="es-419" sz="1200" dirty="0" err="1">
                <a:effectLst/>
              </a:rPr>
              <a:t>LightHouse</a:t>
            </a:r>
            <a:r>
              <a:rPr lang="es-419" sz="12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El futuro del biogás es prometedor, ya que su papel en las estrategias de energía renovable sigue creciendo a nivel mundial. La adopción de economías circulares y sistemas de energía sostenible coloca al biogás como un recurso clave para reducir la dependencia de combustibles fósiles. Las innovaciones en la producción de biogás, como la integración con otras tecnologías renovables, mejorarán su capacidad para contribuir a la transición energética.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Este software no está diseñado para el uso en instalaciones productoras de </a:t>
            </a:r>
            <a:r>
              <a:rPr lang="es-ES" dirty="0" err="1"/>
              <a:t>biogas,esta</a:t>
            </a:r>
            <a:r>
              <a:rPr lang="es-ES" dirty="0"/>
              <a:t> </a:t>
            </a:r>
            <a:r>
              <a:rPr lang="es-ES" dirty="0" err="1"/>
              <a:t>pensado`para</a:t>
            </a:r>
            <a:r>
              <a:rPr lang="es-ES" dirty="0"/>
              <a:t> el uso en </a:t>
            </a:r>
            <a:r>
              <a:rPr lang="es-ES" dirty="0" err="1"/>
              <a:t>sentros</a:t>
            </a:r>
            <a:r>
              <a:rPr lang="es-ES" dirty="0"/>
              <a:t> que realizan </a:t>
            </a:r>
            <a:r>
              <a:rPr lang="es-ES" dirty="0" err="1"/>
              <a:t>invetigacion</a:t>
            </a:r>
            <a:r>
              <a:rPr lang="es-ES" dirty="0"/>
              <a:t> de </a:t>
            </a:r>
            <a:r>
              <a:rPr lang="es-ES" dirty="0" err="1"/>
              <a:t>digestion</a:t>
            </a:r>
            <a:r>
              <a:rPr lang="es-ES" dirty="0"/>
              <a:t> anaerobia que es donde se realizan experimentos enfocados a estudiar como funciona y como mejorar la producción de </a:t>
            </a:r>
            <a:r>
              <a:rPr lang="es-ES" dirty="0" err="1"/>
              <a:t>biogas.Para</a:t>
            </a:r>
            <a:r>
              <a:rPr lang="es-ES" dirty="0"/>
              <a:t> el CEEPI va a ser muy beneficioso no tanto económicamente pero si le va a ahorrar mucho tiempo y va a facilitar mucho la gestión de la información que se maneja en estos experimentos y va a permitir que las investigaciones sean mas confiables en los resultados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r>
              <a:rPr lang="es-419" dirty="0"/>
              <a:t>Para el 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precisión y fiabilidad de los datos se garantizan mediante la implementación de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mecanismos de validación en tiempo real</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copias de seguridad regulares, y mecanismos de manejo de errores que identifican y corrigen inconsistencias en los datos durante la entrada y procesamiento.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285750" indent="-285750" rtl="0">
              <a:buFont typeface="Arial" panose="020B0604020202020204" pitchFamily="34" charset="0"/>
              <a:buChar char="•"/>
            </a:pPr>
            <a:r>
              <a:rPr lang="es-US" sz="1800" b="1" dirty="0">
                <a:effectLst/>
                <a:latin typeface="Calibri" panose="020F0502020204030204" pitchFamily="34" charset="0"/>
                <a:ea typeface="Calibri" panose="020F0502020204030204" pitchFamily="34" charset="0"/>
                <a:cs typeface="Times New Roman" panose="02020603050405020304" pitchFamily="18" charset="0"/>
              </a:rPr>
              <a:t>Desafíos Técnicos: </a:t>
            </a:r>
            <a:r>
              <a:rPr lang="es-US" sz="1800" dirty="0">
                <a:effectLst/>
                <a:latin typeface="Calibri" panose="020F0502020204030204" pitchFamily="34" charset="0"/>
                <a:ea typeface="Calibri" panose="020F0502020204030204" pitchFamily="34" charset="0"/>
                <a:cs typeface="Times New Roman" panose="02020603050405020304" pitchFamily="18" charset="0"/>
              </a:rPr>
              <a:t>La integración de sensores en tiempo real requiere mejoras en la infraestructura actual para soportar la transmisión continua de datos.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Conyeba</a:t>
            </a:r>
            <a:r>
              <a:rPr lang="es-US" sz="1800" dirty="0">
                <a:effectLst/>
                <a:latin typeface="Calibri" panose="020F0502020204030204" pitchFamily="34" charset="0"/>
                <a:ea typeface="Calibri" panose="020F0502020204030204" pitchFamily="34" charset="0"/>
                <a:cs typeface="Times New Roman" panose="02020603050405020304" pitchFamily="18" charset="0"/>
              </a:rPr>
              <a:t> adaptaciones a los reactores actuales a la tecnología actual que tienen para hacer los experimentos que no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possen</a:t>
            </a:r>
            <a:r>
              <a:rPr lang="es-US" sz="1800" dirty="0">
                <a:effectLst/>
                <a:latin typeface="Calibri" panose="020F0502020204030204" pitchFamily="34" charset="0"/>
                <a:ea typeface="Calibri" panose="020F0502020204030204" pitchFamily="34" charset="0"/>
                <a:cs typeface="Times New Roman" panose="02020603050405020304" pitchFamily="18" charset="0"/>
              </a:rPr>
              <a:t> esos reactores por lo tanto necesitan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adaptarce</a:t>
            </a:r>
            <a:r>
              <a:rPr lang="es-US" sz="1800" dirty="0">
                <a:effectLst/>
                <a:latin typeface="Calibri" panose="020F0502020204030204" pitchFamily="34" charset="0"/>
                <a:ea typeface="Calibri" panose="020F0502020204030204" pitchFamily="34" charset="0"/>
                <a:cs typeface="Times New Roman" panose="02020603050405020304" pitchFamily="18" charset="0"/>
              </a:rPr>
              <a:t> a esos nuevos sensores que se necesitan poner y hay que adaptar esos reactores para poderlo incorporar en su funcionamiento sin que interrumpan el funcionamiento normal del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reactor.además</a:t>
            </a:r>
            <a:r>
              <a:rPr lang="es-US" sz="1800" dirty="0">
                <a:effectLst/>
                <a:latin typeface="Calibri" panose="020F0502020204030204" pitchFamily="34" charset="0"/>
                <a:ea typeface="Calibri" panose="020F0502020204030204" pitchFamily="34" charset="0"/>
                <a:cs typeface="Times New Roman" panose="02020603050405020304" pitchFamily="18" charset="0"/>
              </a:rPr>
              <a:t> hay que garantizar la conectividad y también hay que encontrar sensores que puedan medir los parámetros que necesitan porque no hay sensores que puedan medir lo que se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quisiera,entonces</a:t>
            </a:r>
            <a:r>
              <a:rPr lang="es-US" sz="1800" dirty="0">
                <a:effectLst/>
                <a:latin typeface="Calibri" panose="020F0502020204030204" pitchFamily="34" charset="0"/>
                <a:ea typeface="Calibri" panose="020F0502020204030204" pitchFamily="34" charset="0"/>
                <a:cs typeface="Times New Roman" panose="02020603050405020304" pitchFamily="18" charset="0"/>
              </a:rPr>
              <a:t> el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desafio</a:t>
            </a:r>
            <a:r>
              <a:rPr lang="es-US" sz="1800" dirty="0">
                <a:effectLst/>
                <a:latin typeface="Calibri" panose="020F0502020204030204" pitchFamily="34" charset="0"/>
                <a:ea typeface="Calibri" panose="020F0502020204030204" pitchFamily="34" charset="0"/>
                <a:cs typeface="Times New Roman" panose="02020603050405020304" pitchFamily="18" charset="0"/>
              </a:rPr>
              <a:t> técnico esta en encontrar esos sensores y en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poderlcelo</a:t>
            </a:r>
            <a:r>
              <a:rPr lang="es-US" sz="1800" dirty="0">
                <a:effectLst/>
                <a:latin typeface="Calibri" panose="020F0502020204030204" pitchFamily="34" charset="0"/>
                <a:ea typeface="Calibri" panose="020F0502020204030204" pitchFamily="34" charset="0"/>
                <a:cs typeface="Times New Roman" panose="02020603050405020304" pitchFamily="18" charset="0"/>
              </a:rPr>
              <a:t> incorporar a esos reactores que ya ellos tienen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funcionando.El</a:t>
            </a:r>
            <a:r>
              <a:rPr lang="es-US" sz="1800" dirty="0">
                <a:effectLst/>
                <a:latin typeface="Calibri" panose="020F0502020204030204" pitchFamily="34" charset="0"/>
                <a:ea typeface="Calibri" panose="020F0502020204030204" pitchFamily="34" charset="0"/>
                <a:cs typeface="Times New Roman" panose="02020603050405020304" pitchFamily="18" charset="0"/>
              </a:rPr>
              <a:t> otro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desafio</a:t>
            </a:r>
            <a:r>
              <a:rPr lang="es-US" sz="1800" dirty="0">
                <a:effectLst/>
                <a:latin typeface="Calibri" panose="020F0502020204030204" pitchFamily="34" charset="0"/>
                <a:ea typeface="Calibri" panose="020F0502020204030204" pitchFamily="34" charset="0"/>
                <a:cs typeface="Times New Roman" panose="02020603050405020304" pitchFamily="18" charset="0"/>
              </a:rPr>
              <a:t> es integrar las mediciones de esos sensores con el sistema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actual,que</a:t>
            </a:r>
            <a:r>
              <a:rPr lang="es-US" sz="1800" dirty="0">
                <a:effectLst/>
                <a:latin typeface="Calibri" panose="020F0502020204030204" pitchFamily="34" charset="0"/>
                <a:ea typeface="Calibri" panose="020F0502020204030204" pitchFamily="34" charset="0"/>
                <a:cs typeface="Times New Roman" panose="02020603050405020304" pitchFamily="18" charset="0"/>
              </a:rPr>
              <a:t> el sistema actual tiene una api que puede perfectamente funcionar y que se puede preparar para que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resiva</a:t>
            </a:r>
            <a:r>
              <a:rPr lang="es-US" sz="1800" dirty="0">
                <a:effectLst/>
                <a:latin typeface="Calibri" panose="020F0502020204030204" pitchFamily="34" charset="0"/>
                <a:ea typeface="Calibri" panose="020F0502020204030204" pitchFamily="34" charset="0"/>
                <a:cs typeface="Times New Roman" panose="02020603050405020304" pitchFamily="18" charset="0"/>
              </a:rPr>
              <a:t> los datos que son medidos por los sensores pero para eso es necesario un paso intermedio que puede ser una plataforma de internet de las cosas que te permita recolectar la medición de esos sensores y que sea transmitida a esa plataforma la cual posteriormente entonces seria la que se </a:t>
            </a:r>
            <a:r>
              <a:rPr lang="es-US" sz="1800" dirty="0" err="1">
                <a:effectLst/>
                <a:latin typeface="Calibri" panose="020F0502020204030204" pitchFamily="34" charset="0"/>
                <a:ea typeface="Calibri" panose="020F0502020204030204" pitchFamily="34" charset="0"/>
                <a:cs typeface="Times New Roman" panose="02020603050405020304" pitchFamily="18" charset="0"/>
              </a:rPr>
              <a:t>comunicaria</a:t>
            </a:r>
            <a:r>
              <a:rPr lang="es-US" sz="1800" dirty="0">
                <a:effectLst/>
                <a:latin typeface="Calibri" panose="020F0502020204030204" pitchFamily="34" charset="0"/>
                <a:ea typeface="Calibri" panose="020F0502020204030204" pitchFamily="34" charset="0"/>
                <a:cs typeface="Times New Roman" panose="02020603050405020304" pitchFamily="18" charset="0"/>
              </a:rPr>
              <a:t> con la api para procesar el esos datos correctamente.</a:t>
            </a:r>
          </a:p>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Superación de Desafíos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 implementación de marcos robustos para la integración de datos, el uso de almacenamiento en la nube, y la utilización de técnicas de compresión de datos pueden ayudar a superar estos desafíos. Además, un programa de mantenimiento regular garantizaría la confiabilidad y precisión del sistema. Garantizar el uso de una plataforma de internet de las cosas robusta que permita la recolección de los datos y una buena integración con el sistema existente.</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a:t>
            </a:r>
            <a:endParaRPr lang="es-419" dirty="0">
              <a:effectLst/>
            </a:endParaRPr>
          </a:p>
          <a:p>
            <a:endParaRPr lang="es-419" dirty="0"/>
          </a:p>
          <a:p>
            <a:pPr rtl="0"/>
            <a:r>
              <a:rPr lang="es-419" b="1" dirty="0">
                <a:effectLst/>
              </a:rPr>
              <a:t>Objetivo </a:t>
            </a:r>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p>
          <a:p>
            <a:pPr rtl="0"/>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a:p>
            <a:pPr rtl="0"/>
            <a:r>
              <a:rPr lang="es-ES" dirty="0"/>
              <a:t>Esta pensado para un centro de investigación como el CEEPI no para unidades productoras de </a:t>
            </a:r>
            <a:r>
              <a:rPr lang="es-ES" dirty="0" err="1"/>
              <a:t>biogas</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El sistema no va a estar en un ámbito productivo sino que el sistema esta pensado para centro de investigación como el </a:t>
            </a:r>
            <a:r>
              <a:rPr lang="es-ES" dirty="0" err="1"/>
              <a:t>ceepi</a:t>
            </a:r>
            <a:r>
              <a:rPr lang="es-ES" dirty="0"/>
              <a:t> y que el impacto económico y social fundamental  va a estar dado por el ahorro de tiempo si se implementan este tipo de cosas monitoreo en tiempo real es el ahorro de tiempo de los investigadores realizando </a:t>
            </a:r>
            <a:r>
              <a:rPr lang="es-ES" dirty="0" err="1"/>
              <a:t>analices,el</a:t>
            </a:r>
            <a:r>
              <a:rPr lang="es-ES" dirty="0"/>
              <a:t> ahorro de tiempo de los investigadores teniendo que asistir al centro y </a:t>
            </a:r>
            <a:r>
              <a:rPr lang="es-ES" dirty="0" err="1"/>
              <a:t>transportarce</a:t>
            </a:r>
            <a:r>
              <a:rPr lang="es-ES" dirty="0"/>
              <a:t> pues </a:t>
            </a:r>
            <a:r>
              <a:rPr lang="es-ES" dirty="0" err="1"/>
              <a:t>conyeba</a:t>
            </a:r>
            <a:r>
              <a:rPr lang="es-ES" dirty="0"/>
              <a:t> a ahorro de combustible  y demás porque no tienen que estarse moviendo muchas veces de municipios lejanos que no son exactamente SS  al centro para realizar las mediciones y además que al usar sensores que permitan realizar </a:t>
            </a:r>
            <a:r>
              <a:rPr lang="es-ES" dirty="0" err="1"/>
              <a:t>siertas</a:t>
            </a:r>
            <a:r>
              <a:rPr lang="es-ES" dirty="0"/>
              <a:t> mediciones de manera automática se ahorran el uso de reactivos que normalmente hay que hacer cuando se utilizan experimentos </a:t>
            </a:r>
            <a:r>
              <a:rPr lang="es-ES" dirty="0" err="1"/>
              <a:t>químicos,el</a:t>
            </a:r>
            <a:r>
              <a:rPr lang="es-ES" dirty="0"/>
              <a:t> ahorrar esos recursos permite que tenga un impacto económico favorable porque vas a estar usando un sensor que constantemente va a estar midiendo pero que no lleva el uso de reactivos químicos.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El sistema no está diseñado para un entorno productivo, sino que está pensado para centros de investigación como el CEEPI. El impacto económico y social principal se verá reflejado en el ahorro de tiempo si se implementa el monitoreo en tiempo real. Este ahorro se refleja en varios aspectos:</a:t>
            </a:r>
          </a:p>
          <a:p>
            <a:pPr rtl="0"/>
            <a:endParaRPr lang="es-419" dirty="0"/>
          </a:p>
          <a:p>
            <a:pPr rtl="0"/>
            <a:r>
              <a:rPr lang="es-419" dirty="0"/>
              <a:t>- **Ahorro de tiempo en análisis:** Los investigadores reducirán significativamente el tiempo dedicado a realizar análisis manuales.</a:t>
            </a:r>
          </a:p>
          <a:p>
            <a:pPr rtl="0"/>
            <a:r>
              <a:rPr lang="es-419" dirty="0"/>
              <a:t>- **Reducción de traslados:** Al implementar monitoreo remoto, los investigadores no necesitarán desplazarse frecuentemente al centro, lo que implica un ahorro de combustible y tiempo, especialmente para aquellos que viven en municipios alejados de Sancti Spíritus.</a:t>
            </a:r>
          </a:p>
          <a:p>
            <a:pPr rtl="0"/>
            <a:r>
              <a:rPr lang="es-419" dirty="0"/>
              <a:t>- **Ahorro en reactivos químicos:** Al utilizar sensores que realicen ciertas mediciones de manera automática, se evitará el uso de reactivos, que son necesarios en los experimentos químicos tradicionales. Este ahorro de recursos contribuye a un impacto económico favorable, ya que los sensores pueden realizar mediciones continuas sin necesidad de insumos adicionales.</a:t>
            </a:r>
          </a:p>
          <a:p>
            <a:pPr rtl="0"/>
            <a:endParaRPr lang="es-419" dirty="0"/>
          </a:p>
          <a:p>
            <a:pPr rtl="0"/>
            <a:r>
              <a:rPr lang="es-419" dirty="0"/>
              <a:t>En resumen, la implementación de sensores y monitoreo remoto no solo ahorrará tiempo y recursos, sino que también optimizará los procesos de investigación en centros como el CEEPI.</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14/10/2024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14/10/2024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14/10/2024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18289C-F67D-0075-AC43-14E58D99743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38458" y="2210613"/>
            <a:ext cx="7115084"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1351508"/>
            <a:ext cx="11193379" cy="3785652"/>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PostgreSQL fue la mejor opción para la gestión de bases de datos por su robustez y escalabilidad.</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1337491"/>
            <a:ext cx="10816823" cy="418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enfoque orientado a objetos, combinado con herramientas de código abierto, resultó en un diseño que cumple con los requerimientos iniciales y es flexible para futuras necesidades.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gestiona los datos de los experimentos de manera efectiva, manteniéndose escalable y sostenible en el tiempo.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 Facilita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1720840"/>
            <a:ext cx="1091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implementación incluyó pruebas de aceptación y con la herramienta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para validar el cumplimiento de los requisitos establecidos.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Las pruebas garantizaron una gestión efectiva de los experimentos, ofreciendo una experiencia de usuario intuitiva y eficiente.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Se confirmó que el sistema es operativamente confiable y estable en un entorno real de uso.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no solo cumple los objetivos planteados, sino que también proporciona un marco robusto para la gestión de experimentos, mejorando la eficiencia en el laboratorio.</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8726" y="2206196"/>
            <a:ext cx="10114547" cy="2739211"/>
          </a:xfrm>
          <a:prstGeom prst="rect">
            <a:avLst/>
          </a:prstGeom>
          <a:noFill/>
        </p:spPr>
        <p:txBody>
          <a:bodyPr wrap="square" rtlCol="0">
            <a:spAutoFit/>
          </a:bodyPr>
          <a:lstStyle/>
          <a:p>
            <a:pPr marL="457200" indent="-457200" algn="just">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948443142"/>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060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42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497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81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3143700"/>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364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3036086792"/>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21058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Claridad</a:t>
            </a:r>
            <a:endParaRPr lang="es-US" b="1"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68026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Completitud</a:t>
            </a:r>
            <a:endParaRPr lang="es-US" b="1"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539204"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Corrección</a:t>
            </a:r>
            <a:endParaRPr lang="es-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4689</Words>
  <Application>Microsoft Office PowerPoint</Application>
  <PresentationFormat>Panorámica</PresentationFormat>
  <Paragraphs>293</Paragraphs>
  <Slides>71</Slides>
  <Notes>68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71</vt:i4>
      </vt:variant>
    </vt:vector>
  </HeadingPairs>
  <TitlesOfParts>
    <vt:vector size="83" baseType="lpstr">
      <vt:lpstr>-apple-system</vt:lpstr>
      <vt:lpstr>Arial</vt:lpstr>
      <vt:lpstr>Calibri</vt:lpstr>
      <vt:lpstr>Calibri Light</vt:lpstr>
      <vt:lpstr>Courier New</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2024-10-15T03:35:33Z</dcterms:modified>
</cp:coreProperties>
</file>