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5"/>
  </p:notesMasterIdLst>
  <p:handoutMasterIdLst>
    <p:handoutMasterId r:id="rId76"/>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1" r:id="rId42"/>
    <p:sldId id="311" r:id="rId43"/>
    <p:sldId id="339" r:id="rId44"/>
    <p:sldId id="322" r:id="rId45"/>
    <p:sldId id="323" r:id="rId46"/>
    <p:sldId id="335" r:id="rId47"/>
    <p:sldId id="336" r:id="rId48"/>
    <p:sldId id="337" r:id="rId49"/>
    <p:sldId id="309" r:id="rId50"/>
    <p:sldId id="338" r:id="rId51"/>
    <p:sldId id="341" r:id="rId52"/>
    <p:sldId id="342" r:id="rId53"/>
    <p:sldId id="340" r:id="rId54"/>
    <p:sldId id="351" r:id="rId55"/>
    <p:sldId id="343" r:id="rId56"/>
    <p:sldId id="352" r:id="rId57"/>
    <p:sldId id="344" r:id="rId58"/>
    <p:sldId id="353" r:id="rId59"/>
    <p:sldId id="354" r:id="rId60"/>
    <p:sldId id="355" r:id="rId61"/>
    <p:sldId id="357" r:id="rId62"/>
    <p:sldId id="356" r:id="rId63"/>
    <p:sldId id="360" r:id="rId64"/>
    <p:sldId id="362" r:id="rId65"/>
    <p:sldId id="358" r:id="rId66"/>
    <p:sldId id="359" r:id="rId67"/>
    <p:sldId id="347" r:id="rId68"/>
    <p:sldId id="348" r:id="rId69"/>
    <p:sldId id="345" r:id="rId70"/>
    <p:sldId id="349" r:id="rId71"/>
    <p:sldId id="346" r:id="rId72"/>
    <p:sldId id="350" r:id="rId73"/>
    <p:sldId id="363" r:id="rId7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1522"/>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 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marL="168275" indent="0">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pPr marL="168275" indent="0"/>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 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SzPts val="1000"/>
            <a:buFont typeface="Wingdings" panose="05000000000000000000" pitchFamily="2" charset="2"/>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0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0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6200" rIns="76200" bIns="76200" numCol="1" spcCol="1270" anchor="ctr" anchorCtr="0">
          <a:noAutofit/>
        </a:bodyPr>
        <a:lstStyle/>
        <a:p>
          <a:pPr marL="168275" lvl="0" indent="0" algn="l" defTabSz="1333500">
            <a:lnSpc>
              <a:spcPct val="90000"/>
            </a:lnSpc>
            <a:spcBef>
              <a:spcPct val="0"/>
            </a:spcBef>
            <a:spcAft>
              <a:spcPct val="35000"/>
            </a:spcAft>
            <a:buNone/>
          </a:pPr>
          <a:r>
            <a:rPr lang="es-US" sz="30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0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metodología ruo la usamos para cubrir todo el ciclo de vida del desarrollo del sistema que como parte de uno de sus flujos se encuentra el modelado del negocio donde se muestra el modelo de caso de uso del negocio </a:t>
            </a:r>
          </a:p>
          <a:p>
            <a:pPr rtl="0"/>
            <a:r>
              <a:rPr lang="es-ES" dirty="0"/>
              <a:t> La metodología ruo la usamos para cubrir todo el ciclo de vida del desarrollo del </a:t>
            </a:r>
            <a:r>
              <a:rPr lang="es-ES" dirty="0" err="1"/>
              <a:t>sistema,</a:t>
            </a:r>
            <a:r>
              <a:rPr lang="es-ES" dirty="0" err="1">
                <a:solidFill>
                  <a:srgbClr val="FF0000"/>
                </a:solidFill>
              </a:rPr>
              <a:t>que</a:t>
            </a:r>
            <a:r>
              <a:rPr lang="es-ES" dirty="0">
                <a:solidFill>
                  <a:srgbClr val="FF0000"/>
                </a:solidFill>
              </a:rPr>
              <a:t> en un primer momento hacemos la captura de requerimientos y como primer flujo es el proceso de análisis ,el otro flujo es la </a:t>
            </a:r>
            <a:r>
              <a:rPr lang="es-ES" dirty="0" err="1">
                <a:solidFill>
                  <a:srgbClr val="FF0000"/>
                </a:solidFill>
              </a:rPr>
              <a:t>modelacion</a:t>
            </a:r>
            <a:r>
              <a:rPr lang="es-ES" dirty="0">
                <a:solidFill>
                  <a:srgbClr val="FF0000"/>
                </a:solidFill>
              </a:rPr>
              <a:t> del sistema y después es análisis ,</a:t>
            </a:r>
            <a:r>
              <a:rPr lang="es-ES" dirty="0" err="1">
                <a:solidFill>
                  <a:srgbClr val="FF0000"/>
                </a:solidFill>
              </a:rPr>
              <a:t>implementación,y</a:t>
            </a:r>
            <a:r>
              <a:rPr lang="es-ES" dirty="0">
                <a:solidFill>
                  <a:srgbClr val="FF0000"/>
                </a:solidFill>
              </a:rPr>
              <a:t> pruebas dejando para las recomendaciones el mantenimiento y soporte </a:t>
            </a:r>
            <a:r>
              <a:rPr lang="es-ES" dirty="0"/>
              <a:t>Como parte de uno de los flujos se encuentra el modelado del negocio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Otro de sus flujos es el modelado del sistema que se muestra el modelo de caso de uso del sistema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a:p>
            <a:r>
              <a:rPr lang="es-419" dirty="0"/>
              <a:t>En el diseño de la base de datos, es esencial que se identifiquen las entidades más relevantes que compondrán el sistema. Estas entidades son fundamentales para gestionar la información de manera adecuada y garantizar que se ajusten a los objetos.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Con las entidades y sus relaciones claramente definidas, se presenta ahora el modelo físico de la base de datos, que establece cómo se almacenarán los datos en el sistema, incluyendo tablas, índices y tipos de datos específicos para cada atributo. Como resultado de la transformación del diagrama entidad-relación al modelo físico, se obtiene un diagrama que consta de 15 tablas, teniendo en cuenta las relaciones de muchos a muchos y las transformaciones.</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US" b="0" i="0" dirty="0">
                <a:effectLst/>
                <a:latin typeface="__fkGroteskNeue_598ab8"/>
              </a:rPr>
              <a:t>Luego de definir el diagrama de clases se muestra el diagrama de componentes que muestra cómo los componentes trabajan juntos para lograr las funcionalidades del sistema. </a:t>
            </a:r>
            <a:endParaRPr lang="es-US" dirty="0"/>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US" b="0" i="0" dirty="0">
                <a:effectLst/>
                <a:latin typeface="__fkGroteskNeue_598ab8"/>
              </a:rPr>
              <a:t>El diagrama de despliegue describe cómo se implementará el sistema en un ambiente específico</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Navegador compatible con </a:t>
            </a:r>
            <a:r>
              <a:rPr lang="es-ES" dirty="0" err="1"/>
              <a:t>javascript</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br>
              <a:rPr lang="es-ES" dirty="0"/>
            </a:br>
            <a:r>
              <a:rPr lang="es-US" b="0" i="0" dirty="0">
                <a:effectLst/>
                <a:latin typeface="__fkGroteskNeue_598ab8"/>
              </a:rPr>
              <a:t>Ahora, pasamos a las pruebas del sistema, utilizando la herramienta </a:t>
            </a:r>
            <a:r>
              <a:rPr lang="es-ES" dirty="0" err="1"/>
              <a:t>Laitjaus</a:t>
            </a:r>
            <a:r>
              <a:rPr lang="es-US" b="0" i="0" dirty="0">
                <a:effectLst/>
                <a:latin typeface="__fkGroteskNeue_598ab8"/>
              </a:rPr>
              <a:t>. Esta herramienta automatizada de código abierto es esencial para evaluar la calidad de nuestras páginas web, analizando aspectos como rendimiento, accesibilidad </a:t>
            </a:r>
            <a:r>
              <a:rPr lang="es-US" b="0" i="0" dirty="0" err="1">
                <a:effectLst/>
                <a:latin typeface="__fkGroteskNeue_598ab8"/>
              </a:rPr>
              <a:t>ybuenas</a:t>
            </a:r>
            <a:r>
              <a:rPr lang="es-US" b="0" i="0" dirty="0">
                <a:effectLst/>
                <a:latin typeface="__fkGroteskNeue_598ab8"/>
              </a:rPr>
              <a:t> practicas.</a:t>
            </a:r>
            <a:endParaRPr lang="es-US" dirty="0"/>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algn="l">
              <a:buFont typeface="+mj-lt"/>
              <a:buAutoNum type="arabicPeriod"/>
            </a:pPr>
            <a:r>
              <a:rPr lang="es-419" b="1" i="0" dirty="0">
                <a:effectLst/>
                <a:highlight>
                  <a:srgbClr val="FFFFFF"/>
                </a:highlight>
                <a:latin typeface="D-DINExp"/>
              </a:rPr>
              <a:t>Pérdida de información</a:t>
            </a:r>
            <a:r>
              <a:rPr lang="es-419" b="0" i="0" dirty="0">
                <a:effectLst/>
                <a:highlight>
                  <a:srgbClr val="FFFFFF"/>
                </a:highlight>
                <a:latin typeface="D-DINExp"/>
              </a:rPr>
              <a:t>: Al usar Excel para guardar datos experimentales, hay un riesgo de corrupción de archivos por fallos o errores. Esto puede causar la pérdida de datos importantes, afectando los resultados de la investigación.</a:t>
            </a:r>
          </a:p>
          <a:p>
            <a:pPr algn="l">
              <a:buFont typeface="+mj-lt"/>
              <a:buAutoNum type="arabicPeriod"/>
            </a:pPr>
            <a:r>
              <a:rPr lang="es-419" b="1" i="0" dirty="0">
                <a:effectLst/>
                <a:highlight>
                  <a:srgbClr val="FFFFFF"/>
                </a:highlight>
                <a:latin typeface="D-DINExp"/>
              </a:rPr>
              <a:t>Dificultad de acceso a la información</a:t>
            </a:r>
            <a:r>
              <a:rPr lang="es-419" b="0" i="0" dirty="0">
                <a:effectLst/>
                <a:highlight>
                  <a:srgbClr val="FFFFFF"/>
                </a:highlight>
                <a:latin typeface="D-DINExp"/>
              </a:rPr>
              <a:t>: Si los datos están en varios archivos de Excel o los permisos no se manejan bien, puede ser complicado que los investigadores encuentren la información necesaria a tiempo. Esto puede frenar la colaboración y retrasar el avance del trabajo.</a:t>
            </a:r>
          </a:p>
          <a:p>
            <a:pPr algn="l">
              <a:buFont typeface="+mj-lt"/>
              <a:buAutoNum type="arabicPeriod"/>
            </a:pPr>
            <a:r>
              <a:rPr lang="es-419" b="1" i="0" dirty="0">
                <a:effectLst/>
                <a:highlight>
                  <a:srgbClr val="FFFFFF"/>
                </a:highlight>
                <a:latin typeface="D-DINExp"/>
              </a:rPr>
              <a:t>Inconsistencia en los datos</a:t>
            </a:r>
            <a:r>
              <a:rPr lang="es-419" b="0" i="0" dirty="0">
                <a:effectLst/>
                <a:highlight>
                  <a:srgbClr val="FFFFFF"/>
                </a:highlight>
                <a:latin typeface="D-DINExp"/>
              </a:rPr>
              <a:t>: Si distintos investigadores trabajan con versiones separadas de archivos de Excel sin un buen control de versiones, pueden surgir discrepancias. Esto lleva a datos contradictorios, dificultando el análisis y generando conclusiones poco fiables.</a:t>
            </a:r>
          </a:p>
          <a:p>
            <a:pPr algn="l">
              <a:buFont typeface="+mj-lt"/>
              <a:buAutoNum type="arabicPeriod"/>
            </a:pPr>
            <a:r>
              <a:rPr lang="es-419" b="1" i="0" dirty="0">
                <a:effectLst/>
                <a:highlight>
                  <a:srgbClr val="FFFFFF"/>
                </a:highlight>
                <a:latin typeface="D-DINExp"/>
              </a:rPr>
              <a:t>Dificultad en el procesamiento de grandes volúmenes de información</a:t>
            </a:r>
            <a:r>
              <a:rPr lang="es-419" b="0" i="0" dirty="0">
                <a:effectLst/>
                <a:highlight>
                  <a:srgbClr val="FFFFFF"/>
                </a:highlight>
                <a:latin typeface="D-DINExp"/>
              </a:rPr>
              <a:t>: A medida que se recopila más data, Excel puede no ser capaz de gestionar grandes y complejas acumulaciones de información de manera eficiente. </a:t>
            </a:r>
            <a:r>
              <a:rPr lang="es-419" b="0" i="0">
                <a:effectLst/>
                <a:highlight>
                  <a:srgbClr val="FFFFFF"/>
                </a:highlight>
                <a:latin typeface="D-DINExp"/>
              </a:rPr>
              <a:t>Esto genera lentitud y complica el análisis de tendencias o la obtención de conocimientos útiles</a:t>
            </a:r>
          </a:p>
          <a:p>
            <a:pPr algn="l">
              <a:buFont typeface="+mj-lt"/>
              <a:buAutoNum type="arabicPeriod"/>
            </a:pPr>
            <a:endParaRPr lang="es-419" b="0" i="0" u="sng" dirty="0">
              <a:solidFill>
                <a:srgbClr val="111111"/>
              </a:solidFill>
              <a:effectLst/>
              <a:highlight>
                <a:srgbClr val="FFFFFF"/>
              </a:highlight>
              <a:latin typeface="-apple-system"/>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49</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A partir de la situación problemática descrita anteriormente, se define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dar cumplimiento al objetivo general se plantean las siguientes preguntas de investigación </a:t>
            </a:r>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73</a:t>
            </a:fld>
            <a:endParaRPr lang="es-ES"/>
          </a:p>
        </p:txBody>
      </p:sp>
    </p:spTree>
    <p:extLst>
      <p:ext uri="{BB962C8B-B14F-4D97-AF65-F5344CB8AC3E}">
        <p14:creationId xmlns:p14="http://schemas.microsoft.com/office/powerpoint/2010/main" val="47194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CU" dirty="0"/>
              <a:t>Con el objetivo de responder las preguntas de investigación se definieron las siguientes tareas de investigación </a:t>
            </a:r>
            <a:endParaRPr lang="es-419" dirty="0">
              <a:effectLst/>
            </a:endParaRP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628650" lvl="1" indent="-171450" algn="l">
              <a:buFont typeface="Arial" panose="020B0604020202020204" pitchFamily="34" charset="0"/>
              <a:buChar char="•"/>
            </a:pPr>
            <a:r>
              <a:rPr lang="es-US" b="0" i="0" dirty="0">
                <a:effectLst/>
                <a:latin typeface="__fkGroteskNeue_598ab8"/>
              </a:rPr>
              <a:t>RUP (</a:t>
            </a:r>
            <a:r>
              <a:rPr lang="es-US" b="0" i="0" dirty="0" err="1">
                <a:effectLst/>
                <a:latin typeface="__fkGroteskNeue_598ab8"/>
              </a:rPr>
              <a:t>Rational</a:t>
            </a:r>
            <a:r>
              <a:rPr lang="es-US" b="0" i="0" dirty="0">
                <a:effectLst/>
                <a:latin typeface="__fkGroteskNeue_598ab8"/>
              </a:rPr>
              <a:t> </a:t>
            </a:r>
            <a:r>
              <a:rPr lang="es-US" b="0" i="0" dirty="0" err="1">
                <a:effectLst/>
                <a:latin typeface="__fkGroteskNeue_598ab8"/>
              </a:rPr>
              <a:t>Unified</a:t>
            </a:r>
            <a:r>
              <a:rPr lang="es-US" b="0" i="0" dirty="0">
                <a:effectLst/>
                <a:latin typeface="__fkGroteskNeue_598ab8"/>
              </a:rPr>
              <a:t> </a:t>
            </a:r>
            <a:r>
              <a:rPr lang="es-US" b="0" i="0" dirty="0" err="1">
                <a:effectLst/>
                <a:latin typeface="__fkGroteskNeue_598ab8"/>
              </a:rPr>
              <a:t>Process</a:t>
            </a:r>
            <a:r>
              <a:rPr lang="es-US" b="0" i="0" dirty="0">
                <a:effectLst/>
                <a:latin typeface="__fkGroteskNeue_598ab8"/>
              </a:rPr>
              <a:t>): Proporciona un enfoque estructurado para el desarrollo eficiente del sistema.</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PostgreSQL: Ofrece una base de datos robusta y escalable, ideal para manejar grandes volúmenes de información.</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a:effectLst/>
                <a:latin typeface="__fkGroteskNeue_598ab8"/>
              </a:rPr>
              <a:t>Express.js: Facilita la creación de una API eficiente para la interacción entre el </a:t>
            </a:r>
            <a:r>
              <a:rPr lang="es-US" b="0" i="0" dirty="0" err="1">
                <a:effectLst/>
                <a:latin typeface="__fkGroteskNeue_598ab8"/>
              </a:rPr>
              <a:t>front-end</a:t>
            </a:r>
            <a:r>
              <a:rPr lang="es-US" b="0" i="0" dirty="0">
                <a:effectLst/>
                <a:latin typeface="__fkGroteskNeue_598ab8"/>
              </a:rPr>
              <a:t> y la base de datos.</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err="1">
                <a:effectLst/>
                <a:latin typeface="__fkGroteskNeue_598ab8"/>
              </a:rPr>
              <a:t>Nuxt</a:t>
            </a:r>
            <a:r>
              <a:rPr lang="es-US" b="0" i="0" dirty="0">
                <a:effectLst/>
                <a:latin typeface="__fkGroteskNeue_598ab8"/>
              </a:rPr>
              <a:t> 3: Permite desarrollar aplicaciones web modernas y rápidas, mejorando la experiencia del usuario.</a:t>
            </a:r>
          </a:p>
          <a:p>
            <a:pPr marL="628650" lvl="1" indent="-171450" algn="l">
              <a:buFont typeface="Arial" panose="020B0604020202020204" pitchFamily="34" charset="0"/>
              <a:buChar char="•"/>
            </a:pPr>
            <a:endParaRPr lang="es-US" b="0" i="0" dirty="0">
              <a:effectLst/>
              <a:latin typeface="__fkGroteskNeue_598ab8"/>
            </a:endParaRPr>
          </a:p>
          <a:p>
            <a:pPr marL="628650" lvl="1" indent="-171450" algn="l">
              <a:buFont typeface="Arial" panose="020B0604020202020204" pitchFamily="34" charset="0"/>
              <a:buChar char="•"/>
            </a:pPr>
            <a:r>
              <a:rPr lang="es-US" b="0" i="0" dirty="0" err="1">
                <a:effectLst/>
                <a:latin typeface="__fkGroteskNeue_598ab8"/>
              </a:rPr>
              <a:t>Tailwind</a:t>
            </a:r>
            <a:r>
              <a:rPr lang="es-US" b="0" i="0" dirty="0">
                <a:effectLst/>
                <a:latin typeface="__fkGroteskNeue_598ab8"/>
              </a:rPr>
              <a:t> CSS: Agiliza el diseño de interfaces atractivas y responsivas, asegurando accesibilidad y usabilidad.</a:t>
            </a:r>
          </a:p>
          <a:p>
            <a:endParaRPr lang="es-419" b="1" dirty="0"/>
          </a:p>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6.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70.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120297" y="4533902"/>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1161388" y="2688017"/>
            <a:ext cx="10556526" cy="2554545"/>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r>
              <a:rPr lang="es-419" sz="3200" b="1" dirty="0">
                <a:effectLst/>
              </a:rPr>
              <a:t>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641684" y="1728517"/>
            <a:ext cx="10531642" cy="3400966"/>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 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 PostgreSQL fue la mejor opción para la gestión de bases de datos por su robustez y escalabilidad. 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2274838"/>
            <a:ext cx="108168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El enfoque orientado a objetos, combinado con herramientas de código abierto, resultó en un diseño que cumple con los requerimientos iniciales y es flexible para futuras necesidades. </a:t>
            </a: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2090172"/>
            <a:ext cx="109115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utilización de pruebas de aceptación permitió comprobar el correcto funcionamiento del sistema en los escenarios previstos. El manejo correcto de errores permite informar al usuario de cualquier problema que se puede presentar durante el uso del mismo y los motivos que lo provocaron. Además, la realización</a:t>
            </a:r>
            <a:r>
              <a:rPr kumimoji="0" lang="en-US" altLang="es-US" sz="2400" i="0" u="none" strike="noStrike" cap="none" normalizeH="0" baseline="0" dirty="0">
                <a:ln>
                  <a:noFill/>
                </a:ln>
                <a:solidFill>
                  <a:schemeClr val="tx1"/>
                </a:solidFill>
                <a:effectLst/>
                <a:latin typeface="Arial" panose="020B0604020202020204" pitchFamily="34" charset="0"/>
              </a:rPr>
              <a:t> de </a:t>
            </a:r>
            <a:r>
              <a:rPr kumimoji="0" lang="es-US" altLang="es-US" sz="2400" i="0" u="none" strike="noStrike" cap="none" normalizeH="0" baseline="0" dirty="0">
                <a:ln>
                  <a:noFill/>
                </a:ln>
                <a:solidFill>
                  <a:schemeClr val="tx1"/>
                </a:solidFill>
                <a:effectLst/>
                <a:latin typeface="Arial" panose="020B0604020202020204" pitchFamily="34" charset="0"/>
              </a:rPr>
              <a:t>pruebas del funcionamiento del sistema utilizando la herramienta Google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a:t>
            </a:r>
            <a:r>
              <a:rPr lang="es-US" altLang="es-US" sz="2400" dirty="0">
                <a:latin typeface="Arial" panose="020B0604020202020204" pitchFamily="34" charset="0"/>
              </a:rPr>
              <a:t>permitió comprobar que el sistema funciona de manera eficiente y sigue buenas prácticas de desarrollo</a:t>
            </a:r>
            <a:r>
              <a:rPr kumimoji="0" lang="es-US" altLang="es-US" sz="240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063109" y="95706"/>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861769417"/>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915403" y="1563850"/>
            <a:ext cx="10361194" cy="3730300"/>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04301"/>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807118" y="998620"/>
            <a:ext cx="10361195" cy="529375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p>
          <a:p>
            <a:pPr algn="just" rtl="0"/>
            <a:endParaRPr lang="es-419" sz="2000" u="sng"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pues es necesario adaptarlos a los nuevos sensores que se necesitan instalar de manera que no interrumpan su operación normal.</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Además, es necesario encontrar sensores que puedan medir los parámetros requeridos, ya que no existen sensores que puedan medir todo lo deseado. </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se puede preparar para recibir los datos medidos por los sensores. Sin embargo, para ello es necesario un paso intermedio: una plataforma de Internet de las Cosas que permita recolectar las mediciones de los sensores y transmitirlas a esa plataforma. </a:t>
            </a: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1009650" y="2167116"/>
            <a:ext cx="10172700" cy="252376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El mantenimiento de sensores en tiempo real requiere monitoreo constante, calibración y reemplazos ocasionales, lo cual incrementa los costos operativos. </a:t>
            </a:r>
            <a:endParaRPr lang="es-US" sz="2000" kern="100" dirty="0">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S" sz="2000" kern="100" dirty="0">
                <a:effectLst/>
                <a:latin typeface="Arial" panose="020B0604020202020204" pitchFamily="34" charset="0"/>
                <a:ea typeface="Calibri" panose="020F0502020204030204" pitchFamily="34" charset="0"/>
                <a:cs typeface="Arial" panose="020B0604020202020204" pitchFamily="34" charset="0"/>
              </a:rPr>
              <a:t>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888332" y="1418210"/>
            <a:ext cx="10415336" cy="3754874"/>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endParaRPr lang="es-419" sz="2000" b="1"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marL="342900" indent="-342900" algn="just" rtl="0">
              <a:buFont typeface="Arial" panose="020B0604020202020204" pitchFamily="34" charset="0"/>
              <a:buChar char="•"/>
            </a:pPr>
            <a:endParaRPr lang="es-419" sz="2000" dirty="0">
              <a:latin typeface="Arial" panose="020B0604020202020204" pitchFamily="34" charset="0"/>
              <a:cs typeface="Arial" panose="020B0604020202020204" pitchFamily="34" charset="0"/>
            </a:endParaRPr>
          </a:p>
          <a:p>
            <a:pPr marL="342900" indent="-342900" algn="just" rtl="0">
              <a:buFont typeface="Arial" panose="020B0604020202020204" pitchFamily="34" charset="0"/>
              <a:buChar char="•"/>
            </a:pPr>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3069"/>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1069683" y="1864895"/>
            <a:ext cx="10052634" cy="4431983"/>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4126746606"/>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85769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5583</Words>
  <Application>Microsoft Office PowerPoint</Application>
  <PresentationFormat>Panorámica</PresentationFormat>
  <Paragraphs>361</Paragraphs>
  <Slides>73</Slides>
  <Notes>70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73</vt:i4>
      </vt:variant>
    </vt:vector>
  </HeadingPairs>
  <TitlesOfParts>
    <vt:vector size="87" baseType="lpstr">
      <vt:lpstr>__fkGroteskNeue_598ab8</vt:lpstr>
      <vt:lpstr>-apple-system</vt:lpstr>
      <vt:lpstr>Arial</vt:lpstr>
      <vt:lpstr>Calibri</vt:lpstr>
      <vt:lpstr>Calibri Light</vt:lpstr>
      <vt:lpstr>Courier New</vt:lpstr>
      <vt:lpstr>D-DINExp</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2024-10-16T03:10:54Z</dcterms:modified>
</cp:coreProperties>
</file>