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5"/>
  </p:notesMasterIdLst>
  <p:handoutMasterIdLst>
    <p:handoutMasterId r:id="rId76"/>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1" r:id="rId42"/>
    <p:sldId id="311" r:id="rId43"/>
    <p:sldId id="339" r:id="rId44"/>
    <p:sldId id="322" r:id="rId45"/>
    <p:sldId id="323" r:id="rId46"/>
    <p:sldId id="335" r:id="rId47"/>
    <p:sldId id="336" r:id="rId48"/>
    <p:sldId id="337" r:id="rId49"/>
    <p:sldId id="309" r:id="rId50"/>
    <p:sldId id="338" r:id="rId51"/>
    <p:sldId id="341" r:id="rId52"/>
    <p:sldId id="342" r:id="rId53"/>
    <p:sldId id="340" r:id="rId54"/>
    <p:sldId id="351" r:id="rId55"/>
    <p:sldId id="343" r:id="rId56"/>
    <p:sldId id="352" r:id="rId57"/>
    <p:sldId id="344" r:id="rId58"/>
    <p:sldId id="353" r:id="rId59"/>
    <p:sldId id="354" r:id="rId60"/>
    <p:sldId id="355" r:id="rId61"/>
    <p:sldId id="357" r:id="rId62"/>
    <p:sldId id="356" r:id="rId63"/>
    <p:sldId id="360" r:id="rId64"/>
    <p:sldId id="362" r:id="rId65"/>
    <p:sldId id="358" r:id="rId66"/>
    <p:sldId id="359" r:id="rId67"/>
    <p:sldId id="347" r:id="rId68"/>
    <p:sldId id="348" r:id="rId69"/>
    <p:sldId id="345" r:id="rId70"/>
    <p:sldId id="349" r:id="rId71"/>
    <p:sldId id="346" r:id="rId72"/>
    <p:sldId id="350" r:id="rId73"/>
    <p:sldId id="363" r:id="rId7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00" d="100"/>
        <a:sy n="100" d="100"/>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 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75B1D5-3E59-433E-936B-6B2D0A4818CD}" type="doc">
      <dgm:prSet loTypeId="urn:microsoft.com/office/officeart/2005/8/layout/pyramid2" loCatId="pyramid" qsTypeId="urn:microsoft.com/office/officeart/2005/8/quickstyle/simple3" qsCatId="simple" csTypeId="urn:microsoft.com/office/officeart/2005/8/colors/accent1_2" csCatId="accent1" phldr="1"/>
      <dgm:spPr/>
    </dgm:pt>
    <dgm:pt modelId="{A91B088F-826E-4EF2-A1D1-366413A0264E}">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dirty="0">
            <a:latin typeface="Arial" panose="020B0604020202020204" pitchFamily="34" charset="0"/>
            <a:cs typeface="Arial" panose="020B0604020202020204" pitchFamily="34" charset="0"/>
          </a:endParaRPr>
        </a:p>
      </dgm:t>
    </dgm:pt>
    <dgm:pt modelId="{F1D38874-E4B8-45D6-AC7D-2A883BBCDC22}" type="parTrans" cxnId="{A30F0B7A-0446-43AC-B64C-6931113EA1F9}">
      <dgm:prSet/>
      <dgm:spPr/>
      <dgm:t>
        <a:bodyPr/>
        <a:lstStyle/>
        <a:p>
          <a:endParaRPr lang="es-US"/>
        </a:p>
      </dgm:t>
    </dgm:pt>
    <dgm:pt modelId="{40E99B8D-565E-4E8A-B914-CFCCAEB33FA2}" type="sibTrans" cxnId="{A30F0B7A-0446-43AC-B64C-6931113EA1F9}">
      <dgm:prSet/>
      <dgm:spPr/>
      <dgm:t>
        <a:bodyPr/>
        <a:lstStyle/>
        <a:p>
          <a:endParaRPr lang="es-US"/>
        </a:p>
      </dgm:t>
    </dgm:pt>
    <dgm:pt modelId="{925F0340-438B-45FF-B6D9-24FF472696E2}">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dirty="0">
            <a:latin typeface="Arial" panose="020B0604020202020204" pitchFamily="34" charset="0"/>
            <a:cs typeface="Arial" panose="020B0604020202020204" pitchFamily="34" charset="0"/>
          </a:endParaRPr>
        </a:p>
      </dgm:t>
    </dgm:pt>
    <dgm:pt modelId="{43CE5734-99B9-4F88-971D-93D5E9A7FD2C}" type="parTrans" cxnId="{56BC90C4-DC81-49D5-91ED-595202A48589}">
      <dgm:prSet/>
      <dgm:spPr/>
      <dgm:t>
        <a:bodyPr/>
        <a:lstStyle/>
        <a:p>
          <a:endParaRPr lang="es-US"/>
        </a:p>
      </dgm:t>
    </dgm:pt>
    <dgm:pt modelId="{2EEC8ED0-D12A-4821-B9B8-10E75C66B52A}" type="sibTrans" cxnId="{56BC90C4-DC81-49D5-91ED-595202A48589}">
      <dgm:prSet/>
      <dgm:spPr/>
      <dgm:t>
        <a:bodyPr/>
        <a:lstStyle/>
        <a:p>
          <a:endParaRPr lang="es-US"/>
        </a:p>
      </dgm:t>
    </dgm:pt>
    <dgm:pt modelId="{ACC9005B-B9C3-408A-B04D-A2CD0A90ACF1}">
      <dgm:prSet phldrT="[Texto]" custT="1"/>
      <dgm:spPr/>
      <dgm:t>
        <a:bodyPr/>
        <a:lstStyle/>
        <a:p>
          <a:pPr algn="just">
            <a:buSzPts val="1000"/>
            <a:buFont typeface="Courier New" panose="02070309020205020404" pitchFamily="49" charset="0"/>
            <a:buChar char="o"/>
          </a:pPr>
          <a:r>
            <a:rPr lang="es-US" sz="20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dirty="0">
            <a:latin typeface="Arial" panose="020B0604020202020204" pitchFamily="34" charset="0"/>
            <a:cs typeface="Arial" panose="020B0604020202020204" pitchFamily="34" charset="0"/>
          </a:endParaRPr>
        </a:p>
      </dgm:t>
    </dgm:pt>
    <dgm:pt modelId="{28FBB3B1-D183-4594-A968-7448B1342E84}" type="parTrans" cxnId="{2C8E9031-E78C-4325-9A08-AD24074BEB33}">
      <dgm:prSet/>
      <dgm:spPr/>
      <dgm:t>
        <a:bodyPr/>
        <a:lstStyle/>
        <a:p>
          <a:endParaRPr lang="es-US"/>
        </a:p>
      </dgm:t>
    </dgm:pt>
    <dgm:pt modelId="{2C09AB73-6A96-4914-982A-5BD01FA510EF}" type="sibTrans" cxnId="{2C8E9031-E78C-4325-9A08-AD24074BEB33}">
      <dgm:prSet/>
      <dgm:spPr/>
      <dgm:t>
        <a:bodyPr/>
        <a:lstStyle/>
        <a:p>
          <a:endParaRPr lang="es-US"/>
        </a:p>
      </dgm:t>
    </dgm:pt>
    <dgm:pt modelId="{1ED13C05-2FB4-49D9-963D-50A7EAADDC16}" type="pres">
      <dgm:prSet presAssocID="{2F75B1D5-3E59-433E-936B-6B2D0A4818CD}" presName="compositeShape" presStyleCnt="0">
        <dgm:presLayoutVars>
          <dgm:dir/>
          <dgm:resizeHandles/>
        </dgm:presLayoutVars>
      </dgm:prSet>
      <dgm:spPr/>
    </dgm:pt>
    <dgm:pt modelId="{C136892C-5A83-4CBB-BA23-76D94C89DFD2}" type="pres">
      <dgm:prSet presAssocID="{2F75B1D5-3E59-433E-936B-6B2D0A4818CD}" presName="pyramid" presStyleLbl="node1" presStyleIdx="0" presStyleCnt="1"/>
      <dgm:spPr/>
    </dgm:pt>
    <dgm:pt modelId="{E23564DE-7E62-4E7E-A5DB-474861DEDC4F}" type="pres">
      <dgm:prSet presAssocID="{2F75B1D5-3E59-433E-936B-6B2D0A4818CD}" presName="theList" presStyleCnt="0"/>
      <dgm:spPr/>
    </dgm:pt>
    <dgm:pt modelId="{74E1EF27-197F-427E-AE6C-C3D58586B7D6}" type="pres">
      <dgm:prSet presAssocID="{A91B088F-826E-4EF2-A1D1-366413A0264E}" presName="aNode" presStyleLbl="fgAcc1" presStyleIdx="0" presStyleCnt="3" custScaleX="272976">
        <dgm:presLayoutVars>
          <dgm:bulletEnabled val="1"/>
        </dgm:presLayoutVars>
      </dgm:prSet>
      <dgm:spPr/>
    </dgm:pt>
    <dgm:pt modelId="{32AD64D0-0624-4617-8F26-59BDE58BD1F7}" type="pres">
      <dgm:prSet presAssocID="{A91B088F-826E-4EF2-A1D1-366413A0264E}" presName="aSpace" presStyleCnt="0"/>
      <dgm:spPr/>
    </dgm:pt>
    <dgm:pt modelId="{BF5B6500-FBEF-4C45-9B34-15C228B030A3}" type="pres">
      <dgm:prSet presAssocID="{925F0340-438B-45FF-B6D9-24FF472696E2}" presName="aNode" presStyleLbl="fgAcc1" presStyleIdx="1" presStyleCnt="3" custScaleX="269636">
        <dgm:presLayoutVars>
          <dgm:bulletEnabled val="1"/>
        </dgm:presLayoutVars>
      </dgm:prSet>
      <dgm:spPr/>
    </dgm:pt>
    <dgm:pt modelId="{4DC41EA5-C8D0-465C-BDBD-BF491C2BB4EF}" type="pres">
      <dgm:prSet presAssocID="{925F0340-438B-45FF-B6D9-24FF472696E2}" presName="aSpace" presStyleCnt="0"/>
      <dgm:spPr/>
    </dgm:pt>
    <dgm:pt modelId="{4D926E7D-4931-4721-B3FC-F015F4CBBD18}" type="pres">
      <dgm:prSet presAssocID="{ACC9005B-B9C3-408A-B04D-A2CD0A90ACF1}" presName="aNode" presStyleLbl="fgAcc1" presStyleIdx="2" presStyleCnt="3" custScaleX="267510">
        <dgm:presLayoutVars>
          <dgm:bulletEnabled val="1"/>
        </dgm:presLayoutVars>
      </dgm:prSet>
      <dgm:spPr/>
    </dgm:pt>
    <dgm:pt modelId="{C19FE47D-240E-4E8A-BC7F-7B2F62CA4526}" type="pres">
      <dgm:prSet presAssocID="{ACC9005B-B9C3-408A-B04D-A2CD0A90ACF1}" presName="aSpace" presStyleCnt="0"/>
      <dgm:spPr/>
    </dgm:pt>
  </dgm:ptLst>
  <dgm:cxnLst>
    <dgm:cxn modelId="{B83C8722-E13C-46B5-B36A-9A847C0997D9}" type="presOf" srcId="{ACC9005B-B9C3-408A-B04D-A2CD0A90ACF1}" destId="{4D926E7D-4931-4721-B3FC-F015F4CBBD18}" srcOrd="0" destOrd="0" presId="urn:microsoft.com/office/officeart/2005/8/layout/pyramid2"/>
    <dgm:cxn modelId="{2C8E9031-E78C-4325-9A08-AD24074BEB33}" srcId="{2F75B1D5-3E59-433E-936B-6B2D0A4818CD}" destId="{ACC9005B-B9C3-408A-B04D-A2CD0A90ACF1}" srcOrd="2" destOrd="0" parTransId="{28FBB3B1-D183-4594-A968-7448B1342E84}" sibTransId="{2C09AB73-6A96-4914-982A-5BD01FA510EF}"/>
    <dgm:cxn modelId="{A30F0B7A-0446-43AC-B64C-6931113EA1F9}" srcId="{2F75B1D5-3E59-433E-936B-6B2D0A4818CD}" destId="{A91B088F-826E-4EF2-A1D1-366413A0264E}" srcOrd="0" destOrd="0" parTransId="{F1D38874-E4B8-45D6-AC7D-2A883BBCDC22}" sibTransId="{40E99B8D-565E-4E8A-B914-CFCCAEB33FA2}"/>
    <dgm:cxn modelId="{DE25A27C-571F-48D2-BE8C-ACD7905C6470}" type="presOf" srcId="{925F0340-438B-45FF-B6D9-24FF472696E2}" destId="{BF5B6500-FBEF-4C45-9B34-15C228B030A3}" srcOrd="0" destOrd="0" presId="urn:microsoft.com/office/officeart/2005/8/layout/pyramid2"/>
    <dgm:cxn modelId="{3251DCBD-65E3-4FA5-886A-6A6EBB8E493F}" type="presOf" srcId="{2F75B1D5-3E59-433E-936B-6B2D0A4818CD}" destId="{1ED13C05-2FB4-49D9-963D-50A7EAADDC16}" srcOrd="0" destOrd="0" presId="urn:microsoft.com/office/officeart/2005/8/layout/pyramid2"/>
    <dgm:cxn modelId="{56BC90C4-DC81-49D5-91ED-595202A48589}" srcId="{2F75B1D5-3E59-433E-936B-6B2D0A4818CD}" destId="{925F0340-438B-45FF-B6D9-24FF472696E2}" srcOrd="1" destOrd="0" parTransId="{43CE5734-99B9-4F88-971D-93D5E9A7FD2C}" sibTransId="{2EEC8ED0-D12A-4821-B9B8-10E75C66B52A}"/>
    <dgm:cxn modelId="{8E3CABC7-18BA-454B-B0AE-61E1FFC85797}" type="presOf" srcId="{A91B088F-826E-4EF2-A1D1-366413A0264E}" destId="{74E1EF27-197F-427E-AE6C-C3D58586B7D6}" srcOrd="0" destOrd="0" presId="urn:microsoft.com/office/officeart/2005/8/layout/pyramid2"/>
    <dgm:cxn modelId="{E6B68D06-E915-476A-88EE-D752C6A68251}" type="presParOf" srcId="{1ED13C05-2FB4-49D9-963D-50A7EAADDC16}" destId="{C136892C-5A83-4CBB-BA23-76D94C89DFD2}" srcOrd="0" destOrd="0" presId="urn:microsoft.com/office/officeart/2005/8/layout/pyramid2"/>
    <dgm:cxn modelId="{4A97E29F-C25C-49B3-9005-3FB175E5E554}" type="presParOf" srcId="{1ED13C05-2FB4-49D9-963D-50A7EAADDC16}" destId="{E23564DE-7E62-4E7E-A5DB-474861DEDC4F}" srcOrd="1" destOrd="0" presId="urn:microsoft.com/office/officeart/2005/8/layout/pyramid2"/>
    <dgm:cxn modelId="{1A3E6375-7198-40DF-B8DF-79F09FAF465B}" type="presParOf" srcId="{E23564DE-7E62-4E7E-A5DB-474861DEDC4F}" destId="{74E1EF27-197F-427E-AE6C-C3D58586B7D6}" srcOrd="0" destOrd="0" presId="urn:microsoft.com/office/officeart/2005/8/layout/pyramid2"/>
    <dgm:cxn modelId="{0572EBA2-FC71-4522-8E95-F5FAF5D9667C}" type="presParOf" srcId="{E23564DE-7E62-4E7E-A5DB-474861DEDC4F}" destId="{32AD64D0-0624-4617-8F26-59BDE58BD1F7}" srcOrd="1" destOrd="0" presId="urn:microsoft.com/office/officeart/2005/8/layout/pyramid2"/>
    <dgm:cxn modelId="{1776E940-B2DD-4194-8E9C-FCE2C45C37CD}" type="presParOf" srcId="{E23564DE-7E62-4E7E-A5DB-474861DEDC4F}" destId="{BF5B6500-FBEF-4C45-9B34-15C228B030A3}" srcOrd="2" destOrd="0" presId="urn:microsoft.com/office/officeart/2005/8/layout/pyramid2"/>
    <dgm:cxn modelId="{4742A8D0-714B-4D45-AFF8-44631B23927E}" type="presParOf" srcId="{E23564DE-7E62-4E7E-A5DB-474861DEDC4F}" destId="{4DC41EA5-C8D0-465C-BDBD-BF491C2BB4EF}" srcOrd="3" destOrd="0" presId="urn:microsoft.com/office/officeart/2005/8/layout/pyramid2"/>
    <dgm:cxn modelId="{1BE83907-395F-4705-AFCF-598CC4D5C601}" type="presParOf" srcId="{E23564DE-7E62-4E7E-A5DB-474861DEDC4F}" destId="{4D926E7D-4931-4721-B3FC-F015F4CBBD18}" srcOrd="4" destOrd="0" presId="urn:microsoft.com/office/officeart/2005/8/layout/pyramid2"/>
    <dgm:cxn modelId="{5BD7011B-8D22-4881-A921-2BCB50D66B31}" type="presParOf" srcId="{E23564DE-7E62-4E7E-A5DB-474861DEDC4F}" destId="{C19FE47D-240E-4E8A-BC7F-7B2F62CA452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EB37B-F768-4C58-B062-9A5EEBAB92CC}"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s-US"/>
        </a:p>
      </dgm:t>
    </dgm:pt>
    <dgm:pt modelId="{61E2261C-411A-4D5F-B137-1F7FBD2B5FDB}">
      <dgm:prSet phldrT="[Texto]" custT="1"/>
      <dgm:spPr/>
      <dgm:t>
        <a:bodyPr/>
        <a:lstStyle/>
        <a:p>
          <a:pPr algn="just"/>
          <a:r>
            <a:rPr lang="es-US" sz="28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dirty="0">
            <a:latin typeface="Arial" panose="020B0604020202020204" pitchFamily="34" charset="0"/>
            <a:cs typeface="Arial" panose="020B0604020202020204" pitchFamily="34" charset="0"/>
          </a:endParaRPr>
        </a:p>
      </dgm:t>
    </dgm:pt>
    <dgm:pt modelId="{D573F60B-8F6B-490A-9BC8-D4D089884F9F}" type="parTrans" cxnId="{5594565F-1BD3-461E-9F82-8D0546D47157}">
      <dgm:prSet/>
      <dgm:spPr/>
      <dgm:t>
        <a:bodyPr/>
        <a:lstStyle/>
        <a:p>
          <a:endParaRPr lang="es-US"/>
        </a:p>
      </dgm:t>
    </dgm:pt>
    <dgm:pt modelId="{DDE23713-0945-4835-9C71-DDA1E1AAE590}" type="sibTrans" cxnId="{5594565F-1BD3-461E-9F82-8D0546D47157}">
      <dgm:prSet/>
      <dgm:spPr/>
      <dgm:t>
        <a:bodyPr/>
        <a:lstStyle/>
        <a:p>
          <a:endParaRPr lang="es-US"/>
        </a:p>
      </dgm:t>
    </dgm:pt>
    <dgm:pt modelId="{07207FFD-FAC5-44A3-B735-EFB13B059019}">
      <dgm:prSet phldrT="[Texto]" custT="1"/>
      <dgm:spPr/>
      <dgm:t>
        <a:bodyPr/>
        <a:lstStyle/>
        <a:p>
          <a:r>
            <a:rPr lang="es-US" sz="2400" b="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dirty="0">
            <a:latin typeface="Arial" panose="020B0604020202020204" pitchFamily="34" charset="0"/>
            <a:cs typeface="Arial" panose="020B0604020202020204" pitchFamily="34" charset="0"/>
          </a:endParaRPr>
        </a:p>
      </dgm:t>
    </dgm:pt>
    <dgm:pt modelId="{1B65F1EE-5C3F-42F0-8320-F31FDE44D241}" type="parTrans" cxnId="{3AEA79D6-335D-4D61-9E4C-3AF86810C126}">
      <dgm:prSet/>
      <dgm:spPr/>
      <dgm:t>
        <a:bodyPr/>
        <a:lstStyle/>
        <a:p>
          <a:endParaRPr lang="es-US"/>
        </a:p>
      </dgm:t>
    </dgm:pt>
    <dgm:pt modelId="{ECB0F593-5869-4110-8E6A-24F4EE297757}" type="sibTrans" cxnId="{3AEA79D6-335D-4D61-9E4C-3AF86810C126}">
      <dgm:prSet/>
      <dgm:spPr/>
      <dgm:t>
        <a:bodyPr/>
        <a:lstStyle/>
        <a:p>
          <a:endParaRPr lang="es-US"/>
        </a:p>
      </dgm:t>
    </dgm:pt>
    <dgm:pt modelId="{D5773C5B-0C49-40BA-BD4E-D1785A703E5F}">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dirty="0">
            <a:latin typeface="Arial" panose="020B0604020202020204" pitchFamily="34" charset="0"/>
            <a:cs typeface="Arial" panose="020B0604020202020204" pitchFamily="34" charset="0"/>
          </a:endParaRPr>
        </a:p>
      </dgm:t>
    </dgm:pt>
    <dgm:pt modelId="{062A4226-A912-4A3E-AC69-F734FB8C7192}" type="parTrans" cxnId="{5587E234-B8C4-4A77-A738-2BC301BCF523}">
      <dgm:prSet/>
      <dgm:spPr/>
      <dgm:t>
        <a:bodyPr/>
        <a:lstStyle/>
        <a:p>
          <a:endParaRPr lang="es-US"/>
        </a:p>
      </dgm:t>
    </dgm:pt>
    <dgm:pt modelId="{3426A451-CB87-4AA3-AA95-D1AA39DD46F5}" type="sibTrans" cxnId="{5587E234-B8C4-4A77-A738-2BC301BCF523}">
      <dgm:prSet/>
      <dgm:spPr/>
      <dgm:t>
        <a:bodyPr/>
        <a:lstStyle/>
        <a:p>
          <a:endParaRPr lang="es-US"/>
        </a:p>
      </dgm:t>
    </dgm:pt>
    <dgm:pt modelId="{36436587-E670-4EAF-B0FF-CC3224A7DBE5}">
      <dgm:prSet phldrT="[Texto]" custT="1"/>
      <dgm:spPr/>
      <dgm:t>
        <a:bodyPr/>
        <a:lstStyle/>
        <a:p>
          <a:endParaRPr lang="es-US" sz="2400" dirty="0">
            <a:latin typeface="Arial" panose="020B0604020202020204" pitchFamily="34" charset="0"/>
            <a:cs typeface="Arial" panose="020B0604020202020204" pitchFamily="34" charset="0"/>
          </a:endParaRPr>
        </a:p>
      </dgm:t>
    </dgm:pt>
    <dgm:pt modelId="{52271E1E-8DBB-4734-B150-73311404C2F4}" type="parTrans" cxnId="{76058D90-4F12-48E2-A3DB-C611B0E92DB4}">
      <dgm:prSet/>
      <dgm:spPr/>
      <dgm:t>
        <a:bodyPr/>
        <a:lstStyle/>
        <a:p>
          <a:endParaRPr lang="es-US"/>
        </a:p>
      </dgm:t>
    </dgm:pt>
    <dgm:pt modelId="{EB805499-0C0E-4386-A952-CF5FA666761C}" type="sibTrans" cxnId="{76058D90-4F12-48E2-A3DB-C611B0E92DB4}">
      <dgm:prSet/>
      <dgm:spPr/>
      <dgm:t>
        <a:bodyPr/>
        <a:lstStyle/>
        <a:p>
          <a:endParaRPr lang="es-US"/>
        </a:p>
      </dgm:t>
    </dgm:pt>
    <dgm:pt modelId="{F61F0A7B-C2FE-4FD6-BC38-983C0AB47A16}">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dirty="0">
            <a:latin typeface="Arial" panose="020B0604020202020204" pitchFamily="34" charset="0"/>
            <a:cs typeface="Arial" panose="020B0604020202020204" pitchFamily="34" charset="0"/>
          </a:endParaRPr>
        </a:p>
      </dgm:t>
    </dgm:pt>
    <dgm:pt modelId="{53E08235-EC5A-46E6-B145-BC1257F61519}" type="parTrans" cxnId="{9BDDFF28-D8C6-44FD-B19C-CA64F8874D67}">
      <dgm:prSet/>
      <dgm:spPr/>
      <dgm:t>
        <a:bodyPr/>
        <a:lstStyle/>
        <a:p>
          <a:endParaRPr lang="es-US"/>
        </a:p>
      </dgm:t>
    </dgm:pt>
    <dgm:pt modelId="{184F087C-AFBD-457F-AA26-BEC85A7C33DC}" type="sibTrans" cxnId="{9BDDFF28-D8C6-44FD-B19C-CA64F8874D67}">
      <dgm:prSet/>
      <dgm:spPr/>
      <dgm:t>
        <a:bodyPr/>
        <a:lstStyle/>
        <a:p>
          <a:endParaRPr lang="es-US"/>
        </a:p>
      </dgm:t>
    </dgm:pt>
    <dgm:pt modelId="{C9E29255-0E04-4807-957F-2866B27D17A4}" type="pres">
      <dgm:prSet presAssocID="{57BEB37B-F768-4C58-B062-9A5EEBAB92CC}" presName="Name0" presStyleCnt="0">
        <dgm:presLayoutVars>
          <dgm:dir/>
          <dgm:animLvl val="lvl"/>
          <dgm:resizeHandles val="exact"/>
        </dgm:presLayoutVars>
      </dgm:prSet>
      <dgm:spPr/>
    </dgm:pt>
    <dgm:pt modelId="{60A2583C-32AA-40E0-A07A-E1ED9A687CA4}" type="pres">
      <dgm:prSet presAssocID="{61E2261C-411A-4D5F-B137-1F7FBD2B5FDB}" presName="composite" presStyleCnt="0"/>
      <dgm:spPr/>
    </dgm:pt>
    <dgm:pt modelId="{865DEF8F-7F56-4057-B90F-04DF305202C8}" type="pres">
      <dgm:prSet presAssocID="{61E2261C-411A-4D5F-B137-1F7FBD2B5FDB}" presName="parTx" presStyleLbl="alignNode1" presStyleIdx="0" presStyleCnt="1">
        <dgm:presLayoutVars>
          <dgm:chMax val="0"/>
          <dgm:chPref val="0"/>
          <dgm:bulletEnabled val="1"/>
        </dgm:presLayoutVars>
      </dgm:prSet>
      <dgm:spPr/>
    </dgm:pt>
    <dgm:pt modelId="{280B4585-0127-431D-B44C-B954F1CC10B7}" type="pres">
      <dgm:prSet presAssocID="{61E2261C-411A-4D5F-B137-1F7FBD2B5FDB}" presName="desTx" presStyleLbl="alignAccFollowNode1" presStyleIdx="0" presStyleCnt="1" custScaleY="100000">
        <dgm:presLayoutVars>
          <dgm:bulletEnabled val="1"/>
        </dgm:presLayoutVars>
      </dgm:prSet>
      <dgm:spPr/>
    </dgm:pt>
  </dgm:ptLst>
  <dgm:cxnLst>
    <dgm:cxn modelId="{3C035900-4E31-48C3-B3F7-BAEC7ADDE36C}" type="presOf" srcId="{F61F0A7B-C2FE-4FD6-BC38-983C0AB47A16}" destId="{280B4585-0127-431D-B44C-B954F1CC10B7}" srcOrd="0" destOrd="2" presId="urn:microsoft.com/office/officeart/2005/8/layout/hList1"/>
    <dgm:cxn modelId="{EA59C60D-62AB-410B-9C82-06A3D61AF159}" type="presOf" srcId="{D5773C5B-0C49-40BA-BD4E-D1785A703E5F}" destId="{280B4585-0127-431D-B44C-B954F1CC10B7}" srcOrd="0" destOrd="1" presId="urn:microsoft.com/office/officeart/2005/8/layout/hList1"/>
    <dgm:cxn modelId="{9BDDFF28-D8C6-44FD-B19C-CA64F8874D67}" srcId="{61E2261C-411A-4D5F-B137-1F7FBD2B5FDB}" destId="{F61F0A7B-C2FE-4FD6-BC38-983C0AB47A16}" srcOrd="2" destOrd="0" parTransId="{53E08235-EC5A-46E6-B145-BC1257F61519}" sibTransId="{184F087C-AFBD-457F-AA26-BEC85A7C33DC}"/>
    <dgm:cxn modelId="{5587E234-B8C4-4A77-A738-2BC301BCF523}" srcId="{61E2261C-411A-4D5F-B137-1F7FBD2B5FDB}" destId="{D5773C5B-0C49-40BA-BD4E-D1785A703E5F}" srcOrd="1" destOrd="0" parTransId="{062A4226-A912-4A3E-AC69-F734FB8C7192}" sibTransId="{3426A451-CB87-4AA3-AA95-D1AA39DD46F5}"/>
    <dgm:cxn modelId="{5594565F-1BD3-461E-9F82-8D0546D47157}" srcId="{57BEB37B-F768-4C58-B062-9A5EEBAB92CC}" destId="{61E2261C-411A-4D5F-B137-1F7FBD2B5FDB}" srcOrd="0" destOrd="0" parTransId="{D573F60B-8F6B-490A-9BC8-D4D089884F9F}" sibTransId="{DDE23713-0945-4835-9C71-DDA1E1AAE590}"/>
    <dgm:cxn modelId="{6B916760-9593-413B-A2C0-6F4FFCA0AFCD}" type="presOf" srcId="{07207FFD-FAC5-44A3-B735-EFB13B059019}" destId="{280B4585-0127-431D-B44C-B954F1CC10B7}" srcOrd="0" destOrd="0" presId="urn:microsoft.com/office/officeart/2005/8/layout/hList1"/>
    <dgm:cxn modelId="{76058D90-4F12-48E2-A3DB-C611B0E92DB4}" srcId="{61E2261C-411A-4D5F-B137-1F7FBD2B5FDB}" destId="{36436587-E670-4EAF-B0FF-CC3224A7DBE5}" srcOrd="3" destOrd="0" parTransId="{52271E1E-8DBB-4734-B150-73311404C2F4}" sibTransId="{EB805499-0C0E-4386-A952-CF5FA666761C}"/>
    <dgm:cxn modelId="{EE627397-2F63-4A45-AB6F-002876D72F07}" type="presOf" srcId="{57BEB37B-F768-4C58-B062-9A5EEBAB92CC}" destId="{C9E29255-0E04-4807-957F-2866B27D17A4}" srcOrd="0" destOrd="0" presId="urn:microsoft.com/office/officeart/2005/8/layout/hList1"/>
    <dgm:cxn modelId="{196720A1-61AA-4A0F-B443-9A1044B8DF14}" type="presOf" srcId="{36436587-E670-4EAF-B0FF-CC3224A7DBE5}" destId="{280B4585-0127-431D-B44C-B954F1CC10B7}" srcOrd="0" destOrd="3" presId="urn:microsoft.com/office/officeart/2005/8/layout/hList1"/>
    <dgm:cxn modelId="{3AEA79D6-335D-4D61-9E4C-3AF86810C126}" srcId="{61E2261C-411A-4D5F-B137-1F7FBD2B5FDB}" destId="{07207FFD-FAC5-44A3-B735-EFB13B059019}" srcOrd="0" destOrd="0" parTransId="{1B65F1EE-5C3F-42F0-8320-F31FDE44D241}" sibTransId="{ECB0F593-5869-4110-8E6A-24F4EE297757}"/>
    <dgm:cxn modelId="{D22654DC-370C-41B8-B086-BEA729FE67FB}" type="presOf" srcId="{61E2261C-411A-4D5F-B137-1F7FBD2B5FDB}" destId="{865DEF8F-7F56-4057-B90F-04DF305202C8}" srcOrd="0" destOrd="0" presId="urn:microsoft.com/office/officeart/2005/8/layout/hList1"/>
    <dgm:cxn modelId="{F5AFEF7A-AFDF-49A1-9DE5-E86946E83022}" type="presParOf" srcId="{C9E29255-0E04-4807-957F-2866B27D17A4}" destId="{60A2583C-32AA-40E0-A07A-E1ED9A687CA4}" srcOrd="0" destOrd="0" presId="urn:microsoft.com/office/officeart/2005/8/layout/hList1"/>
    <dgm:cxn modelId="{093E642F-81A3-4F00-A764-4A0706776B33}" type="presParOf" srcId="{60A2583C-32AA-40E0-A07A-E1ED9A687CA4}" destId="{865DEF8F-7F56-4057-B90F-04DF305202C8}" srcOrd="0" destOrd="0" presId="urn:microsoft.com/office/officeart/2005/8/layout/hList1"/>
    <dgm:cxn modelId="{51D2F9DD-2129-47DB-88DD-DDEBE29843FE}" type="presParOf" srcId="{60A2583C-32AA-40E0-A07A-E1ED9A687CA4}" destId="{280B4585-0127-431D-B44C-B954F1CC10B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marL="168275" indent="0">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pPr marL="168275" indent="0"/>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pPr marL="168275" indent="0"/>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 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6892C-5A83-4CBB-BA23-76D94C89DFD2}">
      <dsp:nvSpPr>
        <dsp:cNvPr id="0" name=""/>
        <dsp:cNvSpPr/>
      </dsp:nvSpPr>
      <dsp:spPr>
        <a:xfrm>
          <a:off x="445168" y="0"/>
          <a:ext cx="5418667" cy="5418667"/>
        </a:xfrm>
        <a:prstGeom prst="triangl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4E1EF27-197F-427E-AE6C-C3D58586B7D6}">
      <dsp:nvSpPr>
        <dsp:cNvPr id="0" name=""/>
        <dsp:cNvSpPr/>
      </dsp:nvSpPr>
      <dsp:spPr>
        <a:xfrm>
          <a:off x="108278" y="544777"/>
          <a:ext cx="961457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kern="1200" dirty="0">
            <a:latin typeface="Arial" panose="020B0604020202020204" pitchFamily="34" charset="0"/>
            <a:cs typeface="Arial" panose="020B0604020202020204" pitchFamily="34" charset="0"/>
          </a:endParaRPr>
        </a:p>
      </dsp:txBody>
      <dsp:txXfrm>
        <a:off x="170894" y="607393"/>
        <a:ext cx="9489347" cy="1157468"/>
      </dsp:txXfrm>
    </dsp:sp>
    <dsp:sp modelId="{BF5B6500-FBEF-4C45-9B34-15C228B030A3}">
      <dsp:nvSpPr>
        <dsp:cNvPr id="0" name=""/>
        <dsp:cNvSpPr/>
      </dsp:nvSpPr>
      <dsp:spPr>
        <a:xfrm>
          <a:off x="167098" y="1987814"/>
          <a:ext cx="9496940"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kern="1200" dirty="0">
            <a:latin typeface="Arial" panose="020B0604020202020204" pitchFamily="34" charset="0"/>
            <a:cs typeface="Arial" panose="020B0604020202020204" pitchFamily="34" charset="0"/>
          </a:endParaRPr>
        </a:p>
      </dsp:txBody>
      <dsp:txXfrm>
        <a:off x="229714" y="2050430"/>
        <a:ext cx="9371708" cy="1157468"/>
      </dsp:txXfrm>
    </dsp:sp>
    <dsp:sp modelId="{4D926E7D-4931-4721-B3FC-F015F4CBBD18}">
      <dsp:nvSpPr>
        <dsp:cNvPr id="0" name=""/>
        <dsp:cNvSpPr/>
      </dsp:nvSpPr>
      <dsp:spPr>
        <a:xfrm>
          <a:off x="204538" y="3430852"/>
          <a:ext cx="942205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SzPts val="1000"/>
            <a:buFont typeface="Courier New" panose="02070309020205020404" pitchFamily="49" charset="0"/>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kern="1200" dirty="0">
            <a:latin typeface="Arial" panose="020B0604020202020204" pitchFamily="34" charset="0"/>
            <a:cs typeface="Arial" panose="020B0604020202020204" pitchFamily="34" charset="0"/>
          </a:endParaRPr>
        </a:p>
      </dsp:txBody>
      <dsp:txXfrm>
        <a:off x="267154" y="3493468"/>
        <a:ext cx="9296827" cy="1157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DEF8F-7F56-4057-B90F-04DF305202C8}">
      <dsp:nvSpPr>
        <dsp:cNvPr id="0" name=""/>
        <dsp:cNvSpPr/>
      </dsp:nvSpPr>
      <dsp:spPr>
        <a:xfrm>
          <a:off x="0" y="361752"/>
          <a:ext cx="10912642" cy="18720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marL="0" lvl="0" indent="0" algn="just" defTabSz="1244600">
            <a:lnSpc>
              <a:spcPct val="90000"/>
            </a:lnSpc>
            <a:spcBef>
              <a:spcPct val="0"/>
            </a:spcBef>
            <a:spcAft>
              <a:spcPct val="35000"/>
            </a:spcAft>
            <a:buNone/>
          </a:pPr>
          <a:r>
            <a:rPr lang="es-US" sz="2800" kern="12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kern="1200" dirty="0">
            <a:latin typeface="Arial" panose="020B0604020202020204" pitchFamily="34" charset="0"/>
            <a:cs typeface="Arial" panose="020B0604020202020204" pitchFamily="34" charset="0"/>
          </a:endParaRPr>
        </a:p>
      </dsp:txBody>
      <dsp:txXfrm>
        <a:off x="0" y="361752"/>
        <a:ext cx="10912642" cy="1872000"/>
      </dsp:txXfrm>
    </dsp:sp>
    <dsp:sp modelId="{280B4585-0127-431D-B44C-B954F1CC10B7}">
      <dsp:nvSpPr>
        <dsp:cNvPr id="0" name=""/>
        <dsp:cNvSpPr/>
      </dsp:nvSpPr>
      <dsp:spPr>
        <a:xfrm>
          <a:off x="0" y="2233752"/>
          <a:ext cx="10912642"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US" sz="2400" b="0" kern="120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endParaRPr lang="es-US" sz="2400" kern="1200" dirty="0">
            <a:latin typeface="Arial" panose="020B0604020202020204" pitchFamily="34" charset="0"/>
            <a:cs typeface="Arial" panose="020B0604020202020204" pitchFamily="34" charset="0"/>
          </a:endParaRPr>
        </a:p>
      </dsp:txBody>
      <dsp:txXfrm>
        <a:off x="0" y="2233752"/>
        <a:ext cx="10912642" cy="285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SzPts val="1000"/>
            <a:buFont typeface="Wingdings" panose="05000000000000000000" pitchFamily="2" charset="2"/>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0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0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0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15/10/2024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metodología ruo la usamos para cubrir todo el ciclo de vida del desarrollo del sistema que como parte de uno de sus flujos se encuentra el modelado del negocio donde se muestra el modelo de caso de uso del negocio </a:t>
            </a:r>
          </a:p>
          <a:p>
            <a:pPr rtl="0"/>
            <a:r>
              <a:rPr lang="es-ES" dirty="0"/>
              <a:t> La metodología ruo la usamos para cubrir todo el ciclo de vida del desarrollo del </a:t>
            </a:r>
            <a:r>
              <a:rPr lang="es-ES" dirty="0" err="1"/>
              <a:t>sistema,</a:t>
            </a:r>
            <a:r>
              <a:rPr lang="es-ES" dirty="0" err="1">
                <a:solidFill>
                  <a:srgbClr val="FF0000"/>
                </a:solidFill>
              </a:rPr>
              <a:t>que</a:t>
            </a:r>
            <a:r>
              <a:rPr lang="es-ES" dirty="0">
                <a:solidFill>
                  <a:srgbClr val="FF0000"/>
                </a:solidFill>
              </a:rPr>
              <a:t> en un primer momento hacemos la captura de requerimientos y como primer flujo es el proceso de análisis ,el otro flujo es la </a:t>
            </a:r>
            <a:r>
              <a:rPr lang="es-ES" dirty="0" err="1">
                <a:solidFill>
                  <a:srgbClr val="FF0000"/>
                </a:solidFill>
              </a:rPr>
              <a:t>modelacion</a:t>
            </a:r>
            <a:r>
              <a:rPr lang="es-ES" dirty="0">
                <a:solidFill>
                  <a:srgbClr val="FF0000"/>
                </a:solidFill>
              </a:rPr>
              <a:t> del sistema y después es análisis ,</a:t>
            </a:r>
            <a:r>
              <a:rPr lang="es-ES" dirty="0" err="1">
                <a:solidFill>
                  <a:srgbClr val="FF0000"/>
                </a:solidFill>
              </a:rPr>
              <a:t>implementación,y</a:t>
            </a:r>
            <a:r>
              <a:rPr lang="es-ES" dirty="0">
                <a:solidFill>
                  <a:srgbClr val="FF0000"/>
                </a:solidFill>
              </a:rPr>
              <a:t> pruebas dejando para las recomendaciones el mantenimiento y soporte </a:t>
            </a:r>
            <a:r>
              <a:rPr lang="es-ES" dirty="0"/>
              <a:t>Como parte de uno de los flujos se encuentra el modelado del negocio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Otro de sus flujos es el modelado del sistema que se muestra el modelo de caso de uso del sistema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a:p>
            <a:r>
              <a:rPr lang="es-419" dirty="0"/>
              <a:t>En el diseño de la base de datos, es esencial que se identifiquen las entidades más relevantes que compondrán el sistema. Estas entidades son fundamentales para gestionar la información de manera adecuada y garantizar que se ajusten a los objetos.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Con las entidades y sus relaciones claramente definidas, se presenta ahora el modelo físico de la base de datos, que establece cómo se almacenarán los datos en el sistema, incluyendo tablas, índices y tipos de datos específicos para cada atributo. Como resultado de la transformación del diagrama entidad-relación al modelo físico, se obtiene un diagrama que consta de 15 tablas, teniendo en cuenta las relaciones de muchos a muchos y las transformaciones.</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US" b="0" i="0" dirty="0">
                <a:effectLst/>
                <a:latin typeface="__fkGroteskNeue_598ab8"/>
              </a:rPr>
              <a:t>Luego de definir el diagrama de clases se muestra el diagrama de componentes que muestra cómo los componentes trabajan juntos para lograr las funcionalidades del sistema. </a:t>
            </a:r>
            <a:endParaRPr lang="es-US" dirty="0"/>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US" b="0" i="0" dirty="0">
                <a:effectLst/>
                <a:latin typeface="__fkGroteskNeue_598ab8"/>
              </a:rPr>
              <a:t>El diagrama de despliegue describe cómo se implementará el sistema en un ambiente específico</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Navegador compatible con </a:t>
            </a:r>
            <a:r>
              <a:rPr lang="es-ES" dirty="0" err="1"/>
              <a:t>javascript</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br>
              <a:rPr lang="es-ES" dirty="0"/>
            </a:br>
            <a:r>
              <a:rPr lang="es-US" b="0" i="0" dirty="0">
                <a:effectLst/>
                <a:latin typeface="__fkGroteskNeue_598ab8"/>
              </a:rPr>
              <a:t>Ahora, pasamos a las pruebas del sistema, utilizando la herramienta </a:t>
            </a:r>
            <a:r>
              <a:rPr lang="es-ES" dirty="0" err="1"/>
              <a:t>Laitjaus</a:t>
            </a:r>
            <a:r>
              <a:rPr lang="es-US" b="0" i="0" dirty="0">
                <a:effectLst/>
                <a:latin typeface="__fkGroteskNeue_598ab8"/>
              </a:rPr>
              <a:t>. Esta herramienta automatizada de código abierto es esencial para evaluar la calidad de nuestras páginas web, analizando aspectos como rendimiento, accesibilidad </a:t>
            </a:r>
            <a:r>
              <a:rPr lang="es-US" b="0" i="0" dirty="0" err="1">
                <a:effectLst/>
                <a:latin typeface="__fkGroteskNeue_598ab8"/>
              </a:rPr>
              <a:t>ybuenas</a:t>
            </a:r>
            <a:r>
              <a:rPr lang="es-US" b="0" i="0" dirty="0">
                <a:effectLst/>
                <a:latin typeface="__fkGroteskNeue_598ab8"/>
              </a:rPr>
              <a:t> practicas.</a:t>
            </a:r>
            <a:endParaRPr lang="es-US" dirty="0"/>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effectLst/>
                <a:highlight>
                  <a:srgbClr val="FFFFFF"/>
                </a:highlight>
                <a:latin typeface="D-DINExp"/>
              </a:rPr>
              <a:t>Pérdida de Información:</a:t>
            </a:r>
            <a:endParaRPr lang="es-419" b="0" i="0" dirty="0">
              <a:effectLst/>
              <a:highlight>
                <a:srgbClr val="FFFFFF"/>
              </a:highlight>
              <a:latin typeface="D-DINExp"/>
            </a:endParaRPr>
          </a:p>
          <a:p>
            <a:pPr marL="742950" lvl="1" indent="-285750" algn="l">
              <a:buFont typeface="+mj-lt"/>
              <a:buAutoNum type="arabicPeriod"/>
            </a:pPr>
            <a:r>
              <a:rPr lang="es-419" b="0" i="0" dirty="0">
                <a:effectLst/>
                <a:highlight>
                  <a:srgbClr val="FFFFFF"/>
                </a:highlight>
                <a:latin typeface="D-DINExp"/>
              </a:rPr>
              <a:t>Los archivos de Excel pueden corromperse por fallos de software o manipulación incorrecta. Esto puede llevar a la pérdida de datos experimentales críticos, afectando así los resultados de la investigación.</a:t>
            </a:r>
          </a:p>
          <a:p>
            <a:pPr algn="l">
              <a:buFont typeface="+mj-lt"/>
              <a:buAutoNum type="arabicPeriod"/>
            </a:pPr>
            <a:r>
              <a:rPr lang="es-419" b="1" i="0" dirty="0">
                <a:effectLst/>
                <a:highlight>
                  <a:srgbClr val="FFFFFF"/>
                </a:highlight>
                <a:latin typeface="D-DINExp"/>
              </a:rPr>
              <a:t>Dificultad de Acceso a la Información:</a:t>
            </a:r>
            <a:endParaRPr lang="es-419" b="0" i="0" dirty="0">
              <a:effectLst/>
              <a:highlight>
                <a:srgbClr val="FFFFFF"/>
              </a:highlight>
              <a:latin typeface="D-DINExp"/>
            </a:endParaRPr>
          </a:p>
          <a:p>
            <a:pPr marL="742950" lvl="1" indent="-285750" algn="l">
              <a:buFont typeface="+mj-lt"/>
              <a:buAutoNum type="arabicPeriod"/>
            </a:pPr>
            <a:r>
              <a:rPr lang="es-419" b="0" i="0" dirty="0">
                <a:effectLst/>
                <a:highlight>
                  <a:srgbClr val="FFFFFF"/>
                </a:highlight>
                <a:latin typeface="D-DINExp"/>
              </a:rPr>
              <a:t>Almacenar datos en múltiples archivos de Excel o no gestionar bien los permisos de acceso dificulta que los investigadores encuentren la información que necesitan rápidamente. Esto puede obstaculizar la colaboración y ralentizar el progreso de la investigación.</a:t>
            </a:r>
          </a:p>
          <a:p>
            <a:pPr algn="l">
              <a:buFont typeface="+mj-lt"/>
              <a:buAutoNum type="arabicPeriod"/>
            </a:pPr>
            <a:r>
              <a:rPr lang="es-419" b="1" i="0" dirty="0">
                <a:effectLst/>
                <a:highlight>
                  <a:srgbClr val="FFFFFF"/>
                </a:highlight>
                <a:latin typeface="D-DINExp"/>
              </a:rPr>
              <a:t>Inconsistencia en los Datos:</a:t>
            </a:r>
            <a:endParaRPr lang="es-419" b="0" i="0" dirty="0">
              <a:effectLst/>
              <a:highlight>
                <a:srgbClr val="FFFFFF"/>
              </a:highlight>
              <a:latin typeface="D-DINExp"/>
            </a:endParaRPr>
          </a:p>
          <a:p>
            <a:pPr marL="742950" lvl="1" indent="-285750" algn="l">
              <a:buFont typeface="+mj-lt"/>
              <a:buAutoNum type="arabicPeriod"/>
            </a:pPr>
            <a:r>
              <a:rPr lang="es-419" b="0" i="0" dirty="0">
                <a:effectLst/>
                <a:highlight>
                  <a:srgbClr val="FFFFFF"/>
                </a:highlight>
                <a:latin typeface="D-DINExp"/>
              </a:rPr>
              <a:t>Si diferentes investigadores trabajan con versiones separadas de archivos de Excel sin un control de versiones adecuado, pueden aparecer inconsistencias. Esto puede generar datos contradictorios, complicando el análisis y llevando a conclusiones poco fiables.</a:t>
            </a:r>
          </a:p>
          <a:p>
            <a:pPr algn="l">
              <a:buFont typeface="+mj-lt"/>
              <a:buAutoNum type="arabicPeriod"/>
            </a:pPr>
            <a:r>
              <a:rPr lang="es-419" b="1" i="0" dirty="0">
                <a:effectLst/>
                <a:highlight>
                  <a:srgbClr val="FFFFFF"/>
                </a:highlight>
                <a:latin typeface="D-DINExp"/>
              </a:rPr>
              <a:t>Dificultad en el Procesamiento de Grandes Volúmenes de Información:</a:t>
            </a:r>
            <a:endParaRPr lang="es-419" b="0" i="0" dirty="0">
              <a:effectLst/>
              <a:highlight>
                <a:srgbClr val="FFFFFF"/>
              </a:highlight>
              <a:latin typeface="D-DINExp"/>
            </a:endParaRPr>
          </a:p>
          <a:p>
            <a:pPr marL="742950" lvl="1" indent="-285750" algn="l">
              <a:buFont typeface="+mj-lt"/>
              <a:buAutoNum type="arabicPeriod"/>
            </a:pPr>
            <a:r>
              <a:rPr lang="es-419" b="0" i="0" dirty="0">
                <a:effectLst/>
                <a:highlight>
                  <a:srgbClr val="FFFFFF"/>
                </a:highlight>
                <a:latin typeface="D-DINExp"/>
              </a:rPr>
              <a:t>A medida que se recopilan más datos, Excel puede volverse ineficaz para manejar grandes volúmenes. </a:t>
            </a:r>
            <a:r>
              <a:rPr lang="es-419" b="0" i="0">
                <a:effectLst/>
                <a:highlight>
                  <a:srgbClr val="FFFFFF"/>
                </a:highlight>
                <a:latin typeface="D-DINExp"/>
              </a:rPr>
              <a:t>Esto provoca un rendimiento lento y dificulta analizar tendencias o extraer información valiosa de los datos acumulados.</a:t>
            </a:r>
          </a:p>
          <a:p>
            <a:pPr algn="l">
              <a:buFont typeface="+mj-lt"/>
              <a:buNone/>
            </a:pPr>
            <a:endParaRPr lang="es-419" b="0" i="0" u="sng" dirty="0">
              <a:solidFill>
                <a:srgbClr val="111111"/>
              </a:solidFill>
              <a:effectLst/>
              <a:highlight>
                <a:srgbClr val="FFFFFF"/>
              </a:highlight>
              <a:latin typeface="-apple-system"/>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49</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A partir de la situación problemática descrita anteriormente, se define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El futuro del biogás es prometedor, ya que su papel en las estrategias de energía renovable sigue creciendo a nivel mundial. La adopción de economías circulares y sistemas de energía sostenible coloca al biogás como un recurso clave para reducir la dependencia de combustibles fósiles. Las innovaciones en la producción de biogás, como la integración con otras tecnologías renovables, mejorarán su capacidad para contribuir a la transición energética.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r>
              <a:rPr lang="es-419" dirty="0"/>
              <a:t>Para el 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La precisión y fiabilidad de los datos se garantizan mediante la implementación de </a:t>
            </a: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mecanismos de validación en tiempo real</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copias de seguridad regulares, y mecanismos de manejo de errores que identifican y corrigen inconsistencias en los datos durante la entrada y procesamiento.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a:t>
            </a:r>
            <a:endParaRPr lang="es-419" dirty="0">
              <a:effectLst/>
            </a:endParaRPr>
          </a:p>
          <a:p>
            <a:endParaRPr lang="es-419" dirty="0"/>
          </a:p>
          <a:p>
            <a:pPr rtl="0"/>
            <a:r>
              <a:rPr lang="es-419" b="1" dirty="0">
                <a:effectLst/>
              </a:rPr>
              <a:t>Objetivo </a:t>
            </a:r>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43196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492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El sistema no está diseñado para un entorno productivo, sino que está pensado para centros de investigación como el CEEPI. El impacto económico y social principal se verá reflejado en el ahorro de tiempo si se implementa el monitoreo en tiempo real. Este ahorro se refleja en varios aspectos:</a:t>
            </a:r>
          </a:p>
          <a:p>
            <a:pPr rtl="0"/>
            <a:endParaRPr lang="es-419" dirty="0"/>
          </a:p>
          <a:p>
            <a:pPr rtl="0"/>
            <a:r>
              <a:rPr lang="es-419" dirty="0"/>
              <a:t>- </a:t>
            </a:r>
            <a:r>
              <a:rPr lang="es-419" b="1" dirty="0"/>
              <a:t>Ahorro de tiempo en </a:t>
            </a:r>
            <a:r>
              <a:rPr lang="es-419" b="1" dirty="0" err="1"/>
              <a:t>análisis:</a:t>
            </a:r>
            <a:r>
              <a:rPr lang="es-419" dirty="0" err="1"/>
              <a:t>Los</a:t>
            </a:r>
            <a:r>
              <a:rPr lang="es-419" dirty="0"/>
              <a:t> investigadores reducirán significativamente el tiempo dedicado a realizar análisis manuales.</a:t>
            </a:r>
          </a:p>
          <a:p>
            <a:pPr rtl="0"/>
            <a:r>
              <a:rPr lang="es-419" dirty="0"/>
              <a:t>- </a:t>
            </a:r>
            <a:r>
              <a:rPr lang="es-419" b="1" dirty="0"/>
              <a:t>Reducción de </a:t>
            </a:r>
            <a:r>
              <a:rPr lang="es-419" b="1" dirty="0" err="1"/>
              <a:t>traslados:</a:t>
            </a:r>
            <a:r>
              <a:rPr lang="es-419" dirty="0" err="1"/>
              <a:t>Al</a:t>
            </a:r>
            <a:r>
              <a:rPr lang="es-419" dirty="0"/>
              <a:t> implementar monitoreo remoto, los investigadores no necesitarán desplazarse frecuentemente al centro, lo que implica un ahorro de combustible y tiempo, especialmente para aquellos que viven en municipios alejados de Sancti Spíritus.</a:t>
            </a:r>
          </a:p>
          <a:p>
            <a:pPr rtl="0"/>
            <a:r>
              <a:rPr lang="es-419" dirty="0"/>
              <a:t>- </a:t>
            </a:r>
            <a:r>
              <a:rPr lang="es-419" b="1" dirty="0"/>
              <a:t>Ahorro en reactivos químicos: </a:t>
            </a:r>
            <a:r>
              <a:rPr lang="es-419" dirty="0"/>
              <a:t>Al utilizar sensores que realicen ciertas mediciones de manera automática, se evitará el uso de reactivos, que son necesarios en los experimentos químicos tradicionales. Este ahorro de recursos contribuye a un impacto económico favorable, ya que los sensores pueden realizar mediciones continuas sin necesidad de insumos adicionales.</a:t>
            </a:r>
          </a:p>
          <a:p>
            <a:pPr rtl="0"/>
            <a:endParaRPr lang="es-419" dirty="0"/>
          </a:p>
          <a:p>
            <a:pPr rtl="0"/>
            <a:r>
              <a:rPr lang="es-419" dirty="0"/>
              <a:t>En resumen, la implementación de sensores y monitoreo remoto no solo ahorrará tiempo y recursos, sino que también optimizará los procesos de investigación en centros como el CEEPI.</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dar cumplimiento al objetivo general se plantean las siguientes preguntas de investigación </a:t>
            </a:r>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73</a:t>
            </a:fld>
            <a:endParaRPr lang="es-ES"/>
          </a:p>
        </p:txBody>
      </p:sp>
    </p:spTree>
    <p:extLst>
      <p:ext uri="{BB962C8B-B14F-4D97-AF65-F5344CB8AC3E}">
        <p14:creationId xmlns:p14="http://schemas.microsoft.com/office/powerpoint/2010/main" val="47194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U" dirty="0"/>
              <a:t>Con el objetivo de responder las preguntas de investigación se definieron las siguientes tareas de investigación </a:t>
            </a:r>
            <a:endParaRPr lang="es-419" dirty="0">
              <a:effectLst/>
            </a:endParaRP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628650" lvl="1" indent="-171450" algn="l">
              <a:buFont typeface="Arial" panose="020B0604020202020204" pitchFamily="34" charset="0"/>
              <a:buChar char="•"/>
            </a:pPr>
            <a:r>
              <a:rPr lang="es-US" b="0" i="0" dirty="0">
                <a:effectLst/>
                <a:latin typeface="__fkGroteskNeue_598ab8"/>
              </a:rPr>
              <a:t>RUP (</a:t>
            </a:r>
            <a:r>
              <a:rPr lang="es-US" b="0" i="0" dirty="0" err="1">
                <a:effectLst/>
                <a:latin typeface="__fkGroteskNeue_598ab8"/>
              </a:rPr>
              <a:t>Rational</a:t>
            </a:r>
            <a:r>
              <a:rPr lang="es-US" b="0" i="0" dirty="0">
                <a:effectLst/>
                <a:latin typeface="__fkGroteskNeue_598ab8"/>
              </a:rPr>
              <a:t> </a:t>
            </a:r>
            <a:r>
              <a:rPr lang="es-US" b="0" i="0" dirty="0" err="1">
                <a:effectLst/>
                <a:latin typeface="__fkGroteskNeue_598ab8"/>
              </a:rPr>
              <a:t>Unified</a:t>
            </a:r>
            <a:r>
              <a:rPr lang="es-US" b="0" i="0" dirty="0">
                <a:effectLst/>
                <a:latin typeface="__fkGroteskNeue_598ab8"/>
              </a:rPr>
              <a:t> </a:t>
            </a:r>
            <a:r>
              <a:rPr lang="es-US" b="0" i="0" dirty="0" err="1">
                <a:effectLst/>
                <a:latin typeface="__fkGroteskNeue_598ab8"/>
              </a:rPr>
              <a:t>Process</a:t>
            </a:r>
            <a:r>
              <a:rPr lang="es-US" b="0" i="0" dirty="0">
                <a:effectLst/>
                <a:latin typeface="__fkGroteskNeue_598ab8"/>
              </a:rPr>
              <a:t>): Proporciona un enfoque estructurado para el desarrollo eficiente del sistema.</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a:effectLst/>
                <a:latin typeface="__fkGroteskNeue_598ab8"/>
              </a:rPr>
              <a:t>PostgreSQL: Ofrece una base de datos robusta y escalable, ideal para manejar grandes volúmenes de información.</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a:effectLst/>
                <a:latin typeface="__fkGroteskNeue_598ab8"/>
              </a:rPr>
              <a:t>Express.js: Facilita la creación de una API eficiente para la interacción entre el </a:t>
            </a:r>
            <a:r>
              <a:rPr lang="es-US" b="0" i="0" dirty="0" err="1">
                <a:effectLst/>
                <a:latin typeface="__fkGroteskNeue_598ab8"/>
              </a:rPr>
              <a:t>front-end</a:t>
            </a:r>
            <a:r>
              <a:rPr lang="es-US" b="0" i="0" dirty="0">
                <a:effectLst/>
                <a:latin typeface="__fkGroteskNeue_598ab8"/>
              </a:rPr>
              <a:t> y la base de datos.</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err="1">
                <a:effectLst/>
                <a:latin typeface="__fkGroteskNeue_598ab8"/>
              </a:rPr>
              <a:t>Nuxt</a:t>
            </a:r>
            <a:r>
              <a:rPr lang="es-US" b="0" i="0" dirty="0">
                <a:effectLst/>
                <a:latin typeface="__fkGroteskNeue_598ab8"/>
              </a:rPr>
              <a:t> 3: Permite desarrollar aplicaciones web modernas y rápidas, mejorando la experiencia del usuario.</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err="1">
                <a:effectLst/>
                <a:latin typeface="__fkGroteskNeue_598ab8"/>
              </a:rPr>
              <a:t>Tailwind</a:t>
            </a:r>
            <a:r>
              <a:rPr lang="es-US" b="0" i="0" dirty="0">
                <a:effectLst/>
                <a:latin typeface="__fkGroteskNeue_598ab8"/>
              </a:rPr>
              <a:t> CSS: Agiliza el diseño de interfaces atractivas y responsivas, asegurando accesibilidad y usabilidad.</a:t>
            </a:r>
          </a:p>
          <a:p>
            <a:endParaRPr lang="es-419" b="1" dirty="0"/>
          </a:p>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15/10/2024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15/10/2024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15/10/2024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6.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70.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F7E558-0504-E8F5-AE83-6E874CBFADC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120297" y="4533902"/>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1161388" y="2688017"/>
            <a:ext cx="10556526" cy="2554545"/>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r>
              <a:rPr lang="es-419" sz="3200" b="1" dirty="0">
                <a:effectLst/>
              </a:rPr>
              <a:t>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641684" y="1728517"/>
            <a:ext cx="10531642" cy="3400966"/>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 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 PostgreSQL fue la mejor opción para la gestión de bases de datos por su robustez y escalabilidad. 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2274838"/>
            <a:ext cx="108168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El enfoque orientado a objetos, combinado con herramientas de código abierto, resultó en un diseño que cumple con los requerimientos iniciales y es flexible para futuras necesidades. </a:t>
            </a:r>
          </a:p>
        </p:txBody>
      </p:sp>
    </p:spTree>
    <p:extLst>
      <p:ext uri="{BB962C8B-B14F-4D97-AF65-F5344CB8AC3E}">
        <p14:creationId xmlns:p14="http://schemas.microsoft.com/office/powerpoint/2010/main" val="3346957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2090172"/>
            <a:ext cx="1091155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utilización de pruebas de aceptación permitió comprobar el correcto funcionamiento del sistema en los escenarios previstos. El manejo correcto de errores permite informar al usuario de cualquier problema que se puede presentar durante el uso del mismo y los motivos que lo provocaron. Además, la realización</a:t>
            </a:r>
            <a:r>
              <a:rPr kumimoji="0" lang="en-US" altLang="es-US" sz="2400" i="0" u="none" strike="noStrike" cap="none" normalizeH="0" baseline="0" dirty="0">
                <a:ln>
                  <a:noFill/>
                </a:ln>
                <a:solidFill>
                  <a:schemeClr val="tx1"/>
                </a:solidFill>
                <a:effectLst/>
                <a:latin typeface="Arial" panose="020B0604020202020204" pitchFamily="34" charset="0"/>
              </a:rPr>
              <a:t> de </a:t>
            </a:r>
            <a:r>
              <a:rPr kumimoji="0" lang="es-US" altLang="es-US" sz="2400" i="0" u="none" strike="noStrike" cap="none" normalizeH="0" baseline="0" dirty="0">
                <a:ln>
                  <a:noFill/>
                </a:ln>
                <a:solidFill>
                  <a:schemeClr val="tx1"/>
                </a:solidFill>
                <a:effectLst/>
                <a:latin typeface="Arial" panose="020B0604020202020204" pitchFamily="34" charset="0"/>
              </a:rPr>
              <a:t>pruebas del funcionamiento del sistema utilizando la herramienta Google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a:t>
            </a:r>
            <a:r>
              <a:rPr lang="es-US" altLang="es-US" sz="2400" dirty="0">
                <a:latin typeface="Arial" panose="020B0604020202020204" pitchFamily="34" charset="0"/>
              </a:rPr>
              <a:t>permitió comprobar que el sistema funciona de manera eficiente y sigue buenas prácticas de desarrollo</a:t>
            </a:r>
            <a:r>
              <a:rPr kumimoji="0" lang="es-US" altLang="es-US" sz="240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016320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al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8726" y="2206196"/>
            <a:ext cx="10114547" cy="2739211"/>
          </a:xfrm>
          <a:prstGeom prst="rect">
            <a:avLst/>
          </a:prstGeom>
          <a:noFill/>
        </p:spPr>
        <p:txBody>
          <a:bodyPr wrap="square" rtlCol="0">
            <a:spAutoFit/>
          </a:bodyPr>
          <a:lstStyle/>
          <a:p>
            <a:pPr marL="457200" indent="-457200" algn="just">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063109" y="95706"/>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861769417"/>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F543B4B6-DC1B-2BC4-EB85-8550959D88B0}"/>
              </a:ext>
            </a:extLst>
          </p:cNvPr>
          <p:cNvGraphicFramePr/>
          <p:nvPr>
            <p:extLst>
              <p:ext uri="{D42A27DB-BD31-4B8C-83A1-F6EECF244321}">
                <p14:modId xmlns:p14="http://schemas.microsoft.com/office/powerpoint/2010/main" val="1777897500"/>
              </p:ext>
            </p:extLst>
          </p:nvPr>
        </p:nvGraphicFramePr>
        <p:xfrm>
          <a:off x="973220" y="839982"/>
          <a:ext cx="983113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060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E41B175-CF34-EBF0-FED7-9DF03B20EF4F}"/>
              </a:ext>
            </a:extLst>
          </p:cNvPr>
          <p:cNvSpPr txBox="1"/>
          <p:nvPr/>
        </p:nvSpPr>
        <p:spPr>
          <a:xfrm>
            <a:off x="915403" y="1563850"/>
            <a:ext cx="10361194" cy="3730300"/>
          </a:xfrm>
          <a:prstGeom prst="rect">
            <a:avLst/>
          </a:prstGeom>
          <a:noFill/>
        </p:spPr>
        <p:txBody>
          <a:bodyPr wrap="square" rtlCol="0">
            <a:spAutoFit/>
          </a:bodyPr>
          <a:lstStyle/>
          <a:p>
            <a:pPr algn="just"/>
            <a:r>
              <a:rPr lang="es-419" sz="2000" dirty="0">
                <a:latin typeface="Arial" panose="020B0604020202020204" pitchFamily="34" charset="0"/>
                <a:cs typeface="Arial" panose="020B0604020202020204" pitchFamily="34" charset="0"/>
              </a:rPr>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pPr algn="just"/>
            <a:endParaRPr lang="es-419" sz="2000" dirty="0">
              <a:latin typeface="Arial" panose="020B0604020202020204" pitchFamily="34" charset="0"/>
              <a:cs typeface="Arial" panose="020B0604020202020204" pitchFamily="34" charset="0"/>
            </a:endParaRPr>
          </a:p>
          <a:p>
            <a:pPr algn="just"/>
            <a:endParaRPr lang="es-419" sz="2000" dirty="0">
              <a:latin typeface="Arial" panose="020B0604020202020204" pitchFamily="34" charset="0"/>
              <a:cs typeface="Arial" panose="020B0604020202020204" pitchFamily="34" charset="0"/>
            </a:endParaRPr>
          </a:p>
          <a:p>
            <a:pPr algn="just"/>
            <a:r>
              <a:rPr lang="es-419" sz="2000" dirty="0">
                <a:latin typeface="Arial" panose="020B0604020202020204" pitchFamily="34" charset="0"/>
                <a:cs typeface="Arial" panose="020B0604020202020204" pitchFamily="34" charset="0"/>
              </a:rPr>
              <a:t>Para el UDI-CEEPI,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endParaRPr lang="es-US" dirty="0"/>
          </a:p>
        </p:txBody>
      </p:sp>
    </p:spTree>
    <p:extLst>
      <p:ext uri="{BB962C8B-B14F-4D97-AF65-F5344CB8AC3E}">
        <p14:creationId xmlns:p14="http://schemas.microsoft.com/office/powerpoint/2010/main" val="268842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8" name="Diagrama 7">
            <a:extLst>
              <a:ext uri="{FF2B5EF4-FFF2-40B4-BE49-F238E27FC236}">
                <a16:creationId xmlns:a16="http://schemas.microsoft.com/office/drawing/2014/main" id="{9E3D76B3-10DF-62BB-ACF4-F68F2EE6602C}"/>
              </a:ext>
            </a:extLst>
          </p:cNvPr>
          <p:cNvGraphicFramePr/>
          <p:nvPr>
            <p:extLst>
              <p:ext uri="{D42A27DB-BD31-4B8C-83A1-F6EECF244321}">
                <p14:modId xmlns:p14="http://schemas.microsoft.com/office/powerpoint/2010/main" val="1025403394"/>
              </p:ext>
            </p:extLst>
          </p:nvPr>
        </p:nvGraphicFramePr>
        <p:xfrm>
          <a:off x="553453" y="493294"/>
          <a:ext cx="10912642" cy="5450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749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404301"/>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DCA01F-F2FA-61B1-B39D-9CC913ABA54D}"/>
              </a:ext>
            </a:extLst>
          </p:cNvPr>
          <p:cNvSpPr txBox="1"/>
          <p:nvPr/>
        </p:nvSpPr>
        <p:spPr>
          <a:xfrm>
            <a:off x="1696453" y="1720515"/>
            <a:ext cx="7760369" cy="489647"/>
          </a:xfrm>
          <a:prstGeom prst="rect">
            <a:avLst/>
          </a:prstGeom>
          <a:noFill/>
        </p:spPr>
        <p:txBody>
          <a:bodyPr wrap="square" rtlCol="0">
            <a:spAutoFit/>
          </a:bodyPr>
          <a:lstStyle/>
          <a:p>
            <a:endParaRPr lang="es-US" dirty="0"/>
          </a:p>
        </p:txBody>
      </p:sp>
      <p:sp>
        <p:nvSpPr>
          <p:cNvPr id="3" name="CuadroTexto 2">
            <a:extLst>
              <a:ext uri="{FF2B5EF4-FFF2-40B4-BE49-F238E27FC236}">
                <a16:creationId xmlns:a16="http://schemas.microsoft.com/office/drawing/2014/main" id="{CA609EC1-ACCB-6B5A-8823-A00CF3F77E4B}"/>
              </a:ext>
            </a:extLst>
          </p:cNvPr>
          <p:cNvSpPr txBox="1"/>
          <p:nvPr/>
        </p:nvSpPr>
        <p:spPr>
          <a:xfrm>
            <a:off x="807118" y="998620"/>
            <a:ext cx="10361195" cy="5293757"/>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Desafíos Técnicos:</a:t>
            </a:r>
          </a:p>
          <a:p>
            <a:pPr algn="just" rtl="0"/>
            <a:endParaRPr lang="es-419" sz="2000" u="sng"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La integración de sensores en tiempo real requiere mejoras en la infraestructura actual para soportar la transmisión continua de datos. Conlleva adaptaciones a los reactores actuales, pues es necesario adaptarlos a los nuevos sensores que se necesitan instalar de manera que no interrumpan su operación normal.</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Además, es necesario encontrar sensores que puedan medir los parámetros requeridos, ya que no existen sensores que puedan medir todo lo deseado. </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419" sz="2000" dirty="0">
                <a:latin typeface="Arial" panose="020B0604020202020204" pitchFamily="34" charset="0"/>
                <a:cs typeface="Arial" panose="020B0604020202020204" pitchFamily="34" charset="0"/>
              </a:rPr>
              <a:t>Otro desafío es integrar las mediciones de esos sensores con el sistema actual. El sistema cuenta con una API que se puede preparar para recibir los datos medidos por los sensores. Sin embargo, para ello es necesario un paso intermedio: una plataforma de Internet de las Cosas que permita recolectar las mediciones de los sensores y transmitirlas a esa plataforma. </a:t>
            </a:r>
          </a:p>
          <a:p>
            <a:pPr rtl="0"/>
            <a:endParaRPr lang="es-419"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4026814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1009650" y="2167116"/>
            <a:ext cx="10172700" cy="252376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US" sz="2000" b="1" kern="100" dirty="0">
                <a:effectLst/>
                <a:latin typeface="Arial" panose="020B0604020202020204" pitchFamily="34" charset="0"/>
                <a:ea typeface="Calibri" panose="020F0502020204030204" pitchFamily="34" charset="0"/>
                <a:cs typeface="Arial" panose="020B0604020202020204" pitchFamily="34" charset="0"/>
              </a:rPr>
              <a:t>Desafíos Logísticos</a:t>
            </a:r>
            <a:r>
              <a:rPr lang="es-US" sz="2000" kern="100" dirty="0">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US" sz="20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US" sz="2000" kern="100" dirty="0">
                <a:effectLst/>
                <a:latin typeface="Arial" panose="020B0604020202020204" pitchFamily="34" charset="0"/>
                <a:ea typeface="Calibri" panose="020F0502020204030204" pitchFamily="34" charset="0"/>
                <a:cs typeface="Arial" panose="020B0604020202020204" pitchFamily="34" charset="0"/>
              </a:rPr>
              <a:t>El mantenimiento de sensores en tiempo real requiere monitoreo constante, calibración y reemplazos ocasionales, lo cual incrementa los costos operativos. </a:t>
            </a:r>
            <a:endParaRPr lang="es-US" sz="2000" kern="100" dirty="0">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US" sz="20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US" sz="2000" kern="100" dirty="0">
                <a:effectLst/>
                <a:latin typeface="Arial" panose="020B0604020202020204" pitchFamily="34" charset="0"/>
                <a:ea typeface="Calibri" panose="020F0502020204030204" pitchFamily="34" charset="0"/>
                <a:cs typeface="Arial" panose="020B0604020202020204" pitchFamily="34" charset="0"/>
              </a:rPr>
              <a:t>También puede ser necesario un mayor almacenamiento y ancho de banda para manejar los volúmenes de datos.</a:t>
            </a:r>
          </a:p>
          <a:p>
            <a:endParaRPr lang="es-US" dirty="0"/>
          </a:p>
        </p:txBody>
      </p:sp>
    </p:spTree>
    <p:extLst>
      <p:ext uri="{BB962C8B-B14F-4D97-AF65-F5344CB8AC3E}">
        <p14:creationId xmlns:p14="http://schemas.microsoft.com/office/powerpoint/2010/main" val="42502783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888332" y="1418210"/>
            <a:ext cx="10415336" cy="3754874"/>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Superación de Desafíos:</a:t>
            </a:r>
          </a:p>
          <a:p>
            <a:pPr algn="just" rtl="0"/>
            <a:endParaRPr lang="es-419" sz="2000" b="1"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Es fundamental asegurar el uso de una plataforma de Internet de las Cosas robusta que permita la recolección eficiente de los datos y garantice una buena integración con el sistema existente. Esto proporcionará una comunicación fluida entre los sensores y la API, facilitando el procesamiento y análisis de los datos.</a:t>
            </a:r>
            <a:endParaRPr lang="es-ES"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3540136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3069"/>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5773F1-9D40-A58F-138E-39A2B268B55F}"/>
              </a:ext>
            </a:extLst>
          </p:cNvPr>
          <p:cNvSpPr txBox="1"/>
          <p:nvPr/>
        </p:nvSpPr>
        <p:spPr>
          <a:xfrm>
            <a:off x="1069683" y="1864895"/>
            <a:ext cx="10052634" cy="4431983"/>
          </a:xfrm>
          <a:prstGeom prst="rect">
            <a:avLst/>
          </a:prstGeom>
          <a:noFill/>
        </p:spPr>
        <p:txBody>
          <a:bodyPr wrap="square" rtlCol="0">
            <a:spAutoFit/>
          </a:bodyPr>
          <a:lstStyle/>
          <a:p>
            <a:pPr algn="just"/>
            <a:r>
              <a:rPr lang="es-419" sz="2400" dirty="0">
                <a:latin typeface="Arial" panose="020B0604020202020204" pitchFamily="34" charset="0"/>
                <a:cs typeface="Arial" panose="020B0604020202020204" pitchFamily="34" charset="0"/>
              </a:rPr>
              <a:t>El sistema no está diseñado para un entorno productivo, sino que está pensado para centros de investigación como el UDI-CEEPI. El impacto económico y social principal se verá reflejado en el ahorro de tiempo si se implementa el monitoreo en tiempo real. Este ahorro se refleja en varios aspectos: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de tiempo en análisis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Reducción de traslados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en reactivos químicos</a:t>
            </a:r>
          </a:p>
          <a:p>
            <a:endParaRPr lang="es-419" b="1" dirty="0"/>
          </a:p>
          <a:p>
            <a:endParaRPr lang="es-419" b="1" dirty="0"/>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US" dirty="0"/>
          </a:p>
        </p:txBody>
      </p:sp>
    </p:spTree>
    <p:extLst>
      <p:ext uri="{BB962C8B-B14F-4D97-AF65-F5344CB8AC3E}">
        <p14:creationId xmlns:p14="http://schemas.microsoft.com/office/powerpoint/2010/main" val="2789736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4126746606"/>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21058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Claridad</a:t>
            </a:r>
            <a:endParaRPr lang="es-US" b="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68026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Completitud</a:t>
            </a:r>
            <a:endParaRPr lang="es-US"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539204"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Corrección</a:t>
            </a:r>
            <a:endParaRPr lang="es-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85769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5335</Words>
  <Application>Microsoft Office PowerPoint</Application>
  <PresentationFormat>Panorámica</PresentationFormat>
  <Paragraphs>361</Paragraphs>
  <Slides>73</Slides>
  <Notes>70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73</vt:i4>
      </vt:variant>
    </vt:vector>
  </HeadingPairs>
  <TitlesOfParts>
    <vt:vector size="87" baseType="lpstr">
      <vt:lpstr>__fkGroteskNeue_598ab8</vt:lpstr>
      <vt:lpstr>-apple-system</vt:lpstr>
      <vt:lpstr>Arial</vt:lpstr>
      <vt:lpstr>Calibri</vt:lpstr>
      <vt:lpstr>Calibri Light</vt:lpstr>
      <vt:lpstr>Courier New</vt:lpstr>
      <vt:lpstr>D-DINExp</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2024-10-16T03:42:10Z</dcterms:modified>
</cp:coreProperties>
</file>