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8"/>
  </p:notesMasterIdLst>
  <p:handoutMasterIdLst>
    <p:handoutMasterId r:id="rId49"/>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5" r:id="rId32"/>
    <p:sldId id="318" r:id="rId33"/>
    <p:sldId id="319" r:id="rId34"/>
    <p:sldId id="320" r:id="rId35"/>
    <p:sldId id="321" r:id="rId36"/>
    <p:sldId id="310" r:id="rId37"/>
    <p:sldId id="326" r:id="rId38"/>
    <p:sldId id="327" r:id="rId39"/>
    <p:sldId id="317" r:id="rId40"/>
    <p:sldId id="328" r:id="rId41"/>
    <p:sldId id="316" r:id="rId42"/>
    <p:sldId id="311" r:id="rId43"/>
    <p:sldId id="324" r:id="rId44"/>
    <p:sldId id="322" r:id="rId45"/>
    <p:sldId id="323" r:id="rId46"/>
    <p:sldId id="309" r:id="rId4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4040" custLinFactNeighborY="121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661913"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57090"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01/10/2024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01/10/2024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15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46</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01/10/2024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01/10/2024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01/10/2024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01/10/2024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01/10/2024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01/10/2024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01/10/2024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01/10/2024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01/10/2024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01/10/2024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actividades que realiza el investigador se ubica por paquetes</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3F5F5E-5FF6-5FA1-3E51-0E764E46A93B}"/>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7A6DA62-090C-EB05-CC96-0EFDAE390E4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CDB9C7-3535-038A-F0FE-24CE0286F0D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E0A4C8DE-D0C5-5809-B7A5-BCE6062F179F}"/>
              </a:ext>
            </a:extLst>
          </p:cNvPr>
          <p:cNvPicPr>
            <a:picLocks noChangeAspect="1"/>
          </p:cNvPicPr>
          <p:nvPr/>
        </p:nvPicPr>
        <p:blipFill>
          <a:blip r:embed="rId5"/>
          <a:stretch>
            <a:fillRect/>
          </a:stretch>
        </p:blipFill>
        <p:spPr>
          <a:xfrm>
            <a:off x="0" y="1"/>
            <a:ext cx="12192000" cy="6761746"/>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8AE3E371-263E-6DBB-295F-2ADA3642C9EA}"/>
              </a:ext>
            </a:extLst>
          </p:cNvPr>
          <p:cNvPicPr>
            <a:picLocks noChangeAspect="1"/>
          </p:cNvPicPr>
          <p:nvPr/>
        </p:nvPicPr>
        <p:blipFill rotWithShape="1">
          <a:blip r:embed="rId5"/>
          <a:srcRect t="13333" r="848" b="5326"/>
          <a:stretch/>
        </p:blipFill>
        <p:spPr>
          <a:xfrm>
            <a:off x="0" y="0"/>
            <a:ext cx="12192000" cy="6858000"/>
          </a:xfrm>
          <a:prstGeom prst="rect">
            <a:avLst/>
          </a:prstGeom>
        </p:spPr>
      </p:pic>
    </p:spTree>
    <p:extLst>
      <p:ext uri="{BB962C8B-B14F-4D97-AF65-F5344CB8AC3E}">
        <p14:creationId xmlns:p14="http://schemas.microsoft.com/office/powerpoint/2010/main" val="264594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5" name="Marcador de contenido 4">
            <a:extLst>
              <a:ext uri="{FF2B5EF4-FFF2-40B4-BE49-F238E27FC236}">
                <a16:creationId xmlns:a16="http://schemas.microsoft.com/office/drawing/2014/main" id="{746FE635-38DB-8283-143E-13A78FA97262}"/>
              </a:ext>
            </a:extLst>
          </p:cNvPr>
          <p:cNvPicPr>
            <a:picLocks noGrp="1" noChangeAspect="1"/>
          </p:cNvPicPr>
          <p:nvPr>
            <p:ph idx="1"/>
          </p:nvPr>
        </p:nvPicPr>
        <p:blipFill rotWithShape="1">
          <a:blip r:embed="rId2"/>
          <a:srcRect t="12759" r="983" b="5022"/>
          <a:stretch/>
        </p:blipFill>
        <p:spPr>
          <a:xfrm>
            <a:off x="0" y="0"/>
            <a:ext cx="12192000" cy="6857999"/>
          </a:xfrm>
        </p:spPr>
      </p:pic>
    </p:spTree>
    <p:extLst>
      <p:ext uri="{BB962C8B-B14F-4D97-AF65-F5344CB8AC3E}">
        <p14:creationId xmlns:p14="http://schemas.microsoft.com/office/powerpoint/2010/main" val="132234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4F283FB4-F8E7-7E2F-2ADF-8A1DF36A757F}"/>
              </a:ext>
            </a:extLst>
          </p:cNvPr>
          <p:cNvPicPr>
            <a:picLocks noGrp="1" noChangeAspect="1"/>
          </p:cNvPicPr>
          <p:nvPr>
            <p:ph idx="1"/>
          </p:nvPr>
        </p:nvPicPr>
        <p:blipFill rotWithShape="1">
          <a:blip r:embed="rId2"/>
          <a:srcRect t="12239" r="800" b="5916"/>
          <a:stretch/>
        </p:blipFill>
        <p:spPr>
          <a:xfrm>
            <a:off x="0" y="-108284"/>
            <a:ext cx="12192000" cy="6966284"/>
          </a:xfrm>
        </p:spPr>
      </p:pic>
    </p:spTree>
    <p:extLst>
      <p:ext uri="{BB962C8B-B14F-4D97-AF65-F5344CB8AC3E}">
        <p14:creationId xmlns:p14="http://schemas.microsoft.com/office/powerpoint/2010/main" val="3781056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CC01A-A8AD-6E89-FC98-FC9255BAB7B4}"/>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D7EEAF58-E41C-60D1-B8CB-EF17A8360911}"/>
              </a:ext>
            </a:extLst>
          </p:cNvPr>
          <p:cNvPicPr>
            <a:picLocks noGrp="1" noChangeAspect="1"/>
          </p:cNvPicPr>
          <p:nvPr>
            <p:ph idx="1"/>
          </p:nvPr>
        </p:nvPicPr>
        <p:blipFill rotWithShape="1">
          <a:blip r:embed="rId2"/>
          <a:srcRect t="13069" r="955" b="4533"/>
          <a:stretch/>
        </p:blipFill>
        <p:spPr>
          <a:xfrm>
            <a:off x="0" y="0"/>
            <a:ext cx="12192000" cy="6858000"/>
          </a:xfrm>
        </p:spPr>
      </p:pic>
    </p:spTree>
    <p:extLst>
      <p:ext uri="{BB962C8B-B14F-4D97-AF65-F5344CB8AC3E}">
        <p14:creationId xmlns:p14="http://schemas.microsoft.com/office/powerpoint/2010/main" val="420999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1322D-38EA-1C85-3F10-3DE2F8FFE966}"/>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311B49DB-BD8B-ECE7-CB1F-32E1DDE45BEE}"/>
              </a:ext>
            </a:extLst>
          </p:cNvPr>
          <p:cNvPicPr>
            <a:picLocks noGrp="1" noChangeAspect="1"/>
          </p:cNvPicPr>
          <p:nvPr>
            <p:ph idx="1"/>
          </p:nvPr>
        </p:nvPicPr>
        <p:blipFill rotWithShape="1">
          <a:blip r:embed="rId2"/>
          <a:srcRect t="13345" r="955" b="5916"/>
          <a:stretch/>
        </p:blipFill>
        <p:spPr>
          <a:xfrm>
            <a:off x="0" y="0"/>
            <a:ext cx="12192000" cy="6858000"/>
          </a:xfrm>
        </p:spPr>
      </p:pic>
    </p:spTree>
    <p:extLst>
      <p:ext uri="{BB962C8B-B14F-4D97-AF65-F5344CB8AC3E}">
        <p14:creationId xmlns:p14="http://schemas.microsoft.com/office/powerpoint/2010/main" val="46689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9" name="Imagen 8">
            <a:extLst>
              <a:ext uri="{FF2B5EF4-FFF2-40B4-BE49-F238E27FC236}">
                <a16:creationId xmlns:a16="http://schemas.microsoft.com/office/drawing/2014/main" id="{28FF8E45-BDE0-95FC-D85B-404245B23A50}"/>
              </a:ext>
            </a:extLst>
          </p:cNvPr>
          <p:cNvPicPr>
            <a:picLocks noChangeAspect="1"/>
          </p:cNvPicPr>
          <p:nvPr/>
        </p:nvPicPr>
        <p:blipFill>
          <a:blip r:embed="rId5"/>
          <a:stretch>
            <a:fillRect/>
          </a:stretch>
        </p:blipFill>
        <p:spPr>
          <a:xfrm>
            <a:off x="2169768" y="901198"/>
            <a:ext cx="7593494" cy="4731025"/>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1F2E346-E822-5ED2-3D3A-6672D1029E4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9" name="Imagen 8">
            <a:extLst>
              <a:ext uri="{FF2B5EF4-FFF2-40B4-BE49-F238E27FC236}">
                <a16:creationId xmlns:a16="http://schemas.microsoft.com/office/drawing/2014/main" id="{2AF75EE0-D061-E651-A871-137F348BFC6F}"/>
              </a:ext>
            </a:extLst>
          </p:cNvPr>
          <p:cNvPicPr>
            <a:picLocks noChangeAspect="1"/>
          </p:cNvPicPr>
          <p:nvPr/>
        </p:nvPicPr>
        <p:blipFill>
          <a:blip r:embed="rId5"/>
          <a:stretch>
            <a:fillRect/>
          </a:stretch>
        </p:blipFill>
        <p:spPr>
          <a:xfrm>
            <a:off x="1780754" y="983848"/>
            <a:ext cx="8461522" cy="4444848"/>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A36A498B-05BD-4C41-631B-ECB4FB83D507}"/>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421106" y="1905506"/>
            <a:ext cx="11413957" cy="3046988"/>
          </a:xfrm>
          <a:prstGeom prst="rect">
            <a:avLst/>
          </a:prstGeom>
          <a:noFill/>
        </p:spPr>
        <p:txBody>
          <a:bodyPr wrap="square">
            <a:spAutoFit/>
          </a:bodyPr>
          <a:lstStyle/>
          <a:p>
            <a:pPr algn="just"/>
            <a:r>
              <a:rPr lang="es-419" sz="2400" dirty="0">
                <a:latin typeface="Arial" panose="020B0604020202020204" pitchFamily="34" charset="0"/>
                <a:cs typeface="Arial" panose="020B0604020202020204" pitchFamily="34" charset="0"/>
              </a:rPr>
              <a:t>La metodología RUP se considera la más adecuada para documentar el sistema propuesto, ya que proporciona una estructura sólida y una gestión eficiente del ciclo de vida del proyecto. Se eligieron Express.js para el backend y Nuxt 3 junto con Tailwind CSS para el frontend debido a su flexibilidad. PostgreSQL fue seleccionado como la mejor opción para la gestión de bases de datos por su rendimiento y escalabilidad. Todas las herramientas elegidas son de código abierto, lo que garantiza alta interoperabilidad y adaptación en diferentes entornos de desarrollo.</a:t>
            </a:r>
          </a:p>
        </p:txBody>
      </p:sp>
    </p:spTree>
    <p:extLst>
      <p:ext uri="{BB962C8B-B14F-4D97-AF65-F5344CB8AC3E}">
        <p14:creationId xmlns:p14="http://schemas.microsoft.com/office/powerpoint/2010/main" val="123186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41421" y="1443841"/>
            <a:ext cx="11385884" cy="3970318"/>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El uso de la metodología RUP en el sistema de gestión de experimentos de digestión anaerobia permitió estructurar eficientemente todas las fases del proyecto, desde la identificación de requisitos hasta la creación de la arquitectura. El enfoque orientado a objetos y el uso de herramientas de código abierto resultaron en un diseño flexible y adaptable que cumple con los requerimientos iniciales. Este diseño garantiza una gestión efectiva de los datos de los experimentos, así como escalabilidad y sostenibilidad, facilitando futuras actualizaciones e integraciones de nuevas funcionalidades</a:t>
            </a:r>
            <a:r>
              <a:rPr lang="es-419" sz="2800" dirty="0"/>
              <a:t>.</a:t>
            </a:r>
            <a:endParaRPr lang="es-419"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59205" y="1564105"/>
            <a:ext cx="11273589" cy="3539430"/>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del sistema incluyó una rigurosa fase de pruebas de aceptación para validar que todas las funcionalidades cumplían con los requisitos establecidos. Estas pruebas fueron fundamentales para asegurar que el sistema gestionara los experimentos de digestión anaerobia de manera efectiva, ofreciendo una experiencia intuitiva y eficiente. Los resultados confirmaron que la solución tecnológica es operativa y cumple con las expectativas del cliente, garantizando confiabilidad y estabilidad en un entorno de uso real.</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1361143364"/>
              </p:ext>
            </p:extLst>
          </p:nvPr>
        </p:nvGraphicFramePr>
        <p:xfrm>
          <a:off x="4652109" y="1436145"/>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978973" y="597849"/>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355165" y="4312608"/>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7905" y="2036415"/>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1600</Words>
  <Application>Microsoft Office PowerPoint</Application>
  <PresentationFormat>Panorámica</PresentationFormat>
  <Paragraphs>159</Paragraphs>
  <Slides>46</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2024-10-01T15:52:50Z</dcterms:modified>
</cp:coreProperties>
</file>