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3"/>
  </p:notesMasterIdLst>
  <p:handoutMasterIdLst>
    <p:handoutMasterId r:id="rId74"/>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58" r:id="rId65"/>
    <p:sldId id="359" r:id="rId66"/>
    <p:sldId id="347" r:id="rId67"/>
    <p:sldId id="348" r:id="rId68"/>
    <p:sldId id="345" r:id="rId69"/>
    <p:sldId id="349" r:id="rId70"/>
    <p:sldId id="346" r:id="rId71"/>
    <p:sldId id="350" r:id="rId7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3" d="2"/>
        <a:sy n="3" d="2"/>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14/10/2024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14/10/2024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A continuación se muestra el modelo físico de la base de datos que es el que muestra las tablas que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Este software no está diseñado para el uso en instalaciones productoras de </a:t>
            </a:r>
            <a:r>
              <a:rPr lang="es-ES" dirty="0" err="1"/>
              <a:t>biogas,esta</a:t>
            </a:r>
            <a:r>
              <a:rPr lang="es-ES" dirty="0"/>
              <a:t> </a:t>
            </a:r>
            <a:r>
              <a:rPr lang="es-ES" dirty="0" err="1"/>
              <a:t>pensado`para</a:t>
            </a:r>
            <a:r>
              <a:rPr lang="es-ES" dirty="0"/>
              <a:t> el uso en </a:t>
            </a:r>
            <a:r>
              <a:rPr lang="es-ES" dirty="0" err="1"/>
              <a:t>sentros</a:t>
            </a:r>
            <a:r>
              <a:rPr lang="es-ES" dirty="0"/>
              <a:t> que realizan </a:t>
            </a:r>
            <a:r>
              <a:rPr lang="es-ES" dirty="0" err="1"/>
              <a:t>invetigacion</a:t>
            </a:r>
            <a:r>
              <a:rPr lang="es-ES" dirty="0"/>
              <a:t> de </a:t>
            </a:r>
            <a:r>
              <a:rPr lang="es-ES" dirty="0" err="1"/>
              <a:t>digestion</a:t>
            </a:r>
            <a:r>
              <a:rPr lang="es-ES" dirty="0"/>
              <a:t> anaerobia que es donde se realizan experimentos enfocados a estudiar como funciona y como mejorar la producción de </a:t>
            </a:r>
            <a:r>
              <a:rPr lang="es-ES" dirty="0" err="1"/>
              <a:t>biogas.Para</a:t>
            </a:r>
            <a:r>
              <a:rPr lang="es-ES" dirty="0"/>
              <a:t> el CEEPI va a ser muy beneficioso no tanto económicamente pero si le va a ahorrar mucho tiempo y va a facilitar mucho la gestión de la información que se maneja en estos experimentos y va a permitir que las investigaciones sean mas confiables en los resultados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285750" indent="-285750" rtl="0">
              <a:buFont typeface="Arial" panose="020B0604020202020204" pitchFamily="34" charset="0"/>
              <a:buChar char="•"/>
            </a:pPr>
            <a:r>
              <a:rPr lang="es-US" sz="1800" b="1" dirty="0">
                <a:effectLst/>
                <a:latin typeface="Calibri" panose="020F0502020204030204" pitchFamily="34" charset="0"/>
                <a:ea typeface="Calibri" panose="020F0502020204030204" pitchFamily="34" charset="0"/>
                <a:cs typeface="Times New Roman" panose="02020603050405020304" pitchFamily="18" charset="0"/>
              </a:rPr>
              <a:t>Desafíos Técnicos: </a:t>
            </a:r>
            <a:r>
              <a:rPr lang="es-US" sz="1800" dirty="0">
                <a:effectLst/>
                <a:latin typeface="Calibri" panose="020F0502020204030204" pitchFamily="34" charset="0"/>
                <a:ea typeface="Calibri" panose="020F0502020204030204" pitchFamily="34" charset="0"/>
                <a:cs typeface="Times New Roman" panose="02020603050405020304" pitchFamily="18" charset="0"/>
              </a:rPr>
              <a:t>La integración de sensores en tiempo real requiere mejoras en la infraestructura actual para soportar la transmisión continua de datos.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Conyeba</a:t>
            </a:r>
            <a:r>
              <a:rPr lang="es-US" sz="1800" dirty="0">
                <a:effectLst/>
                <a:latin typeface="Calibri" panose="020F0502020204030204" pitchFamily="34" charset="0"/>
                <a:ea typeface="Calibri" panose="020F0502020204030204" pitchFamily="34" charset="0"/>
                <a:cs typeface="Times New Roman" panose="02020603050405020304" pitchFamily="18" charset="0"/>
              </a:rPr>
              <a:t> adaptaciones a los reactores actuales a la tecnología actual que tienen para hacer los experimentos que no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possen</a:t>
            </a:r>
            <a:r>
              <a:rPr lang="es-US" sz="1800" dirty="0">
                <a:effectLst/>
                <a:latin typeface="Calibri" panose="020F0502020204030204" pitchFamily="34" charset="0"/>
                <a:ea typeface="Calibri" panose="020F0502020204030204" pitchFamily="34" charset="0"/>
                <a:cs typeface="Times New Roman" panose="02020603050405020304" pitchFamily="18" charset="0"/>
              </a:rPr>
              <a:t> esos reactores por lo tanto necesitan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adaptarce</a:t>
            </a:r>
            <a:r>
              <a:rPr lang="es-US" sz="1800" dirty="0">
                <a:effectLst/>
                <a:latin typeface="Calibri" panose="020F0502020204030204" pitchFamily="34" charset="0"/>
                <a:ea typeface="Calibri" panose="020F0502020204030204" pitchFamily="34" charset="0"/>
                <a:cs typeface="Times New Roman" panose="02020603050405020304" pitchFamily="18" charset="0"/>
              </a:rPr>
              <a:t> a esos nuevos sensores que se necesitan poner y hay que adaptar esos reactores para poderlo incorporar en su funcionamiento sin que interrumpan el funcionamiento normal del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reactor.además</a:t>
            </a:r>
            <a:r>
              <a:rPr lang="es-US" sz="1800" dirty="0">
                <a:effectLst/>
                <a:latin typeface="Calibri" panose="020F0502020204030204" pitchFamily="34" charset="0"/>
                <a:ea typeface="Calibri" panose="020F0502020204030204" pitchFamily="34" charset="0"/>
                <a:cs typeface="Times New Roman" panose="02020603050405020304" pitchFamily="18" charset="0"/>
              </a:rPr>
              <a:t> hay que garantizar la conectividad y también hay que encontrar sensores que puedan medir los parámetros que necesitan porque no hay sensores que puedan medir lo que se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quisiera,entonces</a:t>
            </a:r>
            <a:r>
              <a:rPr lang="es-US" sz="1800" dirty="0">
                <a:effectLst/>
                <a:latin typeface="Calibri" panose="020F0502020204030204" pitchFamily="34" charset="0"/>
                <a:ea typeface="Calibri" panose="020F0502020204030204" pitchFamily="34" charset="0"/>
                <a:cs typeface="Times New Roman" panose="02020603050405020304" pitchFamily="18" charset="0"/>
              </a:rPr>
              <a:t> el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desafio</a:t>
            </a:r>
            <a:r>
              <a:rPr lang="es-US" sz="1800" dirty="0">
                <a:effectLst/>
                <a:latin typeface="Calibri" panose="020F0502020204030204" pitchFamily="34" charset="0"/>
                <a:ea typeface="Calibri" panose="020F0502020204030204" pitchFamily="34" charset="0"/>
                <a:cs typeface="Times New Roman" panose="02020603050405020304" pitchFamily="18" charset="0"/>
              </a:rPr>
              <a:t> técnico esta en encontrar esos sensores y en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poderlcelo</a:t>
            </a:r>
            <a:r>
              <a:rPr lang="es-US" sz="1800" dirty="0">
                <a:effectLst/>
                <a:latin typeface="Calibri" panose="020F0502020204030204" pitchFamily="34" charset="0"/>
                <a:ea typeface="Calibri" panose="020F0502020204030204" pitchFamily="34" charset="0"/>
                <a:cs typeface="Times New Roman" panose="02020603050405020304" pitchFamily="18" charset="0"/>
              </a:rPr>
              <a:t> incorporar a esos reactores que ya ellos tienen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funcionando.El</a:t>
            </a:r>
            <a:r>
              <a:rPr lang="es-US" sz="1800" dirty="0">
                <a:effectLst/>
                <a:latin typeface="Calibri" panose="020F0502020204030204" pitchFamily="34" charset="0"/>
                <a:ea typeface="Calibri" panose="020F0502020204030204" pitchFamily="34" charset="0"/>
                <a:cs typeface="Times New Roman" panose="02020603050405020304" pitchFamily="18" charset="0"/>
              </a:rPr>
              <a:t> otro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desafio</a:t>
            </a:r>
            <a:r>
              <a:rPr lang="es-US" sz="1800" dirty="0">
                <a:effectLst/>
                <a:latin typeface="Calibri" panose="020F0502020204030204" pitchFamily="34" charset="0"/>
                <a:ea typeface="Calibri" panose="020F0502020204030204" pitchFamily="34" charset="0"/>
                <a:cs typeface="Times New Roman" panose="02020603050405020304" pitchFamily="18" charset="0"/>
              </a:rPr>
              <a:t> es integrar las mediciones de esos sensores con el sistema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actual,que</a:t>
            </a:r>
            <a:r>
              <a:rPr lang="es-US" sz="1800" dirty="0">
                <a:effectLst/>
                <a:latin typeface="Calibri" panose="020F0502020204030204" pitchFamily="34" charset="0"/>
                <a:ea typeface="Calibri" panose="020F0502020204030204" pitchFamily="34" charset="0"/>
                <a:cs typeface="Times New Roman" panose="02020603050405020304" pitchFamily="18" charset="0"/>
              </a:rPr>
              <a:t> el sistema actual tiene una api que puede perfectamente funcionar y que se puede preparar para que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resiva</a:t>
            </a:r>
            <a:r>
              <a:rPr lang="es-US" sz="1800" dirty="0">
                <a:effectLst/>
                <a:latin typeface="Calibri" panose="020F0502020204030204" pitchFamily="34" charset="0"/>
                <a:ea typeface="Calibri" panose="020F0502020204030204" pitchFamily="34" charset="0"/>
                <a:cs typeface="Times New Roman" panose="02020603050405020304" pitchFamily="18" charset="0"/>
              </a:rPr>
              <a:t> los datos que son medidos por los sensores pero para eso es necesario un paso intermedio que puede ser una plataforma de internet de las cosas que te permita recolectar la medición de esos sensores y que sea transmitida a esa plataforma la cual posteriormente entonces seria la que se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comunicaria</a:t>
            </a:r>
            <a:r>
              <a:rPr lang="es-US" sz="1800" dirty="0">
                <a:effectLst/>
                <a:latin typeface="Calibri" panose="020F0502020204030204" pitchFamily="34" charset="0"/>
                <a:ea typeface="Calibri" panose="020F0502020204030204" pitchFamily="34" charset="0"/>
                <a:cs typeface="Times New Roman" panose="02020603050405020304" pitchFamily="18" charset="0"/>
              </a:rPr>
              <a:t> con la api para procesar el esos datos correctamente.</a:t>
            </a:r>
          </a:p>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Superación de Desafíos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 implementación de marcos robustos para la integración de datos, el uso de almacenamiento en la nube, y la utilización de técnicas de compresión de datos pueden ayudar a superar estos desafíos. Además, un programa de mantenimiento regular garantizaría la confiabilidad y precisión del sistema. Garantizar el uso de una plataforma de internet de las cosas robusta que permita la recolección de los datos y una buena integración con el sistema existente.</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Esta pensado para un centro de </a:t>
            </a:r>
            <a:r>
              <a:rPr lang="es-ES"/>
              <a:t>investigación como el CEEPI </a:t>
            </a:r>
            <a:r>
              <a:rPr lang="es-ES" dirty="0"/>
              <a:t>no para unidades productoras de </a:t>
            </a:r>
            <a:r>
              <a:rPr lang="es-ES" dirty="0" err="1"/>
              <a:t>biogas</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El sistema no va a estar en un ámbito productivo sino que el sistema esta pensado para centro de investigación como el </a:t>
            </a:r>
            <a:r>
              <a:rPr lang="es-ES" dirty="0" err="1"/>
              <a:t>ceepi</a:t>
            </a:r>
            <a:r>
              <a:rPr lang="es-ES" dirty="0"/>
              <a:t> y que el impacto económico y social fundamental  va a estar dado por el ahorro de tiempo si se implementan este tipo de cosas monitoreo en tiempo real es el ahorro de tiempo de los investigadores realizando </a:t>
            </a:r>
            <a:r>
              <a:rPr lang="es-ES" dirty="0" err="1"/>
              <a:t>analices,el</a:t>
            </a:r>
            <a:r>
              <a:rPr lang="es-ES" dirty="0"/>
              <a:t> ahorro de tiempo de los investigadores teniendo que asistir al centro y </a:t>
            </a:r>
            <a:r>
              <a:rPr lang="es-ES" dirty="0" err="1"/>
              <a:t>transportarce</a:t>
            </a:r>
            <a:r>
              <a:rPr lang="es-ES" dirty="0"/>
              <a:t> pues </a:t>
            </a:r>
            <a:r>
              <a:rPr lang="es-ES" dirty="0" err="1"/>
              <a:t>conyeba</a:t>
            </a:r>
            <a:r>
              <a:rPr lang="es-ES" dirty="0"/>
              <a:t> a ahorro de combustible  y demás porque no tienen que estarse moviendo muchas veces de municipios lejanos que no son exactamente SS  al centro para realizar las mediciones y además que al usar sensores que permitan realizar </a:t>
            </a:r>
            <a:r>
              <a:rPr lang="es-ES" dirty="0" err="1"/>
              <a:t>siertas</a:t>
            </a:r>
            <a:r>
              <a:rPr lang="es-ES" dirty="0"/>
              <a:t> mediciones de manera automática se ahorran el uso de reactivos que normalmente hay que hacer cuando se utilizan experimentos </a:t>
            </a:r>
            <a:r>
              <a:rPr lang="es-ES" dirty="0" err="1"/>
              <a:t>químicos,el</a:t>
            </a:r>
            <a:r>
              <a:rPr lang="es-ES" dirty="0"/>
              <a:t> ahorrar esos recursos permite que tenga un impacto económico favorable porque vas a estar usando un sensor que constantemente va a estar midiendo pero que no lleva el uso de reactivos químicos.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14/10/2024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14/10/2024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14/10/2024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18289C-F67D-0075-AC43-14E58D99743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30378"/>
            <a:ext cx="9456820" cy="3046988"/>
          </a:xfrm>
          <a:prstGeom prst="rect">
            <a:avLst/>
          </a:prstGeom>
          <a:noFill/>
        </p:spPr>
        <p:txBody>
          <a:bodyPr wrap="square" rtlCol="0">
            <a:spAutoFit/>
          </a:bodyPr>
          <a:lstStyle/>
          <a:p>
            <a:pPr marL="457200" indent="-457200">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3143700"/>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3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4048</Words>
  <Application>Microsoft Office PowerPoint</Application>
  <PresentationFormat>Panorámica</PresentationFormat>
  <Paragraphs>273</Paragraphs>
  <Slides>71</Slides>
  <Notes>68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71</vt:i4>
      </vt:variant>
    </vt:vector>
  </HeadingPairs>
  <TitlesOfParts>
    <vt:vector size="83"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2024-10-15T00:56:45Z</dcterms:modified>
</cp:coreProperties>
</file>