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50"/>
  </p:notesMasterIdLst>
  <p:handoutMasterIdLst>
    <p:handoutMasterId r:id="rId51"/>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24" r:id="rId45"/>
    <p:sldId id="322" r:id="rId46"/>
    <p:sldId id="323" r:id="rId47"/>
    <p:sldId id="335" r:id="rId48"/>
    <p:sldId id="309" r:id="rId4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 d="1"/>
        <a:sy n="1" d="1"/>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13/10/2024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13/10/2024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Qyitar</a:t>
            </a:r>
            <a:r>
              <a:rPr lang="es-ES" dirty="0"/>
              <a:t> http y añadir </a:t>
            </a:r>
            <a:r>
              <a:rPr lang="es-ES" u="sng" dirty="0" err="1"/>
              <a:t>node</a:t>
            </a:r>
            <a:r>
              <a:rPr lang="es-ES" dirty="0"/>
              <a:t> en </a:t>
            </a:r>
            <a:r>
              <a:rPr lang="es-ES" dirty="0" err="1"/>
              <a:t>frontend</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375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48</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 general</a:t>
            </a:r>
            <a:endParaRPr lang="es-419" dirty="0">
              <a:effectLst/>
            </a:endParaRPr>
          </a:p>
          <a:p>
            <a:endParaRPr lang="es-419" dirty="0"/>
          </a:p>
          <a:p>
            <a:pPr rtl="0"/>
            <a:r>
              <a:rPr lang="es-419" b="1" dirty="0">
                <a:effectLst/>
              </a:rPr>
              <a:t>Objetivo General:</a:t>
            </a:r>
            <a:endParaRPr lang="es-419" dirty="0">
              <a:effectLst/>
            </a:endParaRPr>
          </a:p>
          <a:p>
            <a:pPr rtl="0"/>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13/10/2024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13/10/2024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13/10/2024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13/10/2024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13/10/2024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13/10/2024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5.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1E976E7-082F-5E49-24B7-162CA19CA63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ACDB9C7-3535-038A-F0FE-24CE0286F0D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C1DD58F2-A80F-723D-AD3E-4058294FBDE8}"/>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1780263" y="2397948"/>
            <a:ext cx="8631473"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514600"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991106"/>
            <a:ext cx="11413957" cy="4524315"/>
          </a:xfrm>
          <a:prstGeom prst="rect">
            <a:avLst/>
          </a:prstGeom>
          <a:noFill/>
        </p:spPr>
        <p:txBody>
          <a:bodyPr wrap="square">
            <a:spAutoFit/>
          </a:bodyPr>
          <a:lstStyle/>
          <a:p>
            <a:pPr algn="l"/>
            <a:r>
              <a:rPr lang="es-419" sz="2400" dirty="0">
                <a:effectLst/>
              </a:rPr>
              <a:t>Tras un análisis exhaustivo de los fundamentos teóricos y metodológicos, se determinó que la metodología RUP (Proceso Unificado de </a:t>
            </a:r>
            <a:r>
              <a:rPr lang="es-419" sz="2400" dirty="0" err="1">
                <a:effectLst/>
              </a:rPr>
              <a:t>Rational</a:t>
            </a:r>
            <a:r>
              <a:rPr lang="es-419" sz="2400" dirty="0">
                <a:effectLst/>
              </a:rPr>
              <a:t>) es la más adecuada para la documentación del sistema propuesto. Esta metodología no solo facilita una estructura sólida para el desarrollo, sino que también asegura una gestión eficiente a lo largo del ciclo de vida del </a:t>
            </a:r>
            <a:r>
              <a:rPr lang="es-419" sz="2400" dirty="0" err="1">
                <a:effectLst/>
              </a:rPr>
              <a:t>proyecto.También</a:t>
            </a:r>
            <a:r>
              <a:rPr lang="es-419" sz="2400" dirty="0">
                <a:effectLst/>
              </a:rPr>
              <a:t> , se seleccionó Express.js para el desarrollo del </a:t>
            </a:r>
            <a:r>
              <a:rPr lang="es-419" sz="2400" dirty="0" err="1">
                <a:effectLst/>
              </a:rPr>
              <a:t>backend</a:t>
            </a:r>
            <a:r>
              <a:rPr lang="es-419" sz="2400" dirty="0">
                <a:effectLst/>
              </a:rPr>
              <a:t>, mientras que para el </a:t>
            </a:r>
            <a:r>
              <a:rPr lang="es-419" sz="2400" dirty="0" err="1">
                <a:effectLst/>
              </a:rPr>
              <a:t>frontend</a:t>
            </a:r>
            <a:r>
              <a:rPr lang="es-419" sz="2400" dirty="0">
                <a:effectLst/>
              </a:rPr>
              <a:t> se optó por </a:t>
            </a:r>
            <a:r>
              <a:rPr lang="es-419" sz="2400" dirty="0" err="1">
                <a:effectLst/>
              </a:rPr>
              <a:t>Nuxt</a:t>
            </a:r>
            <a:r>
              <a:rPr lang="es-419" sz="2400" dirty="0">
                <a:effectLst/>
              </a:rPr>
              <a:t> 3 junto con </a:t>
            </a:r>
            <a:r>
              <a:rPr lang="es-419" sz="2400" dirty="0" err="1">
                <a:effectLst/>
              </a:rPr>
              <a:t>Tailwind</a:t>
            </a:r>
            <a:r>
              <a:rPr lang="es-419" sz="2400" dirty="0">
                <a:effectLst/>
              </a:rPr>
              <a:t> CSS. Estos </a:t>
            </a:r>
            <a:r>
              <a:rPr lang="es-419" sz="2400" dirty="0" err="1">
                <a:effectLst/>
              </a:rPr>
              <a:t>frameworks</a:t>
            </a:r>
            <a:r>
              <a:rPr lang="es-419" sz="24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p:txBody>
      </p:sp>
    </p:spTree>
    <p:extLst>
      <p:ext uri="{BB962C8B-B14F-4D97-AF65-F5344CB8AC3E}">
        <p14:creationId xmlns:p14="http://schemas.microsoft.com/office/powerpoint/2010/main" val="1231862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A6F16BB-D2F7-4A6D-2327-9AA8D9DB11DC}"/>
              </a:ext>
            </a:extLst>
          </p:cNvPr>
          <p:cNvSpPr txBox="1"/>
          <p:nvPr/>
        </p:nvSpPr>
        <p:spPr>
          <a:xfrm>
            <a:off x="541421" y="1443841"/>
            <a:ext cx="11385884" cy="5262979"/>
          </a:xfrm>
          <a:prstGeom prst="rect">
            <a:avLst/>
          </a:prstGeom>
          <a:noFill/>
        </p:spPr>
        <p:txBody>
          <a:bodyPr wrap="square">
            <a:spAutoFit/>
          </a:bodyPr>
          <a:lstStyle/>
          <a:p>
            <a:pPr algn="l"/>
            <a:r>
              <a:rPr lang="es-419" sz="28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459205" y="938463"/>
            <a:ext cx="11273589" cy="5693866"/>
          </a:xfrm>
          <a:prstGeom prst="rect">
            <a:avLst/>
          </a:prstGeom>
          <a:noFill/>
        </p:spPr>
        <p:txBody>
          <a:bodyPr wrap="square">
            <a:spAutoFit/>
          </a:bodyPr>
          <a:lstStyle/>
          <a:p>
            <a:pPr algn="l"/>
            <a:r>
              <a:rPr lang="es-419" sz="2800" dirty="0">
                <a:effectLst/>
              </a:rPr>
              <a:t>La implementación del sistema incluyó una rigurosa fase de pruebas, en la que se llevaron a cabo pruebas de aceptación y pruebas realizadas al sistema con</a:t>
            </a:r>
            <a:r>
              <a:rPr lang="es-419" sz="2800" b="1" dirty="0">
                <a:effectLst/>
              </a:rPr>
              <a:t> </a:t>
            </a:r>
            <a:r>
              <a:rPr lang="es-419" sz="2800" dirty="0">
                <a:effectLst/>
              </a:rPr>
              <a:t>la herramienta </a:t>
            </a:r>
            <a:r>
              <a:rPr lang="es-419" sz="2800" dirty="0" err="1">
                <a:effectLst/>
              </a:rPr>
              <a:t>LightHouse</a:t>
            </a:r>
            <a:r>
              <a:rPr lang="es-419" sz="28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1879</Words>
  <Application>Microsoft Office PowerPoint</Application>
  <PresentationFormat>Panorámica</PresentationFormat>
  <Paragraphs>171</Paragraphs>
  <Slides>48</Slides>
  <Notes>45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48</vt:i4>
      </vt:variant>
    </vt:vector>
  </HeadingPairs>
  <TitlesOfParts>
    <vt:vector size="56" baseType="lpstr">
      <vt:lpstr>-apple-system</vt:lpstr>
      <vt:lpstr>Arial</vt:lpstr>
      <vt:lpstr>Calibri</vt:lpstr>
      <vt:lpstr>Calibri Light</vt:lpstr>
      <vt:lpstr>Quicksand</vt:lpstr>
      <vt:lpstr>Ubuntu</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2024-10-13T23:38:03Z</dcterms:modified>
</cp:coreProperties>
</file>