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87" r:id="rId3"/>
    <p:sldId id="298" r:id="rId4"/>
    <p:sldId id="303" r:id="rId5"/>
    <p:sldId id="312" r:id="rId6"/>
    <p:sldId id="300" r:id="rId7"/>
    <p:sldId id="301" r:id="rId8"/>
    <p:sldId id="299" r:id="rId9"/>
    <p:sldId id="302" r:id="rId10"/>
    <p:sldId id="307" r:id="rId11"/>
    <p:sldId id="304" r:id="rId12"/>
    <p:sldId id="315" r:id="rId13"/>
    <p:sldId id="316" r:id="rId14"/>
    <p:sldId id="317" r:id="rId15"/>
    <p:sldId id="318" r:id="rId16"/>
    <p:sldId id="319" r:id="rId17"/>
    <p:sldId id="296" r:id="rId18"/>
    <p:sldId id="294" r:id="rId19"/>
    <p:sldId id="306" r:id="rId20"/>
    <p:sldId id="314" r:id="rId21"/>
    <p:sldId id="297" r:id="rId22"/>
    <p:sldId id="310" r:id="rId23"/>
    <p:sldId id="308" r:id="rId24"/>
    <p:sldId id="309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5" autoAdjust="0"/>
    <p:restoredTop sz="80842" autoAdjust="0"/>
  </p:normalViewPr>
  <p:slideViewPr>
    <p:cSldViewPr showGuides="1">
      <p:cViewPr>
        <p:scale>
          <a:sx n="59" d="100"/>
          <a:sy n="59" d="100"/>
        </p:scale>
        <p:origin x="1824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participants: Who has used linear regression before? What did you use it for and was it successful?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simple linear regression, R2 is the same as the correlation coefficient, r squared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RMSE; 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</a:t>
            </a:r>
            <a:r>
              <a:rPr lang="en-US" b="0" u="none" baseline="0" dirty="0" smtClean="0">
                <a:solidFill>
                  <a:srgbClr val="0E13E2"/>
                </a:solidFill>
              </a:rPr>
              <a:t>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all models,</a:t>
            </a:r>
            <a:r>
              <a:rPr lang="en-US" baseline="0" dirty="0" smtClean="0"/>
              <a:t> it is important to remember that correlation does not imply causation. Always remember to look at the variables you have – do they make sense that they would be good predictors of the response variable?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Run a full linear regression model.</a:t>
            </a:r>
          </a:p>
          <a:p>
            <a:r>
              <a:rPr lang="en-US" sz="2400" dirty="0" smtClean="0"/>
              <a:t>Interpret model results.</a:t>
            </a:r>
          </a:p>
          <a:p>
            <a:r>
              <a:rPr lang="en-US" sz="2400" dirty="0" smtClean="0"/>
              <a:t>Test model assumptions (normality, outliers, multicollinearity, homoscedasticity).</a:t>
            </a:r>
          </a:p>
          <a:p>
            <a:r>
              <a:rPr lang="en-US" sz="2400" dirty="0" smtClean="0"/>
              <a:t>Modify and rerun the model (if necessary).</a:t>
            </a:r>
          </a:p>
          <a:p>
            <a:r>
              <a:rPr lang="en-US" sz="2400" dirty="0" smtClean="0"/>
              <a:t>Interpret model results.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839" t="55103" r="65661" b="9653"/>
          <a:stretch/>
        </p:blipFill>
        <p:spPr>
          <a:xfrm>
            <a:off x="918328" y="2057399"/>
            <a:ext cx="6867762" cy="4064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8328" y="2388314"/>
            <a:ext cx="6843698" cy="441763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8328" y="2975273"/>
            <a:ext cx="3589505" cy="653637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3034" y="3994987"/>
            <a:ext cx="2495966" cy="968781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1032" y="3990013"/>
            <a:ext cx="1130967" cy="973754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1999" y="3994986"/>
            <a:ext cx="838201" cy="968781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22234" y="3990012"/>
            <a:ext cx="1359566" cy="973755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3034" y="5479006"/>
            <a:ext cx="6229766" cy="223977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3034" y="5702767"/>
            <a:ext cx="3219825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52859" y="5702983"/>
            <a:ext cx="3009941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5117" y="5892989"/>
            <a:ext cx="6227683" cy="223329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81017" y="3713014"/>
            <a:ext cx="5846472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= </a:t>
            </a:r>
            <a:r>
              <a:rPr lang="en-US" sz="1200" b="1" dirty="0" smtClean="0"/>
              <a:t>11.95 + 0.037(slope) – 0.000006(solar) + 3.035(understory conifer yes)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r="1025" b="1492"/>
          <a:stretch/>
        </p:blipFill>
        <p:spPr>
          <a:xfrm>
            <a:off x="685800" y="1715385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2552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2445"/>
          <a:stretch/>
        </p:blipFill>
        <p:spPr>
          <a:xfrm>
            <a:off x="457200" y="1691322"/>
            <a:ext cx="756560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/>
          <a:stretch/>
        </p:blipFill>
        <p:spPr>
          <a:xfrm>
            <a:off x="457200" y="1691322"/>
            <a:ext cx="7543800" cy="47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/>
          <a:stretch/>
        </p:blipFill>
        <p:spPr>
          <a:xfrm>
            <a:off x="609600" y="1691322"/>
            <a:ext cx="7455535" cy="47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833"/>
          <a:stretch/>
        </p:blipFill>
        <p:spPr>
          <a:xfrm>
            <a:off x="457200" y="1691322"/>
            <a:ext cx="7658100" cy="47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LINEAR REGRESSION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 – Diagnostic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6133"/>
              </p:ext>
            </p:extLst>
          </p:nvPr>
        </p:nvGraphicFramePr>
        <p:xfrm>
          <a:off x="946404" y="1852864"/>
          <a:ext cx="7316233" cy="1857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cor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correlation matrix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hist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histogram 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vif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variance-inflation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generalized variance inflation factors for linear and generalized linear models (in car package)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Discuss </a:t>
            </a:r>
            <a:r>
              <a:rPr lang="en-US" sz="2400" dirty="0" smtClean="0"/>
              <a:t>linear regression </a:t>
            </a:r>
            <a:r>
              <a:rPr lang="en-US" sz="2400" dirty="0"/>
              <a:t>modeling as it relates to soil survey.</a:t>
            </a:r>
          </a:p>
          <a:p>
            <a:pPr lvl="0"/>
            <a:r>
              <a:rPr lang="en-US" sz="2400" dirty="0" smtClean="0"/>
              <a:t>Compute </a:t>
            </a:r>
            <a:r>
              <a:rPr lang="en-US" sz="2400" dirty="0"/>
              <a:t>and interpret coefficients in a linear regression analysis in R.</a:t>
            </a:r>
          </a:p>
          <a:p>
            <a:r>
              <a:rPr lang="en-US" sz="2400" dirty="0" smtClean="0"/>
              <a:t>Interpolate a regression model in R to a raster output.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Interpolating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****INSERT LINK TO LINEAR REGRESSION .RMD FILE****</a:t>
            </a:r>
          </a:p>
        </p:txBody>
      </p:sp>
    </p:spTree>
    <p:extLst>
      <p:ext uri="{BB962C8B-B14F-4D97-AF65-F5344CB8AC3E}">
        <p14:creationId xmlns:p14="http://schemas.microsoft.com/office/powerpoint/2010/main" val="18938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" y="1777032"/>
            <a:ext cx="6765798" cy="432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2556"/>
            <a:ext cx="11400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http://xkcd.com/833/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9764" y="6106556"/>
            <a:ext cx="441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does NOT imply Causation!</a:t>
            </a:r>
          </a:p>
        </p:txBody>
      </p:sp>
    </p:spTree>
    <p:extLst>
      <p:ext uri="{BB962C8B-B14F-4D97-AF65-F5344CB8AC3E}">
        <p14:creationId xmlns:p14="http://schemas.microsoft.com/office/powerpoint/2010/main" val="27195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confine to model 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269480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Mean Square Error (MSE) =</a:t>
                </a:r>
                <a:endParaRPr lang="en-US" altLang="en-US" sz="2200" dirty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9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Root 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0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22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Residual </a:t>
                </a:r>
                <a:r>
                  <a:rPr lang="en-US" altLang="en-US" sz="2200" dirty="0" smtClean="0"/>
                  <a:t>Standard Error = 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269480" cy="4800599"/>
              </a:xfrm>
              <a:blipFill rotWithShape="0">
                <a:blip r:embed="rId3"/>
                <a:stretch>
                  <a:fillRect l="-1090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943496" y="1670864"/>
                <a:ext cx="2993898" cy="707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𝑺𝑺𝑬</m:t>
                          </m:r>
                        </m:num>
                        <m:den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en-US" sz="2200" b="1" dirty="0" smtClean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496" y="1670864"/>
                <a:ext cx="2993898" cy="707603"/>
              </a:xfrm>
              <a:prstGeom prst="rect">
                <a:avLst/>
              </a:prstGeom>
              <a:blipFill rotWithShape="0">
                <a:blip r:embed="rId4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44857" y="2522088"/>
                <a:ext cx="1160619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2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857" y="2522088"/>
                <a:ext cx="1160619" cy="4708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371600" y="3113136"/>
                <a:ext cx="1160619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13136"/>
                <a:ext cx="1160619" cy="7283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19600" y="4185049"/>
                <a:ext cx="1168589" cy="1092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185049"/>
                <a:ext cx="1168589" cy="10926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46404" y="5415199"/>
            <a:ext cx="7733538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n = observations        p = variables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smtClean="0"/>
              <a:t>Bishop, T.F.A, A.B. </a:t>
            </a:r>
            <a:r>
              <a:rPr lang="en-US" sz="1900" dirty="0" err="1" smtClean="0"/>
              <a:t>McBratney</a:t>
            </a:r>
            <a:r>
              <a:rPr lang="en-US" sz="1900" dirty="0" smtClean="0"/>
              <a:t>. 2001. A comparison of prediction methods for the creation of field-extent soil property maps. </a:t>
            </a:r>
            <a:r>
              <a:rPr lang="en-US" sz="1900" dirty="0" err="1" smtClean="0"/>
              <a:t>Geoderma</a:t>
            </a:r>
            <a:r>
              <a:rPr lang="en-US" sz="19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900" dirty="0"/>
              <a:t>Faraway, J. J. 2002. Practical regression and </a:t>
            </a:r>
            <a:r>
              <a:rPr lang="en-US" altLang="en-US" sz="1900" dirty="0" err="1"/>
              <a:t>anova</a:t>
            </a:r>
            <a:r>
              <a:rPr lang="en-US" altLang="en-US" sz="1900" dirty="0"/>
              <a:t> using R. &lt; https://cran.r-project.org/doc/contrib/Faraway-PRA.pdf&gt;.</a:t>
            </a:r>
          </a:p>
          <a:p>
            <a:pPr marL="0" indent="0">
              <a:buNone/>
            </a:pPr>
            <a:r>
              <a:rPr lang="en-US" sz="1900" dirty="0" smtClean="0"/>
              <a:t>Seybold, C.A., P.R. </a:t>
            </a:r>
            <a:r>
              <a:rPr lang="en-US" sz="1900" dirty="0" err="1" smtClean="0"/>
              <a:t>Finnell</a:t>
            </a:r>
            <a:r>
              <a:rPr lang="en-US" sz="1900" dirty="0" smtClean="0"/>
              <a:t>, M.A. </a:t>
            </a:r>
            <a:r>
              <a:rPr lang="en-US" sz="1900" dirty="0" err="1" smtClean="0"/>
              <a:t>Elrashidi</a:t>
            </a:r>
            <a:r>
              <a:rPr lang="en-US" sz="1900" dirty="0" smtClean="0"/>
              <a:t>. 2009. Estimating total acidity from soil properties using linear models. Soil Science. 174:2, 88-93.</a:t>
            </a:r>
            <a:r>
              <a:rPr lang="en-US" sz="1900" dirty="0"/>
              <a:t>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Wills</a:t>
            </a:r>
            <a:r>
              <a:rPr lang="en-US" sz="1900" dirty="0"/>
              <a:t>, S., C. Seybold, J. </a:t>
            </a:r>
            <a:r>
              <a:rPr lang="en-US" sz="1900" dirty="0" err="1"/>
              <a:t>Chiaretti</a:t>
            </a:r>
            <a:r>
              <a:rPr lang="en-US" sz="1900" dirty="0"/>
              <a:t>, C. </a:t>
            </a:r>
            <a:r>
              <a:rPr lang="en-US" sz="1900" dirty="0" err="1"/>
              <a:t>Sequeira</a:t>
            </a:r>
            <a:r>
              <a:rPr lang="en-US" sz="1900" dirty="0"/>
              <a:t>, and L. West. 2013. Quantifying tacit knowledge about soil SOC stocks using soil taxa and official soil series descriptions. Soil Science Society of America Journal. 77, 1711-1723</a:t>
            </a:r>
            <a:r>
              <a:rPr lang="en-US" sz="19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/>
              <a:t>Regression </a:t>
            </a:r>
            <a:r>
              <a:rPr lang="en-US" altLang="en-US" sz="2200" dirty="0" smtClean="0"/>
              <a:t>attempts </a:t>
            </a:r>
            <a:r>
              <a:rPr lang="en-US" altLang="en-US" sz="2200" dirty="0"/>
              <a:t>to explain the variation in a dependent variable using the variation in </a:t>
            </a:r>
            <a:r>
              <a:rPr lang="en-US" altLang="en-US" sz="2200" dirty="0" smtClean="0"/>
              <a:t>one or more independent variable(s).</a:t>
            </a:r>
            <a:endParaRPr lang="en-US" altLang="en-US" sz="2200" dirty="0"/>
          </a:p>
          <a:p>
            <a:pPr lvl="0"/>
            <a:r>
              <a:rPr lang="en-US" sz="2200" dirty="0" smtClean="0"/>
              <a:t>Used in soil survey since the early 1900s </a:t>
            </a:r>
          </a:p>
          <a:p>
            <a:pPr lvl="0"/>
            <a:r>
              <a:rPr lang="en-US" sz="2200" dirty="0" smtClean="0"/>
              <a:t>Commonly used to develop </a:t>
            </a:r>
            <a:r>
              <a:rPr lang="en-US" sz="2200" dirty="0" err="1" smtClean="0"/>
              <a:t>pedotransfer</a:t>
            </a:r>
            <a:r>
              <a:rPr lang="en-US" sz="22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38400" y="4419602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57800" y="4419602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08070" y="4577809"/>
            <a:ext cx="134178" cy="547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9600" y="4577810"/>
            <a:ext cx="0" cy="603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13100" y="4550110"/>
            <a:ext cx="577435" cy="631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02494" y="4812214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65081" y="5105400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598601" y="465832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92164" y="5059233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26102" y="512489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 smtClean="0"/>
              <a:t>Simple</a:t>
            </a:r>
          </a:p>
          <a:p>
            <a:pPr lvl="1"/>
            <a:r>
              <a:rPr lang="en-US" sz="2000" dirty="0" smtClean="0"/>
              <a:t>One continuous dependent variable (Y) predicted from </a:t>
            </a:r>
            <a:r>
              <a:rPr lang="en-US" sz="2000" b="1" u="sng" dirty="0" smtClean="0"/>
              <a:t>one</a:t>
            </a:r>
            <a:r>
              <a:rPr lang="en-US" sz="2000" dirty="0" smtClean="0"/>
              <a:t> independent variable (X)</a:t>
            </a:r>
          </a:p>
          <a:p>
            <a:pPr lvl="1"/>
            <a:r>
              <a:rPr lang="en-US" sz="2000" b="1" u="sng" dirty="0" smtClean="0"/>
              <a:t>r</a:t>
            </a:r>
            <a:r>
              <a:rPr lang="en-US" sz="2000" b="1" u="sng" baseline="30000" dirty="0" smtClean="0"/>
              <a:t>2</a:t>
            </a:r>
            <a:r>
              <a:rPr lang="en-US" sz="2000" dirty="0" smtClean="0"/>
              <a:t> = proportion of variation in dependent variable Y explained by </a:t>
            </a:r>
            <a:r>
              <a:rPr lang="en-US" sz="2000" dirty="0" smtClean="0"/>
              <a:t>X</a:t>
            </a:r>
            <a:endParaRPr lang="en-US" dirty="0"/>
          </a:p>
          <a:p>
            <a:pPr marL="0" indent="0">
              <a:buNone/>
            </a:pPr>
            <a:r>
              <a:rPr lang="en-US" sz="2200" u="sng" dirty="0" smtClean="0"/>
              <a:t>Multiple</a:t>
            </a:r>
            <a:endParaRPr lang="en-US" sz="2200" u="sng" dirty="0"/>
          </a:p>
          <a:p>
            <a:pPr lvl="1"/>
            <a:r>
              <a:rPr lang="en-US" sz="2000" dirty="0"/>
              <a:t>One </a:t>
            </a:r>
            <a:r>
              <a:rPr lang="en-US" sz="2000" dirty="0" smtClean="0"/>
              <a:t>continuous dependent </a:t>
            </a:r>
            <a:r>
              <a:rPr lang="en-US" sz="2000" dirty="0"/>
              <a:t>variable (Y) predicted from </a:t>
            </a:r>
            <a:r>
              <a:rPr lang="en-US" sz="2000" b="1" u="sng" dirty="0" smtClean="0"/>
              <a:t>two or more </a:t>
            </a:r>
            <a:r>
              <a:rPr lang="en-US" sz="2000" dirty="0" smtClean="0"/>
              <a:t>independent variables 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b="1" u="sng" dirty="0"/>
              <a:t>R</a:t>
            </a:r>
            <a:r>
              <a:rPr lang="en-US" sz="2000" b="1" u="sng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proportion of variation in dependent variable Y explained by </a:t>
            </a:r>
            <a:r>
              <a:rPr lang="en-US" sz="2000" dirty="0" smtClean="0"/>
              <a:t>a set of independent variables (</a:t>
            </a: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k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err="1" smtClean="0"/>
              <a:t>OC</a:t>
            </a:r>
            <a:r>
              <a:rPr lang="en-US" altLang="en-US" sz="3000" baseline="-25000" dirty="0" err="1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</a:t>
            </a:r>
            <a:r>
              <a:rPr lang="en-US" altLang="en-US" sz="3000" dirty="0" err="1" smtClean="0"/>
              <a:t>OC</a:t>
            </a:r>
            <a:r>
              <a:rPr lang="en-US" altLang="en-US" sz="3000" baseline="-25000" dirty="0" err="1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err="1" smtClean="0"/>
              <a:t>OC</a:t>
            </a:r>
            <a:r>
              <a:rPr lang="en-US" altLang="en-US" sz="2000" baseline="-25000" dirty="0" err="1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err="1" smtClean="0"/>
              <a:t>OC</a:t>
            </a:r>
            <a:r>
              <a:rPr lang="en-US" altLang="en-US" sz="2000" baseline="-25000" dirty="0" err="1" smtClean="0"/>
              <a:t>wc</a:t>
            </a:r>
            <a:r>
              <a:rPr lang="en-US" altLang="en-US" sz="2000" baseline="-25000" dirty="0" smtClean="0"/>
              <a:t>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  <a:p>
            <a:pPr marL="0" lvl="1" indent="0">
              <a:buNone/>
              <a:defRPr/>
            </a:pPr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0.93, root mean square error [RMSE] = 1.8</a:t>
            </a:r>
            <a:endParaRPr lang="en-US" altLang="en-US" sz="2000" dirty="0"/>
          </a:p>
          <a:p>
            <a:pPr marL="0" lvl="1" indent="0">
              <a:lnSpc>
                <a:spcPct val="150000"/>
              </a:lnSpc>
              <a:defRPr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9" t="18599" r="22179" b="22497"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Model errors follow a </a:t>
            </a:r>
            <a:r>
              <a:rPr lang="en-US" altLang="en-US" sz="2200" b="1" u="sng" dirty="0" smtClean="0"/>
              <a:t>normal distribution </a:t>
            </a:r>
            <a:r>
              <a:rPr lang="en-US" altLang="en-US" sz="2200" dirty="0" smtClean="0"/>
              <a:t>(</a:t>
            </a:r>
            <a:r>
              <a:rPr lang="el-GR" altLang="en-US" sz="2200" dirty="0" smtClean="0"/>
              <a:t>μ</a:t>
            </a:r>
            <a:r>
              <a:rPr lang="en-US" altLang="en-US" sz="2200" dirty="0" smtClean="0"/>
              <a:t>=0) with a </a:t>
            </a:r>
            <a:r>
              <a:rPr lang="en-US" altLang="en-US" sz="2200" b="1" u="sng" dirty="0" smtClean="0"/>
              <a:t>common variance</a:t>
            </a:r>
            <a:r>
              <a:rPr lang="en-US" altLang="en-US" sz="2200" dirty="0" smtClean="0"/>
              <a:t> (h</a:t>
            </a:r>
            <a:r>
              <a:rPr lang="en-US" sz="2200" dirty="0" smtClean="0"/>
              <a:t>omoscedasticity).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Model errors are </a:t>
            </a:r>
            <a:r>
              <a:rPr lang="en-US" sz="2200" b="1" u="sng" dirty="0" smtClean="0"/>
              <a:t>independent</a:t>
            </a:r>
            <a:r>
              <a:rPr lang="en-US" sz="2200" dirty="0" smtClean="0"/>
              <a:t> of one another.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Shapiro-Wilk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752601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11158</TotalTime>
  <Words>1080</Words>
  <Application>Microsoft Office PowerPoint</Application>
  <PresentationFormat>On-screen Show (4:3)</PresentationFormat>
  <Paragraphs>180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Objectives</vt:lpstr>
      <vt:lpstr>Linear Regression</vt:lpstr>
      <vt:lpstr>Linear Regression</vt:lpstr>
      <vt:lpstr>Simple vs. Multiple Linear Regression</vt:lpstr>
      <vt:lpstr>Wills et al., 2013</vt:lpstr>
      <vt:lpstr>Seybold et al., 2009</vt:lpstr>
      <vt:lpstr>Model Assumptions</vt:lpstr>
      <vt:lpstr>Testing Model Assumptions</vt:lpstr>
      <vt:lpstr>Methodology</vt:lpstr>
      <vt:lpstr>Interpreting Model Results</vt:lpstr>
      <vt:lpstr>Plots</vt:lpstr>
      <vt:lpstr>Plots</vt:lpstr>
      <vt:lpstr>Plots</vt:lpstr>
      <vt:lpstr>Plots</vt:lpstr>
      <vt:lpstr>Plots</vt:lpstr>
      <vt:lpstr>EXERCISE: Linear Regression</vt:lpstr>
      <vt:lpstr>Linear Regression in R</vt:lpstr>
      <vt:lpstr>Linear Regression in R – Diagnostic Tests</vt:lpstr>
      <vt:lpstr>EXERCISE: Interpolating Regression Models</vt:lpstr>
      <vt:lpstr>Summary</vt:lpstr>
      <vt:lpstr>Summary</vt:lpstr>
      <vt:lpstr>Additional Resources</vt:lpstr>
      <vt:lpstr>Additional Resources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266</cp:revision>
  <dcterms:created xsi:type="dcterms:W3CDTF">2014-07-22T17:36:19Z</dcterms:created>
  <dcterms:modified xsi:type="dcterms:W3CDTF">2016-02-08T21:34:07Z</dcterms:modified>
</cp:coreProperties>
</file>