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9"/>
  </p:notesMasterIdLst>
  <p:sldIdLst>
    <p:sldId id="256" r:id="rId2"/>
    <p:sldId id="298" r:id="rId3"/>
    <p:sldId id="312" r:id="rId4"/>
    <p:sldId id="303" r:id="rId5"/>
    <p:sldId id="323" r:id="rId6"/>
    <p:sldId id="300" r:id="rId7"/>
    <p:sldId id="301" r:id="rId8"/>
    <p:sldId id="299" r:id="rId9"/>
    <p:sldId id="302" r:id="rId10"/>
    <p:sldId id="328" r:id="rId11"/>
    <p:sldId id="330" r:id="rId12"/>
    <p:sldId id="304" r:id="rId13"/>
    <p:sldId id="315" r:id="rId14"/>
    <p:sldId id="316" r:id="rId15"/>
    <p:sldId id="317" r:id="rId16"/>
    <p:sldId id="318" r:id="rId17"/>
    <p:sldId id="319" r:id="rId18"/>
    <p:sldId id="296" r:id="rId19"/>
    <p:sldId id="326" r:id="rId20"/>
    <p:sldId id="310" r:id="rId21"/>
    <p:sldId id="325" r:id="rId22"/>
    <p:sldId id="320" r:id="rId23"/>
    <p:sldId id="294" r:id="rId24"/>
    <p:sldId id="308" r:id="rId25"/>
    <p:sldId id="324" r:id="rId26"/>
    <p:sldId id="309" r:id="rId27"/>
    <p:sldId id="311"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13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95" autoAdjust="0"/>
    <p:restoredTop sz="81132" autoAdjust="0"/>
  </p:normalViewPr>
  <p:slideViewPr>
    <p:cSldViewPr showGuides="1">
      <p:cViewPr varScale="1">
        <p:scale>
          <a:sx n="71" d="100"/>
          <a:sy n="71" d="100"/>
        </p:scale>
        <p:origin x="1746"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93983C-EFA1-41D2-8DCF-4CEF34100D6A}" type="datetimeFigureOut">
              <a:rPr lang="en-US" smtClean="0"/>
              <a:t>3/6/2016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5A1FCD-79C7-4337-B79E-A51417706FB1}" type="slidenum">
              <a:rPr lang="en-US" smtClean="0"/>
              <a:t>‹#›</a:t>
            </a:fld>
            <a:endParaRPr lang="en-US"/>
          </a:p>
        </p:txBody>
      </p:sp>
    </p:spTree>
    <p:extLst>
      <p:ext uri="{BB962C8B-B14F-4D97-AF65-F5344CB8AC3E}">
        <p14:creationId xmlns:p14="http://schemas.microsoft.com/office/powerpoint/2010/main" val="16786142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1</a:t>
            </a:fld>
            <a:endParaRPr lang="en-US" dirty="0"/>
          </a:p>
        </p:txBody>
      </p:sp>
    </p:spTree>
    <p:extLst>
      <p:ext uri="{BB962C8B-B14F-4D97-AF65-F5344CB8AC3E}">
        <p14:creationId xmlns:p14="http://schemas.microsoft.com/office/powerpoint/2010/main" val="39306627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plot is used to detect non-linearity, unequal error variances, and outliers. In</a:t>
            </a:r>
            <a:r>
              <a:rPr lang="en-US" baseline="0" dirty="0" smtClean="0"/>
              <a:t> a perfect world, the observations would be equally spread around a horizontal line without any distinct patterns.  </a:t>
            </a:r>
            <a:r>
              <a:rPr lang="en-US" b="1" baseline="0" dirty="0" smtClean="0"/>
              <a:t>Do you see a linear trend? What about their variances? Are there any outliers? </a:t>
            </a:r>
            <a:r>
              <a:rPr lang="en-US" baseline="0" dirty="0" smtClean="0"/>
              <a:t>–click- </a:t>
            </a:r>
            <a:r>
              <a:rPr lang="en-US" b="1" baseline="0" dirty="0" smtClean="0"/>
              <a:t>what about this model?</a:t>
            </a:r>
            <a:endParaRPr lang="en-US" b="1" dirty="0" smtClean="0"/>
          </a:p>
          <a:p>
            <a:endParaRPr lang="en-US" dirty="0" smtClean="0"/>
          </a:p>
        </p:txBody>
      </p:sp>
      <p:sp>
        <p:nvSpPr>
          <p:cNvPr id="4" name="Slide Number Placeholder 3"/>
          <p:cNvSpPr>
            <a:spLocks noGrp="1"/>
          </p:cNvSpPr>
          <p:nvPr>
            <p:ph type="sldNum" sz="quarter" idx="10"/>
          </p:nvPr>
        </p:nvSpPr>
        <p:spPr/>
        <p:txBody>
          <a:bodyPr/>
          <a:lstStyle/>
          <a:p>
            <a:fld id="{CC5A1FCD-79C7-4337-B79E-A51417706FB1}" type="slidenum">
              <a:rPr lang="en-US" smtClean="0"/>
              <a:t>14</a:t>
            </a:fld>
            <a:endParaRPr lang="en-US"/>
          </a:p>
        </p:txBody>
      </p:sp>
    </p:spTree>
    <p:extLst>
      <p:ext uri="{BB962C8B-B14F-4D97-AF65-F5344CB8AC3E}">
        <p14:creationId xmlns:p14="http://schemas.microsoft.com/office/powerpoint/2010/main" val="30289992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Quantile</a:t>
            </a:r>
            <a:r>
              <a:rPr lang="en-US" baseline="0" dirty="0" smtClean="0"/>
              <a:t> plot is a probability plot that can be used to compare the shapes of the data vs theoretical distribution, </a:t>
            </a:r>
            <a:r>
              <a:rPr lang="en-US" baseline="0" dirty="0" err="1" smtClean="0"/>
              <a:t>ie</a:t>
            </a:r>
            <a:r>
              <a:rPr lang="en-US" baseline="0" dirty="0" smtClean="0"/>
              <a:t>: location, scale, and skewness . If the quantiles of the theoretical and data distributions agree, observations will plot on the line shown in the figure above. </a:t>
            </a:r>
            <a:r>
              <a:rPr lang="en-US" b="1" baseline="0" dirty="0" smtClean="0"/>
              <a:t>What do you notice about the tails of this distribution? </a:t>
            </a:r>
            <a:r>
              <a:rPr lang="en-US" dirty="0" smtClean="0"/>
              <a:t>The tails </a:t>
            </a:r>
            <a:r>
              <a:rPr lang="en-US" baseline="0" dirty="0" smtClean="0"/>
              <a:t>are positively skewed and there are a few outliers denoted by the observations labels--</a:t>
            </a:r>
            <a:r>
              <a:rPr lang="en-US" dirty="0" smtClean="0"/>
              <a:t>same outliers in this</a:t>
            </a:r>
            <a:r>
              <a:rPr lang="en-US" baseline="0" dirty="0" smtClean="0"/>
              <a:t> plot as the last. </a:t>
            </a:r>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15</a:t>
            </a:fld>
            <a:endParaRPr lang="en-US"/>
          </a:p>
        </p:txBody>
      </p:sp>
    </p:spTree>
    <p:extLst>
      <p:ext uri="{BB962C8B-B14F-4D97-AF65-F5344CB8AC3E}">
        <p14:creationId xmlns:p14="http://schemas.microsoft.com/office/powerpoint/2010/main" val="14257455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plot shows if residuals are spread equally along the ranges of predictors. This is how you can check the assumption of equal variance (homoscedasticity). It’s good if you see a horizontal line with equally (randomly) spread points. </a:t>
            </a:r>
            <a:r>
              <a:rPr lang="en-US" b="1" dirty="0" smtClean="0"/>
              <a:t>What</a:t>
            </a:r>
            <a:r>
              <a:rPr lang="en-US" b="1" baseline="0" dirty="0" smtClean="0"/>
              <a:t> does this plot tell you?</a:t>
            </a:r>
            <a:endParaRPr lang="en-US" b="1" dirty="0"/>
          </a:p>
        </p:txBody>
      </p:sp>
      <p:sp>
        <p:nvSpPr>
          <p:cNvPr id="4" name="Slide Number Placeholder 3"/>
          <p:cNvSpPr>
            <a:spLocks noGrp="1"/>
          </p:cNvSpPr>
          <p:nvPr>
            <p:ph type="sldNum" sz="quarter" idx="10"/>
          </p:nvPr>
        </p:nvSpPr>
        <p:spPr/>
        <p:txBody>
          <a:bodyPr/>
          <a:lstStyle/>
          <a:p>
            <a:fld id="{CC5A1FCD-79C7-4337-B79E-A51417706FB1}" type="slidenum">
              <a:rPr lang="en-US" smtClean="0"/>
              <a:t>16</a:t>
            </a:fld>
            <a:endParaRPr lang="en-US"/>
          </a:p>
        </p:txBody>
      </p:sp>
    </p:spTree>
    <p:extLst>
      <p:ext uri="{BB962C8B-B14F-4D97-AF65-F5344CB8AC3E}">
        <p14:creationId xmlns:p14="http://schemas.microsoft.com/office/powerpoint/2010/main" val="22289896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Unlike the other plots, this time patterns are irrelevant. Leverage is a measure of how much each data point influences the regression. Because the regression must pass through the centroid, points that lie far from the centroid have greater leverage, and their leverage increases if there are fewer points nearby. As a result, leverage reflects both the distance from the centroid and the isolation of a point. The plot also shows values of Cook’s distance, which measures how much the regression would change if a point was deleted. Cook’s distance is increased by leverage and by large residuals: a point far from the centroid with a large residual can severely alter the regression. On this plot, you want to see that the red smoothed line stays close to the horizontal gray dashed line and that no points have a large Cook’s distance (</a:t>
            </a:r>
            <a:r>
              <a:rPr lang="en-US" dirty="0" err="1" smtClean="0"/>
              <a:t>i.e</a:t>
            </a:r>
            <a:r>
              <a:rPr lang="en-US" dirty="0" smtClean="0"/>
              <a:t>, &gt;0.5). </a:t>
            </a:r>
            <a:r>
              <a:rPr lang="en-US" b="1" dirty="0" smtClean="0"/>
              <a:t>What do you notice about this plot?</a:t>
            </a:r>
            <a:endParaRPr lang="en-US" b="1" dirty="0"/>
          </a:p>
        </p:txBody>
      </p:sp>
      <p:sp>
        <p:nvSpPr>
          <p:cNvPr id="4" name="Slide Number Placeholder 3"/>
          <p:cNvSpPr>
            <a:spLocks noGrp="1"/>
          </p:cNvSpPr>
          <p:nvPr>
            <p:ph type="sldNum" sz="quarter" idx="10"/>
          </p:nvPr>
        </p:nvSpPr>
        <p:spPr/>
        <p:txBody>
          <a:bodyPr/>
          <a:lstStyle/>
          <a:p>
            <a:fld id="{CC5A1FCD-79C7-4337-B79E-A51417706FB1}" type="slidenum">
              <a:rPr lang="en-US" smtClean="0"/>
              <a:t>17</a:t>
            </a:fld>
            <a:endParaRPr lang="en-US"/>
          </a:p>
        </p:txBody>
      </p:sp>
    </p:spTree>
    <p:extLst>
      <p:ext uri="{BB962C8B-B14F-4D97-AF65-F5344CB8AC3E}">
        <p14:creationId xmlns:p14="http://schemas.microsoft.com/office/powerpoint/2010/main" val="17619644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Scull et al., 2005 in The</a:t>
            </a:r>
            <a:r>
              <a:rPr lang="en-US" baseline="0" dirty="0" smtClean="0"/>
              <a:t> Professional Geographer. This study compared </a:t>
            </a:r>
            <a:r>
              <a:rPr lang="en-US" baseline="0" dirty="0" err="1" smtClean="0"/>
              <a:t>nonspatial</a:t>
            </a:r>
            <a:r>
              <a:rPr lang="en-US" baseline="0" dirty="0" smtClean="0"/>
              <a:t> statistical models with geospatial statistical models to predict A horizon gravel and surface fragments for a portion of the Pinto Basin in Joshua Tree National Park, CA. They concluded that MLR performed the best with a m</a:t>
            </a:r>
            <a:r>
              <a:rPr lang="en-US" dirty="0" smtClean="0"/>
              <a:t>ean jackknife RMSE of </a:t>
            </a:r>
            <a:r>
              <a:rPr lang="en-US" baseline="0" dirty="0" smtClean="0"/>
              <a:t>12.7% for A horizon gravel and 20.7% for rock fragments. </a:t>
            </a:r>
            <a:r>
              <a:rPr lang="en-US" b="1" baseline="0" dirty="0" smtClean="0"/>
              <a:t>Looking at the fitted vs actual values, what do you notice about their MLR model?</a:t>
            </a:r>
          </a:p>
          <a:p>
            <a:endParaRPr lang="en-US" baseline="0" dirty="0" smtClean="0"/>
          </a:p>
          <a:p>
            <a:r>
              <a:rPr lang="en-US" baseline="0" dirty="0" smtClean="0"/>
              <a:t>-PCA of </a:t>
            </a:r>
            <a:r>
              <a:rPr lang="en-US" baseline="0" dirty="0" err="1" smtClean="0"/>
              <a:t>landsat</a:t>
            </a:r>
            <a:r>
              <a:rPr lang="en-US" baseline="0" dirty="0" smtClean="0"/>
              <a:t> was used in MLR models</a:t>
            </a:r>
          </a:p>
          <a:p>
            <a:r>
              <a:rPr lang="en-US" baseline="0" dirty="0" smtClean="0"/>
              <a:t>“the high standard deviations for the regression tree and geostatistical models show that they are more sensitive to outliers and data anomalies than other methods”</a:t>
            </a:r>
          </a:p>
          <a:p>
            <a:r>
              <a:rPr lang="en-US" baseline="0" dirty="0" smtClean="0"/>
              <a:t>“the discontinuous data pattern.” </a:t>
            </a:r>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19</a:t>
            </a:fld>
            <a:endParaRPr lang="en-US"/>
          </a:p>
        </p:txBody>
      </p:sp>
    </p:spTree>
    <p:extLst>
      <p:ext uri="{BB962C8B-B14F-4D97-AF65-F5344CB8AC3E}">
        <p14:creationId xmlns:p14="http://schemas.microsoft.com/office/powerpoint/2010/main" val="19916389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Regression</a:t>
            </a:r>
            <a:r>
              <a:rPr lang="en-US" baseline="0" dirty="0" smtClean="0"/>
              <a:t> can also be used in geospatial models, such as regression kriging, geographically weighted regression, etc. It is common in the soil science field to </a:t>
            </a:r>
            <a:r>
              <a:rPr lang="en-US" baseline="0" dirty="0" err="1" smtClean="0"/>
              <a:t>krige</a:t>
            </a:r>
            <a:r>
              <a:rPr lang="en-US" baseline="0" dirty="0" smtClean="0"/>
              <a:t> the residuals of a model such as OLS and add them to the OLS model to better capture spatial variability in the model. </a:t>
            </a:r>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21</a:t>
            </a:fld>
            <a:endParaRPr lang="en-US"/>
          </a:p>
        </p:txBody>
      </p:sp>
    </p:spTree>
    <p:extLst>
      <p:ext uri="{BB962C8B-B14F-4D97-AF65-F5344CB8AC3E}">
        <p14:creationId xmlns:p14="http://schemas.microsoft.com/office/powerpoint/2010/main" val="11528170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22</a:t>
            </a:fld>
            <a:endParaRPr lang="en-US"/>
          </a:p>
        </p:txBody>
      </p:sp>
    </p:spTree>
    <p:extLst>
      <p:ext uri="{BB962C8B-B14F-4D97-AF65-F5344CB8AC3E}">
        <p14:creationId xmlns:p14="http://schemas.microsoft.com/office/powerpoint/2010/main" val="26133958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b="0" dirty="0" smtClean="0"/>
              <a:t>The Sum of Squares Regression (SSR) is the sum of the squared differences between the prediction for each observation and the population mean. (explained</a:t>
            </a:r>
            <a:r>
              <a:rPr lang="en-US" altLang="en-US" b="0" baseline="0" dirty="0" smtClean="0"/>
              <a:t> variation)</a:t>
            </a:r>
            <a:endParaRPr lang="en-US" altLang="en-US" b="0" dirty="0" smtClean="0"/>
          </a:p>
          <a:p>
            <a:endParaRPr lang="en-US" b="0" dirty="0" smtClean="0"/>
          </a:p>
          <a:p>
            <a:pPr eaLnBrk="1" hangingPunct="1">
              <a:spcBef>
                <a:spcPct val="50000"/>
              </a:spcBef>
            </a:pPr>
            <a:r>
              <a:rPr lang="en-US" altLang="en-US" b="0" dirty="0" smtClean="0"/>
              <a:t>A least squares regression selects the line with the lowest total sum of squared prediction errors or SSE</a:t>
            </a:r>
            <a:r>
              <a:rPr lang="en-US" altLang="en-US" b="0" baseline="0" dirty="0" smtClean="0"/>
              <a:t> (unexplained variation)</a:t>
            </a:r>
          </a:p>
          <a:p>
            <a:pPr eaLnBrk="1" hangingPunct="1">
              <a:spcBef>
                <a:spcPct val="50000"/>
              </a:spcBef>
            </a:pPr>
            <a:endParaRPr lang="en-US" altLang="en-US" b="0" baseline="0" dirty="0" smtClean="0"/>
          </a:p>
          <a:p>
            <a:pPr eaLnBrk="1" hangingPunct="1">
              <a:spcBef>
                <a:spcPct val="50000"/>
              </a:spcBef>
            </a:pPr>
            <a:r>
              <a:rPr lang="en-US" altLang="en-US" b="0" baseline="0" dirty="0" smtClean="0"/>
              <a:t>SST (total variation in y)</a:t>
            </a:r>
            <a:endParaRPr lang="en-US" altLang="en-US" b="0" dirty="0" smtClean="0"/>
          </a:p>
        </p:txBody>
      </p:sp>
      <p:sp>
        <p:nvSpPr>
          <p:cNvPr id="4" name="Slide Number Placeholder 3"/>
          <p:cNvSpPr>
            <a:spLocks noGrp="1"/>
          </p:cNvSpPr>
          <p:nvPr>
            <p:ph type="sldNum" sz="quarter" idx="10"/>
          </p:nvPr>
        </p:nvSpPr>
        <p:spPr/>
        <p:txBody>
          <a:bodyPr/>
          <a:lstStyle/>
          <a:p>
            <a:fld id="{CC5A1FCD-79C7-4337-B79E-A51417706FB1}" type="slidenum">
              <a:rPr lang="en-US" smtClean="0"/>
              <a:t>24</a:t>
            </a:fld>
            <a:endParaRPr lang="en-US"/>
          </a:p>
        </p:txBody>
      </p:sp>
    </p:spTree>
    <p:extLst>
      <p:ext uri="{BB962C8B-B14F-4D97-AF65-F5344CB8AC3E}">
        <p14:creationId xmlns:p14="http://schemas.microsoft.com/office/powerpoint/2010/main" val="9759522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baseline="0" dirty="0" smtClean="0"/>
          </a:p>
        </p:txBody>
      </p:sp>
      <p:sp>
        <p:nvSpPr>
          <p:cNvPr id="4" name="Slide Number Placeholder 3"/>
          <p:cNvSpPr>
            <a:spLocks noGrp="1"/>
          </p:cNvSpPr>
          <p:nvPr>
            <p:ph type="sldNum" sz="quarter" idx="10"/>
          </p:nvPr>
        </p:nvSpPr>
        <p:spPr/>
        <p:txBody>
          <a:bodyPr/>
          <a:lstStyle/>
          <a:p>
            <a:fld id="{CC5A1FCD-79C7-4337-B79E-A51417706FB1}" type="slidenum">
              <a:rPr lang="en-US" smtClean="0"/>
              <a:t>25</a:t>
            </a:fld>
            <a:endParaRPr lang="en-US"/>
          </a:p>
        </p:txBody>
      </p:sp>
    </p:spTree>
    <p:extLst>
      <p:ext uri="{BB962C8B-B14F-4D97-AF65-F5344CB8AC3E}">
        <p14:creationId xmlns:p14="http://schemas.microsoft.com/office/powerpoint/2010/main" val="34054942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baseline="0" dirty="0" smtClean="0"/>
          </a:p>
        </p:txBody>
      </p:sp>
      <p:sp>
        <p:nvSpPr>
          <p:cNvPr id="4" name="Slide Number Placeholder 3"/>
          <p:cNvSpPr>
            <a:spLocks noGrp="1"/>
          </p:cNvSpPr>
          <p:nvPr>
            <p:ph type="sldNum" sz="quarter" idx="10"/>
          </p:nvPr>
        </p:nvSpPr>
        <p:spPr/>
        <p:txBody>
          <a:bodyPr/>
          <a:lstStyle/>
          <a:p>
            <a:fld id="{CC5A1FCD-79C7-4337-B79E-A51417706FB1}" type="slidenum">
              <a:rPr lang="en-US" smtClean="0"/>
              <a:t>26</a:t>
            </a:fld>
            <a:endParaRPr lang="en-US"/>
          </a:p>
        </p:txBody>
      </p:sp>
    </p:spTree>
    <p:extLst>
      <p:ext uri="{BB962C8B-B14F-4D97-AF65-F5344CB8AC3E}">
        <p14:creationId xmlns:p14="http://schemas.microsoft.com/office/powerpoint/2010/main" val="2296422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2</a:t>
            </a:fld>
            <a:endParaRPr lang="en-US"/>
          </a:p>
        </p:txBody>
      </p:sp>
    </p:spTree>
    <p:extLst>
      <p:ext uri="{BB962C8B-B14F-4D97-AF65-F5344CB8AC3E}">
        <p14:creationId xmlns:p14="http://schemas.microsoft.com/office/powerpoint/2010/main" val="31421986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Can anyone provide an</a:t>
            </a:r>
            <a:r>
              <a:rPr lang="en-US" sz="1200" b="1" kern="1200" baseline="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example of how regression has been used in the natural resources field?</a:t>
            </a:r>
          </a:p>
          <a:p>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3</a:t>
            </a:fld>
            <a:endParaRPr lang="en-US" dirty="0"/>
          </a:p>
        </p:txBody>
      </p:sp>
    </p:spTree>
    <p:extLst>
      <p:ext uri="{BB962C8B-B14F-4D97-AF65-F5344CB8AC3E}">
        <p14:creationId xmlns:p14="http://schemas.microsoft.com/office/powerpoint/2010/main" val="7879095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Line</a:t>
            </a:r>
            <a:r>
              <a:rPr lang="en-US" baseline="0" dirty="0" smtClean="0"/>
              <a:t> of best fit = mean of y given x</a:t>
            </a:r>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4</a:t>
            </a:fld>
            <a:endParaRPr lang="en-US"/>
          </a:p>
        </p:txBody>
      </p:sp>
    </p:spTree>
    <p:extLst>
      <p:ext uri="{BB962C8B-B14F-4D97-AF65-F5344CB8AC3E}">
        <p14:creationId xmlns:p14="http://schemas.microsoft.com/office/powerpoint/2010/main" val="42874441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OLS produces a line that minimizes the sum of the squared vertical distances from the line to the observed data points.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C5A1FCD-79C7-4337-B79E-A51417706FB1}" type="slidenum">
              <a:rPr lang="en-US" smtClean="0"/>
              <a:t>5</a:t>
            </a:fld>
            <a:endParaRPr lang="en-US" dirty="0"/>
          </a:p>
        </p:txBody>
      </p:sp>
    </p:spTree>
    <p:extLst>
      <p:ext uri="{BB962C8B-B14F-4D97-AF65-F5344CB8AC3E}">
        <p14:creationId xmlns:p14="http://schemas.microsoft.com/office/powerpoint/2010/main" val="24115979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6</a:t>
            </a:fld>
            <a:endParaRPr lang="en-US" dirty="0"/>
          </a:p>
        </p:txBody>
      </p:sp>
    </p:spTree>
    <p:extLst>
      <p:ext uri="{BB962C8B-B14F-4D97-AF65-F5344CB8AC3E}">
        <p14:creationId xmlns:p14="http://schemas.microsoft.com/office/powerpoint/2010/main" val="8338468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Run a full linear regression model.</a:t>
            </a:r>
          </a:p>
          <a:p>
            <a:r>
              <a:rPr lang="en-US" sz="1200" dirty="0" smtClean="0"/>
              <a:t>Interpret model results.</a:t>
            </a:r>
          </a:p>
          <a:p>
            <a:r>
              <a:rPr lang="en-US" sz="1200" dirty="0" smtClean="0"/>
              <a:t>Test model assumptions (normality, outliers, multicollinearity, homoscedasticity).</a:t>
            </a:r>
          </a:p>
          <a:p>
            <a:r>
              <a:rPr lang="en-US" sz="1200" dirty="0" smtClean="0"/>
              <a:t>Modify and rerun the model (if necessary).</a:t>
            </a:r>
          </a:p>
          <a:p>
            <a:r>
              <a:rPr lang="en-US" sz="1200" dirty="0" smtClean="0"/>
              <a:t>Interpret model results.</a:t>
            </a:r>
          </a:p>
          <a:p>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8</a:t>
            </a:fld>
            <a:endParaRPr lang="en-US"/>
          </a:p>
        </p:txBody>
      </p:sp>
    </p:spTree>
    <p:extLst>
      <p:ext uri="{BB962C8B-B14F-4D97-AF65-F5344CB8AC3E}">
        <p14:creationId xmlns:p14="http://schemas.microsoft.com/office/powerpoint/2010/main" val="38080102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9</a:t>
            </a:fld>
            <a:endParaRPr lang="en-US" dirty="0"/>
          </a:p>
        </p:txBody>
      </p:sp>
    </p:spTree>
    <p:extLst>
      <p:ext uri="{BB962C8B-B14F-4D97-AF65-F5344CB8AC3E}">
        <p14:creationId xmlns:p14="http://schemas.microsoft.com/office/powerpoint/2010/main" val="36753369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smtClean="0"/>
              <a:t>Model</a:t>
            </a:r>
            <a:r>
              <a:rPr lang="en-US" baseline="0" dirty="0" smtClean="0"/>
              <a:t> formula</a:t>
            </a:r>
          </a:p>
          <a:p>
            <a:pPr marL="228600" indent="-228600">
              <a:buAutoNum type="arabicParenR"/>
            </a:pPr>
            <a:r>
              <a:rPr lang="en-US" baseline="0" dirty="0" smtClean="0"/>
              <a:t>Quartiles, or 5 number summary of residuals</a:t>
            </a:r>
          </a:p>
          <a:p>
            <a:pPr marL="228600" indent="-228600">
              <a:buAutoNum type="arabicParenR"/>
            </a:pPr>
            <a:r>
              <a:rPr lang="en-US" baseline="0" dirty="0" smtClean="0"/>
              <a:t>Estimate of the y-intercept (estimated mean of Y when all X’s are zero) and slope of x</a:t>
            </a:r>
          </a:p>
          <a:p>
            <a:pPr marL="228600" indent="-228600">
              <a:buAutoNum type="arabicParenR"/>
            </a:pPr>
            <a:r>
              <a:rPr lang="en-US" baseline="0" dirty="0" smtClean="0"/>
              <a:t>Standard error of the y-intercept and slope</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u="none" strike="noStrike" kern="1200" baseline="0" dirty="0" smtClean="0">
                <a:solidFill>
                  <a:schemeClr val="tx1"/>
                </a:solidFill>
                <a:latin typeface="+mn-lt"/>
                <a:ea typeface="+mn-ea"/>
                <a:cs typeface="+mn-cs"/>
              </a:rPr>
              <a:t>The t-values test the hypothesis that the coefficient is different from 0. You can get the t-values by dividing the coefficient by its standard error. The t-values also show the importance of a variable in the model. </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u="none" strike="noStrike" kern="1200" baseline="0" dirty="0" smtClean="0">
                <a:solidFill>
                  <a:schemeClr val="tx1"/>
                </a:solidFill>
                <a:latin typeface="+mn-lt"/>
                <a:ea typeface="+mn-ea"/>
                <a:cs typeface="+mn-cs"/>
              </a:rPr>
              <a:t>Two-tail p-values test the hypothesis that each coefficient is different from 0. </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b="0" u="none" dirty="0" smtClean="0">
                <a:solidFill>
                  <a:srgbClr val="0E13E2"/>
                </a:solidFill>
              </a:rPr>
              <a:t>RMSE; Relative</a:t>
            </a:r>
            <a:r>
              <a:rPr lang="en-US" b="0" u="none" baseline="0" dirty="0" smtClean="0">
                <a:solidFill>
                  <a:srgbClr val="0E13E2"/>
                </a:solidFill>
              </a:rPr>
              <a:t> model error; </a:t>
            </a:r>
            <a:r>
              <a:rPr lang="en-US" b="0" u="none" dirty="0" smtClean="0">
                <a:solidFill>
                  <a:srgbClr val="0E13E2"/>
                </a:solidFill>
              </a:rPr>
              <a:t>degrees</a:t>
            </a:r>
            <a:r>
              <a:rPr lang="en-US" b="0" u="none" baseline="0" dirty="0" smtClean="0">
                <a:solidFill>
                  <a:srgbClr val="0E13E2"/>
                </a:solidFill>
              </a:rPr>
              <a:t> of freedom = n-2</a:t>
            </a:r>
            <a:endParaRPr lang="en-US" b="0" u="none" dirty="0" smtClean="0">
              <a:solidFill>
                <a:srgbClr val="0E13E2"/>
              </a:solidFill>
            </a:endParaRP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u="none" strike="noStrike" kern="1200" baseline="0" dirty="0" smtClean="0">
                <a:solidFill>
                  <a:schemeClr val="tx1"/>
                </a:solidFill>
                <a:latin typeface="+mn-lt"/>
                <a:ea typeface="+mn-ea"/>
                <a:cs typeface="+mn-cs"/>
              </a:rPr>
              <a:t>R2 shows the amount of variance of Y explained by X. Adjusted R2 shows the same as </a:t>
            </a:r>
            <a:r>
              <a:rPr lang="en-US" sz="1200" b="0" i="1" u="none" strike="noStrike" kern="1200" baseline="0" dirty="0" smtClean="0">
                <a:solidFill>
                  <a:schemeClr val="tx1"/>
                </a:solidFill>
                <a:latin typeface="+mn-lt"/>
                <a:ea typeface="+mn-ea"/>
                <a:cs typeface="+mn-cs"/>
              </a:rPr>
              <a:t>R2 </a:t>
            </a:r>
            <a:r>
              <a:rPr lang="en-US" sz="1200" b="0" i="0" u="none" strike="noStrike" kern="1200" baseline="0" dirty="0" smtClean="0">
                <a:solidFill>
                  <a:schemeClr val="tx1"/>
                </a:solidFill>
                <a:latin typeface="+mn-lt"/>
                <a:ea typeface="+mn-ea"/>
                <a:cs typeface="+mn-cs"/>
              </a:rPr>
              <a:t>but adjusted by the # of cases and # of variables. When the # of variables is small and the # of cases is very large then </a:t>
            </a:r>
            <a:r>
              <a:rPr lang="en-US" sz="1200" b="0" i="1" u="none" strike="noStrike" kern="1200" baseline="0" dirty="0" err="1" smtClean="0">
                <a:solidFill>
                  <a:schemeClr val="tx1"/>
                </a:solidFill>
                <a:latin typeface="+mn-lt"/>
                <a:ea typeface="+mn-ea"/>
                <a:cs typeface="+mn-cs"/>
              </a:rPr>
              <a:t>Adj</a:t>
            </a:r>
            <a:r>
              <a:rPr lang="en-US" sz="1200" b="0" i="1" u="none" strike="noStrike" kern="1200" baseline="0" dirty="0" smtClean="0">
                <a:solidFill>
                  <a:schemeClr val="tx1"/>
                </a:solidFill>
                <a:latin typeface="+mn-lt"/>
                <a:ea typeface="+mn-ea"/>
                <a:cs typeface="+mn-cs"/>
              </a:rPr>
              <a:t> R2</a:t>
            </a:r>
            <a:r>
              <a:rPr lang="en-US" sz="1200" b="0" i="0" u="none" strike="noStrike" kern="1200" baseline="0" dirty="0" smtClean="0">
                <a:solidFill>
                  <a:schemeClr val="tx1"/>
                </a:solidFill>
                <a:latin typeface="+mn-lt"/>
                <a:ea typeface="+mn-ea"/>
                <a:cs typeface="+mn-cs"/>
              </a:rPr>
              <a:t>is closer to </a:t>
            </a:r>
            <a:r>
              <a:rPr lang="en-US" sz="1200" b="0" i="1" u="none" strike="noStrike" kern="1200" baseline="0" dirty="0" smtClean="0">
                <a:solidFill>
                  <a:schemeClr val="tx1"/>
                </a:solidFill>
                <a:latin typeface="+mn-lt"/>
                <a:ea typeface="+mn-ea"/>
                <a:cs typeface="+mn-cs"/>
              </a:rPr>
              <a:t>R2</a:t>
            </a:r>
            <a:r>
              <a:rPr lang="en-US" sz="1200" b="0" i="0" u="none" strike="noStrike" kern="1200" baseline="0" dirty="0" smtClean="0">
                <a:solidFill>
                  <a:schemeClr val="tx1"/>
                </a:solidFill>
                <a:latin typeface="+mn-lt"/>
                <a:ea typeface="+mn-ea"/>
                <a:cs typeface="+mn-cs"/>
              </a:rPr>
              <a:t>. This provides a more honest association between X and Y.</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b="0" u="none" dirty="0" smtClean="0">
                <a:solidFill>
                  <a:srgbClr val="0E13E2"/>
                </a:solidFill>
              </a:rPr>
              <a:t>F-statistic</a:t>
            </a:r>
            <a:r>
              <a:rPr lang="en-US" b="0" u="none" baseline="0" dirty="0" smtClean="0">
                <a:solidFill>
                  <a:srgbClr val="0E13E2"/>
                </a:solidFill>
              </a:rPr>
              <a:t> = tests the null hypothesis that all the model coefficients are 0; </a:t>
            </a:r>
            <a:r>
              <a:rPr lang="en-US" sz="1200" b="0" i="0" u="none" strike="noStrike" kern="1200" baseline="0" dirty="0" smtClean="0">
                <a:solidFill>
                  <a:schemeClr val="tx1"/>
                </a:solidFill>
                <a:latin typeface="+mn-lt"/>
                <a:ea typeface="+mn-ea"/>
                <a:cs typeface="+mn-cs"/>
              </a:rPr>
              <a:t>p-value of the model--tests whether </a:t>
            </a:r>
            <a:r>
              <a:rPr lang="en-US" sz="1200" b="0" i="1" u="none" strike="noStrike" kern="1200" baseline="0" dirty="0" smtClean="0">
                <a:solidFill>
                  <a:schemeClr val="tx1"/>
                </a:solidFill>
                <a:latin typeface="+mn-lt"/>
                <a:ea typeface="+mn-ea"/>
                <a:cs typeface="+mn-cs"/>
              </a:rPr>
              <a:t>R2</a:t>
            </a:r>
            <a:r>
              <a:rPr lang="en-US" sz="1200" b="0" i="0" u="none" strike="noStrike" kern="1200" baseline="0" dirty="0" smtClean="0">
                <a:solidFill>
                  <a:schemeClr val="tx1"/>
                </a:solidFill>
                <a:latin typeface="+mn-lt"/>
                <a:ea typeface="+mn-ea"/>
                <a:cs typeface="+mn-cs"/>
              </a:rPr>
              <a:t>is different from 0. </a:t>
            </a:r>
            <a:endParaRPr lang="en-US" b="0" u="none" dirty="0" smtClean="0">
              <a:solidFill>
                <a:srgbClr val="0E13E2"/>
              </a:solidFill>
            </a:endParaRP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endParaRPr lang="en-US" b="0" u="none" dirty="0" smtClean="0">
              <a:solidFill>
                <a:srgbClr val="0E13E2"/>
              </a:solidFill>
            </a:endParaRP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endParaRPr lang="en-US" b="0" u="none" dirty="0" smtClean="0">
              <a:solidFill>
                <a:srgbClr val="0E13E2"/>
              </a:solidFill>
            </a:endParaRP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endParaRPr lang="en-US" b="0" u="none" dirty="0" smtClean="0">
              <a:solidFill>
                <a:srgbClr val="0E13E2"/>
              </a:solidFill>
            </a:endParaRPr>
          </a:p>
          <a:p>
            <a:pPr marL="228600" indent="-228600">
              <a:buAutoNum type="arabicParenR"/>
            </a:pPr>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12</a:t>
            </a:fld>
            <a:endParaRPr lang="en-US"/>
          </a:p>
        </p:txBody>
      </p:sp>
    </p:spTree>
    <p:extLst>
      <p:ext uri="{BB962C8B-B14F-4D97-AF65-F5344CB8AC3E}">
        <p14:creationId xmlns:p14="http://schemas.microsoft.com/office/powerpoint/2010/main" val="42302471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46404" y="758952"/>
            <a:ext cx="7063740" cy="4041648"/>
          </a:xfrm>
        </p:spPr>
        <p:txBody>
          <a:bodyPr anchor="b">
            <a:normAutofit/>
          </a:bodyPr>
          <a:lstStyle>
            <a:lvl1pPr algn="l">
              <a:lnSpc>
                <a:spcPct val="85000"/>
              </a:lnSpc>
              <a:defRPr sz="66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946404" y="4800600"/>
            <a:ext cx="7063740" cy="1691640"/>
          </a:xfrm>
        </p:spPr>
        <p:txBody>
          <a:bodyPr>
            <a:normAutofit/>
          </a:bodyPr>
          <a:lstStyle>
            <a:lvl1pPr marL="0" indent="0" algn="l">
              <a:buNone/>
              <a:defRPr sz="2000" baseline="0">
                <a:solidFill>
                  <a:schemeClr val="tx1">
                    <a:lumMod val="8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lvl1pPr>
              <a:defRPr>
                <a:solidFill>
                  <a:schemeClr val="bg2">
                    <a:lumMod val="20000"/>
                    <a:lumOff val="80000"/>
                  </a:schemeClr>
                </a:solidFill>
              </a:defRPr>
            </a:lvl1pPr>
          </a:lstStyle>
          <a:p>
            <a:fld id="{97CFF939-70E9-4E47-9899-4E3DA2789027}" type="datetimeFigureOut">
              <a:rPr lang="en-US" smtClean="0"/>
              <a:t>3/6/2016</a:t>
            </a:fld>
            <a:endParaRPr lang="en-US"/>
          </a:p>
        </p:txBody>
      </p:sp>
      <p:sp>
        <p:nvSpPr>
          <p:cNvPr id="9" name="Footer Placeholder 8"/>
          <p:cNvSpPr>
            <a:spLocks noGrp="1"/>
          </p:cNvSpPr>
          <p:nvPr>
            <p:ph type="ftr" sz="quarter" idx="11"/>
          </p:nvPr>
        </p:nvSpPr>
        <p:spPr/>
        <p:txBody>
          <a:bodyPr/>
          <a:lstStyle>
            <a:lvl1pPr>
              <a:defRPr>
                <a:solidFill>
                  <a:schemeClr val="bg2">
                    <a:lumMod val="20000"/>
                    <a:lumOff val="80000"/>
                  </a:schemeClr>
                </a:solidFill>
              </a:defRPr>
            </a:lvl1pPr>
          </a:lstStyle>
          <a:p>
            <a:endParaRPr lang="en-US"/>
          </a:p>
        </p:txBody>
      </p:sp>
      <p:sp>
        <p:nvSpPr>
          <p:cNvPr id="10" name="Slide Number Placeholder 9"/>
          <p:cNvSpPr>
            <a:spLocks noGrp="1"/>
          </p:cNvSpPr>
          <p:nvPr>
            <p:ph type="sldNum" sz="quarter" idx="12"/>
          </p:nvPr>
        </p:nvSpPr>
        <p:spPr/>
        <p:txBody>
          <a:bodyPr/>
          <a:lstStyle>
            <a:lvl1pPr>
              <a:defRPr>
                <a:solidFill>
                  <a:schemeClr val="bg2">
                    <a:lumMod val="60000"/>
                    <a:lumOff val="40000"/>
                  </a:schemeClr>
                </a:solidFill>
              </a:defRPr>
            </a:lvl1pPr>
          </a:lstStyle>
          <a:p>
            <a:fld id="{BBFC874A-277E-4A61-AE1F-B8EF08F22330}" type="slidenum">
              <a:rPr lang="en-US" smtClean="0"/>
              <a:t>‹#›</a:t>
            </a:fld>
            <a:endParaRPr lang="en-US"/>
          </a:p>
        </p:txBody>
      </p:sp>
    </p:spTree>
    <p:extLst>
      <p:ext uri="{BB962C8B-B14F-4D97-AF65-F5344CB8AC3E}">
        <p14:creationId xmlns:p14="http://schemas.microsoft.com/office/powerpoint/2010/main" val="317643543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CFF939-70E9-4E47-9899-4E3DA2789027}" type="datetimeFigureOut">
              <a:rPr lang="en-US" smtClean="0"/>
              <a:t>3/6/2016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65156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6525" y="381000"/>
            <a:ext cx="1857375"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71500" y="381000"/>
            <a:ext cx="5800725"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CFF939-70E9-4E47-9899-4E3DA2789027}" type="datetimeFigureOut">
              <a:rPr lang="en-US" smtClean="0"/>
              <a:t>3/6/2016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954546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CFF939-70E9-4E47-9899-4E3DA2789027}" type="datetimeFigureOut">
              <a:rPr lang="en-US" smtClean="0"/>
              <a:t>3/6/2016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1569152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6404" y="758952"/>
            <a:ext cx="7063740" cy="4041648"/>
          </a:xfrm>
        </p:spPr>
        <p:txBody>
          <a:bodyPr anchor="b">
            <a:normAutofit/>
          </a:bodyPr>
          <a:lstStyle>
            <a:lvl1pPr>
              <a:lnSpc>
                <a:spcPct val="85000"/>
              </a:lnSpc>
              <a:defRPr sz="6600" b="0"/>
            </a:lvl1pPr>
          </a:lstStyle>
          <a:p>
            <a:r>
              <a:rPr lang="en-US" smtClean="0"/>
              <a:t>Click to edit Master title style</a:t>
            </a:r>
            <a:endParaRPr lang="en-US" dirty="0"/>
          </a:p>
        </p:txBody>
      </p:sp>
      <p:sp>
        <p:nvSpPr>
          <p:cNvPr id="3" name="Text Placeholder 2"/>
          <p:cNvSpPr>
            <a:spLocks noGrp="1"/>
          </p:cNvSpPr>
          <p:nvPr>
            <p:ph type="body" idx="1"/>
          </p:nvPr>
        </p:nvSpPr>
        <p:spPr>
          <a:xfrm>
            <a:off x="946404" y="4800600"/>
            <a:ext cx="7063740" cy="1691640"/>
          </a:xfrm>
        </p:spPr>
        <p:txBody>
          <a:bodyPr anchor="t">
            <a:normAutofit/>
          </a:bodyPr>
          <a:lstStyle>
            <a:lvl1pPr marL="0" indent="0">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CFF939-70E9-4E47-9899-4E3DA2789027}" type="datetimeFigureOut">
              <a:rPr lang="en-US" smtClean="0"/>
              <a:t>3/6/2016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C874A-277E-4A61-AE1F-B8EF08F22330}" type="slidenum">
              <a:rPr lang="en-US" smtClean="0"/>
              <a:t>‹#›</a:t>
            </a:fld>
            <a:endParaRPr lang="en-US"/>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91513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46404"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94860"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CFF939-70E9-4E47-9899-4E3DA2789027}" type="datetimeFigureOut">
              <a:rPr lang="en-US" smtClean="0"/>
              <a:t>3/6/2016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3911805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46404" y="1717185"/>
            <a:ext cx="3360420" cy="731520"/>
          </a:xfrm>
        </p:spPr>
        <p:txBody>
          <a:bodyPr anchor="b">
            <a:normAutofit/>
          </a:bodyPr>
          <a:lstStyle>
            <a:lvl1pPr marL="0" indent="0">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46404"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10"/>
          <p:cNvSpPr>
            <a:spLocks noGrp="1"/>
          </p:cNvSpPr>
          <p:nvPr>
            <p:ph type="body" sz="quarter" idx="13"/>
          </p:nvPr>
        </p:nvSpPr>
        <p:spPr>
          <a:xfrm>
            <a:off x="4599432" y="1717185"/>
            <a:ext cx="3364992" cy="731520"/>
          </a:xfrm>
        </p:spPr>
        <p:txBody>
          <a:bodyPr anchor="b">
            <a:normAutofit/>
          </a:bodyPr>
          <a:lstStyle>
            <a:lvl1pPr marL="0" indent="0">
              <a:buFontTx/>
              <a:buNone/>
              <a:defRPr lang="en-US" sz="1800" b="0" kern="1200" spc="10" baseline="0" dirty="0">
                <a:solidFill>
                  <a:schemeClr val="tx2"/>
                </a:solidFill>
                <a:latin typeface="+mn-lt"/>
                <a:ea typeface="+mn-ea"/>
                <a:cs typeface="+mn-cs"/>
              </a:defRPr>
            </a:lvl1pPr>
          </a:lstStyle>
          <a:p>
            <a:pPr marL="0" lvl="0" indent="0" algn="l" defTabSz="914400" rtl="0" eaLnBrk="1" latinLnBrk="0" hangingPunct="1">
              <a:lnSpc>
                <a:spcPct val="95000"/>
              </a:lnSpc>
              <a:spcBef>
                <a:spcPts val="0"/>
              </a:spcBef>
              <a:spcAft>
                <a:spcPts val="200"/>
              </a:spcAft>
              <a:buClr>
                <a:schemeClr val="accent1"/>
              </a:buClr>
              <a:buSzPct val="80000"/>
              <a:buNone/>
            </a:pPr>
            <a:r>
              <a:rPr lang="en-US" smtClean="0"/>
              <a:t>Click to edit Master text styles</a:t>
            </a:r>
          </a:p>
        </p:txBody>
      </p:sp>
      <p:sp>
        <p:nvSpPr>
          <p:cNvPr id="6" name="Content Placeholder 5"/>
          <p:cNvSpPr>
            <a:spLocks noGrp="1"/>
          </p:cNvSpPr>
          <p:nvPr>
            <p:ph sz="quarter" idx="4"/>
          </p:nvPr>
        </p:nvSpPr>
        <p:spPr>
          <a:xfrm>
            <a:off x="4594860"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CFF939-70E9-4E47-9899-4E3DA2789027}" type="datetimeFigureOut">
              <a:rPr lang="en-US" smtClean="0"/>
              <a:t>3/6/2016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3207012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7CFF939-70E9-4E47-9899-4E3DA2789027}" type="datetimeFigureOut">
              <a:rPr lang="en-US" smtClean="0"/>
              <a:t>3/6/2016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687883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CFF939-70E9-4E47-9899-4E3DA2789027}" type="datetimeFigureOut">
              <a:rPr lang="en-US" smtClean="0"/>
              <a:t>3/6/2016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3710752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400300" cy="1600197"/>
          </a:xfrm>
        </p:spPr>
        <p:txBody>
          <a:bodyPr anchor="b">
            <a:normAutofit/>
          </a:bodyPr>
          <a:lstStyle>
            <a:lvl1pPr>
              <a:defRPr sz="2800" b="0" baseline="0"/>
            </a:lvl1pPr>
          </a:lstStyle>
          <a:p>
            <a:r>
              <a:rPr lang="en-US" smtClean="0"/>
              <a:t>Click to edit Master title style</a:t>
            </a:r>
            <a:endParaRPr lang="en-US" dirty="0"/>
          </a:p>
        </p:txBody>
      </p:sp>
      <p:sp>
        <p:nvSpPr>
          <p:cNvPr id="3" name="Content Placeholder 2"/>
          <p:cNvSpPr>
            <a:spLocks noGrp="1"/>
          </p:cNvSpPr>
          <p:nvPr>
            <p:ph idx="1"/>
          </p:nvPr>
        </p:nvSpPr>
        <p:spPr>
          <a:xfrm>
            <a:off x="3378200" y="685800"/>
            <a:ext cx="4559300" cy="5486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30936" y="2099735"/>
            <a:ext cx="24003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CFF939-70E9-4E47-9899-4E3DA2789027}" type="datetimeFigureOut">
              <a:rPr lang="en-US" smtClean="0"/>
              <a:t>3/6/2016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920400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846963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5257800"/>
            <a:ext cx="748665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846963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6108590"/>
            <a:ext cx="748665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CFF939-70E9-4E47-9899-4E3DA2789027}" type="datetimeFigureOut">
              <a:rPr lang="en-US" smtClean="0"/>
              <a:t>3/6/2016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3993759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8418195" y="0"/>
            <a:ext cx="73152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46404" y="365760"/>
            <a:ext cx="726948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46404" y="1828801"/>
            <a:ext cx="644652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7831456" y="1044178"/>
            <a:ext cx="1904999" cy="273844"/>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97CFF939-70E9-4E47-9899-4E3DA2789027}" type="datetimeFigureOut">
              <a:rPr lang="en-US" smtClean="0"/>
              <a:t>3/6/2016</a:t>
            </a:fld>
            <a:endParaRPr lang="en-US"/>
          </a:p>
        </p:txBody>
      </p:sp>
      <p:sp>
        <p:nvSpPr>
          <p:cNvPr id="5" name="Footer Placeholder 4"/>
          <p:cNvSpPr>
            <a:spLocks noGrp="1"/>
          </p:cNvSpPr>
          <p:nvPr>
            <p:ph type="ftr" sz="quarter" idx="3"/>
          </p:nvPr>
        </p:nvSpPr>
        <p:spPr>
          <a:xfrm rot="16200000">
            <a:off x="6993255" y="4092178"/>
            <a:ext cx="3581400" cy="273844"/>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8441055" y="6172201"/>
            <a:ext cx="685800" cy="593725"/>
          </a:xfrm>
          <a:prstGeom prst="rect">
            <a:avLst/>
          </a:prstGeom>
        </p:spPr>
        <p:txBody>
          <a:bodyPr vert="horz" lIns="27432" tIns="45720" rIns="27432" bIns="45720" rtlCol="0" anchor="ctr">
            <a:normAutofit/>
          </a:bodyPr>
          <a:lstStyle>
            <a:lvl1pPr algn="ctr">
              <a:defRPr sz="3200">
                <a:solidFill>
                  <a:schemeClr val="tx2">
                    <a:lumMod val="60000"/>
                    <a:lumOff val="40000"/>
                  </a:schemeClr>
                </a:solidFill>
              </a:defRPr>
            </a:lvl1pPr>
          </a:lstStyle>
          <a:p>
            <a:fld id="{BBFC874A-277E-4A61-AE1F-B8EF08F22330}" type="slidenum">
              <a:rPr lang="en-US" smtClean="0"/>
              <a:t>‹#›</a:t>
            </a:fld>
            <a:endParaRPr lang="en-US"/>
          </a:p>
        </p:txBody>
      </p:sp>
    </p:spTree>
    <p:extLst>
      <p:ext uri="{BB962C8B-B14F-4D97-AF65-F5344CB8AC3E}">
        <p14:creationId xmlns:p14="http://schemas.microsoft.com/office/powerpoint/2010/main" val="268860417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ncss-tech/stats_for_soil_survey/tree/master/chapters/6_linear_model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666999"/>
            <a:ext cx="7772400" cy="842963"/>
          </a:xfrm>
          <a:solidFill>
            <a:schemeClr val="bg2">
              <a:alpha val="68000"/>
            </a:schemeClr>
          </a:solidFill>
        </p:spPr>
        <p:txBody>
          <a:bodyPr>
            <a:normAutofit fontScale="90000"/>
          </a:bodyPr>
          <a:lstStyle/>
          <a:p>
            <a:r>
              <a:rPr lang="en-US" dirty="0" smtClean="0"/>
              <a:t>Linear Regression</a:t>
            </a:r>
            <a:endParaRPr lang="en-US" sz="2400" dirty="0"/>
          </a:p>
        </p:txBody>
      </p:sp>
      <p:sp>
        <p:nvSpPr>
          <p:cNvPr id="3" name="TextBox 2"/>
          <p:cNvSpPr txBox="1"/>
          <p:nvPr/>
        </p:nvSpPr>
        <p:spPr>
          <a:xfrm>
            <a:off x="685800" y="3513275"/>
            <a:ext cx="5336717" cy="369332"/>
          </a:xfrm>
          <a:prstGeom prst="rect">
            <a:avLst/>
          </a:prstGeom>
          <a:noFill/>
        </p:spPr>
        <p:txBody>
          <a:bodyPr wrap="none" rtlCol="0">
            <a:spAutoFit/>
          </a:bodyPr>
          <a:lstStyle/>
          <a:p>
            <a:r>
              <a:rPr lang="en-US" dirty="0" smtClean="0"/>
              <a:t>Presented by: Katey Yoast and Stephen Roecker</a:t>
            </a:r>
            <a:endParaRPr lang="en-US" dirty="0"/>
          </a:p>
        </p:txBody>
      </p:sp>
    </p:spTree>
    <p:extLst>
      <p:ext uri="{BB962C8B-B14F-4D97-AF65-F5344CB8AC3E}">
        <p14:creationId xmlns:p14="http://schemas.microsoft.com/office/powerpoint/2010/main" val="28733423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46404" y="-304800"/>
            <a:ext cx="7269480" cy="1325562"/>
          </a:xfrm>
        </p:spPr>
        <p:txBody>
          <a:bodyPr/>
          <a:lstStyle/>
          <a:p>
            <a:r>
              <a:rPr lang="en-US" dirty="0" err="1" smtClean="0"/>
              <a:t>Heteroscedasticity</a:t>
            </a:r>
            <a:endParaRPr lang="en-US" dirty="0"/>
          </a:p>
        </p:txBody>
      </p:sp>
      <p:grpSp>
        <p:nvGrpSpPr>
          <p:cNvPr id="29" name="Group 28"/>
          <p:cNvGrpSpPr>
            <a:grpSpLocks noChangeAspect="1"/>
          </p:cNvGrpSpPr>
          <p:nvPr/>
        </p:nvGrpSpPr>
        <p:grpSpPr>
          <a:xfrm>
            <a:off x="457873" y="1020124"/>
            <a:ext cx="3352127" cy="2725426"/>
            <a:chOff x="55236" y="451181"/>
            <a:chExt cx="4285014" cy="3483904"/>
          </a:xfrm>
        </p:grpSpPr>
        <p:sp>
          <p:nvSpPr>
            <p:cNvPr id="18" name="Rectangle 17"/>
            <p:cNvSpPr/>
            <p:nvPr/>
          </p:nvSpPr>
          <p:spPr>
            <a:xfrm>
              <a:off x="499770" y="957262"/>
              <a:ext cx="3840480" cy="2471738"/>
            </a:xfrm>
            <a:prstGeom prst="rect">
              <a:avLst/>
            </a:prstGeom>
            <a:solidFill>
              <a:schemeClr val="tx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a:stCxn id="18" idx="1"/>
              <a:endCxn id="18" idx="3"/>
            </p:cNvCxnSpPr>
            <p:nvPr/>
          </p:nvCxnSpPr>
          <p:spPr>
            <a:xfrm>
              <a:off x="499770" y="2193131"/>
              <a:ext cx="384048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695157" y="3424518"/>
              <a:ext cx="1776991" cy="472116"/>
            </a:xfrm>
            <a:prstGeom prst="rect">
              <a:avLst/>
            </a:prstGeom>
            <a:noFill/>
          </p:spPr>
          <p:txBody>
            <a:bodyPr wrap="none" rtlCol="0">
              <a:spAutoFit/>
            </a:bodyPr>
            <a:lstStyle/>
            <a:p>
              <a:r>
                <a:rPr lang="en-US" dirty="0" smtClean="0"/>
                <a:t>Predicted y</a:t>
              </a:r>
              <a:endParaRPr lang="en-US" dirty="0"/>
            </a:p>
          </p:txBody>
        </p:sp>
        <p:sp>
          <p:nvSpPr>
            <p:cNvPr id="21" name="TextBox 20"/>
            <p:cNvSpPr txBox="1"/>
            <p:nvPr/>
          </p:nvSpPr>
          <p:spPr>
            <a:xfrm rot="16200000">
              <a:off x="-1450658" y="1957075"/>
              <a:ext cx="3483904" cy="472116"/>
            </a:xfrm>
            <a:prstGeom prst="rect">
              <a:avLst/>
            </a:prstGeom>
            <a:noFill/>
          </p:spPr>
          <p:txBody>
            <a:bodyPr wrap="none" rtlCol="0">
              <a:spAutoFit/>
            </a:bodyPr>
            <a:lstStyle/>
            <a:p>
              <a:pPr algn="ctr"/>
              <a:r>
                <a:rPr lang="en-US" dirty="0" smtClean="0"/>
                <a:t>Standardized Residuals</a:t>
              </a:r>
              <a:endParaRPr lang="en-US" dirty="0"/>
            </a:p>
          </p:txBody>
        </p:sp>
        <p:sp>
          <p:nvSpPr>
            <p:cNvPr id="22" name="Rectangle 21"/>
            <p:cNvSpPr/>
            <p:nvPr/>
          </p:nvSpPr>
          <p:spPr>
            <a:xfrm>
              <a:off x="609600" y="1612105"/>
              <a:ext cx="3657600" cy="114300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a:grpSpLocks noChangeAspect="1"/>
          </p:cNvGrpSpPr>
          <p:nvPr/>
        </p:nvGrpSpPr>
        <p:grpSpPr>
          <a:xfrm>
            <a:off x="457873" y="3782726"/>
            <a:ext cx="3352127" cy="2725426"/>
            <a:chOff x="36479" y="3411076"/>
            <a:chExt cx="4285014" cy="3483904"/>
          </a:xfrm>
        </p:grpSpPr>
        <p:sp>
          <p:nvSpPr>
            <p:cNvPr id="7" name="Rectangle 6"/>
            <p:cNvSpPr/>
            <p:nvPr/>
          </p:nvSpPr>
          <p:spPr>
            <a:xfrm>
              <a:off x="481013" y="3917157"/>
              <a:ext cx="3840480" cy="2471738"/>
            </a:xfrm>
            <a:prstGeom prst="rect">
              <a:avLst/>
            </a:prstGeom>
            <a:solidFill>
              <a:schemeClr val="tx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a:stCxn id="7" idx="1"/>
              <a:endCxn id="7" idx="3"/>
            </p:cNvCxnSpPr>
            <p:nvPr/>
          </p:nvCxnSpPr>
          <p:spPr>
            <a:xfrm>
              <a:off x="481013" y="5153026"/>
              <a:ext cx="384048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676400" y="6384413"/>
              <a:ext cx="1776991" cy="472116"/>
            </a:xfrm>
            <a:prstGeom prst="rect">
              <a:avLst/>
            </a:prstGeom>
            <a:noFill/>
          </p:spPr>
          <p:txBody>
            <a:bodyPr wrap="none" rtlCol="0">
              <a:spAutoFit/>
            </a:bodyPr>
            <a:lstStyle/>
            <a:p>
              <a:r>
                <a:rPr lang="en-US" dirty="0" smtClean="0"/>
                <a:t>Predicted y</a:t>
              </a:r>
              <a:endParaRPr lang="en-US" dirty="0"/>
            </a:p>
          </p:txBody>
        </p:sp>
        <p:sp>
          <p:nvSpPr>
            <p:cNvPr id="14" name="TextBox 13"/>
            <p:cNvSpPr txBox="1"/>
            <p:nvPr/>
          </p:nvSpPr>
          <p:spPr>
            <a:xfrm rot="16200000">
              <a:off x="-1469415" y="4916970"/>
              <a:ext cx="3483904" cy="472116"/>
            </a:xfrm>
            <a:prstGeom prst="rect">
              <a:avLst/>
            </a:prstGeom>
            <a:noFill/>
          </p:spPr>
          <p:txBody>
            <a:bodyPr wrap="none" rtlCol="0">
              <a:spAutoFit/>
            </a:bodyPr>
            <a:lstStyle/>
            <a:p>
              <a:pPr algn="ctr"/>
              <a:r>
                <a:rPr lang="en-US" dirty="0" smtClean="0"/>
                <a:t>Standardized Residuals</a:t>
              </a:r>
              <a:endParaRPr lang="en-US" dirty="0"/>
            </a:p>
          </p:txBody>
        </p:sp>
        <p:sp>
          <p:nvSpPr>
            <p:cNvPr id="12" name="Trapezoid 11"/>
            <p:cNvSpPr/>
            <p:nvPr/>
          </p:nvSpPr>
          <p:spPr>
            <a:xfrm rot="16200000">
              <a:off x="1624014" y="3337560"/>
              <a:ext cx="1554480" cy="3657600"/>
            </a:xfrm>
            <a:prstGeom prst="trapezoid">
              <a:avLst>
                <a:gd name="adj" fmla="val 30769"/>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p:cNvGrpSpPr>
            <a:grpSpLocks noChangeAspect="1"/>
          </p:cNvGrpSpPr>
          <p:nvPr/>
        </p:nvGrpSpPr>
        <p:grpSpPr>
          <a:xfrm>
            <a:off x="4779637" y="1020122"/>
            <a:ext cx="3352127" cy="2725426"/>
            <a:chOff x="4548744" y="451181"/>
            <a:chExt cx="4285014" cy="3483905"/>
          </a:xfrm>
        </p:grpSpPr>
        <p:sp>
          <p:nvSpPr>
            <p:cNvPr id="24" name="Rectangle 23"/>
            <p:cNvSpPr/>
            <p:nvPr/>
          </p:nvSpPr>
          <p:spPr>
            <a:xfrm>
              <a:off x="4993278" y="957263"/>
              <a:ext cx="3840480" cy="2471739"/>
            </a:xfrm>
            <a:prstGeom prst="rect">
              <a:avLst/>
            </a:prstGeom>
            <a:solidFill>
              <a:schemeClr val="tx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a:stCxn id="24" idx="1"/>
              <a:endCxn id="24" idx="3"/>
            </p:cNvCxnSpPr>
            <p:nvPr/>
          </p:nvCxnSpPr>
          <p:spPr>
            <a:xfrm>
              <a:off x="4993278" y="2193131"/>
              <a:ext cx="384048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188665" y="3424518"/>
              <a:ext cx="1776992" cy="472116"/>
            </a:xfrm>
            <a:prstGeom prst="rect">
              <a:avLst/>
            </a:prstGeom>
            <a:noFill/>
          </p:spPr>
          <p:txBody>
            <a:bodyPr wrap="none" rtlCol="0">
              <a:spAutoFit/>
            </a:bodyPr>
            <a:lstStyle/>
            <a:p>
              <a:r>
                <a:rPr lang="en-US" dirty="0" smtClean="0"/>
                <a:t>Predicted y</a:t>
              </a:r>
              <a:endParaRPr lang="en-US" dirty="0"/>
            </a:p>
          </p:txBody>
        </p:sp>
        <p:sp>
          <p:nvSpPr>
            <p:cNvPr id="27" name="TextBox 26"/>
            <p:cNvSpPr txBox="1"/>
            <p:nvPr/>
          </p:nvSpPr>
          <p:spPr>
            <a:xfrm rot="16200000">
              <a:off x="3042849" y="1957076"/>
              <a:ext cx="3483905" cy="472116"/>
            </a:xfrm>
            <a:prstGeom prst="rect">
              <a:avLst/>
            </a:prstGeom>
            <a:noFill/>
          </p:spPr>
          <p:txBody>
            <a:bodyPr wrap="none" rtlCol="0">
              <a:spAutoFit/>
            </a:bodyPr>
            <a:lstStyle/>
            <a:p>
              <a:pPr algn="ctr"/>
              <a:r>
                <a:rPr lang="en-US" dirty="0" smtClean="0"/>
                <a:t>Standardized Residuals</a:t>
              </a:r>
              <a:endParaRPr lang="en-US" dirty="0"/>
            </a:p>
          </p:txBody>
        </p:sp>
        <p:sp>
          <p:nvSpPr>
            <p:cNvPr id="15" name="Freeform 14"/>
            <p:cNvSpPr/>
            <p:nvPr/>
          </p:nvSpPr>
          <p:spPr>
            <a:xfrm>
              <a:off x="5083245" y="1371599"/>
              <a:ext cx="3660545" cy="1706707"/>
            </a:xfrm>
            <a:custGeom>
              <a:avLst/>
              <a:gdLst>
                <a:gd name="connsiteX0" fmla="*/ 0 w 3010487"/>
                <a:gd name="connsiteY0" fmla="*/ 0 h 1603717"/>
                <a:gd name="connsiteX1" fmla="*/ 14068 w 3010487"/>
                <a:gd name="connsiteY1" fmla="*/ 1266092 h 1603717"/>
                <a:gd name="connsiteX2" fmla="*/ 1491176 w 3010487"/>
                <a:gd name="connsiteY2" fmla="*/ 1603717 h 1603717"/>
                <a:gd name="connsiteX3" fmla="*/ 3010487 w 3010487"/>
                <a:gd name="connsiteY3" fmla="*/ 1280160 h 1603717"/>
                <a:gd name="connsiteX4" fmla="*/ 3010487 w 3010487"/>
                <a:gd name="connsiteY4" fmla="*/ 0 h 1603717"/>
                <a:gd name="connsiteX5" fmla="*/ 1491176 w 3010487"/>
                <a:gd name="connsiteY5" fmla="*/ 478301 h 1603717"/>
                <a:gd name="connsiteX6" fmla="*/ 0 w 3010487"/>
                <a:gd name="connsiteY6" fmla="*/ 0 h 1603717"/>
                <a:gd name="connsiteX0" fmla="*/ 0 w 3010487"/>
                <a:gd name="connsiteY0" fmla="*/ 0 h 1603717"/>
                <a:gd name="connsiteX1" fmla="*/ 0 w 3010487"/>
                <a:gd name="connsiteY1" fmla="*/ 1308295 h 1603717"/>
                <a:gd name="connsiteX2" fmla="*/ 1491176 w 3010487"/>
                <a:gd name="connsiteY2" fmla="*/ 1603717 h 1603717"/>
                <a:gd name="connsiteX3" fmla="*/ 3010487 w 3010487"/>
                <a:gd name="connsiteY3" fmla="*/ 1280160 h 1603717"/>
                <a:gd name="connsiteX4" fmla="*/ 3010487 w 3010487"/>
                <a:gd name="connsiteY4" fmla="*/ 0 h 1603717"/>
                <a:gd name="connsiteX5" fmla="*/ 1491176 w 3010487"/>
                <a:gd name="connsiteY5" fmla="*/ 478301 h 1603717"/>
                <a:gd name="connsiteX6" fmla="*/ 0 w 3010487"/>
                <a:gd name="connsiteY6" fmla="*/ 0 h 1603717"/>
                <a:gd name="connsiteX0" fmla="*/ 0 w 3010487"/>
                <a:gd name="connsiteY0" fmla="*/ 0 h 1603717"/>
                <a:gd name="connsiteX1" fmla="*/ 0 w 3010487"/>
                <a:gd name="connsiteY1" fmla="*/ 1308295 h 1603717"/>
                <a:gd name="connsiteX2" fmla="*/ 1491176 w 3010487"/>
                <a:gd name="connsiteY2" fmla="*/ 1603717 h 1603717"/>
                <a:gd name="connsiteX3" fmla="*/ 3010487 w 3010487"/>
                <a:gd name="connsiteY3" fmla="*/ 1280160 h 1603717"/>
                <a:gd name="connsiteX4" fmla="*/ 3010487 w 3010487"/>
                <a:gd name="connsiteY4" fmla="*/ 0 h 1603717"/>
                <a:gd name="connsiteX5" fmla="*/ 1533380 w 3010487"/>
                <a:gd name="connsiteY5" fmla="*/ 407963 h 1603717"/>
                <a:gd name="connsiteX6" fmla="*/ 0 w 3010487"/>
                <a:gd name="connsiteY6" fmla="*/ 0 h 1603717"/>
                <a:gd name="connsiteX0" fmla="*/ 0 w 3010487"/>
                <a:gd name="connsiteY0" fmla="*/ 0 h 1603717"/>
                <a:gd name="connsiteX1" fmla="*/ 0 w 3010487"/>
                <a:gd name="connsiteY1" fmla="*/ 1308295 h 1603717"/>
                <a:gd name="connsiteX2" fmla="*/ 1491176 w 3010487"/>
                <a:gd name="connsiteY2" fmla="*/ 1603717 h 1603717"/>
                <a:gd name="connsiteX3" fmla="*/ 3010487 w 3010487"/>
                <a:gd name="connsiteY3" fmla="*/ 1280160 h 1603717"/>
                <a:gd name="connsiteX4" fmla="*/ 3010487 w 3010487"/>
                <a:gd name="connsiteY4" fmla="*/ 0 h 1603717"/>
                <a:gd name="connsiteX5" fmla="*/ 1533380 w 3010487"/>
                <a:gd name="connsiteY5" fmla="*/ 407963 h 1603717"/>
                <a:gd name="connsiteX6" fmla="*/ 0 w 3010487"/>
                <a:gd name="connsiteY6" fmla="*/ 0 h 1603717"/>
                <a:gd name="connsiteX0" fmla="*/ 0 w 3010487"/>
                <a:gd name="connsiteY0" fmla="*/ 0 h 1603717"/>
                <a:gd name="connsiteX1" fmla="*/ 0 w 3010487"/>
                <a:gd name="connsiteY1" fmla="*/ 1308295 h 1603717"/>
                <a:gd name="connsiteX2" fmla="*/ 1491176 w 3010487"/>
                <a:gd name="connsiteY2" fmla="*/ 1603717 h 1603717"/>
                <a:gd name="connsiteX3" fmla="*/ 3010487 w 3010487"/>
                <a:gd name="connsiteY3" fmla="*/ 1280160 h 1603717"/>
                <a:gd name="connsiteX4" fmla="*/ 3010487 w 3010487"/>
                <a:gd name="connsiteY4" fmla="*/ 0 h 1603717"/>
                <a:gd name="connsiteX5" fmla="*/ 1533380 w 3010487"/>
                <a:gd name="connsiteY5" fmla="*/ 407963 h 1603717"/>
                <a:gd name="connsiteX6" fmla="*/ 0 w 3010487"/>
                <a:gd name="connsiteY6" fmla="*/ 0 h 1603717"/>
                <a:gd name="connsiteX0" fmla="*/ 0 w 3010487"/>
                <a:gd name="connsiteY0" fmla="*/ 0 h 1603717"/>
                <a:gd name="connsiteX1" fmla="*/ 0 w 3010487"/>
                <a:gd name="connsiteY1" fmla="*/ 1308295 h 1603717"/>
                <a:gd name="connsiteX2" fmla="*/ 1491176 w 3010487"/>
                <a:gd name="connsiteY2" fmla="*/ 1603717 h 1603717"/>
                <a:gd name="connsiteX3" fmla="*/ 3010487 w 3010487"/>
                <a:gd name="connsiteY3" fmla="*/ 1280160 h 1603717"/>
                <a:gd name="connsiteX4" fmla="*/ 3010487 w 3010487"/>
                <a:gd name="connsiteY4" fmla="*/ 0 h 1603717"/>
                <a:gd name="connsiteX5" fmla="*/ 1533380 w 3010487"/>
                <a:gd name="connsiteY5" fmla="*/ 407963 h 1603717"/>
                <a:gd name="connsiteX6" fmla="*/ 0 w 3010487"/>
                <a:gd name="connsiteY6" fmla="*/ 0 h 1603717"/>
                <a:gd name="connsiteX0" fmla="*/ 0 w 3010487"/>
                <a:gd name="connsiteY0" fmla="*/ 0 h 1603717"/>
                <a:gd name="connsiteX1" fmla="*/ 0 w 3010487"/>
                <a:gd name="connsiteY1" fmla="*/ 1308295 h 1603717"/>
                <a:gd name="connsiteX2" fmla="*/ 1491176 w 3010487"/>
                <a:gd name="connsiteY2" fmla="*/ 1603717 h 1603717"/>
                <a:gd name="connsiteX3" fmla="*/ 3010487 w 3010487"/>
                <a:gd name="connsiteY3" fmla="*/ 1280160 h 1603717"/>
                <a:gd name="connsiteX4" fmla="*/ 3010487 w 3010487"/>
                <a:gd name="connsiteY4" fmla="*/ 0 h 1603717"/>
                <a:gd name="connsiteX5" fmla="*/ 1533380 w 3010487"/>
                <a:gd name="connsiteY5" fmla="*/ 407963 h 1603717"/>
                <a:gd name="connsiteX6" fmla="*/ 0 w 3010487"/>
                <a:gd name="connsiteY6" fmla="*/ 0 h 1603717"/>
                <a:gd name="connsiteX0" fmla="*/ 0 w 3010487"/>
                <a:gd name="connsiteY0" fmla="*/ 0 h 1603717"/>
                <a:gd name="connsiteX1" fmla="*/ 0 w 3010487"/>
                <a:gd name="connsiteY1" fmla="*/ 1308295 h 1603717"/>
                <a:gd name="connsiteX2" fmla="*/ 1491176 w 3010487"/>
                <a:gd name="connsiteY2" fmla="*/ 1603717 h 1603717"/>
                <a:gd name="connsiteX3" fmla="*/ 3010487 w 3010487"/>
                <a:gd name="connsiteY3" fmla="*/ 1280160 h 1603717"/>
                <a:gd name="connsiteX4" fmla="*/ 3010487 w 3010487"/>
                <a:gd name="connsiteY4" fmla="*/ 0 h 1603717"/>
                <a:gd name="connsiteX5" fmla="*/ 1547447 w 3010487"/>
                <a:gd name="connsiteY5" fmla="*/ 618978 h 1603717"/>
                <a:gd name="connsiteX6" fmla="*/ 0 w 3010487"/>
                <a:gd name="connsiteY6" fmla="*/ 0 h 1603717"/>
                <a:gd name="connsiteX0" fmla="*/ 56271 w 3010487"/>
                <a:gd name="connsiteY0" fmla="*/ 253218 h 1603717"/>
                <a:gd name="connsiteX1" fmla="*/ 0 w 3010487"/>
                <a:gd name="connsiteY1" fmla="*/ 1308295 h 1603717"/>
                <a:gd name="connsiteX2" fmla="*/ 1491176 w 3010487"/>
                <a:gd name="connsiteY2" fmla="*/ 1603717 h 1603717"/>
                <a:gd name="connsiteX3" fmla="*/ 3010487 w 3010487"/>
                <a:gd name="connsiteY3" fmla="*/ 1280160 h 1603717"/>
                <a:gd name="connsiteX4" fmla="*/ 3010487 w 3010487"/>
                <a:gd name="connsiteY4" fmla="*/ 0 h 1603717"/>
                <a:gd name="connsiteX5" fmla="*/ 1547447 w 3010487"/>
                <a:gd name="connsiteY5" fmla="*/ 618978 h 1603717"/>
                <a:gd name="connsiteX6" fmla="*/ 56271 w 3010487"/>
                <a:gd name="connsiteY6" fmla="*/ 253218 h 1603717"/>
                <a:gd name="connsiteX0" fmla="*/ 56271 w 3024555"/>
                <a:gd name="connsiteY0" fmla="*/ 0 h 1350499"/>
                <a:gd name="connsiteX1" fmla="*/ 0 w 3024555"/>
                <a:gd name="connsiteY1" fmla="*/ 1055077 h 1350499"/>
                <a:gd name="connsiteX2" fmla="*/ 1491176 w 3024555"/>
                <a:gd name="connsiteY2" fmla="*/ 1350499 h 1350499"/>
                <a:gd name="connsiteX3" fmla="*/ 3010487 w 3024555"/>
                <a:gd name="connsiteY3" fmla="*/ 1026942 h 1350499"/>
                <a:gd name="connsiteX4" fmla="*/ 3024555 w 3024555"/>
                <a:gd name="connsiteY4" fmla="*/ 56272 h 1350499"/>
                <a:gd name="connsiteX5" fmla="*/ 1547447 w 3024555"/>
                <a:gd name="connsiteY5" fmla="*/ 365760 h 1350499"/>
                <a:gd name="connsiteX6" fmla="*/ 56271 w 3024555"/>
                <a:gd name="connsiteY6" fmla="*/ 0 h 1350499"/>
                <a:gd name="connsiteX0" fmla="*/ 56271 w 3010487"/>
                <a:gd name="connsiteY0" fmla="*/ 0 h 1350499"/>
                <a:gd name="connsiteX1" fmla="*/ 0 w 3010487"/>
                <a:gd name="connsiteY1" fmla="*/ 1055077 h 1350499"/>
                <a:gd name="connsiteX2" fmla="*/ 1491176 w 3010487"/>
                <a:gd name="connsiteY2" fmla="*/ 1350499 h 1350499"/>
                <a:gd name="connsiteX3" fmla="*/ 3010487 w 3010487"/>
                <a:gd name="connsiteY3" fmla="*/ 1026942 h 1350499"/>
                <a:gd name="connsiteX4" fmla="*/ 2996419 w 3010487"/>
                <a:gd name="connsiteY4" fmla="*/ 1 h 1350499"/>
                <a:gd name="connsiteX5" fmla="*/ 1547447 w 3010487"/>
                <a:gd name="connsiteY5" fmla="*/ 365760 h 1350499"/>
                <a:gd name="connsiteX6" fmla="*/ 56271 w 3010487"/>
                <a:gd name="connsiteY6" fmla="*/ 0 h 1350499"/>
                <a:gd name="connsiteX0" fmla="*/ 56271 w 3024555"/>
                <a:gd name="connsiteY0" fmla="*/ 0 h 1350499"/>
                <a:gd name="connsiteX1" fmla="*/ 0 w 3024555"/>
                <a:gd name="connsiteY1" fmla="*/ 1055077 h 1350499"/>
                <a:gd name="connsiteX2" fmla="*/ 1491176 w 3024555"/>
                <a:gd name="connsiteY2" fmla="*/ 1350499 h 1350499"/>
                <a:gd name="connsiteX3" fmla="*/ 3010487 w 3024555"/>
                <a:gd name="connsiteY3" fmla="*/ 1026942 h 1350499"/>
                <a:gd name="connsiteX4" fmla="*/ 3024555 w 3024555"/>
                <a:gd name="connsiteY4" fmla="*/ 1 h 1350499"/>
                <a:gd name="connsiteX5" fmla="*/ 1547447 w 3024555"/>
                <a:gd name="connsiteY5" fmla="*/ 365760 h 1350499"/>
                <a:gd name="connsiteX6" fmla="*/ 56271 w 3024555"/>
                <a:gd name="connsiteY6" fmla="*/ 0 h 1350499"/>
                <a:gd name="connsiteX0" fmla="*/ 56271 w 3010488"/>
                <a:gd name="connsiteY0" fmla="*/ 56270 h 1406769"/>
                <a:gd name="connsiteX1" fmla="*/ 0 w 3010488"/>
                <a:gd name="connsiteY1" fmla="*/ 1111347 h 1406769"/>
                <a:gd name="connsiteX2" fmla="*/ 1491176 w 3010488"/>
                <a:gd name="connsiteY2" fmla="*/ 1406769 h 1406769"/>
                <a:gd name="connsiteX3" fmla="*/ 3010487 w 3010488"/>
                <a:gd name="connsiteY3" fmla="*/ 1083212 h 1406769"/>
                <a:gd name="connsiteX4" fmla="*/ 3010488 w 3010488"/>
                <a:gd name="connsiteY4" fmla="*/ 0 h 1406769"/>
                <a:gd name="connsiteX5" fmla="*/ 1547447 w 3010488"/>
                <a:gd name="connsiteY5" fmla="*/ 422030 h 1406769"/>
                <a:gd name="connsiteX6" fmla="*/ 56271 w 3010488"/>
                <a:gd name="connsiteY6" fmla="*/ 56270 h 1406769"/>
                <a:gd name="connsiteX0" fmla="*/ 9956 w 3010488"/>
                <a:gd name="connsiteY0" fmla="*/ 79460 h 1406769"/>
                <a:gd name="connsiteX1" fmla="*/ 0 w 3010488"/>
                <a:gd name="connsiteY1" fmla="*/ 1111347 h 1406769"/>
                <a:gd name="connsiteX2" fmla="*/ 1491176 w 3010488"/>
                <a:gd name="connsiteY2" fmla="*/ 1406769 h 1406769"/>
                <a:gd name="connsiteX3" fmla="*/ 3010487 w 3010488"/>
                <a:gd name="connsiteY3" fmla="*/ 1083212 h 1406769"/>
                <a:gd name="connsiteX4" fmla="*/ 3010488 w 3010488"/>
                <a:gd name="connsiteY4" fmla="*/ 0 h 1406769"/>
                <a:gd name="connsiteX5" fmla="*/ 1547447 w 3010488"/>
                <a:gd name="connsiteY5" fmla="*/ 422030 h 1406769"/>
                <a:gd name="connsiteX6" fmla="*/ 9956 w 3010488"/>
                <a:gd name="connsiteY6" fmla="*/ 79460 h 1406769"/>
                <a:gd name="connsiteX0" fmla="*/ 802 w 3012912"/>
                <a:gd name="connsiteY0" fmla="*/ 102651 h 1406769"/>
                <a:gd name="connsiteX1" fmla="*/ 2424 w 3012912"/>
                <a:gd name="connsiteY1" fmla="*/ 1111347 h 1406769"/>
                <a:gd name="connsiteX2" fmla="*/ 1493600 w 3012912"/>
                <a:gd name="connsiteY2" fmla="*/ 1406769 h 1406769"/>
                <a:gd name="connsiteX3" fmla="*/ 3012911 w 3012912"/>
                <a:gd name="connsiteY3" fmla="*/ 1083212 h 1406769"/>
                <a:gd name="connsiteX4" fmla="*/ 3012912 w 3012912"/>
                <a:gd name="connsiteY4" fmla="*/ 0 h 1406769"/>
                <a:gd name="connsiteX5" fmla="*/ 1549871 w 3012912"/>
                <a:gd name="connsiteY5" fmla="*/ 422030 h 1406769"/>
                <a:gd name="connsiteX6" fmla="*/ 802 w 3012912"/>
                <a:gd name="connsiteY6" fmla="*/ 102651 h 1406769"/>
                <a:gd name="connsiteX0" fmla="*/ 802 w 3012912"/>
                <a:gd name="connsiteY0" fmla="*/ 102651 h 1406769"/>
                <a:gd name="connsiteX1" fmla="*/ 2424 w 3012912"/>
                <a:gd name="connsiteY1" fmla="*/ 1111347 h 1406769"/>
                <a:gd name="connsiteX2" fmla="*/ 1493600 w 3012912"/>
                <a:gd name="connsiteY2" fmla="*/ 1406769 h 1406769"/>
                <a:gd name="connsiteX3" fmla="*/ 3012911 w 3012912"/>
                <a:gd name="connsiteY3" fmla="*/ 1083212 h 1406769"/>
                <a:gd name="connsiteX4" fmla="*/ 3012912 w 3012912"/>
                <a:gd name="connsiteY4" fmla="*/ 0 h 1406769"/>
                <a:gd name="connsiteX5" fmla="*/ 1549871 w 3012912"/>
                <a:gd name="connsiteY5" fmla="*/ 422030 h 1406769"/>
                <a:gd name="connsiteX6" fmla="*/ 802 w 3012912"/>
                <a:gd name="connsiteY6" fmla="*/ 102651 h 1406769"/>
                <a:gd name="connsiteX0" fmla="*/ 802 w 3012912"/>
                <a:gd name="connsiteY0" fmla="*/ 102651 h 1406769"/>
                <a:gd name="connsiteX1" fmla="*/ 2424 w 3012912"/>
                <a:gd name="connsiteY1" fmla="*/ 1111347 h 1406769"/>
                <a:gd name="connsiteX2" fmla="*/ 1493600 w 3012912"/>
                <a:gd name="connsiteY2" fmla="*/ 1406769 h 1406769"/>
                <a:gd name="connsiteX3" fmla="*/ 3012911 w 3012912"/>
                <a:gd name="connsiteY3" fmla="*/ 1083212 h 1406769"/>
                <a:gd name="connsiteX4" fmla="*/ 3012912 w 3012912"/>
                <a:gd name="connsiteY4" fmla="*/ 0 h 1406769"/>
                <a:gd name="connsiteX5" fmla="*/ 1549871 w 3012912"/>
                <a:gd name="connsiteY5" fmla="*/ 422030 h 1406769"/>
                <a:gd name="connsiteX6" fmla="*/ 802 w 3012912"/>
                <a:gd name="connsiteY6" fmla="*/ 102651 h 1406769"/>
                <a:gd name="connsiteX0" fmla="*/ 802 w 3024490"/>
                <a:gd name="connsiteY0" fmla="*/ 102651 h 1406769"/>
                <a:gd name="connsiteX1" fmla="*/ 2424 w 3024490"/>
                <a:gd name="connsiteY1" fmla="*/ 1111347 h 1406769"/>
                <a:gd name="connsiteX2" fmla="*/ 1493600 w 3024490"/>
                <a:gd name="connsiteY2" fmla="*/ 1406769 h 1406769"/>
                <a:gd name="connsiteX3" fmla="*/ 3024490 w 3024490"/>
                <a:gd name="connsiteY3" fmla="*/ 944067 h 1406769"/>
                <a:gd name="connsiteX4" fmla="*/ 3012912 w 3024490"/>
                <a:gd name="connsiteY4" fmla="*/ 0 h 1406769"/>
                <a:gd name="connsiteX5" fmla="*/ 1549871 w 3024490"/>
                <a:gd name="connsiteY5" fmla="*/ 422030 h 1406769"/>
                <a:gd name="connsiteX6" fmla="*/ 802 w 3024490"/>
                <a:gd name="connsiteY6" fmla="*/ 102651 h 1406769"/>
                <a:gd name="connsiteX0" fmla="*/ 802 w 3024490"/>
                <a:gd name="connsiteY0" fmla="*/ 102651 h 1406769"/>
                <a:gd name="connsiteX1" fmla="*/ 2424 w 3024490"/>
                <a:gd name="connsiteY1" fmla="*/ 1111347 h 1406769"/>
                <a:gd name="connsiteX2" fmla="*/ 1493600 w 3024490"/>
                <a:gd name="connsiteY2" fmla="*/ 1406769 h 1406769"/>
                <a:gd name="connsiteX3" fmla="*/ 3024490 w 3024490"/>
                <a:gd name="connsiteY3" fmla="*/ 944067 h 1406769"/>
                <a:gd name="connsiteX4" fmla="*/ 3012912 w 3024490"/>
                <a:gd name="connsiteY4" fmla="*/ 0 h 1406769"/>
                <a:gd name="connsiteX5" fmla="*/ 1549871 w 3024490"/>
                <a:gd name="connsiteY5" fmla="*/ 422030 h 1406769"/>
                <a:gd name="connsiteX6" fmla="*/ 802 w 3024490"/>
                <a:gd name="connsiteY6" fmla="*/ 102651 h 1406769"/>
                <a:gd name="connsiteX0" fmla="*/ 802 w 3024490"/>
                <a:gd name="connsiteY0" fmla="*/ 102651 h 1406769"/>
                <a:gd name="connsiteX1" fmla="*/ 2424 w 3024490"/>
                <a:gd name="connsiteY1" fmla="*/ 995393 h 1406769"/>
                <a:gd name="connsiteX2" fmla="*/ 1493600 w 3024490"/>
                <a:gd name="connsiteY2" fmla="*/ 1406769 h 1406769"/>
                <a:gd name="connsiteX3" fmla="*/ 3024490 w 3024490"/>
                <a:gd name="connsiteY3" fmla="*/ 944067 h 1406769"/>
                <a:gd name="connsiteX4" fmla="*/ 3012912 w 3024490"/>
                <a:gd name="connsiteY4" fmla="*/ 0 h 1406769"/>
                <a:gd name="connsiteX5" fmla="*/ 1549871 w 3024490"/>
                <a:gd name="connsiteY5" fmla="*/ 422030 h 1406769"/>
                <a:gd name="connsiteX6" fmla="*/ 802 w 3024490"/>
                <a:gd name="connsiteY6" fmla="*/ 102651 h 1406769"/>
                <a:gd name="connsiteX0" fmla="*/ 802 w 3024490"/>
                <a:gd name="connsiteY0" fmla="*/ 102651 h 1406769"/>
                <a:gd name="connsiteX1" fmla="*/ 2424 w 3024490"/>
                <a:gd name="connsiteY1" fmla="*/ 995393 h 1406769"/>
                <a:gd name="connsiteX2" fmla="*/ 1493600 w 3024490"/>
                <a:gd name="connsiteY2" fmla="*/ 1406769 h 1406769"/>
                <a:gd name="connsiteX3" fmla="*/ 3024490 w 3024490"/>
                <a:gd name="connsiteY3" fmla="*/ 944067 h 1406769"/>
                <a:gd name="connsiteX4" fmla="*/ 3012912 w 3024490"/>
                <a:gd name="connsiteY4" fmla="*/ 0 h 1406769"/>
                <a:gd name="connsiteX5" fmla="*/ 1549871 w 3024490"/>
                <a:gd name="connsiteY5" fmla="*/ 422030 h 1406769"/>
                <a:gd name="connsiteX6" fmla="*/ 802 w 3024490"/>
                <a:gd name="connsiteY6" fmla="*/ 102651 h 1406769"/>
                <a:gd name="connsiteX0" fmla="*/ 802 w 3024490"/>
                <a:gd name="connsiteY0" fmla="*/ 102651 h 1406769"/>
                <a:gd name="connsiteX1" fmla="*/ 2424 w 3024490"/>
                <a:gd name="connsiteY1" fmla="*/ 995393 h 1406769"/>
                <a:gd name="connsiteX2" fmla="*/ 1493600 w 3024490"/>
                <a:gd name="connsiteY2" fmla="*/ 1406769 h 1406769"/>
                <a:gd name="connsiteX3" fmla="*/ 3024490 w 3024490"/>
                <a:gd name="connsiteY3" fmla="*/ 944067 h 1406769"/>
                <a:gd name="connsiteX4" fmla="*/ 3012912 w 3024490"/>
                <a:gd name="connsiteY4" fmla="*/ 0 h 1406769"/>
                <a:gd name="connsiteX5" fmla="*/ 1526714 w 3024490"/>
                <a:gd name="connsiteY5" fmla="*/ 526389 h 1406769"/>
                <a:gd name="connsiteX6" fmla="*/ 802 w 3024490"/>
                <a:gd name="connsiteY6" fmla="*/ 102651 h 1406769"/>
                <a:gd name="connsiteX0" fmla="*/ 802 w 3024490"/>
                <a:gd name="connsiteY0" fmla="*/ 102651 h 1406769"/>
                <a:gd name="connsiteX1" fmla="*/ 2424 w 3024490"/>
                <a:gd name="connsiteY1" fmla="*/ 995393 h 1406769"/>
                <a:gd name="connsiteX2" fmla="*/ 1493600 w 3024490"/>
                <a:gd name="connsiteY2" fmla="*/ 1406769 h 1406769"/>
                <a:gd name="connsiteX3" fmla="*/ 3024490 w 3024490"/>
                <a:gd name="connsiteY3" fmla="*/ 944067 h 1406769"/>
                <a:gd name="connsiteX4" fmla="*/ 3012912 w 3024490"/>
                <a:gd name="connsiteY4" fmla="*/ 0 h 1406769"/>
                <a:gd name="connsiteX5" fmla="*/ 1526714 w 3024490"/>
                <a:gd name="connsiteY5" fmla="*/ 526389 h 1406769"/>
                <a:gd name="connsiteX6" fmla="*/ 802 w 3024490"/>
                <a:gd name="connsiteY6" fmla="*/ 102651 h 1406769"/>
                <a:gd name="connsiteX0" fmla="*/ 802 w 3024490"/>
                <a:gd name="connsiteY0" fmla="*/ 102651 h 1406769"/>
                <a:gd name="connsiteX1" fmla="*/ 2424 w 3024490"/>
                <a:gd name="connsiteY1" fmla="*/ 995393 h 1406769"/>
                <a:gd name="connsiteX2" fmla="*/ 1493600 w 3024490"/>
                <a:gd name="connsiteY2" fmla="*/ 1406769 h 1406769"/>
                <a:gd name="connsiteX3" fmla="*/ 3024490 w 3024490"/>
                <a:gd name="connsiteY3" fmla="*/ 944067 h 1406769"/>
                <a:gd name="connsiteX4" fmla="*/ 3012912 w 3024490"/>
                <a:gd name="connsiteY4" fmla="*/ 0 h 1406769"/>
                <a:gd name="connsiteX5" fmla="*/ 1526714 w 3024490"/>
                <a:gd name="connsiteY5" fmla="*/ 526389 h 1406769"/>
                <a:gd name="connsiteX6" fmla="*/ 802 w 3024490"/>
                <a:gd name="connsiteY6" fmla="*/ 102651 h 1406769"/>
                <a:gd name="connsiteX0" fmla="*/ 802 w 3024490"/>
                <a:gd name="connsiteY0" fmla="*/ 102651 h 1406769"/>
                <a:gd name="connsiteX1" fmla="*/ 2424 w 3024490"/>
                <a:gd name="connsiteY1" fmla="*/ 995393 h 1406769"/>
                <a:gd name="connsiteX2" fmla="*/ 1493600 w 3024490"/>
                <a:gd name="connsiteY2" fmla="*/ 1406769 h 1406769"/>
                <a:gd name="connsiteX3" fmla="*/ 3024490 w 3024490"/>
                <a:gd name="connsiteY3" fmla="*/ 944067 h 1406769"/>
                <a:gd name="connsiteX4" fmla="*/ 3012912 w 3024490"/>
                <a:gd name="connsiteY4" fmla="*/ 0 h 1406769"/>
                <a:gd name="connsiteX5" fmla="*/ 1526714 w 3024490"/>
                <a:gd name="connsiteY5" fmla="*/ 526389 h 1406769"/>
                <a:gd name="connsiteX6" fmla="*/ 802 w 3024490"/>
                <a:gd name="connsiteY6" fmla="*/ 102651 h 1406769"/>
                <a:gd name="connsiteX0" fmla="*/ 802 w 3024490"/>
                <a:gd name="connsiteY0" fmla="*/ 102651 h 1406769"/>
                <a:gd name="connsiteX1" fmla="*/ 2424 w 3024490"/>
                <a:gd name="connsiteY1" fmla="*/ 1018584 h 1406769"/>
                <a:gd name="connsiteX2" fmla="*/ 1493600 w 3024490"/>
                <a:gd name="connsiteY2" fmla="*/ 1406769 h 1406769"/>
                <a:gd name="connsiteX3" fmla="*/ 3024490 w 3024490"/>
                <a:gd name="connsiteY3" fmla="*/ 944067 h 1406769"/>
                <a:gd name="connsiteX4" fmla="*/ 3012912 w 3024490"/>
                <a:gd name="connsiteY4" fmla="*/ 0 h 1406769"/>
                <a:gd name="connsiteX5" fmla="*/ 1526714 w 3024490"/>
                <a:gd name="connsiteY5" fmla="*/ 526389 h 1406769"/>
                <a:gd name="connsiteX6" fmla="*/ 802 w 3024490"/>
                <a:gd name="connsiteY6" fmla="*/ 102651 h 1406769"/>
                <a:gd name="connsiteX0" fmla="*/ 802 w 3012912"/>
                <a:gd name="connsiteY0" fmla="*/ 102651 h 1406769"/>
                <a:gd name="connsiteX1" fmla="*/ 2424 w 3012912"/>
                <a:gd name="connsiteY1" fmla="*/ 1018584 h 1406769"/>
                <a:gd name="connsiteX2" fmla="*/ 1493600 w 3012912"/>
                <a:gd name="connsiteY2" fmla="*/ 1406769 h 1406769"/>
                <a:gd name="connsiteX3" fmla="*/ 3001333 w 3012912"/>
                <a:gd name="connsiteY3" fmla="*/ 955662 h 1406769"/>
                <a:gd name="connsiteX4" fmla="*/ 3012912 w 3012912"/>
                <a:gd name="connsiteY4" fmla="*/ 0 h 1406769"/>
                <a:gd name="connsiteX5" fmla="*/ 1526714 w 3012912"/>
                <a:gd name="connsiteY5" fmla="*/ 526389 h 1406769"/>
                <a:gd name="connsiteX6" fmla="*/ 802 w 3012912"/>
                <a:gd name="connsiteY6" fmla="*/ 102651 h 1406769"/>
                <a:gd name="connsiteX0" fmla="*/ 802 w 3012912"/>
                <a:gd name="connsiteY0" fmla="*/ 102651 h 1406769"/>
                <a:gd name="connsiteX1" fmla="*/ 2424 w 3012912"/>
                <a:gd name="connsiteY1" fmla="*/ 1018584 h 1406769"/>
                <a:gd name="connsiteX2" fmla="*/ 1493600 w 3012912"/>
                <a:gd name="connsiteY2" fmla="*/ 1406769 h 1406769"/>
                <a:gd name="connsiteX3" fmla="*/ 3012912 w 3012912"/>
                <a:gd name="connsiteY3" fmla="*/ 955662 h 1406769"/>
                <a:gd name="connsiteX4" fmla="*/ 3012912 w 3012912"/>
                <a:gd name="connsiteY4" fmla="*/ 0 h 1406769"/>
                <a:gd name="connsiteX5" fmla="*/ 1526714 w 3012912"/>
                <a:gd name="connsiteY5" fmla="*/ 526389 h 1406769"/>
                <a:gd name="connsiteX6" fmla="*/ 802 w 3012912"/>
                <a:gd name="connsiteY6" fmla="*/ 102651 h 1406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12912" h="1406769">
                  <a:moveTo>
                    <a:pt x="802" y="102651"/>
                  </a:moveTo>
                  <a:cubicBezTo>
                    <a:pt x="-2517" y="446613"/>
                    <a:pt x="5743" y="674622"/>
                    <a:pt x="2424" y="1018584"/>
                  </a:cubicBezTo>
                  <a:cubicBezTo>
                    <a:pt x="487905" y="1209822"/>
                    <a:pt x="729254" y="1392701"/>
                    <a:pt x="1493600" y="1406769"/>
                  </a:cubicBezTo>
                  <a:cubicBezTo>
                    <a:pt x="2239187" y="1383323"/>
                    <a:pt x="2518053" y="1191064"/>
                    <a:pt x="3012912" y="955662"/>
                  </a:cubicBezTo>
                  <a:lnTo>
                    <a:pt x="3012912" y="0"/>
                  </a:lnTo>
                  <a:cubicBezTo>
                    <a:pt x="2439492" y="286728"/>
                    <a:pt x="2145692" y="509593"/>
                    <a:pt x="1526714" y="526389"/>
                  </a:cubicBezTo>
                  <a:cubicBezTo>
                    <a:pt x="874910" y="517010"/>
                    <a:pt x="511929" y="308211"/>
                    <a:pt x="802" y="102651"/>
                  </a:cubicBez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0721" name="Group 30720"/>
          <p:cNvGrpSpPr/>
          <p:nvPr/>
        </p:nvGrpSpPr>
        <p:grpSpPr>
          <a:xfrm>
            <a:off x="4779637" y="4061994"/>
            <a:ext cx="3352126" cy="2725426"/>
            <a:chOff x="4775852" y="3378787"/>
            <a:chExt cx="3867676" cy="3957953"/>
          </a:xfrm>
        </p:grpSpPr>
        <p:sp>
          <p:nvSpPr>
            <p:cNvPr id="31" name="Rectangle 30"/>
            <p:cNvSpPr/>
            <p:nvPr/>
          </p:nvSpPr>
          <p:spPr>
            <a:xfrm>
              <a:off x="5177090" y="4210402"/>
              <a:ext cx="3466438" cy="2231004"/>
            </a:xfrm>
            <a:prstGeom prst="rect">
              <a:avLst/>
            </a:prstGeom>
            <a:solidFill>
              <a:schemeClr val="tx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p:cNvCxnSpPr>
              <a:stCxn id="31" idx="1"/>
              <a:endCxn id="31" idx="3"/>
            </p:cNvCxnSpPr>
            <p:nvPr/>
          </p:nvCxnSpPr>
          <p:spPr>
            <a:xfrm>
              <a:off x="5177090" y="5325904"/>
              <a:ext cx="3466438"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6256053" y="6437361"/>
              <a:ext cx="1603922" cy="536356"/>
            </a:xfrm>
            <a:prstGeom prst="rect">
              <a:avLst/>
            </a:prstGeom>
            <a:noFill/>
          </p:spPr>
          <p:txBody>
            <a:bodyPr wrap="none" rtlCol="0">
              <a:spAutoFit/>
            </a:bodyPr>
            <a:lstStyle/>
            <a:p>
              <a:r>
                <a:rPr lang="en-US" dirty="0" smtClean="0"/>
                <a:t>Predicted y</a:t>
              </a:r>
              <a:endParaRPr lang="en-US" dirty="0"/>
            </a:p>
          </p:txBody>
        </p:sp>
        <p:sp>
          <p:nvSpPr>
            <p:cNvPr id="34" name="TextBox 33"/>
            <p:cNvSpPr txBox="1"/>
            <p:nvPr/>
          </p:nvSpPr>
          <p:spPr>
            <a:xfrm rot="16200000">
              <a:off x="3009942" y="5144697"/>
              <a:ext cx="3957953" cy="426134"/>
            </a:xfrm>
            <a:prstGeom prst="rect">
              <a:avLst/>
            </a:prstGeom>
            <a:noFill/>
          </p:spPr>
          <p:txBody>
            <a:bodyPr wrap="none" rtlCol="0">
              <a:spAutoFit/>
            </a:bodyPr>
            <a:lstStyle/>
            <a:p>
              <a:pPr algn="ctr"/>
              <a:r>
                <a:rPr lang="en-US" dirty="0" smtClean="0"/>
                <a:t>Standardized Residuals</a:t>
              </a:r>
              <a:endParaRPr lang="en-US" dirty="0"/>
            </a:p>
          </p:txBody>
        </p:sp>
        <p:sp>
          <p:nvSpPr>
            <p:cNvPr id="35" name="Freeform 34"/>
            <p:cNvSpPr/>
            <p:nvPr/>
          </p:nvSpPr>
          <p:spPr>
            <a:xfrm>
              <a:off x="5248256" y="4476032"/>
              <a:ext cx="3301370" cy="1661395"/>
            </a:xfrm>
            <a:custGeom>
              <a:avLst/>
              <a:gdLst>
                <a:gd name="connsiteX0" fmla="*/ 0 w 3010487"/>
                <a:gd name="connsiteY0" fmla="*/ 0 h 1603717"/>
                <a:gd name="connsiteX1" fmla="*/ 14068 w 3010487"/>
                <a:gd name="connsiteY1" fmla="*/ 1266092 h 1603717"/>
                <a:gd name="connsiteX2" fmla="*/ 1491176 w 3010487"/>
                <a:gd name="connsiteY2" fmla="*/ 1603717 h 1603717"/>
                <a:gd name="connsiteX3" fmla="*/ 3010487 w 3010487"/>
                <a:gd name="connsiteY3" fmla="*/ 1280160 h 1603717"/>
                <a:gd name="connsiteX4" fmla="*/ 3010487 w 3010487"/>
                <a:gd name="connsiteY4" fmla="*/ 0 h 1603717"/>
                <a:gd name="connsiteX5" fmla="*/ 1491176 w 3010487"/>
                <a:gd name="connsiteY5" fmla="*/ 478301 h 1603717"/>
                <a:gd name="connsiteX6" fmla="*/ 0 w 3010487"/>
                <a:gd name="connsiteY6" fmla="*/ 0 h 1603717"/>
                <a:gd name="connsiteX0" fmla="*/ 0 w 3010487"/>
                <a:gd name="connsiteY0" fmla="*/ 0 h 1603717"/>
                <a:gd name="connsiteX1" fmla="*/ 0 w 3010487"/>
                <a:gd name="connsiteY1" fmla="*/ 1308295 h 1603717"/>
                <a:gd name="connsiteX2" fmla="*/ 1491176 w 3010487"/>
                <a:gd name="connsiteY2" fmla="*/ 1603717 h 1603717"/>
                <a:gd name="connsiteX3" fmla="*/ 3010487 w 3010487"/>
                <a:gd name="connsiteY3" fmla="*/ 1280160 h 1603717"/>
                <a:gd name="connsiteX4" fmla="*/ 3010487 w 3010487"/>
                <a:gd name="connsiteY4" fmla="*/ 0 h 1603717"/>
                <a:gd name="connsiteX5" fmla="*/ 1491176 w 3010487"/>
                <a:gd name="connsiteY5" fmla="*/ 478301 h 1603717"/>
                <a:gd name="connsiteX6" fmla="*/ 0 w 3010487"/>
                <a:gd name="connsiteY6" fmla="*/ 0 h 1603717"/>
                <a:gd name="connsiteX0" fmla="*/ 0 w 3010487"/>
                <a:gd name="connsiteY0" fmla="*/ 0 h 1603717"/>
                <a:gd name="connsiteX1" fmla="*/ 0 w 3010487"/>
                <a:gd name="connsiteY1" fmla="*/ 1308295 h 1603717"/>
                <a:gd name="connsiteX2" fmla="*/ 1491176 w 3010487"/>
                <a:gd name="connsiteY2" fmla="*/ 1603717 h 1603717"/>
                <a:gd name="connsiteX3" fmla="*/ 3010487 w 3010487"/>
                <a:gd name="connsiteY3" fmla="*/ 1280160 h 1603717"/>
                <a:gd name="connsiteX4" fmla="*/ 3010487 w 3010487"/>
                <a:gd name="connsiteY4" fmla="*/ 0 h 1603717"/>
                <a:gd name="connsiteX5" fmla="*/ 1533380 w 3010487"/>
                <a:gd name="connsiteY5" fmla="*/ 407963 h 1603717"/>
                <a:gd name="connsiteX6" fmla="*/ 0 w 3010487"/>
                <a:gd name="connsiteY6" fmla="*/ 0 h 1603717"/>
                <a:gd name="connsiteX0" fmla="*/ 0 w 3010487"/>
                <a:gd name="connsiteY0" fmla="*/ 0 h 1603717"/>
                <a:gd name="connsiteX1" fmla="*/ 0 w 3010487"/>
                <a:gd name="connsiteY1" fmla="*/ 1308295 h 1603717"/>
                <a:gd name="connsiteX2" fmla="*/ 1491176 w 3010487"/>
                <a:gd name="connsiteY2" fmla="*/ 1603717 h 1603717"/>
                <a:gd name="connsiteX3" fmla="*/ 3010487 w 3010487"/>
                <a:gd name="connsiteY3" fmla="*/ 1280160 h 1603717"/>
                <a:gd name="connsiteX4" fmla="*/ 3010487 w 3010487"/>
                <a:gd name="connsiteY4" fmla="*/ 0 h 1603717"/>
                <a:gd name="connsiteX5" fmla="*/ 1533380 w 3010487"/>
                <a:gd name="connsiteY5" fmla="*/ 407963 h 1603717"/>
                <a:gd name="connsiteX6" fmla="*/ 0 w 3010487"/>
                <a:gd name="connsiteY6" fmla="*/ 0 h 1603717"/>
                <a:gd name="connsiteX0" fmla="*/ 0 w 3010487"/>
                <a:gd name="connsiteY0" fmla="*/ 0 h 1603717"/>
                <a:gd name="connsiteX1" fmla="*/ 0 w 3010487"/>
                <a:gd name="connsiteY1" fmla="*/ 1308295 h 1603717"/>
                <a:gd name="connsiteX2" fmla="*/ 1491176 w 3010487"/>
                <a:gd name="connsiteY2" fmla="*/ 1603717 h 1603717"/>
                <a:gd name="connsiteX3" fmla="*/ 3010487 w 3010487"/>
                <a:gd name="connsiteY3" fmla="*/ 1280160 h 1603717"/>
                <a:gd name="connsiteX4" fmla="*/ 3010487 w 3010487"/>
                <a:gd name="connsiteY4" fmla="*/ 0 h 1603717"/>
                <a:gd name="connsiteX5" fmla="*/ 1533380 w 3010487"/>
                <a:gd name="connsiteY5" fmla="*/ 407963 h 1603717"/>
                <a:gd name="connsiteX6" fmla="*/ 0 w 3010487"/>
                <a:gd name="connsiteY6" fmla="*/ 0 h 1603717"/>
                <a:gd name="connsiteX0" fmla="*/ 0 w 3010487"/>
                <a:gd name="connsiteY0" fmla="*/ 0 h 1603717"/>
                <a:gd name="connsiteX1" fmla="*/ 0 w 3010487"/>
                <a:gd name="connsiteY1" fmla="*/ 1308295 h 1603717"/>
                <a:gd name="connsiteX2" fmla="*/ 1491176 w 3010487"/>
                <a:gd name="connsiteY2" fmla="*/ 1603717 h 1603717"/>
                <a:gd name="connsiteX3" fmla="*/ 3010487 w 3010487"/>
                <a:gd name="connsiteY3" fmla="*/ 1280160 h 1603717"/>
                <a:gd name="connsiteX4" fmla="*/ 3010487 w 3010487"/>
                <a:gd name="connsiteY4" fmla="*/ 0 h 1603717"/>
                <a:gd name="connsiteX5" fmla="*/ 1533380 w 3010487"/>
                <a:gd name="connsiteY5" fmla="*/ 407963 h 1603717"/>
                <a:gd name="connsiteX6" fmla="*/ 0 w 3010487"/>
                <a:gd name="connsiteY6" fmla="*/ 0 h 1603717"/>
                <a:gd name="connsiteX0" fmla="*/ 0 w 3010487"/>
                <a:gd name="connsiteY0" fmla="*/ 0 h 1603717"/>
                <a:gd name="connsiteX1" fmla="*/ 0 w 3010487"/>
                <a:gd name="connsiteY1" fmla="*/ 1308295 h 1603717"/>
                <a:gd name="connsiteX2" fmla="*/ 1491176 w 3010487"/>
                <a:gd name="connsiteY2" fmla="*/ 1603717 h 1603717"/>
                <a:gd name="connsiteX3" fmla="*/ 3010487 w 3010487"/>
                <a:gd name="connsiteY3" fmla="*/ 1280160 h 1603717"/>
                <a:gd name="connsiteX4" fmla="*/ 3010487 w 3010487"/>
                <a:gd name="connsiteY4" fmla="*/ 0 h 1603717"/>
                <a:gd name="connsiteX5" fmla="*/ 1533380 w 3010487"/>
                <a:gd name="connsiteY5" fmla="*/ 407963 h 1603717"/>
                <a:gd name="connsiteX6" fmla="*/ 0 w 3010487"/>
                <a:gd name="connsiteY6" fmla="*/ 0 h 1603717"/>
                <a:gd name="connsiteX0" fmla="*/ 0 w 3010487"/>
                <a:gd name="connsiteY0" fmla="*/ 0 h 1603717"/>
                <a:gd name="connsiteX1" fmla="*/ 0 w 3010487"/>
                <a:gd name="connsiteY1" fmla="*/ 1308295 h 1603717"/>
                <a:gd name="connsiteX2" fmla="*/ 1491176 w 3010487"/>
                <a:gd name="connsiteY2" fmla="*/ 1603717 h 1603717"/>
                <a:gd name="connsiteX3" fmla="*/ 3010487 w 3010487"/>
                <a:gd name="connsiteY3" fmla="*/ 1280160 h 1603717"/>
                <a:gd name="connsiteX4" fmla="*/ 3010487 w 3010487"/>
                <a:gd name="connsiteY4" fmla="*/ 0 h 1603717"/>
                <a:gd name="connsiteX5" fmla="*/ 1547447 w 3010487"/>
                <a:gd name="connsiteY5" fmla="*/ 618978 h 1603717"/>
                <a:gd name="connsiteX6" fmla="*/ 0 w 3010487"/>
                <a:gd name="connsiteY6" fmla="*/ 0 h 1603717"/>
                <a:gd name="connsiteX0" fmla="*/ 56271 w 3010487"/>
                <a:gd name="connsiteY0" fmla="*/ 253218 h 1603717"/>
                <a:gd name="connsiteX1" fmla="*/ 0 w 3010487"/>
                <a:gd name="connsiteY1" fmla="*/ 1308295 h 1603717"/>
                <a:gd name="connsiteX2" fmla="*/ 1491176 w 3010487"/>
                <a:gd name="connsiteY2" fmla="*/ 1603717 h 1603717"/>
                <a:gd name="connsiteX3" fmla="*/ 3010487 w 3010487"/>
                <a:gd name="connsiteY3" fmla="*/ 1280160 h 1603717"/>
                <a:gd name="connsiteX4" fmla="*/ 3010487 w 3010487"/>
                <a:gd name="connsiteY4" fmla="*/ 0 h 1603717"/>
                <a:gd name="connsiteX5" fmla="*/ 1547447 w 3010487"/>
                <a:gd name="connsiteY5" fmla="*/ 618978 h 1603717"/>
                <a:gd name="connsiteX6" fmla="*/ 56271 w 3010487"/>
                <a:gd name="connsiteY6" fmla="*/ 253218 h 1603717"/>
                <a:gd name="connsiteX0" fmla="*/ 56271 w 3024555"/>
                <a:gd name="connsiteY0" fmla="*/ 0 h 1350499"/>
                <a:gd name="connsiteX1" fmla="*/ 0 w 3024555"/>
                <a:gd name="connsiteY1" fmla="*/ 1055077 h 1350499"/>
                <a:gd name="connsiteX2" fmla="*/ 1491176 w 3024555"/>
                <a:gd name="connsiteY2" fmla="*/ 1350499 h 1350499"/>
                <a:gd name="connsiteX3" fmla="*/ 3010487 w 3024555"/>
                <a:gd name="connsiteY3" fmla="*/ 1026942 h 1350499"/>
                <a:gd name="connsiteX4" fmla="*/ 3024555 w 3024555"/>
                <a:gd name="connsiteY4" fmla="*/ 56272 h 1350499"/>
                <a:gd name="connsiteX5" fmla="*/ 1547447 w 3024555"/>
                <a:gd name="connsiteY5" fmla="*/ 365760 h 1350499"/>
                <a:gd name="connsiteX6" fmla="*/ 56271 w 3024555"/>
                <a:gd name="connsiteY6" fmla="*/ 0 h 1350499"/>
                <a:gd name="connsiteX0" fmla="*/ 56271 w 3010487"/>
                <a:gd name="connsiteY0" fmla="*/ 0 h 1350499"/>
                <a:gd name="connsiteX1" fmla="*/ 0 w 3010487"/>
                <a:gd name="connsiteY1" fmla="*/ 1055077 h 1350499"/>
                <a:gd name="connsiteX2" fmla="*/ 1491176 w 3010487"/>
                <a:gd name="connsiteY2" fmla="*/ 1350499 h 1350499"/>
                <a:gd name="connsiteX3" fmla="*/ 3010487 w 3010487"/>
                <a:gd name="connsiteY3" fmla="*/ 1026942 h 1350499"/>
                <a:gd name="connsiteX4" fmla="*/ 2996419 w 3010487"/>
                <a:gd name="connsiteY4" fmla="*/ 1 h 1350499"/>
                <a:gd name="connsiteX5" fmla="*/ 1547447 w 3010487"/>
                <a:gd name="connsiteY5" fmla="*/ 365760 h 1350499"/>
                <a:gd name="connsiteX6" fmla="*/ 56271 w 3010487"/>
                <a:gd name="connsiteY6" fmla="*/ 0 h 1350499"/>
                <a:gd name="connsiteX0" fmla="*/ 56271 w 3024555"/>
                <a:gd name="connsiteY0" fmla="*/ 0 h 1350499"/>
                <a:gd name="connsiteX1" fmla="*/ 0 w 3024555"/>
                <a:gd name="connsiteY1" fmla="*/ 1055077 h 1350499"/>
                <a:gd name="connsiteX2" fmla="*/ 1491176 w 3024555"/>
                <a:gd name="connsiteY2" fmla="*/ 1350499 h 1350499"/>
                <a:gd name="connsiteX3" fmla="*/ 3010487 w 3024555"/>
                <a:gd name="connsiteY3" fmla="*/ 1026942 h 1350499"/>
                <a:gd name="connsiteX4" fmla="*/ 3024555 w 3024555"/>
                <a:gd name="connsiteY4" fmla="*/ 1 h 1350499"/>
                <a:gd name="connsiteX5" fmla="*/ 1547447 w 3024555"/>
                <a:gd name="connsiteY5" fmla="*/ 365760 h 1350499"/>
                <a:gd name="connsiteX6" fmla="*/ 56271 w 3024555"/>
                <a:gd name="connsiteY6" fmla="*/ 0 h 1350499"/>
                <a:gd name="connsiteX0" fmla="*/ 56271 w 3010488"/>
                <a:gd name="connsiteY0" fmla="*/ 56270 h 1406769"/>
                <a:gd name="connsiteX1" fmla="*/ 0 w 3010488"/>
                <a:gd name="connsiteY1" fmla="*/ 1111347 h 1406769"/>
                <a:gd name="connsiteX2" fmla="*/ 1491176 w 3010488"/>
                <a:gd name="connsiteY2" fmla="*/ 1406769 h 1406769"/>
                <a:gd name="connsiteX3" fmla="*/ 3010487 w 3010488"/>
                <a:gd name="connsiteY3" fmla="*/ 1083212 h 1406769"/>
                <a:gd name="connsiteX4" fmla="*/ 3010488 w 3010488"/>
                <a:gd name="connsiteY4" fmla="*/ 0 h 1406769"/>
                <a:gd name="connsiteX5" fmla="*/ 1547447 w 3010488"/>
                <a:gd name="connsiteY5" fmla="*/ 422030 h 1406769"/>
                <a:gd name="connsiteX6" fmla="*/ 56271 w 3010488"/>
                <a:gd name="connsiteY6" fmla="*/ 56270 h 1406769"/>
                <a:gd name="connsiteX0" fmla="*/ 9956 w 3010488"/>
                <a:gd name="connsiteY0" fmla="*/ 79460 h 1406769"/>
                <a:gd name="connsiteX1" fmla="*/ 0 w 3010488"/>
                <a:gd name="connsiteY1" fmla="*/ 1111347 h 1406769"/>
                <a:gd name="connsiteX2" fmla="*/ 1491176 w 3010488"/>
                <a:gd name="connsiteY2" fmla="*/ 1406769 h 1406769"/>
                <a:gd name="connsiteX3" fmla="*/ 3010487 w 3010488"/>
                <a:gd name="connsiteY3" fmla="*/ 1083212 h 1406769"/>
                <a:gd name="connsiteX4" fmla="*/ 3010488 w 3010488"/>
                <a:gd name="connsiteY4" fmla="*/ 0 h 1406769"/>
                <a:gd name="connsiteX5" fmla="*/ 1547447 w 3010488"/>
                <a:gd name="connsiteY5" fmla="*/ 422030 h 1406769"/>
                <a:gd name="connsiteX6" fmla="*/ 9956 w 3010488"/>
                <a:gd name="connsiteY6" fmla="*/ 79460 h 1406769"/>
                <a:gd name="connsiteX0" fmla="*/ 802 w 3012912"/>
                <a:gd name="connsiteY0" fmla="*/ 102651 h 1406769"/>
                <a:gd name="connsiteX1" fmla="*/ 2424 w 3012912"/>
                <a:gd name="connsiteY1" fmla="*/ 1111347 h 1406769"/>
                <a:gd name="connsiteX2" fmla="*/ 1493600 w 3012912"/>
                <a:gd name="connsiteY2" fmla="*/ 1406769 h 1406769"/>
                <a:gd name="connsiteX3" fmla="*/ 3012911 w 3012912"/>
                <a:gd name="connsiteY3" fmla="*/ 1083212 h 1406769"/>
                <a:gd name="connsiteX4" fmla="*/ 3012912 w 3012912"/>
                <a:gd name="connsiteY4" fmla="*/ 0 h 1406769"/>
                <a:gd name="connsiteX5" fmla="*/ 1549871 w 3012912"/>
                <a:gd name="connsiteY5" fmla="*/ 422030 h 1406769"/>
                <a:gd name="connsiteX6" fmla="*/ 802 w 3012912"/>
                <a:gd name="connsiteY6" fmla="*/ 102651 h 1406769"/>
                <a:gd name="connsiteX0" fmla="*/ 802 w 3012912"/>
                <a:gd name="connsiteY0" fmla="*/ 102651 h 1406769"/>
                <a:gd name="connsiteX1" fmla="*/ 2424 w 3012912"/>
                <a:gd name="connsiteY1" fmla="*/ 1111347 h 1406769"/>
                <a:gd name="connsiteX2" fmla="*/ 1493600 w 3012912"/>
                <a:gd name="connsiteY2" fmla="*/ 1406769 h 1406769"/>
                <a:gd name="connsiteX3" fmla="*/ 3012911 w 3012912"/>
                <a:gd name="connsiteY3" fmla="*/ 1083212 h 1406769"/>
                <a:gd name="connsiteX4" fmla="*/ 3012912 w 3012912"/>
                <a:gd name="connsiteY4" fmla="*/ 0 h 1406769"/>
                <a:gd name="connsiteX5" fmla="*/ 1549871 w 3012912"/>
                <a:gd name="connsiteY5" fmla="*/ 422030 h 1406769"/>
                <a:gd name="connsiteX6" fmla="*/ 802 w 3012912"/>
                <a:gd name="connsiteY6" fmla="*/ 102651 h 1406769"/>
                <a:gd name="connsiteX0" fmla="*/ 802 w 3012912"/>
                <a:gd name="connsiteY0" fmla="*/ 102651 h 1406769"/>
                <a:gd name="connsiteX1" fmla="*/ 2424 w 3012912"/>
                <a:gd name="connsiteY1" fmla="*/ 1111347 h 1406769"/>
                <a:gd name="connsiteX2" fmla="*/ 1493600 w 3012912"/>
                <a:gd name="connsiteY2" fmla="*/ 1406769 h 1406769"/>
                <a:gd name="connsiteX3" fmla="*/ 3012911 w 3012912"/>
                <a:gd name="connsiteY3" fmla="*/ 1083212 h 1406769"/>
                <a:gd name="connsiteX4" fmla="*/ 3012912 w 3012912"/>
                <a:gd name="connsiteY4" fmla="*/ 0 h 1406769"/>
                <a:gd name="connsiteX5" fmla="*/ 1549871 w 3012912"/>
                <a:gd name="connsiteY5" fmla="*/ 422030 h 1406769"/>
                <a:gd name="connsiteX6" fmla="*/ 802 w 3012912"/>
                <a:gd name="connsiteY6" fmla="*/ 102651 h 1406769"/>
                <a:gd name="connsiteX0" fmla="*/ 802 w 3024490"/>
                <a:gd name="connsiteY0" fmla="*/ 102651 h 1406769"/>
                <a:gd name="connsiteX1" fmla="*/ 2424 w 3024490"/>
                <a:gd name="connsiteY1" fmla="*/ 1111347 h 1406769"/>
                <a:gd name="connsiteX2" fmla="*/ 1493600 w 3024490"/>
                <a:gd name="connsiteY2" fmla="*/ 1406769 h 1406769"/>
                <a:gd name="connsiteX3" fmla="*/ 3024490 w 3024490"/>
                <a:gd name="connsiteY3" fmla="*/ 944067 h 1406769"/>
                <a:gd name="connsiteX4" fmla="*/ 3012912 w 3024490"/>
                <a:gd name="connsiteY4" fmla="*/ 0 h 1406769"/>
                <a:gd name="connsiteX5" fmla="*/ 1549871 w 3024490"/>
                <a:gd name="connsiteY5" fmla="*/ 422030 h 1406769"/>
                <a:gd name="connsiteX6" fmla="*/ 802 w 3024490"/>
                <a:gd name="connsiteY6" fmla="*/ 102651 h 1406769"/>
                <a:gd name="connsiteX0" fmla="*/ 802 w 3024490"/>
                <a:gd name="connsiteY0" fmla="*/ 102651 h 1406769"/>
                <a:gd name="connsiteX1" fmla="*/ 2424 w 3024490"/>
                <a:gd name="connsiteY1" fmla="*/ 1111347 h 1406769"/>
                <a:gd name="connsiteX2" fmla="*/ 1493600 w 3024490"/>
                <a:gd name="connsiteY2" fmla="*/ 1406769 h 1406769"/>
                <a:gd name="connsiteX3" fmla="*/ 3024490 w 3024490"/>
                <a:gd name="connsiteY3" fmla="*/ 944067 h 1406769"/>
                <a:gd name="connsiteX4" fmla="*/ 3012912 w 3024490"/>
                <a:gd name="connsiteY4" fmla="*/ 0 h 1406769"/>
                <a:gd name="connsiteX5" fmla="*/ 1549871 w 3024490"/>
                <a:gd name="connsiteY5" fmla="*/ 422030 h 1406769"/>
                <a:gd name="connsiteX6" fmla="*/ 802 w 3024490"/>
                <a:gd name="connsiteY6" fmla="*/ 102651 h 1406769"/>
                <a:gd name="connsiteX0" fmla="*/ 802 w 3024490"/>
                <a:gd name="connsiteY0" fmla="*/ 102651 h 1406769"/>
                <a:gd name="connsiteX1" fmla="*/ 2424 w 3024490"/>
                <a:gd name="connsiteY1" fmla="*/ 995393 h 1406769"/>
                <a:gd name="connsiteX2" fmla="*/ 1493600 w 3024490"/>
                <a:gd name="connsiteY2" fmla="*/ 1406769 h 1406769"/>
                <a:gd name="connsiteX3" fmla="*/ 3024490 w 3024490"/>
                <a:gd name="connsiteY3" fmla="*/ 944067 h 1406769"/>
                <a:gd name="connsiteX4" fmla="*/ 3012912 w 3024490"/>
                <a:gd name="connsiteY4" fmla="*/ 0 h 1406769"/>
                <a:gd name="connsiteX5" fmla="*/ 1549871 w 3024490"/>
                <a:gd name="connsiteY5" fmla="*/ 422030 h 1406769"/>
                <a:gd name="connsiteX6" fmla="*/ 802 w 3024490"/>
                <a:gd name="connsiteY6" fmla="*/ 102651 h 1406769"/>
                <a:gd name="connsiteX0" fmla="*/ 802 w 3024490"/>
                <a:gd name="connsiteY0" fmla="*/ 102651 h 1406769"/>
                <a:gd name="connsiteX1" fmla="*/ 2424 w 3024490"/>
                <a:gd name="connsiteY1" fmla="*/ 995393 h 1406769"/>
                <a:gd name="connsiteX2" fmla="*/ 1493600 w 3024490"/>
                <a:gd name="connsiteY2" fmla="*/ 1406769 h 1406769"/>
                <a:gd name="connsiteX3" fmla="*/ 3024490 w 3024490"/>
                <a:gd name="connsiteY3" fmla="*/ 944067 h 1406769"/>
                <a:gd name="connsiteX4" fmla="*/ 3012912 w 3024490"/>
                <a:gd name="connsiteY4" fmla="*/ 0 h 1406769"/>
                <a:gd name="connsiteX5" fmla="*/ 1549871 w 3024490"/>
                <a:gd name="connsiteY5" fmla="*/ 422030 h 1406769"/>
                <a:gd name="connsiteX6" fmla="*/ 802 w 3024490"/>
                <a:gd name="connsiteY6" fmla="*/ 102651 h 1406769"/>
                <a:gd name="connsiteX0" fmla="*/ 802 w 3024490"/>
                <a:gd name="connsiteY0" fmla="*/ 102651 h 1406769"/>
                <a:gd name="connsiteX1" fmla="*/ 2424 w 3024490"/>
                <a:gd name="connsiteY1" fmla="*/ 995393 h 1406769"/>
                <a:gd name="connsiteX2" fmla="*/ 1493600 w 3024490"/>
                <a:gd name="connsiteY2" fmla="*/ 1406769 h 1406769"/>
                <a:gd name="connsiteX3" fmla="*/ 3024490 w 3024490"/>
                <a:gd name="connsiteY3" fmla="*/ 944067 h 1406769"/>
                <a:gd name="connsiteX4" fmla="*/ 3012912 w 3024490"/>
                <a:gd name="connsiteY4" fmla="*/ 0 h 1406769"/>
                <a:gd name="connsiteX5" fmla="*/ 1526714 w 3024490"/>
                <a:gd name="connsiteY5" fmla="*/ 526389 h 1406769"/>
                <a:gd name="connsiteX6" fmla="*/ 802 w 3024490"/>
                <a:gd name="connsiteY6" fmla="*/ 102651 h 1406769"/>
                <a:gd name="connsiteX0" fmla="*/ 802 w 3024490"/>
                <a:gd name="connsiteY0" fmla="*/ 102651 h 1406769"/>
                <a:gd name="connsiteX1" fmla="*/ 2424 w 3024490"/>
                <a:gd name="connsiteY1" fmla="*/ 995393 h 1406769"/>
                <a:gd name="connsiteX2" fmla="*/ 1493600 w 3024490"/>
                <a:gd name="connsiteY2" fmla="*/ 1406769 h 1406769"/>
                <a:gd name="connsiteX3" fmla="*/ 3024490 w 3024490"/>
                <a:gd name="connsiteY3" fmla="*/ 944067 h 1406769"/>
                <a:gd name="connsiteX4" fmla="*/ 3012912 w 3024490"/>
                <a:gd name="connsiteY4" fmla="*/ 0 h 1406769"/>
                <a:gd name="connsiteX5" fmla="*/ 1526714 w 3024490"/>
                <a:gd name="connsiteY5" fmla="*/ 526389 h 1406769"/>
                <a:gd name="connsiteX6" fmla="*/ 802 w 3024490"/>
                <a:gd name="connsiteY6" fmla="*/ 102651 h 1406769"/>
                <a:gd name="connsiteX0" fmla="*/ 802 w 3024490"/>
                <a:gd name="connsiteY0" fmla="*/ 102651 h 1406769"/>
                <a:gd name="connsiteX1" fmla="*/ 2424 w 3024490"/>
                <a:gd name="connsiteY1" fmla="*/ 995393 h 1406769"/>
                <a:gd name="connsiteX2" fmla="*/ 1493600 w 3024490"/>
                <a:gd name="connsiteY2" fmla="*/ 1406769 h 1406769"/>
                <a:gd name="connsiteX3" fmla="*/ 3024490 w 3024490"/>
                <a:gd name="connsiteY3" fmla="*/ 944067 h 1406769"/>
                <a:gd name="connsiteX4" fmla="*/ 3012912 w 3024490"/>
                <a:gd name="connsiteY4" fmla="*/ 0 h 1406769"/>
                <a:gd name="connsiteX5" fmla="*/ 1526714 w 3024490"/>
                <a:gd name="connsiteY5" fmla="*/ 526389 h 1406769"/>
                <a:gd name="connsiteX6" fmla="*/ 802 w 3024490"/>
                <a:gd name="connsiteY6" fmla="*/ 102651 h 1406769"/>
                <a:gd name="connsiteX0" fmla="*/ 802 w 3024490"/>
                <a:gd name="connsiteY0" fmla="*/ 102651 h 1406769"/>
                <a:gd name="connsiteX1" fmla="*/ 2424 w 3024490"/>
                <a:gd name="connsiteY1" fmla="*/ 995393 h 1406769"/>
                <a:gd name="connsiteX2" fmla="*/ 1493600 w 3024490"/>
                <a:gd name="connsiteY2" fmla="*/ 1406769 h 1406769"/>
                <a:gd name="connsiteX3" fmla="*/ 3024490 w 3024490"/>
                <a:gd name="connsiteY3" fmla="*/ 944067 h 1406769"/>
                <a:gd name="connsiteX4" fmla="*/ 3012912 w 3024490"/>
                <a:gd name="connsiteY4" fmla="*/ 0 h 1406769"/>
                <a:gd name="connsiteX5" fmla="*/ 1526714 w 3024490"/>
                <a:gd name="connsiteY5" fmla="*/ 526389 h 1406769"/>
                <a:gd name="connsiteX6" fmla="*/ 802 w 3024490"/>
                <a:gd name="connsiteY6" fmla="*/ 102651 h 1406769"/>
                <a:gd name="connsiteX0" fmla="*/ 802 w 3024490"/>
                <a:gd name="connsiteY0" fmla="*/ 102651 h 1406769"/>
                <a:gd name="connsiteX1" fmla="*/ 2424 w 3024490"/>
                <a:gd name="connsiteY1" fmla="*/ 1018584 h 1406769"/>
                <a:gd name="connsiteX2" fmla="*/ 1493600 w 3024490"/>
                <a:gd name="connsiteY2" fmla="*/ 1406769 h 1406769"/>
                <a:gd name="connsiteX3" fmla="*/ 3024490 w 3024490"/>
                <a:gd name="connsiteY3" fmla="*/ 944067 h 1406769"/>
                <a:gd name="connsiteX4" fmla="*/ 3012912 w 3024490"/>
                <a:gd name="connsiteY4" fmla="*/ 0 h 1406769"/>
                <a:gd name="connsiteX5" fmla="*/ 1526714 w 3024490"/>
                <a:gd name="connsiteY5" fmla="*/ 526389 h 1406769"/>
                <a:gd name="connsiteX6" fmla="*/ 802 w 3024490"/>
                <a:gd name="connsiteY6" fmla="*/ 102651 h 1406769"/>
                <a:gd name="connsiteX0" fmla="*/ 802 w 3012912"/>
                <a:gd name="connsiteY0" fmla="*/ 102651 h 1406769"/>
                <a:gd name="connsiteX1" fmla="*/ 2424 w 3012912"/>
                <a:gd name="connsiteY1" fmla="*/ 1018584 h 1406769"/>
                <a:gd name="connsiteX2" fmla="*/ 1493600 w 3012912"/>
                <a:gd name="connsiteY2" fmla="*/ 1406769 h 1406769"/>
                <a:gd name="connsiteX3" fmla="*/ 3001333 w 3012912"/>
                <a:gd name="connsiteY3" fmla="*/ 955662 h 1406769"/>
                <a:gd name="connsiteX4" fmla="*/ 3012912 w 3012912"/>
                <a:gd name="connsiteY4" fmla="*/ 0 h 1406769"/>
                <a:gd name="connsiteX5" fmla="*/ 1526714 w 3012912"/>
                <a:gd name="connsiteY5" fmla="*/ 526389 h 1406769"/>
                <a:gd name="connsiteX6" fmla="*/ 802 w 3012912"/>
                <a:gd name="connsiteY6" fmla="*/ 102651 h 1406769"/>
                <a:gd name="connsiteX0" fmla="*/ 802 w 3012912"/>
                <a:gd name="connsiteY0" fmla="*/ 102651 h 1406769"/>
                <a:gd name="connsiteX1" fmla="*/ 2424 w 3012912"/>
                <a:gd name="connsiteY1" fmla="*/ 1018584 h 1406769"/>
                <a:gd name="connsiteX2" fmla="*/ 1493600 w 3012912"/>
                <a:gd name="connsiteY2" fmla="*/ 1406769 h 1406769"/>
                <a:gd name="connsiteX3" fmla="*/ 3012912 w 3012912"/>
                <a:gd name="connsiteY3" fmla="*/ 955662 h 1406769"/>
                <a:gd name="connsiteX4" fmla="*/ 3012912 w 3012912"/>
                <a:gd name="connsiteY4" fmla="*/ 0 h 1406769"/>
                <a:gd name="connsiteX5" fmla="*/ 1526714 w 3012912"/>
                <a:gd name="connsiteY5" fmla="*/ 526389 h 1406769"/>
                <a:gd name="connsiteX6" fmla="*/ 802 w 3012912"/>
                <a:gd name="connsiteY6" fmla="*/ 102651 h 1406769"/>
                <a:gd name="connsiteX0" fmla="*/ 9957 w 3022067"/>
                <a:gd name="connsiteY0" fmla="*/ 102651 h 1539653"/>
                <a:gd name="connsiteX1" fmla="*/ 0 w 3022067"/>
                <a:gd name="connsiteY1" fmla="*/ 1470806 h 1539653"/>
                <a:gd name="connsiteX2" fmla="*/ 1502755 w 3022067"/>
                <a:gd name="connsiteY2" fmla="*/ 1406769 h 1539653"/>
                <a:gd name="connsiteX3" fmla="*/ 3022067 w 3022067"/>
                <a:gd name="connsiteY3" fmla="*/ 955662 h 1539653"/>
                <a:gd name="connsiteX4" fmla="*/ 3022067 w 3022067"/>
                <a:gd name="connsiteY4" fmla="*/ 0 h 1539653"/>
                <a:gd name="connsiteX5" fmla="*/ 1535869 w 3022067"/>
                <a:gd name="connsiteY5" fmla="*/ 526389 h 1539653"/>
                <a:gd name="connsiteX6" fmla="*/ 9957 w 3022067"/>
                <a:gd name="connsiteY6" fmla="*/ 102651 h 1539653"/>
                <a:gd name="connsiteX0" fmla="*/ 9957 w 3022067"/>
                <a:gd name="connsiteY0" fmla="*/ 102651 h 1505445"/>
                <a:gd name="connsiteX1" fmla="*/ 0 w 3022067"/>
                <a:gd name="connsiteY1" fmla="*/ 1470806 h 1505445"/>
                <a:gd name="connsiteX2" fmla="*/ 1572228 w 3022067"/>
                <a:gd name="connsiteY2" fmla="*/ 1012525 h 1505445"/>
                <a:gd name="connsiteX3" fmla="*/ 3022067 w 3022067"/>
                <a:gd name="connsiteY3" fmla="*/ 955662 h 1505445"/>
                <a:gd name="connsiteX4" fmla="*/ 3022067 w 3022067"/>
                <a:gd name="connsiteY4" fmla="*/ 0 h 1505445"/>
                <a:gd name="connsiteX5" fmla="*/ 1535869 w 3022067"/>
                <a:gd name="connsiteY5" fmla="*/ 526389 h 1505445"/>
                <a:gd name="connsiteX6" fmla="*/ 9957 w 3022067"/>
                <a:gd name="connsiteY6" fmla="*/ 102651 h 1505445"/>
                <a:gd name="connsiteX0" fmla="*/ 9957 w 3033646"/>
                <a:gd name="connsiteY0" fmla="*/ 102651 h 1513641"/>
                <a:gd name="connsiteX1" fmla="*/ 0 w 3033646"/>
                <a:gd name="connsiteY1" fmla="*/ 1470806 h 1513641"/>
                <a:gd name="connsiteX2" fmla="*/ 1572228 w 3033646"/>
                <a:gd name="connsiteY2" fmla="*/ 1012525 h 1513641"/>
                <a:gd name="connsiteX3" fmla="*/ 3033646 w 3033646"/>
                <a:gd name="connsiteY3" fmla="*/ 1465862 h 1513641"/>
                <a:gd name="connsiteX4" fmla="*/ 3022067 w 3033646"/>
                <a:gd name="connsiteY4" fmla="*/ 0 h 1513641"/>
                <a:gd name="connsiteX5" fmla="*/ 1535869 w 3033646"/>
                <a:gd name="connsiteY5" fmla="*/ 526389 h 1513641"/>
                <a:gd name="connsiteX6" fmla="*/ 9957 w 3033646"/>
                <a:gd name="connsiteY6" fmla="*/ 102651 h 1513641"/>
                <a:gd name="connsiteX0" fmla="*/ 9957 w 3033646"/>
                <a:gd name="connsiteY0" fmla="*/ 102651 h 1568634"/>
                <a:gd name="connsiteX1" fmla="*/ 0 w 3033646"/>
                <a:gd name="connsiteY1" fmla="*/ 1470806 h 1568634"/>
                <a:gd name="connsiteX2" fmla="*/ 1572228 w 3033646"/>
                <a:gd name="connsiteY2" fmla="*/ 1012525 h 1568634"/>
                <a:gd name="connsiteX3" fmla="*/ 3033646 w 3033646"/>
                <a:gd name="connsiteY3" fmla="*/ 1523839 h 1568634"/>
                <a:gd name="connsiteX4" fmla="*/ 3022067 w 3033646"/>
                <a:gd name="connsiteY4" fmla="*/ 0 h 1568634"/>
                <a:gd name="connsiteX5" fmla="*/ 1535869 w 3033646"/>
                <a:gd name="connsiteY5" fmla="*/ 526389 h 1568634"/>
                <a:gd name="connsiteX6" fmla="*/ 9957 w 3033646"/>
                <a:gd name="connsiteY6" fmla="*/ 102651 h 1568634"/>
                <a:gd name="connsiteX0" fmla="*/ 9957 w 3033646"/>
                <a:gd name="connsiteY0" fmla="*/ 102651 h 1567543"/>
                <a:gd name="connsiteX1" fmla="*/ 0 w 3033646"/>
                <a:gd name="connsiteY1" fmla="*/ 1470806 h 1567543"/>
                <a:gd name="connsiteX2" fmla="*/ 1502756 w 3033646"/>
                <a:gd name="connsiteY2" fmla="*/ 989333 h 1567543"/>
                <a:gd name="connsiteX3" fmla="*/ 3033646 w 3033646"/>
                <a:gd name="connsiteY3" fmla="*/ 1523839 h 1567543"/>
                <a:gd name="connsiteX4" fmla="*/ 3022067 w 3033646"/>
                <a:gd name="connsiteY4" fmla="*/ 0 h 1567543"/>
                <a:gd name="connsiteX5" fmla="*/ 1535869 w 3033646"/>
                <a:gd name="connsiteY5" fmla="*/ 526389 h 1567543"/>
                <a:gd name="connsiteX6" fmla="*/ 9957 w 3033646"/>
                <a:gd name="connsiteY6" fmla="*/ 102651 h 1567543"/>
                <a:gd name="connsiteX0" fmla="*/ 9957 w 3033646"/>
                <a:gd name="connsiteY0" fmla="*/ 102651 h 1567543"/>
                <a:gd name="connsiteX1" fmla="*/ 0 w 3033646"/>
                <a:gd name="connsiteY1" fmla="*/ 1528783 h 1567543"/>
                <a:gd name="connsiteX2" fmla="*/ 1502756 w 3033646"/>
                <a:gd name="connsiteY2" fmla="*/ 989333 h 1567543"/>
                <a:gd name="connsiteX3" fmla="*/ 3033646 w 3033646"/>
                <a:gd name="connsiteY3" fmla="*/ 1523839 h 1567543"/>
                <a:gd name="connsiteX4" fmla="*/ 3022067 w 3033646"/>
                <a:gd name="connsiteY4" fmla="*/ 0 h 1567543"/>
                <a:gd name="connsiteX5" fmla="*/ 1535869 w 3033646"/>
                <a:gd name="connsiteY5" fmla="*/ 526389 h 1567543"/>
                <a:gd name="connsiteX6" fmla="*/ 9957 w 3033646"/>
                <a:gd name="connsiteY6" fmla="*/ 102651 h 1567543"/>
                <a:gd name="connsiteX0" fmla="*/ 9957 w 3033646"/>
                <a:gd name="connsiteY0" fmla="*/ 102651 h 1567543"/>
                <a:gd name="connsiteX1" fmla="*/ 0 w 3033646"/>
                <a:gd name="connsiteY1" fmla="*/ 1528783 h 1567543"/>
                <a:gd name="connsiteX2" fmla="*/ 1502756 w 3033646"/>
                <a:gd name="connsiteY2" fmla="*/ 989333 h 1567543"/>
                <a:gd name="connsiteX3" fmla="*/ 3033646 w 3033646"/>
                <a:gd name="connsiteY3" fmla="*/ 1523839 h 1567543"/>
                <a:gd name="connsiteX4" fmla="*/ 3022067 w 3033646"/>
                <a:gd name="connsiteY4" fmla="*/ 0 h 1567543"/>
                <a:gd name="connsiteX5" fmla="*/ 1535869 w 3033646"/>
                <a:gd name="connsiteY5" fmla="*/ 526389 h 1567543"/>
                <a:gd name="connsiteX6" fmla="*/ 9957 w 3033646"/>
                <a:gd name="connsiteY6" fmla="*/ 102651 h 1567543"/>
                <a:gd name="connsiteX0" fmla="*/ 9957 w 3033646"/>
                <a:gd name="connsiteY0" fmla="*/ 102651 h 1567543"/>
                <a:gd name="connsiteX1" fmla="*/ 0 w 3033646"/>
                <a:gd name="connsiteY1" fmla="*/ 1528783 h 1567543"/>
                <a:gd name="connsiteX2" fmla="*/ 1502756 w 3033646"/>
                <a:gd name="connsiteY2" fmla="*/ 989333 h 1567543"/>
                <a:gd name="connsiteX3" fmla="*/ 3033646 w 3033646"/>
                <a:gd name="connsiteY3" fmla="*/ 1523839 h 1567543"/>
                <a:gd name="connsiteX4" fmla="*/ 3022067 w 3033646"/>
                <a:gd name="connsiteY4" fmla="*/ 0 h 1567543"/>
                <a:gd name="connsiteX5" fmla="*/ 1535869 w 3033646"/>
                <a:gd name="connsiteY5" fmla="*/ 526389 h 1567543"/>
                <a:gd name="connsiteX6" fmla="*/ 9957 w 3033646"/>
                <a:gd name="connsiteY6" fmla="*/ 102651 h 1567543"/>
                <a:gd name="connsiteX0" fmla="*/ 9957 w 3033646"/>
                <a:gd name="connsiteY0" fmla="*/ 102651 h 1528783"/>
                <a:gd name="connsiteX1" fmla="*/ 0 w 3033646"/>
                <a:gd name="connsiteY1" fmla="*/ 1528783 h 1528783"/>
                <a:gd name="connsiteX2" fmla="*/ 1502756 w 3033646"/>
                <a:gd name="connsiteY2" fmla="*/ 989333 h 1528783"/>
                <a:gd name="connsiteX3" fmla="*/ 3033646 w 3033646"/>
                <a:gd name="connsiteY3" fmla="*/ 1523839 h 1528783"/>
                <a:gd name="connsiteX4" fmla="*/ 3022067 w 3033646"/>
                <a:gd name="connsiteY4" fmla="*/ 0 h 1528783"/>
                <a:gd name="connsiteX5" fmla="*/ 1535869 w 3033646"/>
                <a:gd name="connsiteY5" fmla="*/ 526389 h 1528783"/>
                <a:gd name="connsiteX6" fmla="*/ 9957 w 3033646"/>
                <a:gd name="connsiteY6" fmla="*/ 102651 h 1528783"/>
                <a:gd name="connsiteX0" fmla="*/ 9957 w 3033646"/>
                <a:gd name="connsiteY0" fmla="*/ 102651 h 1528783"/>
                <a:gd name="connsiteX1" fmla="*/ 0 w 3033646"/>
                <a:gd name="connsiteY1" fmla="*/ 1528783 h 1528783"/>
                <a:gd name="connsiteX2" fmla="*/ 1537492 w 3033646"/>
                <a:gd name="connsiteY2" fmla="*/ 1024119 h 1528783"/>
                <a:gd name="connsiteX3" fmla="*/ 3033646 w 3033646"/>
                <a:gd name="connsiteY3" fmla="*/ 1523839 h 1528783"/>
                <a:gd name="connsiteX4" fmla="*/ 3022067 w 3033646"/>
                <a:gd name="connsiteY4" fmla="*/ 0 h 1528783"/>
                <a:gd name="connsiteX5" fmla="*/ 1535869 w 3033646"/>
                <a:gd name="connsiteY5" fmla="*/ 526389 h 1528783"/>
                <a:gd name="connsiteX6" fmla="*/ 9957 w 3033646"/>
                <a:gd name="connsiteY6" fmla="*/ 102651 h 1528783"/>
                <a:gd name="connsiteX0" fmla="*/ 9957 w 3033646"/>
                <a:gd name="connsiteY0" fmla="*/ 102651 h 1528783"/>
                <a:gd name="connsiteX1" fmla="*/ 0 w 3033646"/>
                <a:gd name="connsiteY1" fmla="*/ 1528783 h 1528783"/>
                <a:gd name="connsiteX2" fmla="*/ 1537492 w 3033646"/>
                <a:gd name="connsiteY2" fmla="*/ 1024119 h 1528783"/>
                <a:gd name="connsiteX3" fmla="*/ 3033646 w 3033646"/>
                <a:gd name="connsiteY3" fmla="*/ 1523839 h 1528783"/>
                <a:gd name="connsiteX4" fmla="*/ 3022067 w 3033646"/>
                <a:gd name="connsiteY4" fmla="*/ 0 h 1528783"/>
                <a:gd name="connsiteX5" fmla="*/ 1535869 w 3033646"/>
                <a:gd name="connsiteY5" fmla="*/ 526389 h 1528783"/>
                <a:gd name="connsiteX6" fmla="*/ 9957 w 3033646"/>
                <a:gd name="connsiteY6" fmla="*/ 102651 h 1528783"/>
                <a:gd name="connsiteX0" fmla="*/ 9957 w 3033646"/>
                <a:gd name="connsiteY0" fmla="*/ 102651 h 1528783"/>
                <a:gd name="connsiteX1" fmla="*/ 0 w 3033646"/>
                <a:gd name="connsiteY1" fmla="*/ 1528783 h 1528783"/>
                <a:gd name="connsiteX2" fmla="*/ 1537492 w 3033646"/>
                <a:gd name="connsiteY2" fmla="*/ 1024119 h 1528783"/>
                <a:gd name="connsiteX3" fmla="*/ 3033646 w 3033646"/>
                <a:gd name="connsiteY3" fmla="*/ 1523839 h 1528783"/>
                <a:gd name="connsiteX4" fmla="*/ 3022067 w 3033646"/>
                <a:gd name="connsiteY4" fmla="*/ 0 h 1528783"/>
                <a:gd name="connsiteX5" fmla="*/ 1535869 w 3033646"/>
                <a:gd name="connsiteY5" fmla="*/ 526389 h 1528783"/>
                <a:gd name="connsiteX6" fmla="*/ 9957 w 3033646"/>
                <a:gd name="connsiteY6" fmla="*/ 102651 h 1528783"/>
                <a:gd name="connsiteX0" fmla="*/ 9957 w 3033646"/>
                <a:gd name="connsiteY0" fmla="*/ 102651 h 1528783"/>
                <a:gd name="connsiteX1" fmla="*/ 0 w 3033646"/>
                <a:gd name="connsiteY1" fmla="*/ 1528783 h 1528783"/>
                <a:gd name="connsiteX2" fmla="*/ 1537492 w 3033646"/>
                <a:gd name="connsiteY2" fmla="*/ 1024119 h 1528783"/>
                <a:gd name="connsiteX3" fmla="*/ 3033646 w 3033646"/>
                <a:gd name="connsiteY3" fmla="*/ 1523839 h 1528783"/>
                <a:gd name="connsiteX4" fmla="*/ 3022067 w 3033646"/>
                <a:gd name="connsiteY4" fmla="*/ 0 h 1528783"/>
                <a:gd name="connsiteX5" fmla="*/ 1535869 w 3033646"/>
                <a:gd name="connsiteY5" fmla="*/ 526389 h 1528783"/>
                <a:gd name="connsiteX6" fmla="*/ 9957 w 3033646"/>
                <a:gd name="connsiteY6" fmla="*/ 102651 h 1528783"/>
                <a:gd name="connsiteX0" fmla="*/ 9957 w 3045737"/>
                <a:gd name="connsiteY0" fmla="*/ 91055 h 1517187"/>
                <a:gd name="connsiteX1" fmla="*/ 0 w 3045737"/>
                <a:gd name="connsiteY1" fmla="*/ 1517187 h 1517187"/>
                <a:gd name="connsiteX2" fmla="*/ 1537492 w 3045737"/>
                <a:gd name="connsiteY2" fmla="*/ 1012523 h 1517187"/>
                <a:gd name="connsiteX3" fmla="*/ 3033646 w 3045737"/>
                <a:gd name="connsiteY3" fmla="*/ 1512243 h 1517187"/>
                <a:gd name="connsiteX4" fmla="*/ 3045224 w 3045737"/>
                <a:gd name="connsiteY4" fmla="*/ 0 h 1517187"/>
                <a:gd name="connsiteX5" fmla="*/ 1535869 w 3045737"/>
                <a:gd name="connsiteY5" fmla="*/ 514793 h 1517187"/>
                <a:gd name="connsiteX6" fmla="*/ 9957 w 3045737"/>
                <a:gd name="connsiteY6" fmla="*/ 91055 h 1517187"/>
                <a:gd name="connsiteX0" fmla="*/ 9957 w 3045737"/>
                <a:gd name="connsiteY0" fmla="*/ 91055 h 1517187"/>
                <a:gd name="connsiteX1" fmla="*/ 0 w 3045737"/>
                <a:gd name="connsiteY1" fmla="*/ 1517187 h 1517187"/>
                <a:gd name="connsiteX2" fmla="*/ 1537492 w 3045737"/>
                <a:gd name="connsiteY2" fmla="*/ 1012523 h 1517187"/>
                <a:gd name="connsiteX3" fmla="*/ 3033646 w 3045737"/>
                <a:gd name="connsiteY3" fmla="*/ 1512243 h 1517187"/>
                <a:gd name="connsiteX4" fmla="*/ 3045224 w 3045737"/>
                <a:gd name="connsiteY4" fmla="*/ 0 h 1517187"/>
                <a:gd name="connsiteX5" fmla="*/ 1535869 w 3045737"/>
                <a:gd name="connsiteY5" fmla="*/ 514793 h 1517187"/>
                <a:gd name="connsiteX6" fmla="*/ 9957 w 3045737"/>
                <a:gd name="connsiteY6" fmla="*/ 91055 h 1517187"/>
                <a:gd name="connsiteX0" fmla="*/ 9957 w 3034759"/>
                <a:gd name="connsiteY0" fmla="*/ 91055 h 1517187"/>
                <a:gd name="connsiteX1" fmla="*/ 0 w 3034759"/>
                <a:gd name="connsiteY1" fmla="*/ 1517187 h 1517187"/>
                <a:gd name="connsiteX2" fmla="*/ 1537492 w 3034759"/>
                <a:gd name="connsiteY2" fmla="*/ 1012523 h 1517187"/>
                <a:gd name="connsiteX3" fmla="*/ 3033646 w 3034759"/>
                <a:gd name="connsiteY3" fmla="*/ 1512243 h 1517187"/>
                <a:gd name="connsiteX4" fmla="*/ 3033645 w 3034759"/>
                <a:gd name="connsiteY4" fmla="*/ 0 h 1517187"/>
                <a:gd name="connsiteX5" fmla="*/ 1535869 w 3034759"/>
                <a:gd name="connsiteY5" fmla="*/ 514793 h 1517187"/>
                <a:gd name="connsiteX6" fmla="*/ 9957 w 3034759"/>
                <a:gd name="connsiteY6" fmla="*/ 91055 h 1517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34759" h="1517187">
                  <a:moveTo>
                    <a:pt x="9957" y="91055"/>
                  </a:moveTo>
                  <a:cubicBezTo>
                    <a:pt x="6638" y="435017"/>
                    <a:pt x="3319" y="1173225"/>
                    <a:pt x="0" y="1517187"/>
                  </a:cubicBezTo>
                  <a:cubicBezTo>
                    <a:pt x="624427" y="1175035"/>
                    <a:pt x="1004722" y="1010050"/>
                    <a:pt x="1537492" y="1012523"/>
                  </a:cubicBezTo>
                  <a:cubicBezTo>
                    <a:pt x="1958873" y="1000673"/>
                    <a:pt x="2434578" y="1191064"/>
                    <a:pt x="3033646" y="1512243"/>
                  </a:cubicBezTo>
                  <a:cubicBezTo>
                    <a:pt x="3029786" y="1023622"/>
                    <a:pt x="3037505" y="488621"/>
                    <a:pt x="3033645" y="0"/>
                  </a:cubicBezTo>
                  <a:cubicBezTo>
                    <a:pt x="2460225" y="286728"/>
                    <a:pt x="2154847" y="497997"/>
                    <a:pt x="1535869" y="514793"/>
                  </a:cubicBezTo>
                  <a:cubicBezTo>
                    <a:pt x="884065" y="505414"/>
                    <a:pt x="521084" y="296615"/>
                    <a:pt x="9957" y="91055"/>
                  </a:cubicBez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9866690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of Residuals</a:t>
            </a:r>
            <a:endParaRPr lang="en-US" dirty="0"/>
          </a:p>
        </p:txBody>
      </p:sp>
      <p:sp>
        <p:nvSpPr>
          <p:cNvPr id="3" name="Content Placeholder 2"/>
          <p:cNvSpPr>
            <a:spLocks noGrp="1"/>
          </p:cNvSpPr>
          <p:nvPr>
            <p:ph idx="1"/>
          </p:nvPr>
        </p:nvSpPr>
        <p:spPr/>
        <p:txBody>
          <a:bodyPr>
            <a:normAutofit/>
          </a:bodyPr>
          <a:lstStyle/>
          <a:p>
            <a:pPr marL="0" indent="0">
              <a:buNone/>
            </a:pPr>
            <a:r>
              <a:rPr lang="en-US" sz="2600" dirty="0" smtClean="0"/>
              <a:t>Heteroscedasticity and non-normality in the residuals indicates:</a:t>
            </a:r>
            <a:endParaRPr lang="en-US" sz="2600" dirty="0"/>
          </a:p>
          <a:p>
            <a:pPr lvl="1"/>
            <a:r>
              <a:rPr lang="en-US" sz="2400" dirty="0" smtClean="0"/>
              <a:t>One or more important variables were omitted from the model</a:t>
            </a:r>
          </a:p>
          <a:p>
            <a:pPr lvl="1"/>
            <a:r>
              <a:rPr lang="en-US" sz="2400" dirty="0" smtClean="0"/>
              <a:t>Incorrect functional form used for the model (e.g., linear when the function is actually nonlinear)</a:t>
            </a:r>
            <a:endParaRPr lang="en-US" sz="2400" dirty="0"/>
          </a:p>
        </p:txBody>
      </p:sp>
    </p:spTree>
    <p:extLst>
      <p:ext uri="{BB962C8B-B14F-4D97-AF65-F5344CB8AC3E}">
        <p14:creationId xmlns:p14="http://schemas.microsoft.com/office/powerpoint/2010/main" val="9330202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946404" y="2058668"/>
            <a:ext cx="6896100" cy="4057650"/>
          </a:xfrm>
          <a:prstGeom prst="rect">
            <a:avLst/>
          </a:prstGeom>
        </p:spPr>
      </p:pic>
      <p:sp>
        <p:nvSpPr>
          <p:cNvPr id="2" name="Title 1"/>
          <p:cNvSpPr>
            <a:spLocks noGrp="1"/>
          </p:cNvSpPr>
          <p:nvPr>
            <p:ph type="title"/>
          </p:nvPr>
        </p:nvSpPr>
        <p:spPr/>
        <p:txBody>
          <a:bodyPr/>
          <a:lstStyle/>
          <a:p>
            <a:r>
              <a:rPr lang="en-US" dirty="0" smtClean="0"/>
              <a:t>Interpreting Model Results</a:t>
            </a:r>
            <a:endParaRPr lang="en-US" dirty="0"/>
          </a:p>
        </p:txBody>
      </p:sp>
      <p:sp>
        <p:nvSpPr>
          <p:cNvPr id="13" name="Rectangle 12"/>
          <p:cNvSpPr/>
          <p:nvPr/>
        </p:nvSpPr>
        <p:spPr>
          <a:xfrm>
            <a:off x="879554" y="3637282"/>
            <a:ext cx="7255811" cy="32207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913453" y="5410200"/>
            <a:ext cx="7255811"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1337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Diagnostic Plots</a:t>
            </a:r>
            <a:endParaRPr lang="en-US" dirty="0"/>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t="5971" r="1025" b="1492"/>
          <a:stretch/>
        </p:blipFill>
        <p:spPr>
          <a:xfrm>
            <a:off x="685800" y="1715385"/>
            <a:ext cx="7239000" cy="4724400"/>
          </a:xfrm>
        </p:spPr>
      </p:pic>
    </p:spTree>
    <p:extLst>
      <p:ext uri="{BB962C8B-B14F-4D97-AF65-F5344CB8AC3E}">
        <p14:creationId xmlns:p14="http://schemas.microsoft.com/office/powerpoint/2010/main" val="25528253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Residuals vs Fitted</a:t>
            </a:r>
            <a:endParaRPr lang="en-US" dirty="0"/>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t="9066" r="2445" b="3221"/>
          <a:stretch/>
        </p:blipFill>
        <p:spPr>
          <a:xfrm>
            <a:off x="457200" y="1691322"/>
            <a:ext cx="7565602" cy="4557078"/>
          </a:xfrm>
          <a:prstGeom prst="rect">
            <a:avLst/>
          </a:prstGeom>
        </p:spPr>
      </p:pic>
      <p:pic>
        <p:nvPicPr>
          <p:cNvPr id="1026" name="Picture 2" descr="https://data.library.virginia.edu/files/diagnostics1.jpeg"/>
          <p:cNvPicPr>
            <a:picLocks noChangeAspect="1" noChangeArrowheads="1"/>
          </p:cNvPicPr>
          <p:nvPr/>
        </p:nvPicPr>
        <p:blipFill rotWithShape="1">
          <a:blip r:embed="rId4">
            <a:extLst>
              <a:ext uri="{28A0092B-C50C-407E-A947-70E740481C1C}">
                <a14:useLocalDpi xmlns:a14="http://schemas.microsoft.com/office/drawing/2010/main" val="0"/>
              </a:ext>
            </a:extLst>
          </a:blip>
          <a:srcRect l="50166" t="13583" r="3833" b="4417"/>
          <a:stretch/>
        </p:blipFill>
        <p:spPr bwMode="auto">
          <a:xfrm>
            <a:off x="1813851" y="2008084"/>
            <a:ext cx="4852300" cy="4324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7466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fade">
                                      <p:cBhvr>
                                        <p:cTn id="10"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QQ Plot</a:t>
            </a:r>
            <a:endParaRPr lang="en-US"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8950" r="3333" b="3884"/>
          <a:stretch/>
        </p:blipFill>
        <p:spPr>
          <a:xfrm>
            <a:off x="457200" y="1691323"/>
            <a:ext cx="7543800" cy="4557078"/>
          </a:xfrm>
          <a:prstGeom prst="rect">
            <a:avLst/>
          </a:prstGeom>
        </p:spPr>
      </p:pic>
    </p:spTree>
    <p:extLst>
      <p:ext uri="{BB962C8B-B14F-4D97-AF65-F5344CB8AC3E}">
        <p14:creationId xmlns:p14="http://schemas.microsoft.com/office/powerpoint/2010/main" val="25226218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Spread-Location</a:t>
            </a:r>
            <a:endParaRPr lang="en-US"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t="8950" r="3333" b="2852"/>
          <a:stretch/>
        </p:blipFill>
        <p:spPr>
          <a:xfrm>
            <a:off x="609600" y="1691322"/>
            <a:ext cx="7455535" cy="4557078"/>
          </a:xfrm>
          <a:prstGeom prst="rect">
            <a:avLst/>
          </a:prstGeom>
        </p:spPr>
      </p:pic>
    </p:spTree>
    <p:extLst>
      <p:ext uri="{BB962C8B-B14F-4D97-AF65-F5344CB8AC3E}">
        <p14:creationId xmlns:p14="http://schemas.microsoft.com/office/powerpoint/2010/main" val="8496408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Leverage Plot</a:t>
            </a:r>
            <a:endParaRPr lang="en-US" dirty="0"/>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t="8950" r="833" b="2964"/>
          <a:stretch/>
        </p:blipFill>
        <p:spPr>
          <a:xfrm>
            <a:off x="457200" y="1691323"/>
            <a:ext cx="7658100" cy="4557078"/>
          </a:xfrm>
          <a:prstGeom prst="rect">
            <a:avLst/>
          </a:prstGeom>
        </p:spPr>
      </p:pic>
    </p:spTree>
    <p:extLst>
      <p:ext uri="{BB962C8B-B14F-4D97-AF65-F5344CB8AC3E}">
        <p14:creationId xmlns:p14="http://schemas.microsoft.com/office/powerpoint/2010/main" val="11691585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Linear Regression</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hlinkClick r:id="rId2"/>
              </a:rPr>
              <a:t>https://</a:t>
            </a:r>
            <a:r>
              <a:rPr lang="en-US" sz="2400" dirty="0" smtClean="0">
                <a:hlinkClick r:id="rId2"/>
              </a:rPr>
              <a:t>github.com/ncss-tech/stats_for_soil_survey/tree/master/chapters/6_linear_models</a:t>
            </a:r>
            <a:r>
              <a:rPr lang="en-US" sz="2400" dirty="0" smtClean="0"/>
              <a:t> </a:t>
            </a:r>
            <a:endParaRPr lang="en-US" sz="2400" dirty="0"/>
          </a:p>
        </p:txBody>
      </p:sp>
    </p:spTree>
    <p:extLst>
      <p:ext uri="{BB962C8B-B14F-4D97-AF65-F5344CB8AC3E}">
        <p14:creationId xmlns:p14="http://schemas.microsoft.com/office/powerpoint/2010/main" val="35300761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endParaRPr lang="en-US"/>
          </a:p>
        </p:txBody>
      </p:sp>
      <p:pic>
        <p:nvPicPr>
          <p:cNvPr id="7" name="Picture 6"/>
          <p:cNvPicPr>
            <a:picLocks noChangeAspect="1"/>
          </p:cNvPicPr>
          <p:nvPr/>
        </p:nvPicPr>
        <p:blipFill rotWithShape="1">
          <a:blip r:embed="rId3">
            <a:grayscl/>
            <a:lum contrast="20000"/>
          </a:blip>
          <a:srcRect l="6562" r="9979" b="68041"/>
          <a:stretch/>
        </p:blipFill>
        <p:spPr>
          <a:xfrm>
            <a:off x="379716" y="1905000"/>
            <a:ext cx="7579895" cy="3429000"/>
          </a:xfrm>
          <a:prstGeom prst="rect">
            <a:avLst/>
          </a:prstGeom>
        </p:spPr>
      </p:pic>
      <p:sp>
        <p:nvSpPr>
          <p:cNvPr id="8" name="TextBox 7"/>
          <p:cNvSpPr txBox="1"/>
          <p:nvPr/>
        </p:nvSpPr>
        <p:spPr>
          <a:xfrm>
            <a:off x="0" y="6590677"/>
            <a:ext cx="1164101" cy="246221"/>
          </a:xfrm>
          <a:prstGeom prst="rect">
            <a:avLst/>
          </a:prstGeom>
          <a:noFill/>
        </p:spPr>
        <p:txBody>
          <a:bodyPr wrap="none" rtlCol="0">
            <a:spAutoFit/>
          </a:bodyPr>
          <a:lstStyle/>
          <a:p>
            <a:r>
              <a:rPr lang="en-US" sz="1000" dirty="0" smtClean="0"/>
              <a:t>Scull et al., 2005</a:t>
            </a:r>
            <a:endParaRPr lang="en-US" sz="1000" dirty="0"/>
          </a:p>
        </p:txBody>
      </p:sp>
    </p:spTree>
    <p:extLst>
      <p:ext uri="{BB962C8B-B14F-4D97-AF65-F5344CB8AC3E}">
        <p14:creationId xmlns:p14="http://schemas.microsoft.com/office/powerpoint/2010/main" val="21845802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a:t>
            </a:r>
            <a:endParaRPr lang="en-US" dirty="0"/>
          </a:p>
        </p:txBody>
      </p:sp>
      <p:sp>
        <p:nvSpPr>
          <p:cNvPr id="3" name="Content Placeholder 2"/>
          <p:cNvSpPr>
            <a:spLocks noGrp="1"/>
          </p:cNvSpPr>
          <p:nvPr>
            <p:ph idx="1"/>
          </p:nvPr>
        </p:nvSpPr>
        <p:spPr>
          <a:xfrm>
            <a:off x="946404" y="1828801"/>
            <a:ext cx="7130796" cy="4351337"/>
          </a:xfrm>
        </p:spPr>
        <p:txBody>
          <a:bodyPr>
            <a:normAutofit/>
          </a:bodyPr>
          <a:lstStyle/>
          <a:p>
            <a:pPr>
              <a:spcBef>
                <a:spcPct val="50000"/>
              </a:spcBef>
            </a:pPr>
            <a:r>
              <a:rPr lang="en-US" altLang="en-US" sz="2400" dirty="0"/>
              <a:t>Regression </a:t>
            </a:r>
            <a:r>
              <a:rPr lang="en-US" altLang="en-US" sz="2400" dirty="0" smtClean="0"/>
              <a:t>attempts </a:t>
            </a:r>
            <a:r>
              <a:rPr lang="en-US" altLang="en-US" sz="2400" dirty="0"/>
              <a:t>to explain the variation in a dependent variable using the variation in </a:t>
            </a:r>
            <a:r>
              <a:rPr lang="en-US" altLang="en-US" sz="2400" dirty="0" smtClean="0"/>
              <a:t>one or more independent variable(s).</a:t>
            </a:r>
            <a:endParaRPr lang="en-US" altLang="en-US" sz="2400" dirty="0"/>
          </a:p>
          <a:p>
            <a:pPr lvl="0"/>
            <a:r>
              <a:rPr lang="en-US" sz="2400" dirty="0" smtClean="0"/>
              <a:t>Commonly used to develop </a:t>
            </a:r>
            <a:r>
              <a:rPr lang="en-US" sz="2400" dirty="0" err="1" smtClean="0"/>
              <a:t>pedotransfer</a:t>
            </a:r>
            <a:r>
              <a:rPr lang="en-US" sz="2400" dirty="0" smtClean="0"/>
              <a:t> functions</a:t>
            </a:r>
          </a:p>
          <a:p>
            <a:pPr marL="0" lvl="0" indent="0" algn="ctr">
              <a:spcBef>
                <a:spcPts val="1200"/>
              </a:spcBef>
              <a:buNone/>
            </a:pPr>
            <a:endParaRPr lang="en-US" sz="800" dirty="0" smtClean="0"/>
          </a:p>
          <a:p>
            <a:pPr marL="0" lvl="0" indent="0">
              <a:spcBef>
                <a:spcPts val="0"/>
              </a:spcBef>
              <a:buNone/>
            </a:pPr>
            <a:r>
              <a:rPr lang="en-US" sz="2400" dirty="0" smtClean="0"/>
              <a:t>                        y = </a:t>
            </a:r>
            <a:r>
              <a:rPr lang="el-GR" sz="2400" dirty="0" smtClean="0">
                <a:latin typeface="Book Antiqua" panose="02040602050305030304" pitchFamily="18" charset="0"/>
              </a:rPr>
              <a:t>β</a:t>
            </a:r>
            <a:r>
              <a:rPr lang="en-US" sz="2400" baseline="-25000" dirty="0" smtClean="0"/>
              <a:t>0</a:t>
            </a:r>
            <a:r>
              <a:rPr lang="en-US" sz="2400" dirty="0" smtClean="0"/>
              <a:t> + </a:t>
            </a:r>
            <a:r>
              <a:rPr lang="el-GR" sz="2400" dirty="0" smtClean="0">
                <a:latin typeface="Book Antiqua" panose="02040602050305030304" pitchFamily="18" charset="0"/>
              </a:rPr>
              <a:t>β</a:t>
            </a:r>
            <a:r>
              <a:rPr lang="en-US" sz="2400" baseline="-25000" dirty="0" smtClean="0"/>
              <a:t>1</a:t>
            </a:r>
            <a:r>
              <a:rPr lang="en-US" sz="2400" dirty="0" smtClean="0"/>
              <a:t>x + </a:t>
            </a:r>
            <a:r>
              <a:rPr lang="el-GR" sz="2400" dirty="0" smtClean="0"/>
              <a:t>ε</a:t>
            </a:r>
            <a:endParaRPr lang="en-US" sz="2400" dirty="0" smtClean="0"/>
          </a:p>
          <a:p>
            <a:pPr lvl="0"/>
            <a:endParaRPr lang="en-US" sz="2400" dirty="0" smtClean="0"/>
          </a:p>
          <a:p>
            <a:pPr marL="0" lvl="0" indent="0">
              <a:buNone/>
            </a:pPr>
            <a:endParaRPr lang="en-US" sz="2400" dirty="0" smtClean="0"/>
          </a:p>
          <a:p>
            <a:pPr marL="0" lvl="0" indent="0">
              <a:buNone/>
            </a:pPr>
            <a:endParaRPr lang="en-US" sz="2400" dirty="0"/>
          </a:p>
          <a:p>
            <a:endParaRPr lang="en-US" dirty="0"/>
          </a:p>
        </p:txBody>
      </p:sp>
      <p:cxnSp>
        <p:nvCxnSpPr>
          <p:cNvPr id="6" name="Straight Arrow Connector 5"/>
          <p:cNvCxnSpPr/>
          <p:nvPr/>
        </p:nvCxnSpPr>
        <p:spPr>
          <a:xfrm flipV="1">
            <a:off x="2402399" y="4419600"/>
            <a:ext cx="609600" cy="39261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5221799" y="4419600"/>
            <a:ext cx="643128" cy="31641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3572069" y="4572000"/>
            <a:ext cx="161731" cy="66115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4343400" y="4572000"/>
            <a:ext cx="40199" cy="7178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flipV="1">
            <a:off x="4715185" y="4572000"/>
            <a:ext cx="539350" cy="7178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822545" y="4920468"/>
            <a:ext cx="1250663" cy="738664"/>
          </a:xfrm>
          <a:prstGeom prst="rect">
            <a:avLst/>
          </a:prstGeom>
          <a:noFill/>
        </p:spPr>
        <p:txBody>
          <a:bodyPr wrap="none" rtlCol="0">
            <a:spAutoFit/>
          </a:bodyPr>
          <a:lstStyle/>
          <a:p>
            <a:r>
              <a:rPr lang="en-US" sz="1400" dirty="0"/>
              <a:t>d</a:t>
            </a:r>
            <a:r>
              <a:rPr lang="en-US" sz="1400" dirty="0" smtClean="0"/>
              <a:t>ependent </a:t>
            </a:r>
          </a:p>
          <a:p>
            <a:r>
              <a:rPr lang="en-US" sz="1400" dirty="0" smtClean="0"/>
              <a:t>(or response)</a:t>
            </a:r>
          </a:p>
          <a:p>
            <a:r>
              <a:rPr lang="en-US" sz="1400" dirty="0" smtClean="0"/>
              <a:t>variable</a:t>
            </a:r>
            <a:endParaRPr lang="en-US" sz="1400" dirty="0"/>
          </a:p>
        </p:txBody>
      </p:sp>
      <p:sp>
        <p:nvSpPr>
          <p:cNvPr id="22" name="TextBox 21"/>
          <p:cNvSpPr txBox="1"/>
          <p:nvPr/>
        </p:nvSpPr>
        <p:spPr>
          <a:xfrm>
            <a:off x="4779192" y="5233151"/>
            <a:ext cx="1324402" cy="738664"/>
          </a:xfrm>
          <a:prstGeom prst="rect">
            <a:avLst/>
          </a:prstGeom>
          <a:noFill/>
        </p:spPr>
        <p:txBody>
          <a:bodyPr wrap="none" rtlCol="0">
            <a:spAutoFit/>
          </a:bodyPr>
          <a:lstStyle/>
          <a:p>
            <a:r>
              <a:rPr lang="en-US" sz="1400" dirty="0"/>
              <a:t>i</a:t>
            </a:r>
            <a:r>
              <a:rPr lang="en-US" sz="1400" dirty="0" smtClean="0"/>
              <a:t>ndependent</a:t>
            </a:r>
          </a:p>
          <a:p>
            <a:r>
              <a:rPr lang="en-US" sz="1400" dirty="0" smtClean="0"/>
              <a:t>(or predictor) </a:t>
            </a:r>
          </a:p>
          <a:p>
            <a:r>
              <a:rPr lang="en-US" sz="1400" dirty="0" smtClean="0"/>
              <a:t>variable</a:t>
            </a:r>
            <a:endParaRPr lang="en-US" sz="1400" dirty="0"/>
          </a:p>
        </p:txBody>
      </p:sp>
      <p:sp>
        <p:nvSpPr>
          <p:cNvPr id="23" name="TextBox 22"/>
          <p:cNvSpPr txBox="1"/>
          <p:nvPr/>
        </p:nvSpPr>
        <p:spPr>
          <a:xfrm>
            <a:off x="5811495" y="4683248"/>
            <a:ext cx="604653" cy="307777"/>
          </a:xfrm>
          <a:prstGeom prst="rect">
            <a:avLst/>
          </a:prstGeom>
          <a:noFill/>
        </p:spPr>
        <p:txBody>
          <a:bodyPr wrap="none" rtlCol="0">
            <a:spAutoFit/>
          </a:bodyPr>
          <a:lstStyle/>
          <a:p>
            <a:r>
              <a:rPr lang="en-US" sz="1400" dirty="0" smtClean="0"/>
              <a:t>error</a:t>
            </a:r>
            <a:endParaRPr lang="en-US" sz="1400" dirty="0"/>
          </a:p>
        </p:txBody>
      </p:sp>
      <p:sp>
        <p:nvSpPr>
          <p:cNvPr id="24" name="TextBox 23"/>
          <p:cNvSpPr txBox="1"/>
          <p:nvPr/>
        </p:nvSpPr>
        <p:spPr>
          <a:xfrm>
            <a:off x="3008084" y="5200402"/>
            <a:ext cx="1088760" cy="307777"/>
          </a:xfrm>
          <a:prstGeom prst="rect">
            <a:avLst/>
          </a:prstGeom>
          <a:noFill/>
        </p:spPr>
        <p:txBody>
          <a:bodyPr wrap="none" rtlCol="0">
            <a:spAutoFit/>
          </a:bodyPr>
          <a:lstStyle/>
          <a:p>
            <a:r>
              <a:rPr lang="en-US" sz="1400" dirty="0"/>
              <a:t>y</a:t>
            </a:r>
            <a:r>
              <a:rPr lang="en-US" sz="1400" dirty="0" smtClean="0"/>
              <a:t>-intercept</a:t>
            </a:r>
            <a:endParaRPr lang="en-US" sz="1400" dirty="0"/>
          </a:p>
        </p:txBody>
      </p:sp>
      <p:sp>
        <p:nvSpPr>
          <p:cNvPr id="25" name="TextBox 24"/>
          <p:cNvSpPr txBox="1"/>
          <p:nvPr/>
        </p:nvSpPr>
        <p:spPr>
          <a:xfrm>
            <a:off x="4108929" y="5230268"/>
            <a:ext cx="606256" cy="307777"/>
          </a:xfrm>
          <a:prstGeom prst="rect">
            <a:avLst/>
          </a:prstGeom>
          <a:noFill/>
        </p:spPr>
        <p:txBody>
          <a:bodyPr wrap="none" rtlCol="0">
            <a:spAutoFit/>
          </a:bodyPr>
          <a:lstStyle/>
          <a:p>
            <a:r>
              <a:rPr lang="en-US" sz="1400" dirty="0" smtClean="0"/>
              <a:t>slope</a:t>
            </a:r>
            <a:endParaRPr lang="en-US" sz="1400" dirty="0"/>
          </a:p>
        </p:txBody>
      </p:sp>
    </p:spTree>
    <p:extLst>
      <p:ext uri="{BB962C8B-B14F-4D97-AF65-F5344CB8AC3E}">
        <p14:creationId xmlns:p14="http://schemas.microsoft.com/office/powerpoint/2010/main" val="3898310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500"/>
                                        <p:tgtEl>
                                          <p:spTgt spid="24"/>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fade">
                                      <p:cBhvr>
                                        <p:cTn id="41" dur="500"/>
                                        <p:tgtEl>
                                          <p:spTgt spid="2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500"/>
                                        <p:tgtEl>
                                          <p:spTgt spid="16"/>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fade">
                                      <p:cBhvr>
                                        <p:cTn id="54" dur="500"/>
                                        <p:tgtEl>
                                          <p:spTgt spid="9"/>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fade">
                                      <p:cBhvr>
                                        <p:cTn id="5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p:bldP spid="2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sz="2000" dirty="0" smtClean="0"/>
              <a:t>Linear regression models are intuitive, quick to execute, and easy to interpret, making them useful for NASIS calculations and </a:t>
            </a:r>
            <a:r>
              <a:rPr lang="en-US" sz="2000" dirty="0" err="1" smtClean="0"/>
              <a:t>pedotransfer</a:t>
            </a:r>
            <a:r>
              <a:rPr lang="en-US" sz="2000" dirty="0" smtClean="0"/>
              <a:t> functions. </a:t>
            </a:r>
          </a:p>
          <a:p>
            <a:r>
              <a:rPr lang="en-US" sz="2000" dirty="0" smtClean="0"/>
              <a:t>Due to the non-linear nature of environmental data, data transformations or deletions are often needed to meet model assumptions. </a:t>
            </a:r>
          </a:p>
          <a:p>
            <a:r>
              <a:rPr lang="en-US" sz="2000" dirty="0" smtClean="0"/>
              <a:t>Tacit knowledge is needed throughout model development. </a:t>
            </a:r>
            <a:endParaRPr lang="en-US" sz="2000" dirty="0"/>
          </a:p>
        </p:txBody>
      </p:sp>
    </p:spTree>
    <p:extLst>
      <p:ext uri="{BB962C8B-B14F-4D97-AF65-F5344CB8AC3E}">
        <p14:creationId xmlns:p14="http://schemas.microsoft.com/office/powerpoint/2010/main" val="3709144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Types of Regression</a:t>
            </a:r>
            <a:endParaRPr lang="en-US" dirty="0"/>
          </a:p>
        </p:txBody>
      </p:sp>
      <p:sp>
        <p:nvSpPr>
          <p:cNvPr id="3" name="Content Placeholder 2"/>
          <p:cNvSpPr>
            <a:spLocks noGrp="1"/>
          </p:cNvSpPr>
          <p:nvPr>
            <p:ph idx="1"/>
          </p:nvPr>
        </p:nvSpPr>
        <p:spPr>
          <a:xfrm>
            <a:off x="946404" y="1828801"/>
            <a:ext cx="6446520" cy="4495799"/>
          </a:xfrm>
        </p:spPr>
        <p:txBody>
          <a:bodyPr>
            <a:normAutofit/>
          </a:bodyPr>
          <a:lstStyle/>
          <a:p>
            <a:r>
              <a:rPr lang="en-US" sz="2200" b="1" dirty="0" smtClean="0"/>
              <a:t>Step-wise regression </a:t>
            </a:r>
            <a:r>
              <a:rPr lang="en-US" sz="2400" b="1" dirty="0" smtClean="0"/>
              <a:t>– </a:t>
            </a:r>
            <a:r>
              <a:rPr lang="en-US" sz="2000" dirty="0" smtClean="0"/>
              <a:t>typically </a:t>
            </a:r>
            <a:r>
              <a:rPr lang="en-US" sz="2000" dirty="0"/>
              <a:t>used </a:t>
            </a:r>
            <a:r>
              <a:rPr lang="en-US" sz="2000" dirty="0" smtClean="0"/>
              <a:t>for exploratory data analysis or datasets with large </a:t>
            </a:r>
            <a:r>
              <a:rPr lang="en-US" sz="2000" dirty="0"/>
              <a:t>sets of </a:t>
            </a:r>
            <a:r>
              <a:rPr lang="en-US" sz="2000" dirty="0" smtClean="0"/>
              <a:t>predictors; not recommended for modeling due to its unreliability </a:t>
            </a:r>
            <a:r>
              <a:rPr lang="en-US" sz="1400" dirty="0" smtClean="0"/>
              <a:t>(Whittingham et al., 2006</a:t>
            </a:r>
            <a:r>
              <a:rPr lang="en-US" sz="1400" dirty="0"/>
              <a:t>) </a:t>
            </a:r>
            <a:r>
              <a:rPr lang="en-US" sz="2000" dirty="0"/>
              <a:t>. </a:t>
            </a:r>
          </a:p>
          <a:p>
            <a:r>
              <a:rPr lang="en-US" sz="2200" b="1" dirty="0" smtClean="0"/>
              <a:t>Weighted least squares regression </a:t>
            </a:r>
            <a:r>
              <a:rPr lang="en-US" sz="2000" dirty="0" smtClean="0"/>
              <a:t>– potentially useful when the </a:t>
            </a:r>
            <a:r>
              <a:rPr lang="en-US" sz="2000" dirty="0" err="1" smtClean="0"/>
              <a:t>homoskedasticity</a:t>
            </a:r>
            <a:r>
              <a:rPr lang="en-US" sz="2000" dirty="0" smtClean="0"/>
              <a:t> assumption is violated in OLS; gives more weight to observations with small error variance. WLS is not recommended unless the variance structure is known. </a:t>
            </a:r>
          </a:p>
          <a:p>
            <a:r>
              <a:rPr lang="en-US" sz="2200" b="1" dirty="0" smtClean="0"/>
              <a:t>Logistic </a:t>
            </a:r>
            <a:r>
              <a:rPr lang="en-US" sz="2200" b="1" dirty="0"/>
              <a:t>regression </a:t>
            </a:r>
            <a:r>
              <a:rPr lang="en-US" b="1" dirty="0"/>
              <a:t>-</a:t>
            </a:r>
            <a:r>
              <a:rPr lang="en-US" dirty="0"/>
              <a:t> </a:t>
            </a:r>
            <a:r>
              <a:rPr lang="en-US" sz="2000" dirty="0"/>
              <a:t>useful when predicting a binary outcome from a set of continuous predictor variables.</a:t>
            </a:r>
          </a:p>
          <a:p>
            <a:endParaRPr lang="en-US" dirty="0"/>
          </a:p>
        </p:txBody>
      </p:sp>
    </p:spTree>
    <p:extLst>
      <p:ext uri="{BB962C8B-B14F-4D97-AF65-F5344CB8AC3E}">
        <p14:creationId xmlns:p14="http://schemas.microsoft.com/office/powerpoint/2010/main" val="23290925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Questions</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t>What are the components of simple linear regression equation? </a:t>
            </a:r>
          </a:p>
          <a:p>
            <a:pPr marL="0" indent="0">
              <a:buNone/>
            </a:pPr>
            <a:r>
              <a:rPr lang="en-US" sz="2400" dirty="0" smtClean="0">
                <a:solidFill>
                  <a:schemeClr val="bg1">
                    <a:lumMod val="95000"/>
                  </a:schemeClr>
                </a:solidFill>
              </a:rPr>
              <a:t>What </a:t>
            </a:r>
            <a:r>
              <a:rPr lang="en-US" sz="2400" dirty="0">
                <a:solidFill>
                  <a:schemeClr val="bg1">
                    <a:lumMod val="95000"/>
                  </a:schemeClr>
                </a:solidFill>
              </a:rPr>
              <a:t>is the main limitation of using linear regression?</a:t>
            </a:r>
          </a:p>
          <a:p>
            <a:pPr marL="0" indent="0">
              <a:buNone/>
            </a:pPr>
            <a:r>
              <a:rPr lang="en-US" sz="2400" dirty="0" smtClean="0">
                <a:solidFill>
                  <a:schemeClr val="bg1">
                    <a:lumMod val="95000"/>
                  </a:schemeClr>
                </a:solidFill>
              </a:rPr>
              <a:t>Can </a:t>
            </a:r>
            <a:r>
              <a:rPr lang="en-US" sz="2400" dirty="0">
                <a:solidFill>
                  <a:schemeClr val="bg1">
                    <a:lumMod val="95000"/>
                  </a:schemeClr>
                </a:solidFill>
              </a:rPr>
              <a:t>you think of other names for regression?</a:t>
            </a:r>
          </a:p>
          <a:p>
            <a:pPr marL="0" indent="0">
              <a:buNone/>
            </a:pPr>
            <a:r>
              <a:rPr lang="en-US" sz="2400" dirty="0" smtClean="0">
                <a:solidFill>
                  <a:schemeClr val="bg1">
                    <a:lumMod val="95000"/>
                  </a:schemeClr>
                </a:solidFill>
              </a:rPr>
              <a:t>Are </a:t>
            </a:r>
            <a:r>
              <a:rPr lang="en-US" sz="2400" dirty="0">
                <a:solidFill>
                  <a:schemeClr val="bg1">
                    <a:lumMod val="95000"/>
                  </a:schemeClr>
                </a:solidFill>
              </a:rPr>
              <a:t>more variables better?</a:t>
            </a:r>
          </a:p>
          <a:p>
            <a:endParaRPr lang="en-US" dirty="0"/>
          </a:p>
        </p:txBody>
      </p:sp>
      <p:sp>
        <p:nvSpPr>
          <p:cNvPr id="4" name="Content Placeholder 2"/>
          <p:cNvSpPr txBox="1">
            <a:spLocks/>
          </p:cNvSpPr>
          <p:nvPr/>
        </p:nvSpPr>
        <p:spPr>
          <a:xfrm>
            <a:off x="946404" y="1828800"/>
            <a:ext cx="6446520" cy="4351337"/>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None/>
            </a:pPr>
            <a:r>
              <a:rPr lang="en-US" sz="2400" dirty="0" smtClean="0">
                <a:solidFill>
                  <a:schemeClr val="bg1">
                    <a:lumMod val="95000"/>
                  </a:schemeClr>
                </a:solidFill>
              </a:rPr>
              <a:t>What are the components of simple linear regression equation? </a:t>
            </a:r>
          </a:p>
          <a:p>
            <a:pPr marL="0" indent="0">
              <a:buNone/>
            </a:pPr>
            <a:r>
              <a:rPr lang="en-US" sz="2400" dirty="0" smtClean="0"/>
              <a:t>What is the main limitation of using linear regression?</a:t>
            </a:r>
          </a:p>
          <a:p>
            <a:pPr marL="0" indent="0">
              <a:buNone/>
            </a:pPr>
            <a:r>
              <a:rPr lang="en-US" sz="2400" dirty="0" smtClean="0">
                <a:solidFill>
                  <a:schemeClr val="bg1">
                    <a:lumMod val="95000"/>
                  </a:schemeClr>
                </a:solidFill>
              </a:rPr>
              <a:t>Can you think of other names for regression?</a:t>
            </a:r>
          </a:p>
          <a:p>
            <a:pPr marL="0" indent="0">
              <a:buNone/>
            </a:pPr>
            <a:r>
              <a:rPr lang="en-US" sz="2400" dirty="0" smtClean="0">
                <a:solidFill>
                  <a:schemeClr val="bg1">
                    <a:lumMod val="95000"/>
                  </a:schemeClr>
                </a:solidFill>
              </a:rPr>
              <a:t>Are more variables better?</a:t>
            </a:r>
          </a:p>
          <a:p>
            <a:endParaRPr lang="en-US" dirty="0"/>
          </a:p>
        </p:txBody>
      </p:sp>
      <p:sp>
        <p:nvSpPr>
          <p:cNvPr id="6" name="Content Placeholder 2"/>
          <p:cNvSpPr txBox="1">
            <a:spLocks/>
          </p:cNvSpPr>
          <p:nvPr/>
        </p:nvSpPr>
        <p:spPr>
          <a:xfrm>
            <a:off x="946404" y="1828800"/>
            <a:ext cx="6446520" cy="4351337"/>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None/>
            </a:pPr>
            <a:r>
              <a:rPr lang="en-US" sz="2400" dirty="0" smtClean="0">
                <a:solidFill>
                  <a:schemeClr val="bg1">
                    <a:lumMod val="95000"/>
                  </a:schemeClr>
                </a:solidFill>
              </a:rPr>
              <a:t>What are the components of simple linear regression equation? </a:t>
            </a:r>
          </a:p>
          <a:p>
            <a:pPr marL="0" indent="0">
              <a:buNone/>
            </a:pPr>
            <a:r>
              <a:rPr lang="en-US" sz="2400" dirty="0" smtClean="0">
                <a:solidFill>
                  <a:schemeClr val="bg1">
                    <a:lumMod val="95000"/>
                  </a:schemeClr>
                </a:solidFill>
              </a:rPr>
              <a:t>What is the main limitation of using linear regression?</a:t>
            </a:r>
          </a:p>
          <a:p>
            <a:pPr marL="0" indent="0">
              <a:buNone/>
            </a:pPr>
            <a:r>
              <a:rPr lang="en-US" sz="2400" dirty="0" smtClean="0"/>
              <a:t>Can you think of other names for regression?</a:t>
            </a:r>
          </a:p>
          <a:p>
            <a:pPr marL="0" indent="0">
              <a:buNone/>
            </a:pPr>
            <a:r>
              <a:rPr lang="en-US" sz="2400" dirty="0" smtClean="0">
                <a:solidFill>
                  <a:schemeClr val="bg1">
                    <a:lumMod val="95000"/>
                  </a:schemeClr>
                </a:solidFill>
              </a:rPr>
              <a:t>Are more variables better?</a:t>
            </a:r>
          </a:p>
          <a:p>
            <a:endParaRPr lang="en-US" dirty="0"/>
          </a:p>
        </p:txBody>
      </p:sp>
      <p:sp>
        <p:nvSpPr>
          <p:cNvPr id="7" name="Content Placeholder 2"/>
          <p:cNvSpPr txBox="1">
            <a:spLocks/>
          </p:cNvSpPr>
          <p:nvPr/>
        </p:nvSpPr>
        <p:spPr>
          <a:xfrm>
            <a:off x="946404" y="1828800"/>
            <a:ext cx="6446520" cy="4351337"/>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None/>
            </a:pPr>
            <a:r>
              <a:rPr lang="en-US" sz="2400" dirty="0" smtClean="0">
                <a:solidFill>
                  <a:schemeClr val="bg1">
                    <a:lumMod val="95000"/>
                  </a:schemeClr>
                </a:solidFill>
              </a:rPr>
              <a:t>What are the components of simple linear regression equation? </a:t>
            </a:r>
          </a:p>
          <a:p>
            <a:pPr marL="0" indent="0">
              <a:buNone/>
            </a:pPr>
            <a:r>
              <a:rPr lang="en-US" sz="2400" dirty="0" smtClean="0">
                <a:solidFill>
                  <a:schemeClr val="bg1">
                    <a:lumMod val="95000"/>
                  </a:schemeClr>
                </a:solidFill>
              </a:rPr>
              <a:t>What is the main limitation of using linear regression?</a:t>
            </a:r>
          </a:p>
          <a:p>
            <a:pPr marL="0" indent="0">
              <a:buNone/>
            </a:pPr>
            <a:r>
              <a:rPr lang="en-US" sz="2400" dirty="0" smtClean="0">
                <a:solidFill>
                  <a:schemeClr val="bg1">
                    <a:lumMod val="95000"/>
                  </a:schemeClr>
                </a:solidFill>
              </a:rPr>
              <a:t>Can you think of other names for regression?</a:t>
            </a:r>
          </a:p>
          <a:p>
            <a:pPr marL="0" indent="0">
              <a:buNone/>
            </a:pPr>
            <a:r>
              <a:rPr lang="en-US" sz="2400" dirty="0" smtClean="0"/>
              <a:t>Are more variables better?</a:t>
            </a:r>
          </a:p>
          <a:p>
            <a:endParaRPr lang="en-US" dirty="0"/>
          </a:p>
        </p:txBody>
      </p:sp>
    </p:spTree>
    <p:extLst>
      <p:ext uri="{BB962C8B-B14F-4D97-AF65-F5344CB8AC3E}">
        <p14:creationId xmlns:p14="http://schemas.microsoft.com/office/powerpoint/2010/main" val="1802426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 in R</a:t>
            </a:r>
            <a:endParaRPr lang="en-US" dirty="0"/>
          </a:p>
        </p:txBody>
      </p:sp>
      <p:sp>
        <p:nvSpPr>
          <p:cNvPr id="3" name="Content Placeholder 2"/>
          <p:cNvSpPr>
            <a:spLocks noGrp="1"/>
          </p:cNvSpPr>
          <p:nvPr>
            <p:ph idx="1"/>
          </p:nvPr>
        </p:nvSpPr>
        <p:spPr>
          <a:xfrm>
            <a:off x="946404" y="1828801"/>
            <a:ext cx="7435596" cy="4351337"/>
          </a:xfrm>
        </p:spPr>
        <p:txBody>
          <a:bodyPr>
            <a:normAutofit/>
          </a:bodyPr>
          <a:lstStyle/>
          <a:p>
            <a:pPr marL="0" indent="0" algn="ctr">
              <a:lnSpc>
                <a:spcPct val="120000"/>
              </a:lnSpc>
              <a:spcBef>
                <a:spcPts val="0"/>
              </a:spcBef>
              <a:buNone/>
            </a:pPr>
            <a:r>
              <a:rPr lang="en-US" sz="2400" b="1" i="1" dirty="0" smtClean="0">
                <a:cs typeface="Times New Roman" panose="02020603050405020304" pitchFamily="18" charset="0"/>
              </a:rPr>
              <a:t>lm(formula, data)</a:t>
            </a:r>
          </a:p>
          <a:p>
            <a:pPr marL="0" indent="0">
              <a:lnSpc>
                <a:spcPct val="120000"/>
              </a:lnSpc>
              <a:spcBef>
                <a:spcPts val="0"/>
              </a:spcBef>
              <a:buNone/>
            </a:pPr>
            <a:r>
              <a:rPr lang="en-US" sz="2000" b="1" dirty="0" smtClean="0">
                <a:cs typeface="Times New Roman" panose="02020603050405020304" pitchFamily="18" charset="0"/>
              </a:rPr>
              <a:t>formula </a:t>
            </a:r>
            <a:r>
              <a:rPr lang="en-US" sz="2000" dirty="0" smtClean="0">
                <a:cs typeface="Times New Roman" panose="02020603050405020304" pitchFamily="18" charset="0"/>
              </a:rPr>
              <a:t>    response~predictor1+predictor2+predictorx</a:t>
            </a:r>
            <a:endParaRPr lang="en-US" sz="2000" dirty="0">
              <a:cs typeface="Times New Roman" panose="02020603050405020304" pitchFamily="18" charset="0"/>
            </a:endParaRPr>
          </a:p>
          <a:p>
            <a:pPr marL="0" indent="0">
              <a:lnSpc>
                <a:spcPct val="120000"/>
              </a:lnSpc>
              <a:spcBef>
                <a:spcPts val="0"/>
              </a:spcBef>
              <a:buNone/>
            </a:pPr>
            <a:r>
              <a:rPr lang="en-US" sz="2000" b="1" dirty="0" smtClean="0">
                <a:cs typeface="Times New Roman" panose="02020603050405020304" pitchFamily="18" charset="0"/>
              </a:rPr>
              <a:t>data=</a:t>
            </a:r>
            <a:r>
              <a:rPr lang="en-US" sz="2000" dirty="0">
                <a:cs typeface="Times New Roman" panose="02020603050405020304" pitchFamily="18" charset="0"/>
              </a:rPr>
              <a:t>	</a:t>
            </a:r>
            <a:r>
              <a:rPr lang="en-US" sz="2000" dirty="0" smtClean="0">
                <a:cs typeface="Times New Roman" panose="02020603050405020304" pitchFamily="18" charset="0"/>
              </a:rPr>
              <a:t>       specifies </a:t>
            </a:r>
            <a:r>
              <a:rPr lang="en-US" sz="2000" dirty="0">
                <a:cs typeface="Times New Roman" panose="02020603050405020304" pitchFamily="18" charset="0"/>
              </a:rPr>
              <a:t>the </a:t>
            </a:r>
            <a:r>
              <a:rPr lang="en-US" sz="2000" dirty="0" smtClean="0">
                <a:cs typeface="Times New Roman" panose="02020603050405020304" pitchFamily="18" charset="0"/>
              </a:rPr>
              <a:t>dataset</a:t>
            </a:r>
            <a:endParaRPr lang="en-US" sz="2000" dirty="0">
              <a:cs typeface="Times New Roman" panose="02020603050405020304" pitchFamily="18" charset="0"/>
            </a:endParaRPr>
          </a:p>
          <a:p>
            <a:pPr marL="0" indent="0">
              <a:lnSpc>
                <a:spcPct val="120000"/>
              </a:lnSpc>
              <a:spcBef>
                <a:spcPts val="0"/>
              </a:spcBef>
              <a:buNone/>
            </a:pPr>
            <a:r>
              <a:rPr lang="en-US" sz="2000" dirty="0">
                <a:cs typeface="Times New Roman" panose="02020603050405020304" pitchFamily="18" charset="0"/>
              </a:rPr>
              <a:t>	</a:t>
            </a:r>
          </a:p>
          <a:p>
            <a:pPr marL="0" indent="0">
              <a:lnSpc>
                <a:spcPct val="120000"/>
              </a:lnSpc>
              <a:spcBef>
                <a:spcPts val="0"/>
              </a:spcBef>
              <a:buNone/>
            </a:pPr>
            <a:r>
              <a:rPr lang="en-US" sz="2000" dirty="0">
                <a:cs typeface="Times New Roman" panose="02020603050405020304" pitchFamily="18" charset="0"/>
              </a:rPr>
              <a:t>	</a:t>
            </a:r>
          </a:p>
          <a:p>
            <a:pPr marL="0" indent="0">
              <a:lnSpc>
                <a:spcPct val="120000"/>
              </a:lnSpc>
              <a:spcBef>
                <a:spcPts val="0"/>
              </a:spcBef>
              <a:buNone/>
            </a:pPr>
            <a:r>
              <a:rPr lang="en-US" sz="2200" dirty="0">
                <a:cs typeface="Times New Roman" panose="02020603050405020304" pitchFamily="18" charset="0"/>
              </a:rPr>
              <a:t>	</a:t>
            </a:r>
          </a:p>
        </p:txBody>
      </p:sp>
      <p:graphicFrame>
        <p:nvGraphicFramePr>
          <p:cNvPr id="4" name="Table 3"/>
          <p:cNvGraphicFramePr>
            <a:graphicFrameLocks noGrp="1"/>
          </p:cNvGraphicFramePr>
          <p:nvPr>
            <p:extLst>
              <p:ext uri="{D42A27DB-BD31-4B8C-83A1-F6EECF244321}">
                <p14:modId xmlns:p14="http://schemas.microsoft.com/office/powerpoint/2010/main" val="1658027818"/>
              </p:ext>
            </p:extLst>
          </p:nvPr>
        </p:nvGraphicFramePr>
        <p:xfrm>
          <a:off x="946404" y="3200400"/>
          <a:ext cx="7316233" cy="1217107"/>
        </p:xfrm>
        <a:graphic>
          <a:graphicData uri="http://schemas.openxmlformats.org/drawingml/2006/table">
            <a:tbl>
              <a:tblPr firstRow="1" bandRow="1">
                <a:tableStyleId>{5940675A-B579-460E-94D1-54222C63F5DA}</a:tableStyleId>
              </a:tblPr>
              <a:tblGrid>
                <a:gridCol w="1833111"/>
                <a:gridCol w="5483122"/>
              </a:tblGrid>
              <a:tr h="516067">
                <a:tc>
                  <a:txBody>
                    <a:bodyPr/>
                    <a:lstStyle/>
                    <a:p>
                      <a:r>
                        <a:rPr lang="en-US" sz="1900" b="1" dirty="0" smtClean="0">
                          <a:solidFill>
                            <a:schemeClr val="tx1"/>
                          </a:solidFill>
                          <a:latin typeface="+mn-lt"/>
                        </a:rPr>
                        <a:t>summary ( )</a:t>
                      </a:r>
                      <a:endParaRPr lang="en-US" sz="1900" b="1" dirty="0">
                        <a:solidFill>
                          <a:schemeClr val="tx1"/>
                        </a:solidFill>
                        <a:latin typeface="+mn-lt"/>
                      </a:endParaRPr>
                    </a:p>
                  </a:txBody>
                  <a:tcPr>
                    <a:solidFill>
                      <a:schemeClr val="bg1"/>
                    </a:solidFill>
                  </a:tcPr>
                </a:tc>
                <a:tc>
                  <a:txBody>
                    <a:bodyPr/>
                    <a:lstStyle/>
                    <a:p>
                      <a:r>
                        <a:rPr lang="en-US" sz="2000" dirty="0" smtClean="0"/>
                        <a:t>detailed statistical summary</a:t>
                      </a:r>
                      <a:endParaRPr lang="en-US" sz="1900" dirty="0">
                        <a:solidFill>
                          <a:schemeClr val="tx1"/>
                        </a:solidFill>
                        <a:latin typeface="+mn-lt"/>
                      </a:endParaRPr>
                    </a:p>
                  </a:txBody>
                  <a:tcPr>
                    <a:solidFill>
                      <a:schemeClr val="bg1"/>
                    </a:solidFill>
                  </a:tcPr>
                </a:tc>
              </a:tr>
              <a:tr h="291690">
                <a:tc>
                  <a:txBody>
                    <a:bodyPr/>
                    <a:lstStyle/>
                    <a:p>
                      <a:r>
                        <a:rPr lang="en-US" sz="1900" b="1" dirty="0" smtClean="0">
                          <a:solidFill>
                            <a:schemeClr val="tx1"/>
                          </a:solidFill>
                          <a:latin typeface="+mn-lt"/>
                        </a:rPr>
                        <a:t>plot ( )</a:t>
                      </a:r>
                      <a:endParaRPr lang="en-US" sz="1900" b="1" dirty="0">
                        <a:solidFill>
                          <a:schemeClr val="tx1"/>
                        </a:solidFill>
                        <a:latin typeface="+mn-lt"/>
                      </a:endParaRPr>
                    </a:p>
                  </a:txBody>
                  <a:tcPr>
                    <a:solidFill>
                      <a:schemeClr val="bg1"/>
                    </a:solidFill>
                  </a:tcPr>
                </a:tc>
                <a:tc>
                  <a:txBody>
                    <a:bodyPr/>
                    <a:lstStyle/>
                    <a:p>
                      <a:r>
                        <a:rPr lang="en-US" sz="2000" dirty="0" smtClean="0"/>
                        <a:t>a series of</a:t>
                      </a:r>
                      <a:r>
                        <a:rPr lang="en-US" sz="2000" baseline="0" dirty="0" smtClean="0"/>
                        <a:t> </a:t>
                      </a:r>
                      <a:r>
                        <a:rPr lang="en-US" sz="2000" dirty="0" smtClean="0"/>
                        <a:t>diagnostic plots,</a:t>
                      </a:r>
                      <a:r>
                        <a:rPr lang="en-US" sz="2000" baseline="0" dirty="0" smtClean="0"/>
                        <a:t> including leverage, residual, and QQ plots</a:t>
                      </a:r>
                      <a:endParaRPr lang="en-US" sz="1900" dirty="0">
                        <a:solidFill>
                          <a:schemeClr val="tx1"/>
                        </a:solidFill>
                        <a:latin typeface="+mn-lt"/>
                      </a:endParaRPr>
                    </a:p>
                  </a:txBody>
                  <a:tcPr>
                    <a:solidFill>
                      <a:schemeClr val="bg1"/>
                    </a:solidFill>
                  </a:tcPr>
                </a:tc>
              </a:tr>
            </a:tbl>
          </a:graphicData>
        </a:graphic>
      </p:graphicFrame>
    </p:spTree>
    <p:extLst>
      <p:ext uri="{BB962C8B-B14F-4D97-AF65-F5344CB8AC3E}">
        <p14:creationId xmlns:p14="http://schemas.microsoft.com/office/powerpoint/2010/main" val="1122672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Resources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46404" y="1828801"/>
                <a:ext cx="7435596" cy="4800599"/>
              </a:xfrm>
            </p:spPr>
            <p:txBody>
              <a:bodyPr>
                <a:normAutofit/>
              </a:bodyPr>
              <a:lstStyle/>
              <a:p>
                <a:pPr marL="0" indent="0">
                  <a:spcBef>
                    <a:spcPct val="50000"/>
                  </a:spcBef>
                  <a:buNone/>
                </a:pPr>
                <a:r>
                  <a:rPr lang="en-US" altLang="en-US" sz="2200" dirty="0" smtClean="0"/>
                  <a:t>Sum of Squares Regression (SSR) = </a:t>
                </a:r>
                <a14:m>
                  <m:oMath xmlns:m="http://schemas.openxmlformats.org/officeDocument/2006/math">
                    <m:nary>
                      <m:naryPr>
                        <m:chr m:val="∑"/>
                        <m:subHide m:val="on"/>
                        <m:supHide m:val="on"/>
                        <m:ctrlPr>
                          <a:rPr lang="en-US" altLang="en-US" sz="2400" b="1" i="1">
                            <a:latin typeface="Cambria Math" panose="02040503050406030204" pitchFamily="18" charset="0"/>
                          </a:rPr>
                        </m:ctrlPr>
                      </m:naryPr>
                      <m:sub/>
                      <m:sup/>
                      <m:e>
                        <m:r>
                          <a:rPr lang="en-US" altLang="en-US" sz="2400" b="1" i="1">
                            <a:latin typeface="Cambria Math" panose="02040503050406030204" pitchFamily="18" charset="0"/>
                          </a:rPr>
                          <m:t>(</m:t>
                        </m:r>
                        <m:r>
                          <a:rPr lang="en-US" altLang="en-US" sz="2400" b="1" i="1">
                            <a:latin typeface="Cambria Math" panose="02040503050406030204" pitchFamily="18" charset="0"/>
                          </a:rPr>
                          <m:t>𝒚</m:t>
                        </m:r>
                        <m:r>
                          <a:rPr lang="en-US" altLang="en-US" sz="2400" b="1" i="1">
                            <a:latin typeface="Cambria Math" panose="02040503050406030204" pitchFamily="18" charset="0"/>
                          </a:rPr>
                          <m:t>−</m:t>
                        </m:r>
                        <m:r>
                          <a:rPr lang="en-US" altLang="en-US" sz="2400" b="1" i="1">
                            <a:latin typeface="Cambria Math" panose="02040503050406030204" pitchFamily="18" charset="0"/>
                          </a:rPr>
                          <m:t>𝒚</m:t>
                        </m:r>
                        <m:r>
                          <a:rPr lang="en-US" altLang="en-US" sz="2400" b="1" i="1">
                            <a:latin typeface="Cambria Math" panose="02040503050406030204" pitchFamily="18" charset="0"/>
                          </a:rPr>
                          <m:t>)</m:t>
                        </m:r>
                      </m:e>
                    </m:nary>
                  </m:oMath>
                </a14:m>
                <a:endParaRPr lang="en-US" altLang="en-US" sz="2400" b="1" dirty="0" smtClean="0"/>
              </a:p>
              <a:p>
                <a:pPr marL="0" indent="0">
                  <a:spcBef>
                    <a:spcPct val="50000"/>
                  </a:spcBef>
                  <a:buNone/>
                </a:pPr>
                <a:r>
                  <a:rPr lang="en-US" altLang="en-US" sz="2200" dirty="0" smtClean="0"/>
                  <a:t>Sum of Squares Error (SSE)  = </a:t>
                </a:r>
                <a14:m>
                  <m:oMath xmlns:m="http://schemas.openxmlformats.org/officeDocument/2006/math">
                    <m:nary>
                      <m:naryPr>
                        <m:chr m:val="∑"/>
                        <m:subHide m:val="on"/>
                        <m:supHide m:val="on"/>
                        <m:ctrlPr>
                          <a:rPr lang="en-US" altLang="en-US" sz="2400" b="1" i="1" smtClean="0">
                            <a:latin typeface="Cambria Math" panose="02040503050406030204" pitchFamily="18" charset="0"/>
                          </a:rPr>
                        </m:ctrlPr>
                      </m:naryPr>
                      <m:sub/>
                      <m:sup/>
                      <m:e>
                        <m:r>
                          <a:rPr lang="en-US" altLang="en-US" sz="2400" b="1" i="1" smtClean="0">
                            <a:latin typeface="Cambria Math" panose="02040503050406030204" pitchFamily="18" charset="0"/>
                          </a:rPr>
                          <m:t>(</m:t>
                        </m:r>
                        <m:r>
                          <a:rPr lang="en-US" altLang="en-US" sz="2400" b="1" i="1" smtClean="0">
                            <a:latin typeface="Cambria Math" panose="02040503050406030204" pitchFamily="18" charset="0"/>
                          </a:rPr>
                          <m:t>𝒚</m:t>
                        </m:r>
                        <m:r>
                          <a:rPr lang="en-US" altLang="en-US" sz="2400" b="1" i="1" smtClean="0">
                            <a:latin typeface="Cambria Math" panose="02040503050406030204" pitchFamily="18" charset="0"/>
                          </a:rPr>
                          <m:t>−</m:t>
                        </m:r>
                        <m:r>
                          <a:rPr lang="en-US" altLang="en-US" sz="2400" b="1" i="1" smtClean="0">
                            <a:latin typeface="Cambria Math" panose="02040503050406030204" pitchFamily="18" charset="0"/>
                          </a:rPr>
                          <m:t>𝒚</m:t>
                        </m:r>
                        <m:r>
                          <a:rPr lang="en-US" altLang="en-US" sz="2400" b="1" i="1" smtClean="0">
                            <a:latin typeface="Cambria Math" panose="02040503050406030204" pitchFamily="18" charset="0"/>
                          </a:rPr>
                          <m:t>)</m:t>
                        </m:r>
                      </m:e>
                    </m:nary>
                  </m:oMath>
                </a14:m>
                <a:endParaRPr lang="en-US" altLang="en-US" sz="2400" b="1" dirty="0" smtClean="0"/>
              </a:p>
              <a:p>
                <a:pPr marL="0" indent="0">
                  <a:spcBef>
                    <a:spcPct val="50000"/>
                  </a:spcBef>
                  <a:buNone/>
                </a:pPr>
                <a:r>
                  <a:rPr lang="en-US" altLang="en-US" sz="2200" dirty="0" smtClean="0"/>
                  <a:t>Total Sum of Squares (SST) = </a:t>
                </a:r>
                <a14:m>
                  <m:oMath xmlns:m="http://schemas.openxmlformats.org/officeDocument/2006/math">
                    <m:nary>
                      <m:naryPr>
                        <m:chr m:val="∑"/>
                        <m:subHide m:val="on"/>
                        <m:supHide m:val="on"/>
                        <m:ctrlPr>
                          <a:rPr lang="en-US" altLang="en-US" sz="2400" b="1" i="1">
                            <a:latin typeface="Cambria Math" panose="02040503050406030204" pitchFamily="18" charset="0"/>
                          </a:rPr>
                        </m:ctrlPr>
                      </m:naryPr>
                      <m:sub/>
                      <m:sup/>
                      <m:e>
                        <m:d>
                          <m:dPr>
                            <m:ctrlPr>
                              <a:rPr lang="en-US" altLang="en-US" sz="2400" b="1" i="1">
                                <a:latin typeface="Cambria Math" panose="02040503050406030204" pitchFamily="18" charset="0"/>
                              </a:rPr>
                            </m:ctrlPr>
                          </m:dPr>
                          <m:e>
                            <m:r>
                              <a:rPr lang="en-US" altLang="en-US" sz="2400" b="1" i="1">
                                <a:latin typeface="Cambria Math" panose="02040503050406030204" pitchFamily="18" charset="0"/>
                              </a:rPr>
                              <m:t>𝒚</m:t>
                            </m:r>
                            <m:r>
                              <a:rPr lang="en-US" altLang="en-US" sz="2400" b="1" i="1">
                                <a:latin typeface="Cambria Math" panose="02040503050406030204" pitchFamily="18" charset="0"/>
                              </a:rPr>
                              <m:t>−</m:t>
                            </m:r>
                            <m:r>
                              <a:rPr lang="en-US" altLang="en-US" sz="2400" b="1" i="1">
                                <a:latin typeface="Cambria Math" panose="02040503050406030204" pitchFamily="18" charset="0"/>
                              </a:rPr>
                              <m:t>𝒚</m:t>
                            </m:r>
                          </m:e>
                        </m:d>
                        <m:r>
                          <a:rPr lang="en-US" altLang="en-US" sz="2400" b="1" i="1" baseline="30000" smtClean="0">
                            <a:latin typeface="Cambria Math" panose="02040503050406030204" pitchFamily="18" charset="0"/>
                          </a:rPr>
                          <m:t>𝟐</m:t>
                        </m:r>
                      </m:e>
                    </m:nary>
                  </m:oMath>
                </a14:m>
                <a:r>
                  <a:rPr lang="en-US" altLang="en-US" sz="2400" b="1" dirty="0" smtClean="0"/>
                  <a:t> </a:t>
                </a:r>
                <a:r>
                  <a:rPr lang="en-US" altLang="en-US" sz="2400" dirty="0" smtClean="0"/>
                  <a:t>= </a:t>
                </a:r>
                <a:r>
                  <a:rPr lang="en-US" altLang="en-US" sz="2200" dirty="0" smtClean="0"/>
                  <a:t>SSR + SSE</a:t>
                </a:r>
              </a:p>
              <a:p>
                <a:pPr marL="0" indent="0">
                  <a:spcBef>
                    <a:spcPct val="50000"/>
                  </a:spcBef>
                  <a:buNone/>
                </a:pPr>
                <a:endParaRPr lang="en-US" altLang="en-US" b="1" dirty="0"/>
              </a:p>
              <a:p>
                <a:pPr marL="0" indent="0">
                  <a:spcBef>
                    <a:spcPct val="50000"/>
                  </a:spcBef>
                  <a:buNone/>
                </a:pPr>
                <a:r>
                  <a:rPr lang="en-US" altLang="en-US" sz="2000" dirty="0" smtClean="0"/>
                  <a:t>where</a:t>
                </a:r>
              </a:p>
              <a:p>
                <a:pPr marL="0" indent="0">
                  <a:spcBef>
                    <a:spcPct val="50000"/>
                  </a:spcBef>
                  <a:spcAft>
                    <a:spcPts val="600"/>
                  </a:spcAft>
                  <a:buNone/>
                </a:pPr>
                <a:r>
                  <a:rPr lang="en-US" altLang="en-US" sz="2000" dirty="0" smtClean="0"/>
                  <a:t>      </a:t>
                </a:r>
                <a:r>
                  <a:rPr lang="cy-GB" altLang="en-US" sz="2000" dirty="0" smtClean="0"/>
                  <a:t>y</a:t>
                </a:r>
                <a:r>
                  <a:rPr lang="en-US" altLang="en-US" sz="2000" dirty="0" smtClean="0">
                    <a:latin typeface="Arial" panose="020B0604020202020204" pitchFamily="34" charset="0"/>
                    <a:cs typeface="Arial" panose="020B0604020202020204" pitchFamily="34" charset="0"/>
                  </a:rPr>
                  <a:t>    </a:t>
                </a:r>
                <a:r>
                  <a:rPr lang="en-US" altLang="en-US" sz="2000" dirty="0" smtClean="0"/>
                  <a:t>= observed</a:t>
                </a:r>
              </a:p>
              <a:p>
                <a:pPr marL="0" indent="0">
                  <a:spcBef>
                    <a:spcPct val="50000"/>
                  </a:spcBef>
                  <a:spcAft>
                    <a:spcPts val="600"/>
                  </a:spcAft>
                  <a:buNone/>
                </a:pPr>
                <a:r>
                  <a:rPr lang="cy-GB" altLang="en-US" sz="2000" dirty="0" smtClean="0"/>
                  <a:t>      y    </a:t>
                </a:r>
                <a:r>
                  <a:rPr lang="en-US" altLang="en-US" sz="2000" dirty="0" smtClean="0"/>
                  <a:t>= predicted </a:t>
                </a:r>
              </a:p>
              <a:p>
                <a:pPr marL="0" indent="0">
                  <a:spcBef>
                    <a:spcPct val="50000"/>
                  </a:spcBef>
                  <a:spcAft>
                    <a:spcPts val="600"/>
                  </a:spcAft>
                  <a:buNone/>
                </a:pPr>
                <a:r>
                  <a:rPr lang="en-US" altLang="en-US" sz="2000" dirty="0"/>
                  <a:t> </a:t>
                </a:r>
                <a:r>
                  <a:rPr lang="en-US" altLang="en-US" sz="2000" dirty="0" smtClean="0"/>
                  <a:t>     y    = population mean</a:t>
                </a:r>
              </a:p>
              <a:p>
                <a:pPr marL="0" indent="0">
                  <a:spcBef>
                    <a:spcPct val="50000"/>
                  </a:spcBef>
                  <a:buNone/>
                </a:pPr>
                <a:endParaRPr lang="en-US" altLang="en-US" sz="1600"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46404" y="1828801"/>
                <a:ext cx="7435596" cy="4800599"/>
              </a:xfrm>
              <a:blipFill rotWithShape="0">
                <a:blip r:embed="rId3"/>
                <a:stretch>
                  <a:fillRect l="-1066" t="-12690"/>
                </a:stretch>
              </a:blipFill>
            </p:spPr>
            <p:txBody>
              <a:bodyPr/>
              <a:lstStyle/>
              <a:p>
                <a:r>
                  <a:rPr lang="en-US">
                    <a:noFill/>
                  </a:rPr>
                  <a:t> </a:t>
                </a:r>
              </a:p>
            </p:txBody>
          </p:sp>
        </mc:Fallback>
      </mc:AlternateContent>
      <p:cxnSp>
        <p:nvCxnSpPr>
          <p:cNvPr id="19" name="Straight Connector 18"/>
          <p:cNvCxnSpPr/>
          <p:nvPr/>
        </p:nvCxnSpPr>
        <p:spPr>
          <a:xfrm>
            <a:off x="5881806" y="3048000"/>
            <a:ext cx="152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6672798" y="1838446"/>
            <a:ext cx="152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034206" y="1700967"/>
            <a:ext cx="324128" cy="369332"/>
          </a:xfrm>
          <a:prstGeom prst="rect">
            <a:avLst/>
          </a:prstGeom>
          <a:noFill/>
        </p:spPr>
        <p:txBody>
          <a:bodyPr wrap="none" rtlCol="0">
            <a:spAutoFit/>
          </a:bodyPr>
          <a:lstStyle/>
          <a:p>
            <a:r>
              <a:rPr lang="en-US" b="1" dirty="0" smtClean="0"/>
              <a:t>^</a:t>
            </a:r>
            <a:endParaRPr lang="en-US" b="1" dirty="0"/>
          </a:p>
        </p:txBody>
      </p:sp>
      <p:sp>
        <p:nvSpPr>
          <p:cNvPr id="22" name="TextBox 21"/>
          <p:cNvSpPr txBox="1"/>
          <p:nvPr/>
        </p:nvSpPr>
        <p:spPr>
          <a:xfrm>
            <a:off x="5996106" y="2290286"/>
            <a:ext cx="324128" cy="369332"/>
          </a:xfrm>
          <a:prstGeom prst="rect">
            <a:avLst/>
          </a:prstGeom>
          <a:noFill/>
        </p:spPr>
        <p:txBody>
          <a:bodyPr wrap="none" rtlCol="0">
            <a:spAutoFit/>
          </a:bodyPr>
          <a:lstStyle/>
          <a:p>
            <a:r>
              <a:rPr lang="en-US" b="1" dirty="0" smtClean="0"/>
              <a:t>^</a:t>
            </a:r>
            <a:endParaRPr lang="en-US" b="1" dirty="0"/>
          </a:p>
        </p:txBody>
      </p:sp>
      <p:cxnSp>
        <p:nvCxnSpPr>
          <p:cNvPr id="23" name="Straight Connector 22"/>
          <p:cNvCxnSpPr/>
          <p:nvPr/>
        </p:nvCxnSpPr>
        <p:spPr>
          <a:xfrm>
            <a:off x="1457464" y="5509340"/>
            <a:ext cx="152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371600" y="4800600"/>
            <a:ext cx="324128" cy="369332"/>
          </a:xfrm>
          <a:prstGeom prst="rect">
            <a:avLst/>
          </a:prstGeom>
          <a:noFill/>
        </p:spPr>
        <p:txBody>
          <a:bodyPr wrap="none" rtlCol="0">
            <a:spAutoFit/>
          </a:bodyPr>
          <a:lstStyle/>
          <a:p>
            <a:r>
              <a:rPr lang="en-US" b="1" dirty="0" smtClean="0"/>
              <a:t>^</a:t>
            </a:r>
            <a:endParaRPr lang="en-US" b="1" dirty="0"/>
          </a:p>
        </p:txBody>
      </p:sp>
    </p:spTree>
    <p:extLst>
      <p:ext uri="{BB962C8B-B14F-4D97-AF65-F5344CB8AC3E}">
        <p14:creationId xmlns:p14="http://schemas.microsoft.com/office/powerpoint/2010/main" val="35181501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Resources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46404" y="1828801"/>
                <a:ext cx="4633815" cy="4267199"/>
              </a:xfrm>
              <a:ln>
                <a:noFill/>
              </a:ln>
            </p:spPr>
            <p:style>
              <a:lnRef idx="2">
                <a:schemeClr val="dk1"/>
              </a:lnRef>
              <a:fillRef idx="1">
                <a:schemeClr val="lt1"/>
              </a:fillRef>
              <a:effectRef idx="0">
                <a:schemeClr val="dk1"/>
              </a:effectRef>
              <a:fontRef idx="minor">
                <a:schemeClr val="dk1"/>
              </a:fontRef>
            </p:style>
            <p:txBody>
              <a:bodyPr>
                <a:normAutofit/>
              </a:bodyPr>
              <a:lstStyle/>
              <a:p>
                <a:pPr marL="0" indent="0">
                  <a:spcBef>
                    <a:spcPct val="50000"/>
                  </a:spcBef>
                  <a:buNone/>
                </a:pPr>
                <a:endParaRPr lang="en-US" altLang="en-US" sz="800" dirty="0" smtClean="0"/>
              </a:p>
              <a:p>
                <a:pPr marL="0" indent="0">
                  <a:lnSpc>
                    <a:spcPct val="100000"/>
                  </a:lnSpc>
                  <a:spcBef>
                    <a:spcPts val="0"/>
                  </a:spcBef>
                  <a:spcAft>
                    <a:spcPts val="0"/>
                  </a:spcAft>
                  <a:buNone/>
                </a:pPr>
                <a:r>
                  <a:rPr lang="en-US" altLang="en-US" sz="2200" dirty="0" smtClean="0"/>
                  <a:t>Root Mean Square Error = </a:t>
                </a:r>
              </a:p>
              <a:p>
                <a:pPr marL="0" indent="0">
                  <a:spcBef>
                    <a:spcPct val="50000"/>
                  </a:spcBef>
                  <a:buNone/>
                </a:pPr>
                <a:endParaRPr lang="en-US" altLang="en-US" sz="1100" dirty="0" smtClean="0"/>
              </a:p>
              <a:p>
                <a:pPr marL="0" indent="0">
                  <a:spcBef>
                    <a:spcPct val="50000"/>
                  </a:spcBef>
                  <a:buNone/>
                </a:pPr>
                <a:r>
                  <a:rPr lang="en-US" altLang="en-US" sz="2200" dirty="0" smtClean="0"/>
                  <a:t>R</a:t>
                </a:r>
                <a:r>
                  <a:rPr lang="en-US" altLang="en-US" sz="2200" baseline="30000" dirty="0" smtClean="0"/>
                  <a:t>2 </a:t>
                </a:r>
                <a:r>
                  <a:rPr lang="en-US" altLang="en-US" sz="2200" dirty="0" smtClean="0"/>
                  <a:t>=</a:t>
                </a:r>
              </a:p>
              <a:p>
                <a:pPr marL="0" indent="0">
                  <a:spcBef>
                    <a:spcPct val="50000"/>
                  </a:spcBef>
                  <a:buNone/>
                </a:pPr>
                <a:endParaRPr lang="en-US" altLang="en-US" sz="800" dirty="0" smtClean="0"/>
              </a:p>
              <a:p>
                <a:pPr marL="0" indent="0">
                  <a:spcBef>
                    <a:spcPct val="50000"/>
                  </a:spcBef>
                  <a:buNone/>
                </a:pPr>
                <a:r>
                  <a:rPr lang="en-US" altLang="en-US" sz="2200" dirty="0" smtClean="0"/>
                  <a:t>R</a:t>
                </a:r>
                <a:r>
                  <a:rPr lang="en-US" altLang="en-US" sz="2200" baseline="30000" dirty="0" smtClean="0"/>
                  <a:t>2 </a:t>
                </a:r>
                <a:r>
                  <a:rPr lang="en-US" altLang="en-US" sz="2200" dirty="0"/>
                  <a:t>(</a:t>
                </a:r>
                <a:r>
                  <a:rPr lang="en-US" altLang="en-US" sz="2200" dirty="0" err="1"/>
                  <a:t>adj</a:t>
                </a:r>
                <a:r>
                  <a:rPr lang="en-US" altLang="en-US" sz="2200" dirty="0"/>
                  <a:t>) =</a:t>
                </a:r>
                <a14:m>
                  <m:oMath xmlns:m="http://schemas.openxmlformats.org/officeDocument/2006/math">
                    <m:r>
                      <a:rPr lang="en-US" altLang="en-US" sz="2200" b="0">
                        <a:latin typeface="Cambria Math" panose="02040503050406030204" pitchFamily="18" charset="0"/>
                      </a:rPr>
                      <m:t> </m:t>
                    </m:r>
                    <m:r>
                      <a:rPr lang="en-US" altLang="en-US" sz="2200" b="1" i="1">
                        <a:latin typeface="Cambria Math" panose="02040503050406030204" pitchFamily="18" charset="0"/>
                      </a:rPr>
                      <m:t>𝟏</m:t>
                    </m:r>
                    <m:r>
                      <a:rPr lang="en-US" altLang="en-US" sz="2200" b="1" i="1">
                        <a:latin typeface="Cambria Math" panose="02040503050406030204" pitchFamily="18" charset="0"/>
                      </a:rPr>
                      <m:t>−</m:t>
                    </m:r>
                    <m:d>
                      <m:dPr>
                        <m:ctrlPr>
                          <a:rPr lang="en-US" altLang="en-US" sz="2200" b="1" i="1">
                            <a:latin typeface="Cambria Math" panose="02040503050406030204" pitchFamily="18" charset="0"/>
                          </a:rPr>
                        </m:ctrlPr>
                      </m:dPr>
                      <m:e>
                        <m:f>
                          <m:fPr>
                            <m:ctrlPr>
                              <a:rPr lang="en-US" altLang="en-US" sz="2200" b="1" i="1">
                                <a:latin typeface="Cambria Math" panose="02040503050406030204" pitchFamily="18" charset="0"/>
                              </a:rPr>
                            </m:ctrlPr>
                          </m:fPr>
                          <m:num>
                            <m:r>
                              <a:rPr lang="en-US" altLang="en-US" sz="2200" b="1" i="1" smtClean="0">
                                <a:latin typeface="Cambria Math" panose="02040503050406030204" pitchFamily="18" charset="0"/>
                              </a:rPr>
                              <m:t>𝑵</m:t>
                            </m:r>
                            <m:r>
                              <a:rPr lang="en-US" altLang="en-US" sz="2200" b="1" i="1">
                                <a:latin typeface="Cambria Math" panose="02040503050406030204" pitchFamily="18" charset="0"/>
                              </a:rPr>
                              <m:t>−</m:t>
                            </m:r>
                            <m:r>
                              <a:rPr lang="en-US" altLang="en-US" sz="2200" b="1" i="1">
                                <a:latin typeface="Cambria Math" panose="02040503050406030204" pitchFamily="18" charset="0"/>
                              </a:rPr>
                              <m:t>𝟏</m:t>
                            </m:r>
                          </m:num>
                          <m:den>
                            <m:r>
                              <a:rPr lang="en-US" altLang="en-US" sz="2200" b="1" i="1" smtClean="0">
                                <a:latin typeface="Cambria Math" panose="02040503050406030204" pitchFamily="18" charset="0"/>
                              </a:rPr>
                              <m:t>𝑵</m:t>
                            </m:r>
                            <m:r>
                              <a:rPr lang="en-US" altLang="en-US" sz="2200" b="1" i="1">
                                <a:latin typeface="Cambria Math" panose="02040503050406030204" pitchFamily="18" charset="0"/>
                              </a:rPr>
                              <m:t>−</m:t>
                            </m:r>
                            <m:r>
                              <a:rPr lang="en-US" altLang="en-US" sz="2200" b="1" i="1" smtClean="0">
                                <a:latin typeface="Cambria Math" panose="02040503050406030204" pitchFamily="18" charset="0"/>
                              </a:rPr>
                              <m:t>𝑲</m:t>
                            </m:r>
                            <m:r>
                              <a:rPr lang="en-US" altLang="en-US" sz="2200" b="1" i="1">
                                <a:latin typeface="Cambria Math" panose="02040503050406030204" pitchFamily="18" charset="0"/>
                              </a:rPr>
                              <m:t>−</m:t>
                            </m:r>
                            <m:r>
                              <a:rPr lang="en-US" altLang="en-US" sz="2200" b="1" i="1">
                                <a:latin typeface="Cambria Math" panose="02040503050406030204" pitchFamily="18" charset="0"/>
                              </a:rPr>
                              <m:t>𝟏</m:t>
                            </m:r>
                          </m:den>
                        </m:f>
                      </m:e>
                    </m:d>
                    <m:f>
                      <m:fPr>
                        <m:ctrlPr>
                          <a:rPr lang="en-US" altLang="en-US" sz="2200" b="1" i="1">
                            <a:latin typeface="Cambria Math" panose="02040503050406030204" pitchFamily="18" charset="0"/>
                          </a:rPr>
                        </m:ctrlPr>
                      </m:fPr>
                      <m:num>
                        <m:r>
                          <a:rPr lang="en-US" altLang="en-US" sz="2200" b="1" i="1">
                            <a:latin typeface="Cambria Math" panose="02040503050406030204" pitchFamily="18" charset="0"/>
                          </a:rPr>
                          <m:t>𝑺𝑺𝑬</m:t>
                        </m:r>
                      </m:num>
                      <m:den>
                        <m:r>
                          <a:rPr lang="en-US" altLang="en-US" sz="2200" b="1" i="1">
                            <a:latin typeface="Cambria Math" panose="02040503050406030204" pitchFamily="18" charset="0"/>
                          </a:rPr>
                          <m:t>𝑺𝑺𝑻</m:t>
                        </m:r>
                      </m:den>
                    </m:f>
                  </m:oMath>
                </a14:m>
                <a:endParaRPr lang="en-US" altLang="en-US" sz="1600" b="1" dirty="0" smtClean="0"/>
              </a:p>
              <a:p>
                <a:pPr marL="0" indent="0">
                  <a:spcBef>
                    <a:spcPct val="50000"/>
                  </a:spcBef>
                  <a:buNone/>
                </a:pPr>
                <a:endParaRPr lang="en-US" altLang="en-US" sz="1600" dirty="0" smtClean="0"/>
              </a:p>
              <a:p>
                <a:pPr marL="0" indent="0">
                  <a:spcBef>
                    <a:spcPct val="50000"/>
                  </a:spcBef>
                  <a:buNone/>
                </a:pPr>
                <a:r>
                  <a:rPr lang="en-US" altLang="en-US" sz="2200" dirty="0" smtClean="0"/>
                  <a:t>Residual </a:t>
                </a:r>
                <a:r>
                  <a:rPr lang="en-US" altLang="en-US" sz="2200" dirty="0"/>
                  <a:t>Standard Error = </a:t>
                </a:r>
              </a:p>
              <a:p>
                <a:pPr marL="0" indent="0">
                  <a:spcBef>
                    <a:spcPct val="50000"/>
                  </a:spcBef>
                  <a:buNone/>
                </a:pPr>
                <a:r>
                  <a:rPr lang="en-US" sz="2200" dirty="0" smtClean="0"/>
                  <a:t>t = </a:t>
                </a:r>
                <a14:m>
                  <m:oMath xmlns:m="http://schemas.openxmlformats.org/officeDocument/2006/math">
                    <m:f>
                      <m:fPr>
                        <m:ctrlPr>
                          <a:rPr lang="el-GR" sz="2800" b="1" i="1" dirty="0">
                            <a:latin typeface="Cambria Math" panose="02040503050406030204" pitchFamily="18" charset="0"/>
                          </a:rPr>
                        </m:ctrlPr>
                      </m:fPr>
                      <m:num>
                        <m:r>
                          <a:rPr lang="el-GR" sz="2800" b="1" i="1" dirty="0">
                            <a:latin typeface="Cambria Math" panose="02040503050406030204" pitchFamily="18" charset="0"/>
                          </a:rPr>
                          <m:t>𝜷</m:t>
                        </m:r>
                      </m:num>
                      <m:den>
                        <m:r>
                          <a:rPr lang="en-US" sz="2800" b="1" i="1" dirty="0">
                            <a:latin typeface="Cambria Math" panose="02040503050406030204" pitchFamily="18" charset="0"/>
                          </a:rPr>
                          <m:t>𝑺𝑬</m:t>
                        </m:r>
                        <m:r>
                          <a:rPr lang="el-GR" sz="2800" b="1" i="1" baseline="-25000" dirty="0">
                            <a:latin typeface="Cambria Math" panose="02040503050406030204" pitchFamily="18" charset="0"/>
                          </a:rPr>
                          <m:t>𝜷</m:t>
                        </m:r>
                      </m:den>
                    </m:f>
                  </m:oMath>
                </a14:m>
                <a:r>
                  <a:rPr lang="en-US" altLang="en-US" sz="2200" dirty="0"/>
                  <a:t> </a:t>
                </a:r>
              </a:p>
              <a:p>
                <a:pPr marL="0" indent="0">
                  <a:spcBef>
                    <a:spcPct val="50000"/>
                  </a:spcBef>
                  <a:buNone/>
                </a:pPr>
                <a:endParaRPr lang="en-US" altLang="en-US" sz="1600"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46404" y="1828801"/>
                <a:ext cx="4633815" cy="4267199"/>
              </a:xfrm>
              <a:blipFill rotWithShape="0">
                <a:blip r:embed="rId3"/>
                <a:stretch>
                  <a:fillRect l="-171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4419600" y="1926500"/>
                <a:ext cx="1160619" cy="47083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ad>
                        <m:radPr>
                          <m:degHide m:val="on"/>
                          <m:ctrlPr>
                            <a:rPr lang="en-US" altLang="en-US" sz="2200" b="1" i="1">
                              <a:latin typeface="Cambria Math" panose="02040503050406030204" pitchFamily="18" charset="0"/>
                            </a:rPr>
                          </m:ctrlPr>
                        </m:radPr>
                        <m:deg/>
                        <m:e>
                          <m:r>
                            <a:rPr lang="en-US" altLang="en-US" sz="2200" b="1" i="1">
                              <a:latin typeface="Cambria Math" panose="02040503050406030204" pitchFamily="18" charset="0"/>
                            </a:rPr>
                            <m:t>𝑴𝑺𝑬</m:t>
                          </m:r>
                        </m:e>
                      </m:rad>
                    </m:oMath>
                  </m:oMathPara>
                </a14:m>
                <a:endParaRPr lang="en-US" sz="2200" dirty="0"/>
              </a:p>
            </p:txBody>
          </p:sp>
        </mc:Choice>
        <mc:Fallback xmlns="">
          <p:sp>
            <p:nvSpPr>
              <p:cNvPr id="4" name="Rectangle 3"/>
              <p:cNvSpPr>
                <a:spLocks noRot="1" noChangeAspect="1" noMove="1" noResize="1" noEditPoints="1" noAdjustHandles="1" noChangeArrowheads="1" noChangeShapeType="1" noTextEdit="1"/>
              </p:cNvSpPr>
              <p:nvPr/>
            </p:nvSpPr>
            <p:spPr>
              <a:xfrm>
                <a:off x="4419600" y="1926500"/>
                <a:ext cx="1160619" cy="470835"/>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p:cNvSpPr/>
              <p:nvPr/>
            </p:nvSpPr>
            <p:spPr>
              <a:xfrm>
                <a:off x="1371600" y="2621225"/>
                <a:ext cx="1160619" cy="72834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en-US" sz="2200" b="1" i="1" smtClean="0">
                              <a:latin typeface="Cambria Math" panose="02040503050406030204" pitchFamily="18" charset="0"/>
                            </a:rPr>
                          </m:ctrlPr>
                        </m:fPr>
                        <m:num>
                          <m:r>
                            <a:rPr lang="en-US" altLang="en-US" sz="2200" b="1" i="1" smtClean="0">
                              <a:latin typeface="Cambria Math" panose="02040503050406030204" pitchFamily="18" charset="0"/>
                            </a:rPr>
                            <m:t>𝑺𝑺𝑹</m:t>
                          </m:r>
                        </m:num>
                        <m:den>
                          <m:r>
                            <a:rPr lang="en-US" altLang="en-US" sz="2200" b="1" i="1" smtClean="0">
                              <a:latin typeface="Cambria Math" panose="02040503050406030204" pitchFamily="18" charset="0"/>
                            </a:rPr>
                            <m:t>𝑺𝑺𝑻</m:t>
                          </m:r>
                        </m:den>
                      </m:f>
                    </m:oMath>
                  </m:oMathPara>
                </a14:m>
                <a:endParaRPr lang="en-US" sz="2200" dirty="0"/>
              </a:p>
            </p:txBody>
          </p:sp>
        </mc:Choice>
        <mc:Fallback xmlns="">
          <p:sp>
            <p:nvSpPr>
              <p:cNvPr id="18" name="Rectangle 17"/>
              <p:cNvSpPr>
                <a:spLocks noRot="1" noChangeAspect="1" noMove="1" noResize="1" noEditPoints="1" noAdjustHandles="1" noChangeArrowheads="1" noChangeShapeType="1" noTextEdit="1"/>
              </p:cNvSpPr>
              <p:nvPr/>
            </p:nvSpPr>
            <p:spPr>
              <a:xfrm>
                <a:off x="1371600" y="2621225"/>
                <a:ext cx="1160619" cy="728341"/>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6144099" y="2621225"/>
                <a:ext cx="2071785" cy="1754326"/>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a:spcBef>
                    <a:spcPct val="50000"/>
                  </a:spcBef>
                </a:pPr>
                <a:r>
                  <a:rPr lang="en-US" altLang="en-US" dirty="0" smtClean="0"/>
                  <a:t>N = number of observations  </a:t>
                </a:r>
              </a:p>
              <a:p>
                <a:pPr>
                  <a:spcBef>
                    <a:spcPct val="50000"/>
                  </a:spcBef>
                </a:pPr>
                <a:r>
                  <a:rPr lang="en-US" altLang="en-US" dirty="0" smtClean="0"/>
                  <a:t>K = number of variables</a:t>
                </a:r>
              </a:p>
              <a:p>
                <a:pPr>
                  <a:spcBef>
                    <a:spcPct val="50000"/>
                  </a:spcBef>
                </a:pPr>
                <a14:m>
                  <m:oMath xmlns:m="http://schemas.openxmlformats.org/officeDocument/2006/math">
                    <m:r>
                      <a:rPr lang="el-GR" i="1" dirty="0">
                        <a:latin typeface="Cambria Math" panose="02040503050406030204" pitchFamily="18" charset="0"/>
                      </a:rPr>
                      <m:t>𝛽</m:t>
                    </m:r>
                  </m:oMath>
                </a14:m>
                <a:r>
                  <a:rPr lang="en-US" altLang="en-US" dirty="0"/>
                  <a:t>= </a:t>
                </a:r>
                <a:r>
                  <a:rPr lang="en-US" altLang="en-US" dirty="0" smtClean="0"/>
                  <a:t>coefficient</a:t>
                </a:r>
                <a:endParaRPr lang="en-US" altLang="en-US" dirty="0"/>
              </a:p>
            </p:txBody>
          </p:sp>
        </mc:Choice>
        <mc:Fallback xmlns="">
          <p:sp>
            <p:nvSpPr>
              <p:cNvPr id="11" name="Rectangle 10"/>
              <p:cNvSpPr>
                <a:spLocks noRot="1" noChangeAspect="1" noMove="1" noResize="1" noEditPoints="1" noAdjustHandles="1" noChangeArrowheads="1" noChangeShapeType="1" noTextEdit="1"/>
              </p:cNvSpPr>
              <p:nvPr/>
            </p:nvSpPr>
            <p:spPr>
              <a:xfrm>
                <a:off x="6144099" y="2621225"/>
                <a:ext cx="2071785" cy="1754326"/>
              </a:xfrm>
              <a:prstGeom prst="rect">
                <a:avLst/>
              </a:prstGeom>
              <a:blipFill rotWithShape="0">
                <a:blip r:embed="rId6"/>
                <a:stretch>
                  <a:fillRect l="-2339" t="-1724" b="-4138"/>
                </a:stretch>
              </a:blip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4411630" y="4229100"/>
                <a:ext cx="1200649" cy="109267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ad>
                        <m:radPr>
                          <m:degHide m:val="on"/>
                          <m:ctrlPr>
                            <a:rPr lang="en-US" sz="2200" b="1" i="1" smtClean="0">
                              <a:latin typeface="Cambria Math" panose="02040503050406030204" pitchFamily="18" charset="0"/>
                            </a:rPr>
                          </m:ctrlPr>
                        </m:radPr>
                        <m:deg/>
                        <m:e>
                          <m:f>
                            <m:fPr>
                              <m:ctrlPr>
                                <a:rPr lang="en-US" sz="2200" b="1" i="1" smtClean="0">
                                  <a:latin typeface="Cambria Math" panose="02040503050406030204" pitchFamily="18" charset="0"/>
                                </a:rPr>
                              </m:ctrlPr>
                            </m:fPr>
                            <m:num>
                              <m:r>
                                <a:rPr lang="en-US" sz="2200" b="1" i="1" smtClean="0">
                                  <a:latin typeface="Cambria Math" panose="02040503050406030204" pitchFamily="18" charset="0"/>
                                </a:rPr>
                                <m:t>𝑺𝑺𝑬</m:t>
                              </m:r>
                            </m:num>
                            <m:den>
                              <m:r>
                                <a:rPr lang="en-US" sz="2200" b="1" i="1" smtClean="0">
                                  <a:latin typeface="Cambria Math" panose="02040503050406030204" pitchFamily="18" charset="0"/>
                                </a:rPr>
                                <m:t>𝑵</m:t>
                              </m:r>
                              <m:r>
                                <a:rPr lang="en-US" sz="2200" b="1" i="1" smtClean="0">
                                  <a:latin typeface="Cambria Math" panose="02040503050406030204" pitchFamily="18" charset="0"/>
                                </a:rPr>
                                <m:t>−</m:t>
                              </m:r>
                              <m:r>
                                <a:rPr lang="en-US" sz="2200" b="1" i="1" smtClean="0">
                                  <a:latin typeface="Cambria Math" panose="02040503050406030204" pitchFamily="18" charset="0"/>
                                </a:rPr>
                                <m:t>𝟐</m:t>
                              </m:r>
                            </m:den>
                          </m:f>
                        </m:e>
                      </m:rad>
                    </m:oMath>
                  </m:oMathPara>
                </a14:m>
                <a:endParaRPr lang="en-US" sz="2200" b="1" dirty="0"/>
              </a:p>
            </p:txBody>
          </p:sp>
        </mc:Choice>
        <mc:Fallback xmlns="">
          <p:sp>
            <p:nvSpPr>
              <p:cNvPr id="12" name="TextBox 11"/>
              <p:cNvSpPr txBox="1">
                <a:spLocks noRot="1" noChangeAspect="1" noMove="1" noResize="1" noEditPoints="1" noAdjustHandles="1" noChangeArrowheads="1" noChangeShapeType="1" noTextEdit="1"/>
              </p:cNvSpPr>
              <p:nvPr/>
            </p:nvSpPr>
            <p:spPr>
              <a:xfrm>
                <a:off x="4411630" y="4229100"/>
                <a:ext cx="1200649" cy="1092671"/>
              </a:xfrm>
              <a:prstGeom prst="rect">
                <a:avLst/>
              </a:prstGeom>
              <a:blipFill rotWithShape="0">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4477135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Resources - ANOVA</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1981200"/>
            <a:ext cx="7722108" cy="3534414"/>
          </a:xfrm>
          <a:prstGeom prst="rect">
            <a:avLst/>
          </a:prstGeom>
        </p:spPr>
      </p:pic>
      <p:sp>
        <p:nvSpPr>
          <p:cNvPr id="6" name="Rectangle 5"/>
          <p:cNvSpPr/>
          <p:nvPr/>
        </p:nvSpPr>
        <p:spPr>
          <a:xfrm>
            <a:off x="457200" y="5374605"/>
            <a:ext cx="7975854" cy="861774"/>
          </a:xfrm>
          <a:prstGeom prst="rect">
            <a:avLst/>
          </a:prstGeom>
          <a:ln w="28575">
            <a:noFill/>
          </a:ln>
        </p:spPr>
        <p:txBody>
          <a:bodyPr wrap="square">
            <a:spAutoFit/>
          </a:bodyPr>
          <a:lstStyle/>
          <a:p>
            <a:pPr>
              <a:spcBef>
                <a:spcPct val="50000"/>
              </a:spcBef>
            </a:pPr>
            <a:r>
              <a:rPr lang="en-US" altLang="en-US" sz="2000" dirty="0"/>
              <a:t>w</a:t>
            </a:r>
            <a:r>
              <a:rPr lang="en-US" altLang="en-US" sz="2000" dirty="0" smtClean="0"/>
              <a:t>here</a:t>
            </a:r>
          </a:p>
          <a:p>
            <a:pPr>
              <a:spcBef>
                <a:spcPct val="50000"/>
              </a:spcBef>
            </a:pPr>
            <a:r>
              <a:rPr lang="en-US" altLang="en-US" sz="2000" dirty="0"/>
              <a:t> </a:t>
            </a:r>
            <a:r>
              <a:rPr lang="en-US" altLang="en-US" sz="2000" dirty="0" smtClean="0"/>
              <a:t>     </a:t>
            </a:r>
            <a:r>
              <a:rPr lang="en-US" altLang="en-US" dirty="0" smtClean="0"/>
              <a:t>N = number of observations             K = number of variables</a:t>
            </a:r>
            <a:endParaRPr lang="en-US" altLang="en-US" dirty="0"/>
          </a:p>
        </p:txBody>
      </p:sp>
      <p:sp>
        <p:nvSpPr>
          <p:cNvPr id="10" name="Rectangle 9"/>
          <p:cNvSpPr/>
          <p:nvPr/>
        </p:nvSpPr>
        <p:spPr>
          <a:xfrm>
            <a:off x="-10236" y="6642556"/>
            <a:ext cx="6163056" cy="215444"/>
          </a:xfrm>
          <a:prstGeom prst="rect">
            <a:avLst/>
          </a:prstGeom>
        </p:spPr>
        <p:txBody>
          <a:bodyPr wrap="square">
            <a:spAutoFit/>
          </a:bodyPr>
          <a:lstStyle/>
          <a:p>
            <a:r>
              <a:rPr lang="en-US" sz="800" dirty="0"/>
              <a:t>https://www3.nd.edu/~rwilliam/stats2/l02.pdf</a:t>
            </a:r>
          </a:p>
        </p:txBody>
      </p:sp>
    </p:spTree>
    <p:extLst>
      <p:ext uri="{BB962C8B-B14F-4D97-AF65-F5344CB8AC3E}">
        <p14:creationId xmlns:p14="http://schemas.microsoft.com/office/powerpoint/2010/main" val="30365989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References</a:t>
            </a:r>
            <a:endParaRPr lang="en-US" dirty="0"/>
          </a:p>
        </p:txBody>
      </p:sp>
      <p:sp>
        <p:nvSpPr>
          <p:cNvPr id="3" name="Content Placeholder 2"/>
          <p:cNvSpPr>
            <a:spLocks noGrp="1"/>
          </p:cNvSpPr>
          <p:nvPr>
            <p:ph idx="1"/>
          </p:nvPr>
        </p:nvSpPr>
        <p:spPr>
          <a:xfrm>
            <a:off x="946404" y="1828801"/>
            <a:ext cx="6446520" cy="4495799"/>
          </a:xfrm>
        </p:spPr>
        <p:txBody>
          <a:bodyPr>
            <a:normAutofit lnSpcReduction="10000"/>
          </a:bodyPr>
          <a:lstStyle/>
          <a:p>
            <a:pPr marL="0" indent="0">
              <a:buNone/>
            </a:pPr>
            <a:r>
              <a:rPr lang="en-US" sz="1500" dirty="0" smtClean="0"/>
              <a:t>Bishop, T.F.A, A.B. </a:t>
            </a:r>
            <a:r>
              <a:rPr lang="en-US" sz="1500" dirty="0" err="1" smtClean="0"/>
              <a:t>McBratney</a:t>
            </a:r>
            <a:r>
              <a:rPr lang="en-US" sz="1500" dirty="0" smtClean="0"/>
              <a:t>. 2001. A comparison of prediction methods for the creation of field-extent soil property maps. </a:t>
            </a:r>
            <a:r>
              <a:rPr lang="en-US" sz="1500" dirty="0" err="1" smtClean="0"/>
              <a:t>Geoderma</a:t>
            </a:r>
            <a:r>
              <a:rPr lang="en-US" sz="1500" dirty="0" smtClean="0"/>
              <a:t>. 103: 1-2, 149-160.</a:t>
            </a:r>
          </a:p>
          <a:p>
            <a:pPr marL="0" indent="0">
              <a:buNone/>
            </a:pPr>
            <a:r>
              <a:rPr lang="en-US" altLang="en-US" sz="1500" dirty="0"/>
              <a:t>Faraway, J. J. 2002. Practical regression and </a:t>
            </a:r>
            <a:r>
              <a:rPr lang="en-US" altLang="en-US" sz="1500" dirty="0" err="1"/>
              <a:t>anova</a:t>
            </a:r>
            <a:r>
              <a:rPr lang="en-US" altLang="en-US" sz="1500" dirty="0"/>
              <a:t> using R. </a:t>
            </a:r>
            <a:r>
              <a:rPr lang="en-US" altLang="en-US" sz="1500" dirty="0" smtClean="0"/>
              <a:t> &lt;https</a:t>
            </a:r>
            <a:r>
              <a:rPr lang="en-US" altLang="en-US" sz="1500" dirty="0"/>
              <a:t>://cran.r-project.org/doc/contrib/Faraway-PRA.pdf</a:t>
            </a:r>
            <a:r>
              <a:rPr lang="en-US" altLang="en-US" sz="1500" dirty="0" smtClean="0"/>
              <a:t>&gt;.</a:t>
            </a:r>
          </a:p>
          <a:p>
            <a:pPr marL="0" indent="0">
              <a:buNone/>
            </a:pPr>
            <a:r>
              <a:rPr lang="en-US" altLang="en-US" sz="1500" dirty="0" smtClean="0"/>
              <a:t>Holland, S. 2011. Data analysis in geosciences</a:t>
            </a:r>
            <a:r>
              <a:rPr lang="en-US" altLang="en-US" sz="1500" dirty="0"/>
              <a:t>. </a:t>
            </a:r>
            <a:r>
              <a:rPr lang="en-US" altLang="en-US" sz="1500" dirty="0" smtClean="0"/>
              <a:t> &lt;http</a:t>
            </a:r>
            <a:r>
              <a:rPr lang="en-US" altLang="en-US" sz="1500" dirty="0"/>
              <a:t>://</a:t>
            </a:r>
            <a:r>
              <a:rPr lang="en-US" altLang="en-US" sz="1500" dirty="0" smtClean="0"/>
              <a:t>strata.uga.edu/6370/rtips/regressionPlots.html&gt;</a:t>
            </a:r>
            <a:endParaRPr lang="en-US" altLang="en-US" sz="1500" dirty="0"/>
          </a:p>
          <a:p>
            <a:pPr marL="0" indent="0">
              <a:buNone/>
            </a:pPr>
            <a:r>
              <a:rPr lang="en-US" sz="1500" dirty="0" smtClean="0"/>
              <a:t>Seybold, C.A., P.R. </a:t>
            </a:r>
            <a:r>
              <a:rPr lang="en-US" sz="1500" dirty="0" err="1" smtClean="0"/>
              <a:t>Finnell</a:t>
            </a:r>
            <a:r>
              <a:rPr lang="en-US" sz="1500" dirty="0" smtClean="0"/>
              <a:t>, M.A. </a:t>
            </a:r>
            <a:r>
              <a:rPr lang="en-US" sz="1500" dirty="0" err="1" smtClean="0"/>
              <a:t>Elrashidi</a:t>
            </a:r>
            <a:r>
              <a:rPr lang="en-US" sz="1500" dirty="0" smtClean="0"/>
              <a:t>. 2009. Estimating total acidity from soil properties using linear models. Soil Science. 174:2, 88-93.</a:t>
            </a:r>
            <a:r>
              <a:rPr lang="en-US" sz="1500" dirty="0"/>
              <a:t> </a:t>
            </a:r>
            <a:endParaRPr lang="en-US" sz="1500" dirty="0" smtClean="0"/>
          </a:p>
          <a:p>
            <a:pPr marL="0" indent="0">
              <a:buNone/>
            </a:pPr>
            <a:r>
              <a:rPr lang="en-US" sz="1500" dirty="0" smtClean="0"/>
              <a:t>Whittingham, M.J., P.A. Stephens, R.B. Bradbury, and R.P. </a:t>
            </a:r>
            <a:r>
              <a:rPr lang="en-US" sz="1500" dirty="0" err="1" smtClean="0"/>
              <a:t>Freckleton</a:t>
            </a:r>
            <a:r>
              <a:rPr lang="en-US" sz="1500" dirty="0" smtClean="0"/>
              <a:t>. 2006. Why do we still use stepwise modelling in ecology and behavior? Journal of Animal Ecology. 75: 1182-1189.</a:t>
            </a:r>
          </a:p>
          <a:p>
            <a:pPr marL="0" indent="0">
              <a:buNone/>
            </a:pPr>
            <a:r>
              <a:rPr lang="en-US" sz="1500" dirty="0" smtClean="0"/>
              <a:t>Wills</a:t>
            </a:r>
            <a:r>
              <a:rPr lang="en-US" sz="1500" dirty="0"/>
              <a:t>, S., C. Seybold, J. </a:t>
            </a:r>
            <a:r>
              <a:rPr lang="en-US" sz="1500" dirty="0" err="1"/>
              <a:t>Chiaretti</a:t>
            </a:r>
            <a:r>
              <a:rPr lang="en-US" sz="1500" dirty="0"/>
              <a:t>, C. </a:t>
            </a:r>
            <a:r>
              <a:rPr lang="en-US" sz="1500" dirty="0" err="1"/>
              <a:t>Sequeira</a:t>
            </a:r>
            <a:r>
              <a:rPr lang="en-US" sz="1500" dirty="0"/>
              <a:t>, and L. West. 2013. Quantifying tacit knowledge about soil SOC stocks using soil taxa and official soil series descriptions. Soil Science Society of America Journal. </a:t>
            </a:r>
            <a:r>
              <a:rPr lang="en-US" sz="1500" dirty="0" smtClean="0"/>
              <a:t>77: </a:t>
            </a:r>
            <a:r>
              <a:rPr lang="en-US" sz="1500" dirty="0"/>
              <a:t>1711-1723</a:t>
            </a:r>
            <a:r>
              <a:rPr lang="en-US" sz="1500" dirty="0" smtClean="0"/>
              <a:t>.</a:t>
            </a:r>
          </a:p>
          <a:p>
            <a:pPr marL="0" indent="0">
              <a:buNone/>
            </a:pPr>
            <a:endParaRPr lang="en-US" sz="1900" dirty="0" smtClean="0"/>
          </a:p>
          <a:p>
            <a:endParaRPr lang="en-US" dirty="0"/>
          </a:p>
        </p:txBody>
      </p:sp>
    </p:spTree>
    <p:extLst>
      <p:ext uri="{BB962C8B-B14F-4D97-AF65-F5344CB8AC3E}">
        <p14:creationId xmlns:p14="http://schemas.microsoft.com/office/powerpoint/2010/main" val="30860657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vs. Multiple Linear Regression</a:t>
            </a:r>
            <a:endParaRPr lang="en-US" dirty="0"/>
          </a:p>
        </p:txBody>
      </p:sp>
      <p:sp>
        <p:nvSpPr>
          <p:cNvPr id="3" name="Content Placeholder 2"/>
          <p:cNvSpPr>
            <a:spLocks noGrp="1"/>
          </p:cNvSpPr>
          <p:nvPr>
            <p:ph idx="1"/>
          </p:nvPr>
        </p:nvSpPr>
        <p:spPr/>
        <p:txBody>
          <a:bodyPr>
            <a:normAutofit/>
          </a:bodyPr>
          <a:lstStyle/>
          <a:p>
            <a:pPr marL="182563" lvl="1" indent="-182563"/>
            <a:r>
              <a:rPr lang="en-US" sz="2400" dirty="0" smtClean="0"/>
              <a:t>Simple linear regression (SLR): </a:t>
            </a:r>
          </a:p>
          <a:p>
            <a:pPr marL="274320" lvl="2" indent="0">
              <a:spcAft>
                <a:spcPts val="2400"/>
              </a:spcAft>
              <a:buNone/>
            </a:pPr>
            <a:r>
              <a:rPr lang="en-US" sz="2200" dirty="0" smtClean="0"/>
              <a:t>Y is predicted from </a:t>
            </a:r>
            <a:r>
              <a:rPr lang="en-US" sz="2200" b="1" u="sng" dirty="0" smtClean="0"/>
              <a:t>one</a:t>
            </a:r>
            <a:r>
              <a:rPr lang="en-US" sz="2200" dirty="0" smtClean="0"/>
              <a:t> independent variable (X).</a:t>
            </a:r>
          </a:p>
          <a:p>
            <a:pPr marL="182563" lvl="1" indent="-182563"/>
            <a:r>
              <a:rPr lang="en-US" sz="2400" dirty="0" smtClean="0"/>
              <a:t>Multiple linear regression (MLR): </a:t>
            </a:r>
          </a:p>
          <a:p>
            <a:pPr marL="274320" lvl="2" indent="0">
              <a:buNone/>
            </a:pPr>
            <a:r>
              <a:rPr lang="en-US" sz="2200" dirty="0" smtClean="0"/>
              <a:t>Y is </a:t>
            </a:r>
            <a:r>
              <a:rPr lang="en-US" sz="2200" dirty="0"/>
              <a:t>predicted from </a:t>
            </a:r>
            <a:r>
              <a:rPr lang="en-US" sz="2200" b="1" u="sng" dirty="0" smtClean="0"/>
              <a:t>two or more </a:t>
            </a:r>
            <a:r>
              <a:rPr lang="en-US" sz="2200" dirty="0" smtClean="0"/>
              <a:t>independent variables (X</a:t>
            </a:r>
            <a:r>
              <a:rPr lang="en-US" sz="2200" baseline="-25000" dirty="0" smtClean="0"/>
              <a:t>1</a:t>
            </a:r>
            <a:r>
              <a:rPr lang="en-US" sz="2200" dirty="0" smtClean="0"/>
              <a:t>, X</a:t>
            </a:r>
            <a:r>
              <a:rPr lang="en-US" sz="2200" baseline="-25000" dirty="0" smtClean="0"/>
              <a:t>2</a:t>
            </a:r>
            <a:r>
              <a:rPr lang="en-US" sz="2200" dirty="0" smtClean="0"/>
              <a:t>, </a:t>
            </a:r>
            <a:r>
              <a:rPr lang="en-US" sz="2200" dirty="0" err="1" smtClean="0"/>
              <a:t>X</a:t>
            </a:r>
            <a:r>
              <a:rPr lang="en-US" sz="2200" baseline="-25000" dirty="0" err="1" smtClean="0"/>
              <a:t>k</a:t>
            </a:r>
            <a:r>
              <a:rPr lang="en-US" sz="2200" dirty="0" smtClean="0"/>
              <a:t>). </a:t>
            </a:r>
          </a:p>
          <a:p>
            <a:pPr marL="182563" lvl="1" indent="-182563"/>
            <a:endParaRPr lang="en-US" sz="2200" dirty="0" smtClean="0"/>
          </a:p>
          <a:p>
            <a:pPr marL="182563" lvl="1" indent="-182563"/>
            <a:endParaRPr lang="en-US" sz="2000" dirty="0"/>
          </a:p>
          <a:p>
            <a:pPr marL="274320" lvl="1" indent="0">
              <a:buNone/>
            </a:pPr>
            <a:endParaRPr lang="en-US" dirty="0" smtClean="0"/>
          </a:p>
          <a:p>
            <a:pPr marL="274320" lvl="1" indent="0">
              <a:buNone/>
            </a:pPr>
            <a:endParaRPr lang="en-US" dirty="0" smtClean="0"/>
          </a:p>
        </p:txBody>
      </p:sp>
    </p:spTree>
    <p:extLst>
      <p:ext uri="{BB962C8B-B14F-4D97-AF65-F5344CB8AC3E}">
        <p14:creationId xmlns:p14="http://schemas.microsoft.com/office/powerpoint/2010/main" val="30329092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a:t>
            </a:r>
            <a:endParaRPr lang="en-US" dirty="0"/>
          </a:p>
        </p:txBody>
      </p:sp>
      <p:sp>
        <p:nvSpPr>
          <p:cNvPr id="16" name="Line 5"/>
          <p:cNvSpPr>
            <a:spLocks noChangeShapeType="1"/>
          </p:cNvSpPr>
          <p:nvPr/>
        </p:nvSpPr>
        <p:spPr bwMode="auto">
          <a:xfrm flipH="1">
            <a:off x="2514600" y="2362200"/>
            <a:ext cx="52388" cy="2479675"/>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17" name="Line 6"/>
          <p:cNvSpPr>
            <a:spLocks noChangeShapeType="1"/>
          </p:cNvSpPr>
          <p:nvPr/>
        </p:nvSpPr>
        <p:spPr bwMode="auto">
          <a:xfrm flipV="1">
            <a:off x="2514602" y="4817268"/>
            <a:ext cx="3475038" cy="24606"/>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18" name="AutoShape 15"/>
          <p:cNvSpPr>
            <a:spLocks noChangeArrowheads="1"/>
          </p:cNvSpPr>
          <p:nvPr/>
        </p:nvSpPr>
        <p:spPr bwMode="auto">
          <a:xfrm>
            <a:off x="3148013" y="3898900"/>
            <a:ext cx="128587" cy="128587"/>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9" name="AutoShape 17"/>
          <p:cNvSpPr>
            <a:spLocks noChangeArrowheads="1"/>
          </p:cNvSpPr>
          <p:nvPr/>
        </p:nvSpPr>
        <p:spPr bwMode="auto">
          <a:xfrm>
            <a:off x="3986213" y="3352800"/>
            <a:ext cx="128587" cy="130175"/>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20" name="AutoShape 18"/>
          <p:cNvSpPr>
            <a:spLocks noChangeArrowheads="1"/>
          </p:cNvSpPr>
          <p:nvPr/>
        </p:nvSpPr>
        <p:spPr bwMode="auto">
          <a:xfrm>
            <a:off x="3276600" y="3482975"/>
            <a:ext cx="128588" cy="128587"/>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21" name="AutoShape 19"/>
          <p:cNvSpPr>
            <a:spLocks noChangeArrowheads="1"/>
          </p:cNvSpPr>
          <p:nvPr/>
        </p:nvSpPr>
        <p:spPr bwMode="auto">
          <a:xfrm>
            <a:off x="4443413" y="2895600"/>
            <a:ext cx="128587" cy="130175"/>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22" name="AutoShape 20"/>
          <p:cNvSpPr>
            <a:spLocks noChangeArrowheads="1"/>
          </p:cNvSpPr>
          <p:nvPr/>
        </p:nvSpPr>
        <p:spPr bwMode="auto">
          <a:xfrm>
            <a:off x="3429000" y="4267200"/>
            <a:ext cx="128588" cy="128588"/>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23" name="AutoShape 21"/>
          <p:cNvSpPr>
            <a:spLocks noChangeArrowheads="1"/>
          </p:cNvSpPr>
          <p:nvPr/>
        </p:nvSpPr>
        <p:spPr bwMode="auto">
          <a:xfrm>
            <a:off x="4038602" y="4014788"/>
            <a:ext cx="128587" cy="130175"/>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24" name="AutoShape 22"/>
          <p:cNvSpPr>
            <a:spLocks noChangeArrowheads="1"/>
          </p:cNvSpPr>
          <p:nvPr/>
        </p:nvSpPr>
        <p:spPr bwMode="auto">
          <a:xfrm>
            <a:off x="4550172" y="3245392"/>
            <a:ext cx="128587" cy="130175"/>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25" name="AutoShape 23"/>
          <p:cNvSpPr>
            <a:spLocks noChangeArrowheads="1"/>
          </p:cNvSpPr>
          <p:nvPr/>
        </p:nvSpPr>
        <p:spPr bwMode="auto">
          <a:xfrm>
            <a:off x="4953002" y="3276600"/>
            <a:ext cx="128587" cy="128588"/>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cxnSp>
        <p:nvCxnSpPr>
          <p:cNvPr id="26" name="Straight Connector 20"/>
          <p:cNvCxnSpPr>
            <a:cxnSpLocks noChangeShapeType="1"/>
          </p:cNvCxnSpPr>
          <p:nvPr/>
        </p:nvCxnSpPr>
        <p:spPr bwMode="auto">
          <a:xfrm flipV="1">
            <a:off x="3020022" y="2643980"/>
            <a:ext cx="2360017" cy="1751808"/>
          </a:xfrm>
          <a:prstGeom prst="line">
            <a:avLst/>
          </a:prstGeom>
          <a:noFill/>
          <a:ln w="19050">
            <a:solidFill>
              <a:schemeClr val="tx1"/>
            </a:solidFill>
            <a:round/>
            <a:headEnd/>
            <a:tailEnd/>
          </a:ln>
        </p:spPr>
      </p:cxnSp>
      <p:sp>
        <p:nvSpPr>
          <p:cNvPr id="27" name="TextBox 15"/>
          <p:cNvSpPr txBox="1">
            <a:spLocks noChangeArrowheads="1"/>
          </p:cNvSpPr>
          <p:nvPr/>
        </p:nvSpPr>
        <p:spPr bwMode="auto">
          <a:xfrm rot="16200000">
            <a:off x="1321080" y="3472933"/>
            <a:ext cx="2027237" cy="369332"/>
          </a:xfrm>
          <a:prstGeom prst="rect">
            <a:avLst/>
          </a:prstGeom>
          <a:noFill/>
          <a:ln w="9525">
            <a:noFill/>
            <a:miter lim="800000"/>
            <a:headEnd/>
            <a:tailEnd/>
          </a:ln>
        </p:spPr>
        <p:txBody>
          <a:bodyPr wrap="square">
            <a:prstTxWarp prst="textNoShape">
              <a:avLst/>
            </a:prstTxWarp>
            <a:spAutoFit/>
          </a:bodyPr>
          <a:lstStyle/>
          <a:p>
            <a:pPr algn="ctr"/>
            <a:r>
              <a:rPr lang="en-US" sz="1800" smtClean="0"/>
              <a:t>Bulk Density</a:t>
            </a:r>
            <a:endParaRPr lang="en-US" sz="1800" dirty="0"/>
          </a:p>
        </p:txBody>
      </p:sp>
      <p:sp>
        <p:nvSpPr>
          <p:cNvPr id="28" name="TextBox 16"/>
          <p:cNvSpPr txBox="1">
            <a:spLocks noChangeArrowheads="1"/>
          </p:cNvSpPr>
          <p:nvPr/>
        </p:nvSpPr>
        <p:spPr bwMode="auto">
          <a:xfrm>
            <a:off x="2378077" y="4805362"/>
            <a:ext cx="3748087" cy="368300"/>
          </a:xfrm>
          <a:prstGeom prst="rect">
            <a:avLst/>
          </a:prstGeom>
          <a:noFill/>
          <a:ln w="9525">
            <a:noFill/>
            <a:miter lim="800000"/>
            <a:headEnd/>
            <a:tailEnd/>
          </a:ln>
        </p:spPr>
        <p:txBody>
          <a:bodyPr wrap="square">
            <a:prstTxWarp prst="textNoShape">
              <a:avLst/>
            </a:prstTxWarp>
            <a:spAutoFit/>
          </a:bodyPr>
          <a:lstStyle/>
          <a:p>
            <a:pPr algn="ctr"/>
            <a:r>
              <a:rPr lang="en-US" sz="1800" dirty="0" smtClean="0"/>
              <a:t>Sand Content</a:t>
            </a:r>
            <a:endParaRPr lang="en-US" sz="1800" dirty="0"/>
          </a:p>
        </p:txBody>
      </p:sp>
      <p:sp>
        <p:nvSpPr>
          <p:cNvPr id="31" name="AutoShape 23"/>
          <p:cNvSpPr>
            <a:spLocks noChangeArrowheads="1"/>
          </p:cNvSpPr>
          <p:nvPr/>
        </p:nvSpPr>
        <p:spPr bwMode="auto">
          <a:xfrm>
            <a:off x="5251452" y="2674936"/>
            <a:ext cx="128587" cy="128588"/>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40" name="TextBox 39"/>
          <p:cNvSpPr txBox="1"/>
          <p:nvPr/>
        </p:nvSpPr>
        <p:spPr>
          <a:xfrm>
            <a:off x="1799730" y="5322604"/>
            <a:ext cx="4800600" cy="646331"/>
          </a:xfrm>
          <a:prstGeom prst="rect">
            <a:avLst/>
          </a:prstGeom>
          <a:noFill/>
        </p:spPr>
        <p:txBody>
          <a:bodyPr wrap="square" rtlCol="0">
            <a:spAutoFit/>
          </a:bodyPr>
          <a:lstStyle/>
          <a:p>
            <a:pPr lvl="0"/>
            <a:r>
              <a:rPr lang="en-US" dirty="0" smtClean="0"/>
              <a:t>                    y </a:t>
            </a:r>
            <a:r>
              <a:rPr lang="en-US" dirty="0"/>
              <a:t>= </a:t>
            </a:r>
            <a:r>
              <a:rPr lang="en-US" dirty="0" smtClean="0"/>
              <a:t> </a:t>
            </a:r>
            <a:r>
              <a:rPr lang="el-GR" dirty="0" smtClean="0">
                <a:latin typeface="Book Antiqua" panose="02040602050305030304" pitchFamily="18" charset="0"/>
              </a:rPr>
              <a:t>β</a:t>
            </a:r>
            <a:r>
              <a:rPr lang="en-US" baseline="-25000" dirty="0" smtClean="0"/>
              <a:t>0</a:t>
            </a:r>
            <a:r>
              <a:rPr lang="en-US" dirty="0" smtClean="0"/>
              <a:t>  +  </a:t>
            </a:r>
            <a:r>
              <a:rPr lang="el-GR" dirty="0" smtClean="0">
                <a:latin typeface="Book Antiqua" panose="02040602050305030304" pitchFamily="18" charset="0"/>
              </a:rPr>
              <a:t>β</a:t>
            </a:r>
            <a:r>
              <a:rPr lang="en-US" baseline="-25000" dirty="0"/>
              <a:t>1</a:t>
            </a:r>
            <a:r>
              <a:rPr lang="en-US" dirty="0"/>
              <a:t>x </a:t>
            </a:r>
            <a:r>
              <a:rPr lang="en-US" dirty="0" smtClean="0"/>
              <a:t> +  </a:t>
            </a:r>
            <a:r>
              <a:rPr lang="el-GR" dirty="0" smtClean="0"/>
              <a:t>ε</a:t>
            </a:r>
            <a:endParaRPr lang="en-US" dirty="0"/>
          </a:p>
          <a:p>
            <a:r>
              <a:rPr lang="en-US" dirty="0" smtClean="0"/>
              <a:t>Bulk Density =  </a:t>
            </a:r>
            <a:r>
              <a:rPr lang="el-GR" dirty="0" smtClean="0">
                <a:latin typeface="Book Antiqua" panose="02040602050305030304" pitchFamily="18" charset="0"/>
              </a:rPr>
              <a:t>β</a:t>
            </a:r>
            <a:r>
              <a:rPr lang="en-US" baseline="-25000" dirty="0"/>
              <a:t>0</a:t>
            </a:r>
            <a:r>
              <a:rPr lang="en-US" dirty="0" smtClean="0"/>
              <a:t>  +  </a:t>
            </a:r>
            <a:r>
              <a:rPr lang="el-GR" dirty="0" smtClean="0">
                <a:latin typeface="Book Antiqua" panose="02040602050305030304" pitchFamily="18" charset="0"/>
              </a:rPr>
              <a:t>β</a:t>
            </a:r>
            <a:r>
              <a:rPr lang="en-US" baseline="-25000" dirty="0"/>
              <a:t>1 </a:t>
            </a:r>
            <a:r>
              <a:rPr lang="en-US" dirty="0" smtClean="0"/>
              <a:t>(sand)</a:t>
            </a:r>
            <a:endParaRPr lang="en-US" dirty="0"/>
          </a:p>
        </p:txBody>
      </p:sp>
      <p:cxnSp>
        <p:nvCxnSpPr>
          <p:cNvPr id="5" name="Straight Connector 4"/>
          <p:cNvCxnSpPr/>
          <p:nvPr/>
        </p:nvCxnSpPr>
        <p:spPr>
          <a:xfrm>
            <a:off x="4343400" y="3422033"/>
            <a:ext cx="0" cy="37905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3833147" y="3790685"/>
            <a:ext cx="510253" cy="644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4372436" y="3435349"/>
                <a:ext cx="33579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4372436" y="3435349"/>
                <a:ext cx="335798" cy="276999"/>
              </a:xfrm>
              <a:prstGeom prst="rect">
                <a:avLst/>
              </a:prstGeom>
              <a:blipFill rotWithShape="0">
                <a:blip r:embed="rId3"/>
                <a:stretch>
                  <a:fillRect l="-14545" r="-14545" b="-3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3961742" y="3754049"/>
                <a:ext cx="33579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oMath>
                  </m:oMathPara>
                </a14:m>
                <a:endParaRPr lang="en-US" dirty="0"/>
              </a:p>
            </p:txBody>
          </p:sp>
        </mc:Choice>
        <mc:Fallback xmlns="">
          <p:sp>
            <p:nvSpPr>
              <p:cNvPr id="30" name="TextBox 29"/>
              <p:cNvSpPr txBox="1">
                <a:spLocks noRot="1" noChangeAspect="1" noMove="1" noResize="1" noEditPoints="1" noAdjustHandles="1" noChangeArrowheads="1" noChangeShapeType="1" noTextEdit="1"/>
              </p:cNvSpPr>
              <p:nvPr/>
            </p:nvSpPr>
            <p:spPr>
              <a:xfrm>
                <a:off x="3961742" y="3754049"/>
                <a:ext cx="335798" cy="276999"/>
              </a:xfrm>
              <a:prstGeom prst="rect">
                <a:avLst/>
              </a:prstGeom>
              <a:blipFill rotWithShape="0">
                <a:blip r:embed="rId4"/>
                <a:stretch>
                  <a:fillRect l="-14545" r="-7273" b="-11111"/>
                </a:stretch>
              </a:blipFill>
            </p:spPr>
            <p:txBody>
              <a:bodyPr/>
              <a:lstStyle/>
              <a:p>
                <a:r>
                  <a:rPr lang="en-US">
                    <a:noFill/>
                  </a:rPr>
                  <a:t> </a:t>
                </a:r>
              </a:p>
            </p:txBody>
          </p:sp>
        </mc:Fallback>
      </mc:AlternateContent>
      <p:sp>
        <p:nvSpPr>
          <p:cNvPr id="13" name="Rectangle 12"/>
          <p:cNvSpPr/>
          <p:nvPr/>
        </p:nvSpPr>
        <p:spPr>
          <a:xfrm>
            <a:off x="4716505" y="3555255"/>
            <a:ext cx="550151" cy="369332"/>
          </a:xfrm>
          <a:prstGeom prst="rect">
            <a:avLst/>
          </a:prstGeom>
        </p:spPr>
        <p:txBody>
          <a:bodyPr wrap="none">
            <a:spAutoFit/>
          </a:bodyPr>
          <a:lstStyle/>
          <a:p>
            <a:r>
              <a:rPr lang="el-GR" dirty="0" smtClean="0">
                <a:latin typeface="Book Antiqua" panose="02040602050305030304" pitchFamily="18" charset="0"/>
              </a:rPr>
              <a:t>Β</a:t>
            </a:r>
            <a:r>
              <a:rPr lang="en-US" baseline="-25000" dirty="0" smtClean="0"/>
              <a:t>1</a:t>
            </a:r>
            <a:r>
              <a:rPr lang="en-US" dirty="0" smtClean="0"/>
              <a:t>=</a:t>
            </a:r>
            <a:endParaRPr lang="en-US" dirty="0"/>
          </a:p>
        </p:txBody>
      </p:sp>
      <mc:AlternateContent xmlns:mc="http://schemas.openxmlformats.org/markup-compatibility/2006" xmlns:a14="http://schemas.microsoft.com/office/drawing/2010/main">
        <mc:Choice Requires="a14">
          <p:sp>
            <p:nvSpPr>
              <p:cNvPr id="32" name="TextBox 31"/>
              <p:cNvSpPr txBox="1"/>
              <p:nvPr/>
            </p:nvSpPr>
            <p:spPr>
              <a:xfrm>
                <a:off x="5180056" y="3584220"/>
                <a:ext cx="369075"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u="sng" smtClean="0">
                          <a:latin typeface="Cambria Math" panose="02040503050406030204" pitchFamily="18" charset="0"/>
                          <a:ea typeface="Cambria Math" panose="02040503050406030204" pitchFamily="18" charset="0"/>
                        </a:rPr>
                        <m:t>∆</m:t>
                      </m:r>
                      <m:r>
                        <a:rPr lang="en-US" b="0" i="1" u="sng" smtClean="0">
                          <a:latin typeface="Cambria Math" panose="02040503050406030204" pitchFamily="18" charset="0"/>
                          <a:ea typeface="Cambria Math" panose="02040503050406030204" pitchFamily="18" charset="0"/>
                        </a:rPr>
                        <m:t>𝑦</m:t>
                      </m:r>
                    </m:oMath>
                  </m:oMathPara>
                </a14:m>
                <a:endParaRPr lang="en-US" b="0" u="sng" dirty="0" smtClean="0">
                  <a:ea typeface="Cambria Math" panose="02040503050406030204" pitchFamily="18" charset="0"/>
                </a:endParaRPr>
              </a:p>
              <a:p>
                <a:endParaRPr lang="en-US" u="sng" dirty="0"/>
              </a:p>
            </p:txBody>
          </p:sp>
        </mc:Choice>
        <mc:Fallback xmlns="">
          <p:sp>
            <p:nvSpPr>
              <p:cNvPr id="32" name="TextBox 31"/>
              <p:cNvSpPr txBox="1">
                <a:spLocks noRot="1" noChangeAspect="1" noMove="1" noResize="1" noEditPoints="1" noAdjustHandles="1" noChangeArrowheads="1" noChangeShapeType="1" noTextEdit="1"/>
              </p:cNvSpPr>
              <p:nvPr/>
            </p:nvSpPr>
            <p:spPr>
              <a:xfrm>
                <a:off x="5180056" y="3584220"/>
                <a:ext cx="369075" cy="553998"/>
              </a:xfrm>
              <a:prstGeom prst="rect">
                <a:avLst/>
              </a:prstGeom>
              <a:blipFill rotWithShape="0">
                <a:blip r:embed="rId5"/>
                <a:stretch>
                  <a:fillRect l="-10000" r="-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5198393" y="3790685"/>
                <a:ext cx="33239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oMath>
                  </m:oMathPara>
                </a14:m>
                <a:endParaRPr lang="en-US" dirty="0"/>
              </a:p>
            </p:txBody>
          </p:sp>
        </mc:Choice>
        <mc:Fallback xmlns="">
          <p:sp>
            <p:nvSpPr>
              <p:cNvPr id="34" name="TextBox 33"/>
              <p:cNvSpPr txBox="1">
                <a:spLocks noRot="1" noChangeAspect="1" noMove="1" noResize="1" noEditPoints="1" noAdjustHandles="1" noChangeArrowheads="1" noChangeShapeType="1" noTextEdit="1"/>
              </p:cNvSpPr>
              <p:nvPr/>
            </p:nvSpPr>
            <p:spPr>
              <a:xfrm>
                <a:off x="5198393" y="3790685"/>
                <a:ext cx="332399" cy="276999"/>
              </a:xfrm>
              <a:prstGeom prst="rect">
                <a:avLst/>
              </a:prstGeom>
              <a:blipFill rotWithShape="0">
                <a:blip r:embed="rId6"/>
                <a:stretch>
                  <a:fillRect l="-16667" r="-7407" b="-11111"/>
                </a:stretch>
              </a:blipFill>
            </p:spPr>
            <p:txBody>
              <a:bodyPr/>
              <a:lstStyle/>
              <a:p>
                <a:r>
                  <a:rPr lang="en-US">
                    <a:noFill/>
                  </a:rPr>
                  <a:t> </a:t>
                </a:r>
              </a:p>
            </p:txBody>
          </p:sp>
        </mc:Fallback>
      </mc:AlternateContent>
      <p:sp>
        <p:nvSpPr>
          <p:cNvPr id="35" name="TextBox 34"/>
          <p:cNvSpPr txBox="1"/>
          <p:nvPr/>
        </p:nvSpPr>
        <p:spPr>
          <a:xfrm>
            <a:off x="3051096" y="4145211"/>
            <a:ext cx="372218" cy="769441"/>
          </a:xfrm>
          <a:prstGeom prst="rect">
            <a:avLst/>
          </a:prstGeom>
          <a:noFill/>
        </p:spPr>
        <p:txBody>
          <a:bodyPr wrap="none" rtlCol="0">
            <a:spAutoFit/>
          </a:bodyPr>
          <a:lstStyle/>
          <a:p>
            <a:r>
              <a:rPr lang="en-US" sz="4400" dirty="0" smtClean="0">
                <a:solidFill>
                  <a:srgbClr val="C00000"/>
                </a:solidFill>
              </a:rPr>
              <a:t>}</a:t>
            </a:r>
            <a:endParaRPr lang="en-US" sz="4400" dirty="0">
              <a:solidFill>
                <a:srgbClr val="C00000"/>
              </a:solidFill>
            </a:endParaRPr>
          </a:p>
        </p:txBody>
      </p:sp>
      <p:sp>
        <p:nvSpPr>
          <p:cNvPr id="36" name="Rectangle 35"/>
          <p:cNvSpPr/>
          <p:nvPr/>
        </p:nvSpPr>
        <p:spPr>
          <a:xfrm>
            <a:off x="3251745" y="4368958"/>
            <a:ext cx="402674" cy="369332"/>
          </a:xfrm>
          <a:prstGeom prst="rect">
            <a:avLst/>
          </a:prstGeom>
        </p:spPr>
        <p:txBody>
          <a:bodyPr wrap="none">
            <a:spAutoFit/>
          </a:bodyPr>
          <a:lstStyle/>
          <a:p>
            <a:r>
              <a:rPr lang="el-GR" dirty="0">
                <a:latin typeface="Book Antiqua" panose="02040602050305030304" pitchFamily="18" charset="0"/>
              </a:rPr>
              <a:t>β</a:t>
            </a:r>
            <a:r>
              <a:rPr lang="en-US" baseline="-25000" dirty="0"/>
              <a:t>0</a:t>
            </a:r>
            <a:endParaRPr lang="en-US" dirty="0"/>
          </a:p>
        </p:txBody>
      </p:sp>
      <p:cxnSp>
        <p:nvCxnSpPr>
          <p:cNvPr id="38" name="Straight Connector 37"/>
          <p:cNvCxnSpPr>
            <a:endCxn id="25" idx="0"/>
          </p:cNvCxnSpPr>
          <p:nvPr/>
        </p:nvCxnSpPr>
        <p:spPr>
          <a:xfrm>
            <a:off x="5017295" y="2922381"/>
            <a:ext cx="1" cy="35421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21" idx="4"/>
          </p:cNvCxnSpPr>
          <p:nvPr/>
        </p:nvCxnSpPr>
        <p:spPr>
          <a:xfrm flipH="1">
            <a:off x="4503336" y="3025775"/>
            <a:ext cx="4371" cy="260632"/>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4447768" y="2893118"/>
            <a:ext cx="292068" cy="369332"/>
          </a:xfrm>
          <a:prstGeom prst="rect">
            <a:avLst/>
          </a:prstGeom>
        </p:spPr>
        <p:txBody>
          <a:bodyPr wrap="none">
            <a:spAutoFit/>
          </a:bodyPr>
          <a:lstStyle/>
          <a:p>
            <a:r>
              <a:rPr lang="el-GR" dirty="0"/>
              <a:t>ε</a:t>
            </a:r>
            <a:endParaRPr lang="en-US" dirty="0"/>
          </a:p>
        </p:txBody>
      </p:sp>
      <p:sp>
        <p:nvSpPr>
          <p:cNvPr id="46" name="Rectangle 45"/>
          <p:cNvSpPr/>
          <p:nvPr/>
        </p:nvSpPr>
        <p:spPr>
          <a:xfrm>
            <a:off x="4956370" y="2893853"/>
            <a:ext cx="292068" cy="369332"/>
          </a:xfrm>
          <a:prstGeom prst="rect">
            <a:avLst/>
          </a:prstGeom>
        </p:spPr>
        <p:txBody>
          <a:bodyPr wrap="none">
            <a:spAutoFit/>
          </a:bodyPr>
          <a:lstStyle/>
          <a:p>
            <a:r>
              <a:rPr lang="el-GR" dirty="0"/>
              <a:t>ε</a:t>
            </a:r>
            <a:endParaRPr lang="en-US" dirty="0"/>
          </a:p>
        </p:txBody>
      </p:sp>
    </p:spTree>
    <p:extLst>
      <p:ext uri="{BB962C8B-B14F-4D97-AF65-F5344CB8AC3E}">
        <p14:creationId xmlns:p14="http://schemas.microsoft.com/office/powerpoint/2010/main" val="3274016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fade">
                                      <p:cBhvr>
                                        <p:cTn id="12" dur="500"/>
                                        <p:tgtEl>
                                          <p:spTgt spid="4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fade">
                                      <p:cBhvr>
                                        <p:cTn id="17" dur="500"/>
                                        <p:tgtEl>
                                          <p:spTgt spid="3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4"/>
                                        </p:tgtEl>
                                        <p:attrNameLst>
                                          <p:attrName>style.visibility</p:attrName>
                                        </p:attrNameLst>
                                      </p:cBhvr>
                                      <p:to>
                                        <p:strVal val="visible"/>
                                      </p:to>
                                    </p:set>
                                    <p:animEffect transition="in" filter="fade">
                                      <p:cBhvr>
                                        <p:cTn id="20" dur="500"/>
                                        <p:tgtEl>
                                          <p:spTgt spid="3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10" presetClass="entr" presetSubtype="0"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fade">
                                      <p:cBhvr>
                                        <p:cTn id="31" dur="500"/>
                                        <p:tgtEl>
                                          <p:spTgt spid="2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fade">
                                      <p:cBhvr>
                                        <p:cTn id="41" dur="500"/>
                                        <p:tgtEl>
                                          <p:spTgt spid="30"/>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fade">
                                      <p:cBhvr>
                                        <p:cTn id="46" dur="500"/>
                                        <p:tgtEl>
                                          <p:spTgt spid="3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fade">
                                      <p:cBhvr>
                                        <p:cTn id="49" dur="500"/>
                                        <p:tgtEl>
                                          <p:spTgt spid="36"/>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46"/>
                                        </p:tgtEl>
                                        <p:attrNameLst>
                                          <p:attrName>style.visibility</p:attrName>
                                        </p:attrNameLst>
                                      </p:cBhvr>
                                      <p:to>
                                        <p:strVal val="visible"/>
                                      </p:to>
                                    </p:set>
                                    <p:animEffect transition="in" filter="fade">
                                      <p:cBhvr>
                                        <p:cTn id="54" dur="500"/>
                                        <p:tgtEl>
                                          <p:spTgt spid="46"/>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4"/>
                                        </p:tgtEl>
                                        <p:attrNameLst>
                                          <p:attrName>style.visibility</p:attrName>
                                        </p:attrNameLst>
                                      </p:cBhvr>
                                      <p:to>
                                        <p:strVal val="visible"/>
                                      </p:to>
                                    </p:set>
                                    <p:animEffect transition="in" filter="fade">
                                      <p:cBhvr>
                                        <p:cTn id="57" dur="500"/>
                                        <p:tgtEl>
                                          <p:spTgt spid="44"/>
                                        </p:tgtEl>
                                      </p:cBhvr>
                                    </p:animEffect>
                                  </p:childTnLst>
                                </p:cTn>
                              </p:par>
                              <p:par>
                                <p:cTn id="58" presetID="10" presetClass="entr" presetSubtype="0" fill="hold" nodeType="withEffect">
                                  <p:stCondLst>
                                    <p:cond delay="0"/>
                                  </p:stCondLst>
                                  <p:childTnLst>
                                    <p:set>
                                      <p:cBhvr>
                                        <p:cTn id="59" dur="1" fill="hold">
                                          <p:stCondLst>
                                            <p:cond delay="0"/>
                                          </p:stCondLst>
                                        </p:cTn>
                                        <p:tgtEl>
                                          <p:spTgt spid="42"/>
                                        </p:tgtEl>
                                        <p:attrNameLst>
                                          <p:attrName>style.visibility</p:attrName>
                                        </p:attrNameLst>
                                      </p:cBhvr>
                                      <p:to>
                                        <p:strVal val="visible"/>
                                      </p:to>
                                    </p:set>
                                    <p:animEffect transition="in" filter="fade">
                                      <p:cBhvr>
                                        <p:cTn id="60" dur="500"/>
                                        <p:tgtEl>
                                          <p:spTgt spid="42"/>
                                        </p:tgtEl>
                                      </p:cBhvr>
                                    </p:animEffect>
                                  </p:childTnLst>
                                </p:cTn>
                              </p:par>
                              <p:par>
                                <p:cTn id="61" presetID="10" presetClass="entr" presetSubtype="0" fill="hold" nodeType="withEffect">
                                  <p:stCondLst>
                                    <p:cond delay="0"/>
                                  </p:stCondLst>
                                  <p:childTnLst>
                                    <p:set>
                                      <p:cBhvr>
                                        <p:cTn id="62" dur="1" fill="hold">
                                          <p:stCondLst>
                                            <p:cond delay="0"/>
                                          </p:stCondLst>
                                        </p:cTn>
                                        <p:tgtEl>
                                          <p:spTgt spid="38"/>
                                        </p:tgtEl>
                                        <p:attrNameLst>
                                          <p:attrName>style.visibility</p:attrName>
                                        </p:attrNameLst>
                                      </p:cBhvr>
                                      <p:to>
                                        <p:strVal val="visible"/>
                                      </p:to>
                                    </p:set>
                                    <p:animEffect transition="in" filter="fade">
                                      <p:cBhvr>
                                        <p:cTn id="6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12" grpId="0"/>
      <p:bldP spid="30" grpId="0"/>
      <p:bldP spid="13" grpId="0"/>
      <p:bldP spid="32" grpId="0"/>
      <p:bldP spid="34" grpId="0"/>
      <p:bldP spid="35" grpId="0"/>
      <p:bldP spid="36" grpId="0"/>
      <p:bldP spid="44" grpId="0"/>
      <p:bldP spid="4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Ordinary Least Squares</a:t>
            </a:r>
            <a:endParaRPr lang="en-US" dirty="0"/>
          </a:p>
        </p:txBody>
      </p:sp>
      <p:sp>
        <p:nvSpPr>
          <p:cNvPr id="16" name="Line 5"/>
          <p:cNvSpPr>
            <a:spLocks noChangeShapeType="1"/>
          </p:cNvSpPr>
          <p:nvPr/>
        </p:nvSpPr>
        <p:spPr bwMode="auto">
          <a:xfrm flipH="1">
            <a:off x="2514600" y="2362200"/>
            <a:ext cx="52388" cy="2479675"/>
          </a:xfrm>
          <a:prstGeom prst="line">
            <a:avLst/>
          </a:prstGeom>
          <a:noFill/>
          <a:ln w="9525">
            <a:solidFill>
              <a:schemeClr val="tx1"/>
            </a:solidFill>
            <a:round/>
            <a:headEnd/>
            <a:tailEnd/>
          </a:ln>
        </p:spPr>
        <p:txBody>
          <a:bodyPr wrap="none">
            <a:prstTxWarp prst="textNoShape">
              <a:avLst/>
            </a:prstTxWarp>
          </a:bodyPr>
          <a:lstStyle/>
          <a:p>
            <a:endParaRPr lang="en-US" dirty="0"/>
          </a:p>
        </p:txBody>
      </p:sp>
      <p:sp>
        <p:nvSpPr>
          <p:cNvPr id="17" name="Line 6"/>
          <p:cNvSpPr>
            <a:spLocks noChangeShapeType="1"/>
          </p:cNvSpPr>
          <p:nvPr/>
        </p:nvSpPr>
        <p:spPr bwMode="auto">
          <a:xfrm flipV="1">
            <a:off x="2514602" y="4817268"/>
            <a:ext cx="3475038" cy="24606"/>
          </a:xfrm>
          <a:prstGeom prst="line">
            <a:avLst/>
          </a:prstGeom>
          <a:noFill/>
          <a:ln w="9525">
            <a:solidFill>
              <a:schemeClr val="tx1"/>
            </a:solidFill>
            <a:round/>
            <a:headEnd/>
            <a:tailEnd/>
          </a:ln>
        </p:spPr>
        <p:txBody>
          <a:bodyPr wrap="none">
            <a:prstTxWarp prst="textNoShape">
              <a:avLst/>
            </a:prstTxWarp>
          </a:bodyPr>
          <a:lstStyle/>
          <a:p>
            <a:endParaRPr lang="en-US" dirty="0"/>
          </a:p>
        </p:txBody>
      </p:sp>
      <p:sp>
        <p:nvSpPr>
          <p:cNvPr id="18" name="AutoShape 15"/>
          <p:cNvSpPr>
            <a:spLocks noChangeArrowheads="1"/>
          </p:cNvSpPr>
          <p:nvPr/>
        </p:nvSpPr>
        <p:spPr bwMode="auto">
          <a:xfrm>
            <a:off x="3148013" y="3898900"/>
            <a:ext cx="128587" cy="128587"/>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dirty="0"/>
          </a:p>
        </p:txBody>
      </p:sp>
      <p:sp>
        <p:nvSpPr>
          <p:cNvPr id="19" name="AutoShape 17"/>
          <p:cNvSpPr>
            <a:spLocks noChangeArrowheads="1"/>
          </p:cNvSpPr>
          <p:nvPr/>
        </p:nvSpPr>
        <p:spPr bwMode="auto">
          <a:xfrm>
            <a:off x="3986213" y="3352800"/>
            <a:ext cx="128587" cy="130175"/>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dirty="0"/>
          </a:p>
        </p:txBody>
      </p:sp>
      <p:sp>
        <p:nvSpPr>
          <p:cNvPr id="20" name="AutoShape 18"/>
          <p:cNvSpPr>
            <a:spLocks noChangeArrowheads="1"/>
          </p:cNvSpPr>
          <p:nvPr/>
        </p:nvSpPr>
        <p:spPr bwMode="auto">
          <a:xfrm>
            <a:off x="3276600" y="3482975"/>
            <a:ext cx="128588" cy="128587"/>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dirty="0"/>
          </a:p>
        </p:txBody>
      </p:sp>
      <p:sp>
        <p:nvSpPr>
          <p:cNvPr id="21" name="AutoShape 19"/>
          <p:cNvSpPr>
            <a:spLocks noChangeArrowheads="1"/>
          </p:cNvSpPr>
          <p:nvPr/>
        </p:nvSpPr>
        <p:spPr bwMode="auto">
          <a:xfrm>
            <a:off x="4443413" y="2895600"/>
            <a:ext cx="128587" cy="130175"/>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dirty="0"/>
          </a:p>
        </p:txBody>
      </p:sp>
      <p:sp>
        <p:nvSpPr>
          <p:cNvPr id="22" name="AutoShape 20"/>
          <p:cNvSpPr>
            <a:spLocks noChangeArrowheads="1"/>
          </p:cNvSpPr>
          <p:nvPr/>
        </p:nvSpPr>
        <p:spPr bwMode="auto">
          <a:xfrm>
            <a:off x="3429000" y="4267200"/>
            <a:ext cx="128588" cy="128588"/>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dirty="0"/>
          </a:p>
        </p:txBody>
      </p:sp>
      <p:sp>
        <p:nvSpPr>
          <p:cNvPr id="23" name="AutoShape 21"/>
          <p:cNvSpPr>
            <a:spLocks noChangeArrowheads="1"/>
          </p:cNvSpPr>
          <p:nvPr/>
        </p:nvSpPr>
        <p:spPr bwMode="auto">
          <a:xfrm>
            <a:off x="4038602" y="4014788"/>
            <a:ext cx="128587" cy="130175"/>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dirty="0"/>
          </a:p>
        </p:txBody>
      </p:sp>
      <p:sp>
        <p:nvSpPr>
          <p:cNvPr id="24" name="AutoShape 22"/>
          <p:cNvSpPr>
            <a:spLocks noChangeArrowheads="1"/>
          </p:cNvSpPr>
          <p:nvPr/>
        </p:nvSpPr>
        <p:spPr bwMode="auto">
          <a:xfrm>
            <a:off x="4550172" y="3245392"/>
            <a:ext cx="128587" cy="130175"/>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dirty="0"/>
          </a:p>
        </p:txBody>
      </p:sp>
      <p:sp>
        <p:nvSpPr>
          <p:cNvPr id="25" name="AutoShape 23"/>
          <p:cNvSpPr>
            <a:spLocks noChangeArrowheads="1"/>
          </p:cNvSpPr>
          <p:nvPr/>
        </p:nvSpPr>
        <p:spPr bwMode="auto">
          <a:xfrm>
            <a:off x="4953002" y="3276600"/>
            <a:ext cx="128587" cy="128588"/>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dirty="0"/>
          </a:p>
        </p:txBody>
      </p:sp>
      <p:cxnSp>
        <p:nvCxnSpPr>
          <p:cNvPr id="26" name="Straight Connector 20"/>
          <p:cNvCxnSpPr>
            <a:cxnSpLocks noChangeShapeType="1"/>
          </p:cNvCxnSpPr>
          <p:nvPr/>
        </p:nvCxnSpPr>
        <p:spPr bwMode="auto">
          <a:xfrm flipV="1">
            <a:off x="3020022" y="2643980"/>
            <a:ext cx="2360017" cy="1751808"/>
          </a:xfrm>
          <a:prstGeom prst="line">
            <a:avLst/>
          </a:prstGeom>
          <a:noFill/>
          <a:ln w="19050">
            <a:solidFill>
              <a:schemeClr val="tx1"/>
            </a:solidFill>
            <a:round/>
            <a:headEnd/>
            <a:tailEnd/>
          </a:ln>
        </p:spPr>
      </p:cxnSp>
      <p:sp>
        <p:nvSpPr>
          <p:cNvPr id="27" name="TextBox 15"/>
          <p:cNvSpPr txBox="1">
            <a:spLocks noChangeArrowheads="1"/>
          </p:cNvSpPr>
          <p:nvPr/>
        </p:nvSpPr>
        <p:spPr bwMode="auto">
          <a:xfrm rot="16200000">
            <a:off x="1321080" y="3472933"/>
            <a:ext cx="2027237" cy="369332"/>
          </a:xfrm>
          <a:prstGeom prst="rect">
            <a:avLst/>
          </a:prstGeom>
          <a:noFill/>
          <a:ln w="9525">
            <a:noFill/>
            <a:miter lim="800000"/>
            <a:headEnd/>
            <a:tailEnd/>
          </a:ln>
        </p:spPr>
        <p:txBody>
          <a:bodyPr wrap="square">
            <a:prstTxWarp prst="textNoShape">
              <a:avLst/>
            </a:prstTxWarp>
            <a:spAutoFit/>
          </a:bodyPr>
          <a:lstStyle/>
          <a:p>
            <a:pPr algn="ctr"/>
            <a:r>
              <a:rPr lang="en-US" sz="1800" dirty="0" smtClean="0"/>
              <a:t>Bulk Density</a:t>
            </a:r>
            <a:endParaRPr lang="en-US" sz="1800" dirty="0"/>
          </a:p>
        </p:txBody>
      </p:sp>
      <p:sp>
        <p:nvSpPr>
          <p:cNvPr id="28" name="TextBox 16"/>
          <p:cNvSpPr txBox="1">
            <a:spLocks noChangeArrowheads="1"/>
          </p:cNvSpPr>
          <p:nvPr/>
        </p:nvSpPr>
        <p:spPr bwMode="auto">
          <a:xfrm>
            <a:off x="2378077" y="4805362"/>
            <a:ext cx="3748087" cy="368300"/>
          </a:xfrm>
          <a:prstGeom prst="rect">
            <a:avLst/>
          </a:prstGeom>
          <a:noFill/>
          <a:ln w="9525">
            <a:noFill/>
            <a:miter lim="800000"/>
            <a:headEnd/>
            <a:tailEnd/>
          </a:ln>
        </p:spPr>
        <p:txBody>
          <a:bodyPr wrap="square">
            <a:prstTxWarp prst="textNoShape">
              <a:avLst/>
            </a:prstTxWarp>
            <a:spAutoFit/>
          </a:bodyPr>
          <a:lstStyle/>
          <a:p>
            <a:pPr algn="ctr"/>
            <a:r>
              <a:rPr lang="en-US" sz="1800" dirty="0" smtClean="0"/>
              <a:t>Sand Content</a:t>
            </a:r>
            <a:endParaRPr lang="en-US" sz="1800" dirty="0"/>
          </a:p>
        </p:txBody>
      </p:sp>
      <p:sp>
        <p:nvSpPr>
          <p:cNvPr id="31" name="AutoShape 23"/>
          <p:cNvSpPr>
            <a:spLocks noChangeArrowheads="1"/>
          </p:cNvSpPr>
          <p:nvPr/>
        </p:nvSpPr>
        <p:spPr bwMode="auto">
          <a:xfrm>
            <a:off x="5251452" y="2674936"/>
            <a:ext cx="128587" cy="128588"/>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dirty="0"/>
          </a:p>
        </p:txBody>
      </p:sp>
      <p:sp>
        <p:nvSpPr>
          <p:cNvPr id="40" name="TextBox 39"/>
          <p:cNvSpPr txBox="1"/>
          <p:nvPr/>
        </p:nvSpPr>
        <p:spPr>
          <a:xfrm>
            <a:off x="1799730" y="5322604"/>
            <a:ext cx="4800600" cy="646331"/>
          </a:xfrm>
          <a:prstGeom prst="rect">
            <a:avLst/>
          </a:prstGeom>
          <a:noFill/>
        </p:spPr>
        <p:txBody>
          <a:bodyPr wrap="square" rtlCol="0">
            <a:spAutoFit/>
          </a:bodyPr>
          <a:lstStyle/>
          <a:p>
            <a:pPr lvl="0"/>
            <a:r>
              <a:rPr lang="en-US" dirty="0" smtClean="0"/>
              <a:t>                    y </a:t>
            </a:r>
            <a:r>
              <a:rPr lang="en-US" dirty="0"/>
              <a:t>= </a:t>
            </a:r>
            <a:r>
              <a:rPr lang="en-US" dirty="0" smtClean="0"/>
              <a:t> </a:t>
            </a:r>
            <a:r>
              <a:rPr lang="el-GR" dirty="0" smtClean="0">
                <a:latin typeface="Book Antiqua" panose="02040602050305030304" pitchFamily="18" charset="0"/>
              </a:rPr>
              <a:t>β</a:t>
            </a:r>
            <a:r>
              <a:rPr lang="en-US" baseline="-25000" dirty="0" smtClean="0"/>
              <a:t>0</a:t>
            </a:r>
            <a:r>
              <a:rPr lang="en-US" dirty="0" smtClean="0"/>
              <a:t>  +  </a:t>
            </a:r>
            <a:r>
              <a:rPr lang="el-GR" dirty="0" smtClean="0">
                <a:latin typeface="Book Antiqua" panose="02040602050305030304" pitchFamily="18" charset="0"/>
              </a:rPr>
              <a:t>β</a:t>
            </a:r>
            <a:r>
              <a:rPr lang="en-US" baseline="-25000" dirty="0"/>
              <a:t>1</a:t>
            </a:r>
            <a:r>
              <a:rPr lang="en-US" dirty="0"/>
              <a:t>x </a:t>
            </a:r>
            <a:r>
              <a:rPr lang="en-US" dirty="0" smtClean="0"/>
              <a:t> +  </a:t>
            </a:r>
            <a:r>
              <a:rPr lang="el-GR" dirty="0" smtClean="0"/>
              <a:t>ε</a:t>
            </a:r>
            <a:endParaRPr lang="en-US" dirty="0"/>
          </a:p>
          <a:p>
            <a:r>
              <a:rPr lang="en-US" dirty="0" smtClean="0"/>
              <a:t>Bulk Density =  </a:t>
            </a:r>
            <a:r>
              <a:rPr lang="el-GR" dirty="0" smtClean="0">
                <a:latin typeface="Book Antiqua" panose="02040602050305030304" pitchFamily="18" charset="0"/>
              </a:rPr>
              <a:t>β</a:t>
            </a:r>
            <a:r>
              <a:rPr lang="en-US" baseline="-25000" dirty="0"/>
              <a:t>0</a:t>
            </a:r>
            <a:r>
              <a:rPr lang="en-US" dirty="0" smtClean="0"/>
              <a:t>  +  </a:t>
            </a:r>
            <a:r>
              <a:rPr lang="el-GR" dirty="0" smtClean="0">
                <a:latin typeface="Book Antiqua" panose="02040602050305030304" pitchFamily="18" charset="0"/>
              </a:rPr>
              <a:t>β</a:t>
            </a:r>
            <a:r>
              <a:rPr lang="en-US" baseline="-25000" dirty="0"/>
              <a:t>1 </a:t>
            </a:r>
            <a:r>
              <a:rPr lang="en-US" dirty="0" smtClean="0"/>
              <a:t>(sand)</a:t>
            </a:r>
            <a:endParaRPr lang="en-US" dirty="0"/>
          </a:p>
        </p:txBody>
      </p:sp>
      <p:sp>
        <p:nvSpPr>
          <p:cNvPr id="3" name="Rectangle 2"/>
          <p:cNvSpPr/>
          <p:nvPr/>
        </p:nvSpPr>
        <p:spPr>
          <a:xfrm>
            <a:off x="2931556" y="3958289"/>
            <a:ext cx="280750" cy="28733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p:cNvSpPr/>
          <p:nvPr/>
        </p:nvSpPr>
        <p:spPr>
          <a:xfrm>
            <a:off x="2743200" y="3553909"/>
            <a:ext cx="602461" cy="58057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p:cNvSpPr/>
          <p:nvPr/>
        </p:nvSpPr>
        <p:spPr>
          <a:xfrm>
            <a:off x="4167189" y="2948734"/>
            <a:ext cx="338750" cy="32786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p:cNvSpPr/>
          <p:nvPr/>
        </p:nvSpPr>
        <p:spPr>
          <a:xfrm>
            <a:off x="3798695" y="3413387"/>
            <a:ext cx="247317" cy="21403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p:cNvSpPr/>
          <p:nvPr/>
        </p:nvSpPr>
        <p:spPr>
          <a:xfrm>
            <a:off x="3489128" y="4038600"/>
            <a:ext cx="265511" cy="27884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p:cNvSpPr/>
          <p:nvPr/>
        </p:nvSpPr>
        <p:spPr>
          <a:xfrm>
            <a:off x="4097935" y="3595184"/>
            <a:ext cx="522288" cy="47931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5023623" y="2895600"/>
            <a:ext cx="444882" cy="44529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p:cNvSpPr/>
          <p:nvPr/>
        </p:nvSpPr>
        <p:spPr>
          <a:xfrm>
            <a:off x="4613023" y="3200400"/>
            <a:ext cx="109969" cy="11008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p:cNvSpPr/>
          <p:nvPr/>
        </p:nvSpPr>
        <p:spPr>
          <a:xfrm>
            <a:off x="5320009" y="2674935"/>
            <a:ext cx="60030" cy="6145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5870321" y="2413221"/>
            <a:ext cx="1879041" cy="923330"/>
          </a:xfrm>
          <a:prstGeom prst="rect">
            <a:avLst/>
          </a:prstGeom>
          <a:noFill/>
        </p:spPr>
        <p:txBody>
          <a:bodyPr wrap="none" rtlCol="0">
            <a:spAutoFit/>
          </a:bodyPr>
          <a:lstStyle/>
          <a:p>
            <a:r>
              <a:rPr lang="en-US" dirty="0" smtClean="0"/>
              <a:t>Goal: minimize </a:t>
            </a:r>
          </a:p>
          <a:p>
            <a:r>
              <a:rPr lang="en-US" dirty="0"/>
              <a:t>s</a:t>
            </a:r>
            <a:r>
              <a:rPr lang="en-US" dirty="0" smtClean="0"/>
              <a:t>um of </a:t>
            </a:r>
            <a:r>
              <a:rPr lang="en-US" smtClean="0"/>
              <a:t>squared </a:t>
            </a:r>
          </a:p>
          <a:p>
            <a:r>
              <a:rPr lang="en-US" smtClean="0"/>
              <a:t>error</a:t>
            </a:r>
            <a:endParaRPr lang="en-US" dirty="0"/>
          </a:p>
        </p:txBody>
      </p:sp>
    </p:spTree>
    <p:extLst>
      <p:ext uri="{BB962C8B-B14F-4D97-AF65-F5344CB8AC3E}">
        <p14:creationId xmlns:p14="http://schemas.microsoft.com/office/powerpoint/2010/main" val="991280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fade">
                                      <p:cBhvr>
                                        <p:cTn id="10" dur="500"/>
                                        <p:tgtEl>
                                          <p:spTgt spid="4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500"/>
                                        <p:tgtEl>
                                          <p:spTgt spid="3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fade">
                                      <p:cBhvr>
                                        <p:cTn id="16" dur="500"/>
                                        <p:tgtEl>
                                          <p:spTgt spid="3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fade">
                                      <p:cBhvr>
                                        <p:cTn id="19" dur="500"/>
                                        <p:tgtEl>
                                          <p:spTgt spid="4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500"/>
                                        <p:tgtEl>
                                          <p:spTgt spid="3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7"/>
                                        </p:tgtEl>
                                        <p:attrNameLst>
                                          <p:attrName>style.visibility</p:attrName>
                                        </p:attrNameLst>
                                      </p:cBhvr>
                                      <p:to>
                                        <p:strVal val="visible"/>
                                      </p:to>
                                    </p:set>
                                    <p:animEffect transition="in" filter="fade">
                                      <p:cBhvr>
                                        <p:cTn id="28" dur="500"/>
                                        <p:tgtEl>
                                          <p:spTgt spid="4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fade">
                                      <p:cBhvr>
                                        <p:cTn id="31"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3" grpId="0" animBg="1"/>
      <p:bldP spid="37" grpId="0" animBg="1"/>
      <p:bldP spid="39" grpId="0" animBg="1"/>
      <p:bldP spid="41" grpId="0" animBg="1"/>
      <p:bldP spid="43" grpId="0" animBg="1"/>
      <p:bldP spid="45" grpId="0" animBg="1"/>
      <p:bldP spid="47" grpId="0" animBg="1"/>
      <p:bldP spid="4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Wills et al., 2013</a:t>
            </a:r>
            <a:endParaRPr lang="en-US" dirty="0"/>
          </a:p>
        </p:txBody>
      </p:sp>
      <p:sp>
        <p:nvSpPr>
          <p:cNvPr id="3" name="Content Placeholder 2"/>
          <p:cNvSpPr>
            <a:spLocks noGrp="1"/>
          </p:cNvSpPr>
          <p:nvPr>
            <p:ph idx="1"/>
          </p:nvPr>
        </p:nvSpPr>
        <p:spPr>
          <a:xfrm>
            <a:off x="946404" y="1828801"/>
            <a:ext cx="6902196" cy="4351337"/>
          </a:xfrm>
        </p:spPr>
        <p:txBody>
          <a:bodyPr/>
          <a:lstStyle/>
          <a:p>
            <a:pPr marL="0" indent="0">
              <a:buFont typeface="Wingdings 3" pitchFamily="18" charset="2"/>
              <a:buNone/>
              <a:defRPr/>
            </a:pPr>
            <a:r>
              <a:rPr lang="en-US" altLang="en-US" sz="2400" dirty="0"/>
              <a:t>C</a:t>
            </a:r>
            <a:r>
              <a:rPr lang="en-US" altLang="en-US" sz="2400" dirty="0" smtClean="0"/>
              <a:t>arbon </a:t>
            </a:r>
            <a:r>
              <a:rPr lang="en-US" altLang="en-US" sz="2400" dirty="0"/>
              <a:t>equivalent correction </a:t>
            </a:r>
            <a:r>
              <a:rPr lang="en-US" altLang="en-US" sz="2400" dirty="0" smtClean="0"/>
              <a:t>regression factor:</a:t>
            </a:r>
          </a:p>
          <a:p>
            <a:pPr>
              <a:buFont typeface="Wingdings 3" pitchFamily="18" charset="2"/>
              <a:buNone/>
              <a:defRPr/>
            </a:pPr>
            <a:r>
              <a:rPr lang="en-US" altLang="en-US" sz="3000" dirty="0" smtClean="0"/>
              <a:t>OC</a:t>
            </a:r>
            <a:r>
              <a:rPr lang="en-US" altLang="en-US" sz="3000" baseline="-25000" dirty="0" smtClean="0"/>
              <a:t>dc</a:t>
            </a:r>
            <a:r>
              <a:rPr lang="en-US" altLang="en-US" sz="3000" dirty="0" smtClean="0"/>
              <a:t> </a:t>
            </a:r>
            <a:r>
              <a:rPr lang="en-US" altLang="en-US" sz="3000" dirty="0"/>
              <a:t>= 0.25 + </a:t>
            </a:r>
            <a:r>
              <a:rPr lang="en-US" altLang="en-US" sz="3000" dirty="0" smtClean="0"/>
              <a:t>0.86(OC</a:t>
            </a:r>
            <a:r>
              <a:rPr lang="en-US" altLang="en-US" sz="3000" baseline="-25000" dirty="0" smtClean="0"/>
              <a:t>wc</a:t>
            </a:r>
            <a:r>
              <a:rPr lang="en-US" altLang="en-US" sz="3000" dirty="0" smtClean="0"/>
              <a:t>)</a:t>
            </a:r>
          </a:p>
          <a:p>
            <a:pPr>
              <a:buFont typeface="Wingdings 3" pitchFamily="18" charset="2"/>
              <a:buNone/>
              <a:defRPr/>
            </a:pPr>
            <a:r>
              <a:rPr lang="en-US" altLang="en-US" sz="2000" dirty="0" smtClean="0"/>
              <a:t>where</a:t>
            </a:r>
            <a:r>
              <a:rPr lang="en-US" altLang="en-US" sz="2600" dirty="0" smtClean="0"/>
              <a:t> </a:t>
            </a:r>
          </a:p>
          <a:p>
            <a:pPr lvl="1" indent="0">
              <a:buNone/>
              <a:defRPr/>
            </a:pPr>
            <a:r>
              <a:rPr lang="en-US" altLang="en-US" sz="2000" dirty="0" smtClean="0"/>
              <a:t>OC</a:t>
            </a:r>
            <a:r>
              <a:rPr lang="en-US" altLang="en-US" sz="2000" baseline="-25000" dirty="0" smtClean="0"/>
              <a:t>dc</a:t>
            </a:r>
            <a:r>
              <a:rPr lang="en-US" altLang="en-US" sz="2000" dirty="0" smtClean="0"/>
              <a:t> </a:t>
            </a:r>
            <a:r>
              <a:rPr lang="en-US" altLang="en-US" sz="2000" dirty="0"/>
              <a:t>= organic carbon by dry combustion </a:t>
            </a:r>
            <a:r>
              <a:rPr lang="en-US" altLang="en-US" sz="2000" dirty="0" smtClean="0"/>
              <a:t>(%) </a:t>
            </a:r>
          </a:p>
          <a:p>
            <a:pPr lvl="1" indent="0">
              <a:buNone/>
              <a:defRPr/>
            </a:pPr>
            <a:r>
              <a:rPr lang="en-US" altLang="en-US" sz="2000" dirty="0" smtClean="0"/>
              <a:t>OC</a:t>
            </a:r>
            <a:r>
              <a:rPr lang="en-US" altLang="en-US" sz="2000" baseline="-25000" dirty="0" smtClean="0"/>
              <a:t>wc  </a:t>
            </a:r>
            <a:r>
              <a:rPr lang="en-US" altLang="en-US" sz="2000" dirty="0"/>
              <a:t>= organic carbon by wet combustion </a:t>
            </a:r>
            <a:r>
              <a:rPr lang="en-US" altLang="en-US" sz="2000" dirty="0" smtClean="0"/>
              <a:t>(%)</a:t>
            </a:r>
          </a:p>
          <a:p>
            <a:pPr lvl="1" indent="0">
              <a:buNone/>
              <a:defRPr/>
            </a:pPr>
            <a:endParaRPr lang="en-US" sz="2000" dirty="0" smtClean="0"/>
          </a:p>
        </p:txBody>
      </p:sp>
      <p:sp>
        <p:nvSpPr>
          <p:cNvPr id="4" name="Rectangle 3"/>
          <p:cNvSpPr/>
          <p:nvPr/>
        </p:nvSpPr>
        <p:spPr>
          <a:xfrm>
            <a:off x="3429000" y="2424308"/>
            <a:ext cx="838200" cy="381000"/>
          </a:xfrm>
          <a:prstGeom prst="rect">
            <a:avLst/>
          </a:prstGeom>
          <a:noFill/>
          <a:ln w="38100">
            <a:solidFill>
              <a:srgbClr val="0E13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2286000" y="2424308"/>
            <a:ext cx="838200" cy="381000"/>
          </a:xfrm>
          <a:prstGeom prst="rect">
            <a:avLst/>
          </a:prstGeom>
          <a:noFill/>
          <a:ln w="38100">
            <a:solidFill>
              <a:srgbClr val="0E13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32960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l="25959" t="18599" r="22179" b="22497"/>
          <a:stretch/>
        </p:blipFill>
        <p:spPr>
          <a:xfrm>
            <a:off x="835422" y="1870116"/>
            <a:ext cx="6668481" cy="4260421"/>
          </a:xfrm>
          <a:prstGeom prst="rect">
            <a:avLst/>
          </a:prstGeom>
          <a:ln>
            <a:solidFill>
              <a:schemeClr val="tx1"/>
            </a:solidFill>
          </a:ln>
        </p:spPr>
      </p:pic>
      <p:sp>
        <p:nvSpPr>
          <p:cNvPr id="2" name="Title 1"/>
          <p:cNvSpPr>
            <a:spLocks noGrp="1"/>
          </p:cNvSpPr>
          <p:nvPr>
            <p:ph type="title"/>
          </p:nvPr>
        </p:nvSpPr>
        <p:spPr/>
        <p:txBody>
          <a:bodyPr/>
          <a:lstStyle/>
          <a:p>
            <a:r>
              <a:rPr lang="en-US" dirty="0" smtClean="0"/>
              <a:t>Seybold et al., 2009</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rotWithShape="1">
          <a:blip r:embed="rId3"/>
          <a:srcRect b="4667"/>
          <a:stretch/>
        </p:blipFill>
        <p:spPr>
          <a:xfrm>
            <a:off x="189519" y="1870116"/>
            <a:ext cx="7960289" cy="4268705"/>
          </a:xfrm>
          <a:prstGeom prst="rect">
            <a:avLst/>
          </a:prstGeom>
          <a:ln>
            <a:solidFill>
              <a:schemeClr val="tx1"/>
            </a:solidFill>
          </a:ln>
        </p:spPr>
      </p:pic>
    </p:spTree>
    <p:extLst>
      <p:ext uri="{BB962C8B-B14F-4D97-AF65-F5344CB8AC3E}">
        <p14:creationId xmlns:p14="http://schemas.microsoft.com/office/powerpoint/2010/main" val="1891930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noFill/>
          <a:ln>
            <a:solidFill>
              <a:schemeClr val="bg1"/>
            </a:solidFill>
          </a:ln>
        </p:spPr>
        <p:txBody>
          <a:bodyPr>
            <a:normAutofit/>
          </a:bodyPr>
          <a:lstStyle/>
          <a:p>
            <a:pPr>
              <a:lnSpc>
                <a:spcPct val="90000"/>
              </a:lnSpc>
              <a:buClr>
                <a:schemeClr val="tx1">
                  <a:lumMod val="65000"/>
                  <a:lumOff val="35000"/>
                </a:schemeClr>
              </a:buClr>
            </a:pPr>
            <a:r>
              <a:rPr lang="en-US" altLang="en-US" sz="2400" b="1" dirty="0" smtClean="0"/>
              <a:t>Linearity</a:t>
            </a:r>
            <a:r>
              <a:rPr lang="en-US" altLang="en-US" sz="3200" b="1" dirty="0" smtClean="0"/>
              <a:t> </a:t>
            </a:r>
            <a:r>
              <a:rPr lang="en-US" altLang="en-US" sz="3200" b="1" dirty="0"/>
              <a:t>- </a:t>
            </a:r>
            <a:r>
              <a:rPr lang="en-US" altLang="en-US" sz="2200" dirty="0" smtClean="0"/>
              <a:t>Y is </a:t>
            </a:r>
            <a:r>
              <a:rPr lang="en-US" altLang="en-US" sz="2200" b="1" i="1" dirty="0"/>
              <a:t>linearly</a:t>
            </a:r>
            <a:r>
              <a:rPr lang="en-US" altLang="en-US" sz="2200" b="1" dirty="0"/>
              <a:t> </a:t>
            </a:r>
            <a:r>
              <a:rPr lang="en-US" altLang="en-US" sz="2200" dirty="0"/>
              <a:t>related to </a:t>
            </a:r>
            <a:r>
              <a:rPr lang="en-US" altLang="en-US" sz="2200" dirty="0" smtClean="0"/>
              <a:t>X. </a:t>
            </a:r>
            <a:endParaRPr lang="en-US" altLang="en-US" sz="2200" dirty="0"/>
          </a:p>
          <a:p>
            <a:pPr>
              <a:lnSpc>
                <a:spcPct val="90000"/>
              </a:lnSpc>
              <a:buClr>
                <a:schemeClr val="tx1">
                  <a:lumMod val="65000"/>
                  <a:lumOff val="35000"/>
                </a:schemeClr>
              </a:buClr>
            </a:pPr>
            <a:r>
              <a:rPr lang="en-US" altLang="en-US" sz="2400" b="1" dirty="0"/>
              <a:t>Independence of Error - </a:t>
            </a:r>
            <a:r>
              <a:rPr lang="en-US" altLang="en-US" sz="2200" dirty="0"/>
              <a:t>the error (residual) is </a:t>
            </a:r>
            <a:r>
              <a:rPr lang="en-US" altLang="en-US" sz="2200" b="1" i="1" dirty="0"/>
              <a:t>independent</a:t>
            </a:r>
            <a:r>
              <a:rPr lang="en-US" altLang="en-US" sz="2200" dirty="0"/>
              <a:t> for each value of X.</a:t>
            </a:r>
          </a:p>
          <a:p>
            <a:pPr>
              <a:lnSpc>
                <a:spcPct val="90000"/>
              </a:lnSpc>
              <a:buClr>
                <a:schemeClr val="tx1">
                  <a:lumMod val="65000"/>
                  <a:lumOff val="35000"/>
                </a:schemeClr>
              </a:buClr>
            </a:pPr>
            <a:r>
              <a:rPr lang="en-US" altLang="en-US" sz="2400" b="1" dirty="0"/>
              <a:t>Homoscedasticity - </a:t>
            </a:r>
            <a:r>
              <a:rPr lang="en-US" altLang="en-US" sz="2200" dirty="0"/>
              <a:t>the </a:t>
            </a:r>
            <a:r>
              <a:rPr lang="en-US" altLang="en-US" sz="2200" b="1" i="1" dirty="0"/>
              <a:t>variation </a:t>
            </a:r>
            <a:r>
              <a:rPr lang="en-US" altLang="en-US" sz="2200" dirty="0"/>
              <a:t>around the </a:t>
            </a:r>
            <a:r>
              <a:rPr lang="en-US" altLang="en-US" sz="2200" dirty="0" smtClean="0"/>
              <a:t>regression line is </a:t>
            </a:r>
            <a:r>
              <a:rPr lang="en-US" altLang="en-US" sz="2200" b="1" i="1" dirty="0"/>
              <a:t>constant</a:t>
            </a:r>
            <a:r>
              <a:rPr lang="en-US" altLang="en-US" sz="2200" dirty="0"/>
              <a:t> for all values of X.</a:t>
            </a:r>
          </a:p>
          <a:p>
            <a:pPr>
              <a:lnSpc>
                <a:spcPct val="90000"/>
              </a:lnSpc>
              <a:buClr>
                <a:schemeClr val="tx1">
                  <a:lumMod val="65000"/>
                  <a:lumOff val="35000"/>
                </a:schemeClr>
              </a:buClr>
            </a:pPr>
            <a:r>
              <a:rPr lang="en-US" altLang="en-US" sz="2400" b="1" dirty="0"/>
              <a:t>Normality</a:t>
            </a:r>
            <a:r>
              <a:rPr lang="en-US" altLang="en-US" sz="2000" b="1" dirty="0"/>
              <a:t> - </a:t>
            </a:r>
            <a:r>
              <a:rPr lang="en-US" altLang="en-US" sz="2200" dirty="0"/>
              <a:t>the values of Y </a:t>
            </a:r>
            <a:r>
              <a:rPr lang="en-US" altLang="en-US" sz="2200" dirty="0" smtClean="0"/>
              <a:t>are </a:t>
            </a:r>
            <a:r>
              <a:rPr lang="en-US" altLang="en-US" sz="2200" b="1" i="1" dirty="0"/>
              <a:t>normally</a:t>
            </a:r>
            <a:r>
              <a:rPr lang="en-US" altLang="en-US" sz="2200" dirty="0"/>
              <a:t> distributed at each value of X.</a:t>
            </a:r>
          </a:p>
          <a:p>
            <a:pPr marL="0" indent="0">
              <a:buClrTx/>
              <a:buNone/>
            </a:pPr>
            <a:endParaRPr lang="en-US" sz="2200" dirty="0"/>
          </a:p>
        </p:txBody>
      </p:sp>
      <p:sp>
        <p:nvSpPr>
          <p:cNvPr id="2" name="Title 1"/>
          <p:cNvSpPr>
            <a:spLocks noGrp="1"/>
          </p:cNvSpPr>
          <p:nvPr>
            <p:ph type="title"/>
          </p:nvPr>
        </p:nvSpPr>
        <p:spPr/>
        <p:txBody>
          <a:bodyPr/>
          <a:lstStyle/>
          <a:p>
            <a:r>
              <a:rPr lang="en-US" dirty="0" smtClean="0"/>
              <a:t>Model Assumptions</a:t>
            </a:r>
            <a:endParaRPr lang="en-US" dirty="0"/>
          </a:p>
        </p:txBody>
      </p:sp>
      <p:sp>
        <p:nvSpPr>
          <p:cNvPr id="6" name="Rectangle 5"/>
          <p:cNvSpPr/>
          <p:nvPr/>
        </p:nvSpPr>
        <p:spPr>
          <a:xfrm>
            <a:off x="0" y="6519446"/>
            <a:ext cx="4572000" cy="338554"/>
          </a:xfrm>
          <a:prstGeom prst="rect">
            <a:avLst/>
          </a:prstGeom>
        </p:spPr>
        <p:txBody>
          <a:bodyPr>
            <a:spAutoFit/>
          </a:bodyPr>
          <a:lstStyle/>
          <a:p>
            <a:r>
              <a:rPr lang="en-US" sz="800" dirty="0"/>
              <a:t>https://</a:t>
            </a:r>
            <a:r>
              <a:rPr lang="en-US" sz="800" dirty="0" smtClean="0"/>
              <a:t>mathcoachblog.files.wordpress.com/2014/10/paranormal.jpg</a:t>
            </a:r>
          </a:p>
          <a:p>
            <a:r>
              <a:rPr lang="en-US" sz="800" dirty="0"/>
              <a:t>www.csus.edu/indiv/h/hopfem/multiple.ppt</a:t>
            </a:r>
          </a:p>
        </p:txBody>
      </p:sp>
    </p:spTree>
    <p:extLst>
      <p:ext uri="{BB962C8B-B14F-4D97-AF65-F5344CB8AC3E}">
        <p14:creationId xmlns:p14="http://schemas.microsoft.com/office/powerpoint/2010/main" val="4062562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Model Assumptions</a:t>
            </a:r>
            <a:endParaRPr lang="en-US" dirty="0"/>
          </a:p>
        </p:txBody>
      </p:sp>
      <p:sp>
        <p:nvSpPr>
          <p:cNvPr id="3" name="Content Placeholder 2"/>
          <p:cNvSpPr>
            <a:spLocks noGrp="1"/>
          </p:cNvSpPr>
          <p:nvPr>
            <p:ph idx="1"/>
          </p:nvPr>
        </p:nvSpPr>
        <p:spPr>
          <a:xfrm>
            <a:off x="946404" y="1828801"/>
            <a:ext cx="6446520" cy="4800599"/>
          </a:xfrm>
        </p:spPr>
        <p:txBody>
          <a:bodyPr>
            <a:normAutofit fontScale="92500"/>
          </a:bodyPr>
          <a:lstStyle/>
          <a:p>
            <a:pPr marL="0" indent="0">
              <a:buNone/>
            </a:pPr>
            <a:r>
              <a:rPr lang="en-US" sz="2400" u="sng" dirty="0" smtClean="0"/>
              <a:t>Normality</a:t>
            </a:r>
          </a:p>
          <a:p>
            <a:pPr lvl="1"/>
            <a:r>
              <a:rPr lang="en-US" sz="2200" dirty="0" smtClean="0">
                <a:solidFill>
                  <a:schemeClr val="tx1"/>
                </a:solidFill>
              </a:rPr>
              <a:t>Histograms</a:t>
            </a:r>
          </a:p>
          <a:p>
            <a:pPr lvl="1"/>
            <a:r>
              <a:rPr lang="en-US" sz="2200" dirty="0" smtClean="0">
                <a:solidFill>
                  <a:schemeClr val="tx1"/>
                </a:solidFill>
              </a:rPr>
              <a:t>QQ plots</a:t>
            </a:r>
          </a:p>
          <a:p>
            <a:pPr lvl="1"/>
            <a:r>
              <a:rPr lang="en-US" sz="2200" dirty="0" smtClean="0">
                <a:solidFill>
                  <a:schemeClr val="tx1"/>
                </a:solidFill>
              </a:rPr>
              <a:t>Residual plots</a:t>
            </a:r>
          </a:p>
          <a:p>
            <a:pPr marL="0" indent="0">
              <a:buNone/>
            </a:pPr>
            <a:r>
              <a:rPr lang="en-US" sz="2400" u="sng" dirty="0" smtClean="0"/>
              <a:t>Outliers</a:t>
            </a:r>
          </a:p>
          <a:p>
            <a:pPr lvl="1"/>
            <a:r>
              <a:rPr lang="en-US" sz="2200" dirty="0" smtClean="0">
                <a:solidFill>
                  <a:schemeClr val="tx1"/>
                </a:solidFill>
              </a:rPr>
              <a:t>QQ plots</a:t>
            </a:r>
          </a:p>
          <a:p>
            <a:pPr lvl="1"/>
            <a:r>
              <a:rPr lang="en-US" sz="2200" dirty="0" smtClean="0">
                <a:solidFill>
                  <a:schemeClr val="tx1"/>
                </a:solidFill>
              </a:rPr>
              <a:t>Box plots</a:t>
            </a:r>
          </a:p>
          <a:p>
            <a:pPr marL="0" indent="0">
              <a:buNone/>
            </a:pPr>
            <a:r>
              <a:rPr lang="en-US" sz="2400" u="sng" dirty="0" smtClean="0"/>
              <a:t>Multicollinearity</a:t>
            </a:r>
          </a:p>
          <a:p>
            <a:pPr lvl="1"/>
            <a:r>
              <a:rPr lang="en-US" sz="2200" dirty="0" smtClean="0">
                <a:solidFill>
                  <a:schemeClr val="tx1"/>
                </a:solidFill>
              </a:rPr>
              <a:t>Correlation (</a:t>
            </a:r>
            <a:r>
              <a:rPr lang="en-US" sz="2200" u="sng" dirty="0" smtClean="0">
                <a:solidFill>
                  <a:schemeClr val="tx1"/>
                </a:solidFill>
              </a:rPr>
              <a:t>&gt;</a:t>
            </a:r>
            <a:r>
              <a:rPr lang="en-US" sz="2200" dirty="0" smtClean="0">
                <a:solidFill>
                  <a:schemeClr val="tx1"/>
                </a:solidFill>
              </a:rPr>
              <a:t>0.7 or </a:t>
            </a:r>
            <a:r>
              <a:rPr lang="en-US" sz="2200" u="sng" dirty="0" smtClean="0">
                <a:solidFill>
                  <a:schemeClr val="tx1"/>
                </a:solidFill>
              </a:rPr>
              <a:t>&lt;</a:t>
            </a:r>
            <a:r>
              <a:rPr lang="en-US" sz="2200" dirty="0" smtClean="0">
                <a:solidFill>
                  <a:schemeClr val="tx1"/>
                </a:solidFill>
              </a:rPr>
              <a:t>-0.7 = highly correlated)</a:t>
            </a:r>
          </a:p>
          <a:p>
            <a:pPr lvl="1"/>
            <a:r>
              <a:rPr lang="en-US" sz="2200" dirty="0" smtClean="0">
                <a:solidFill>
                  <a:schemeClr val="tx1"/>
                </a:solidFill>
              </a:rPr>
              <a:t>Variance inflation factors</a:t>
            </a:r>
          </a:p>
          <a:p>
            <a:pPr marL="0" indent="0">
              <a:buNone/>
            </a:pPr>
            <a:r>
              <a:rPr lang="en-US" sz="2400" u="sng" dirty="0" smtClean="0"/>
              <a:t>Homoscedasticity</a:t>
            </a:r>
          </a:p>
          <a:p>
            <a:pPr marL="457200" indent="-222250">
              <a:lnSpc>
                <a:spcPct val="90000"/>
              </a:lnSpc>
              <a:spcBef>
                <a:spcPts val="300"/>
              </a:spcBef>
              <a:spcAft>
                <a:spcPts val="300"/>
              </a:spcAft>
            </a:pPr>
            <a:r>
              <a:rPr lang="en-US" sz="2200" dirty="0" smtClean="0"/>
              <a:t>Residual plots</a:t>
            </a:r>
            <a:endParaRPr lang="en-US" sz="2200" dirty="0"/>
          </a:p>
        </p:txBody>
      </p:sp>
      <p:sp>
        <p:nvSpPr>
          <p:cNvPr id="7" name="Content Placeholder 2"/>
          <p:cNvSpPr txBox="1">
            <a:spLocks/>
          </p:cNvSpPr>
          <p:nvPr/>
        </p:nvSpPr>
        <p:spPr>
          <a:xfrm>
            <a:off x="946404" y="1691322"/>
            <a:ext cx="6446520" cy="4648199"/>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457200" indent="-457200">
              <a:buFont typeface="+mj-lt"/>
              <a:buAutoNum type="arabicPeriod"/>
            </a:pPr>
            <a:r>
              <a:rPr lang="en-US" sz="3200" dirty="0" smtClean="0"/>
              <a:t>Normality</a:t>
            </a:r>
          </a:p>
          <a:p>
            <a:pPr marL="457200" indent="-457200">
              <a:buFont typeface="+mj-lt"/>
              <a:buAutoNum type="arabicPeriod"/>
            </a:pPr>
            <a:r>
              <a:rPr lang="en-US" sz="3200" dirty="0" smtClean="0"/>
              <a:t>Outliers</a:t>
            </a:r>
          </a:p>
          <a:p>
            <a:pPr marL="457200" indent="-457200">
              <a:buFont typeface="+mj-lt"/>
              <a:buAutoNum type="arabicPeriod"/>
            </a:pPr>
            <a:r>
              <a:rPr lang="en-US" sz="3200" dirty="0" smtClean="0"/>
              <a:t>Multicollinearity</a:t>
            </a:r>
          </a:p>
          <a:p>
            <a:pPr marL="457200" indent="-457200">
              <a:buFont typeface="+mj-lt"/>
              <a:buAutoNum type="arabicPeriod"/>
            </a:pPr>
            <a:r>
              <a:rPr lang="en-US" sz="3200" dirty="0" smtClean="0"/>
              <a:t>Homoscedasticity</a:t>
            </a:r>
          </a:p>
        </p:txBody>
      </p:sp>
    </p:spTree>
    <p:extLst>
      <p:ext uri="{BB962C8B-B14F-4D97-AF65-F5344CB8AC3E}">
        <p14:creationId xmlns:p14="http://schemas.microsoft.com/office/powerpoint/2010/main" val="304728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fade">
                                      <p:cBhvr>
                                        <p:cTn id="40" dur="500"/>
                                        <p:tgtEl>
                                          <p:spTgt spid="3">
                                            <p:txEl>
                                              <p:pRg st="8" end="8"/>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fade">
                                      <p:cBhvr>
                                        <p:cTn id="43" dur="500"/>
                                        <p:tgtEl>
                                          <p:spTgt spid="3">
                                            <p:txEl>
                                              <p:pRg st="9" end="9"/>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animEffect transition="in" filter="fade">
                                      <p:cBhvr>
                                        <p:cTn id="48" dur="500"/>
                                        <p:tgtEl>
                                          <p:spTgt spid="3">
                                            <p:txEl>
                                              <p:pRg st="10" end="10"/>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Effect transition="in" filter="fade">
                                      <p:cBhvr>
                                        <p:cTn id="51"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p:bld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TM03457515[[fn=View]]</Template>
  <TotalTime>12364</TotalTime>
  <Words>1879</Words>
  <Application>Microsoft Office PowerPoint</Application>
  <PresentationFormat>On-screen Show (4:3)</PresentationFormat>
  <Paragraphs>228</Paragraphs>
  <Slides>27</Slides>
  <Notes>19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Arial</vt:lpstr>
      <vt:lpstr>Book Antiqua</vt:lpstr>
      <vt:lpstr>Calibri</vt:lpstr>
      <vt:lpstr>Cambria Math</vt:lpstr>
      <vt:lpstr>Century Schoolbook</vt:lpstr>
      <vt:lpstr>Times New Roman</vt:lpstr>
      <vt:lpstr>Wingdings 2</vt:lpstr>
      <vt:lpstr>Wingdings 3</vt:lpstr>
      <vt:lpstr>View</vt:lpstr>
      <vt:lpstr>Linear Regression</vt:lpstr>
      <vt:lpstr>Linear Regression</vt:lpstr>
      <vt:lpstr>Simple vs. Multiple Linear Regression</vt:lpstr>
      <vt:lpstr>Linear Regression</vt:lpstr>
      <vt:lpstr>Ordinary Least Squares</vt:lpstr>
      <vt:lpstr>Wills et al., 2013</vt:lpstr>
      <vt:lpstr>Seybold et al., 2009</vt:lpstr>
      <vt:lpstr>Model Assumptions</vt:lpstr>
      <vt:lpstr>Testing Model Assumptions</vt:lpstr>
      <vt:lpstr>Heteroscedasticity</vt:lpstr>
      <vt:lpstr>Analysis of Residuals</vt:lpstr>
      <vt:lpstr>Interpreting Model Results</vt:lpstr>
      <vt:lpstr>Diagnostic Plots</vt:lpstr>
      <vt:lpstr>Residuals vs Fitted</vt:lpstr>
      <vt:lpstr>QQ Plot</vt:lpstr>
      <vt:lpstr>Spread-Location</vt:lpstr>
      <vt:lpstr>Leverage Plot</vt:lpstr>
      <vt:lpstr>EXERCISE: Linear Regression</vt:lpstr>
      <vt:lpstr>PowerPoint Presentation</vt:lpstr>
      <vt:lpstr>Summary</vt:lpstr>
      <vt:lpstr>Other Types of Regression</vt:lpstr>
      <vt:lpstr>Review Questions</vt:lpstr>
      <vt:lpstr>Linear Regression in R</vt:lpstr>
      <vt:lpstr>Additional Resources</vt:lpstr>
      <vt:lpstr>Additional Resources</vt:lpstr>
      <vt:lpstr>Additional Resources - ANOVA</vt:lpstr>
      <vt:lpstr>References</vt:lpstr>
    </vt:vector>
  </TitlesOfParts>
  <Company>USDA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Tree_models</dc:title>
  <dc:creator>KY</dc:creator>
  <cp:lastModifiedBy>Katey Yoast</cp:lastModifiedBy>
  <cp:revision>334</cp:revision>
  <dcterms:created xsi:type="dcterms:W3CDTF">2014-07-22T17:36:19Z</dcterms:created>
  <dcterms:modified xsi:type="dcterms:W3CDTF">2016-03-06T13:51:31Z</dcterms:modified>
</cp:coreProperties>
</file>