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87" r:id="rId3"/>
    <p:sldId id="288" r:id="rId4"/>
    <p:sldId id="290" r:id="rId5"/>
    <p:sldId id="289" r:id="rId6"/>
    <p:sldId id="257" r:id="rId7"/>
    <p:sldId id="313" r:id="rId8"/>
    <p:sldId id="314" r:id="rId9"/>
    <p:sldId id="259" r:id="rId10"/>
    <p:sldId id="291" r:id="rId11"/>
    <p:sldId id="294" r:id="rId12"/>
    <p:sldId id="258" r:id="rId13"/>
    <p:sldId id="295" r:id="rId14"/>
    <p:sldId id="298" r:id="rId15"/>
    <p:sldId id="284" r:id="rId16"/>
    <p:sldId id="285" r:id="rId17"/>
    <p:sldId id="303" r:id="rId18"/>
    <p:sldId id="307" r:id="rId19"/>
    <p:sldId id="311" r:id="rId20"/>
    <p:sldId id="312" r:id="rId21"/>
    <p:sldId id="296" r:id="rId22"/>
    <p:sldId id="304" r:id="rId23"/>
    <p:sldId id="302" r:id="rId24"/>
    <p:sldId id="300" r:id="rId25"/>
    <p:sldId id="292" r:id="rId26"/>
    <p:sldId id="31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80406" autoAdjust="0"/>
  </p:normalViewPr>
  <p:slideViewPr>
    <p:cSldViewPr showGuides="1">
      <p:cViewPr varScale="1">
        <p:scale>
          <a:sx n="70" d="100"/>
          <a:sy n="70" d="100"/>
        </p:scale>
        <p:origin x="13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421544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Rpart</a:t>
            </a:r>
            <a:r>
              <a:rPr lang="en-US" dirty="0" smtClean="0"/>
              <a:t> Example –</a:t>
            </a:r>
            <a:r>
              <a:rPr lang="en-US" baseline="0" dirty="0" smtClean="0"/>
              <a:t> </a:t>
            </a:r>
            <a:r>
              <a:rPr lang="en-US" baseline="0" dirty="0" err="1" smtClean="0"/>
              <a:t>spodic</a:t>
            </a:r>
            <a:r>
              <a:rPr lang="en-US" baseline="0" dirty="0" smtClean="0"/>
              <a:t> probability (to aid in interpretation). Interpolated random forest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a:p>
        </p:txBody>
      </p:sp>
    </p:spTree>
    <p:extLst>
      <p:ext uri="{BB962C8B-B14F-4D97-AF65-F5344CB8AC3E}">
        <p14:creationId xmlns:p14="http://schemas.microsoft.com/office/powerpoint/2010/main" val="216820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Brungard</a:t>
            </a:r>
            <a:r>
              <a:rPr lang="en-US" baseline="0" dirty="0" smtClean="0"/>
              <a:t> et al., 2015 compared many different machine learning techniques in 3 semi-arid regions, including </a:t>
            </a:r>
            <a:r>
              <a:rPr lang="en-US" baseline="0" dirty="0" err="1" smtClean="0"/>
              <a:t>knn</a:t>
            </a:r>
            <a:r>
              <a:rPr lang="en-US" baseline="0" dirty="0" smtClean="0"/>
              <a:t>, linear discriminant analysis, multinomial logistic regression, classification tree, support vector machines, etc., and found random forest to perform the best for soil taxonomic class prediction. This figure shows the interpolated RF model on the left and confusion index on the right. When presenting interpolated models, it is always best to include an interpolated confusion index to show where the model strengths and weaknesses are.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Sequeira et al., 2014 and Yoast, 2015 successfully used RF as a </a:t>
            </a:r>
            <a:r>
              <a:rPr lang="en-US" baseline="0" dirty="0" err="1" smtClean="0"/>
              <a:t>pedotransfer</a:t>
            </a:r>
            <a:r>
              <a:rPr lang="en-US" baseline="0" dirty="0" smtClean="0"/>
              <a:t> function to populate missing bulk density and carbon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62066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Copyright 2003  --  Confidential and Proprietary  --  Deloitte &amp; Touche LLP</a:t>
            </a:r>
          </a:p>
        </p:txBody>
      </p:sp>
      <p:sp>
        <p:nvSpPr>
          <p:cNvPr id="5" name="Rectangle 7"/>
          <p:cNvSpPr>
            <a:spLocks noGrp="1" noChangeArrowheads="1"/>
          </p:cNvSpPr>
          <p:nvPr>
            <p:ph type="sldNum" sz="quarter" idx="5"/>
          </p:nvPr>
        </p:nvSpPr>
        <p:spPr>
          <a:ln/>
        </p:spPr>
        <p:txBody>
          <a:bodyPr/>
          <a:lstStyle/>
          <a:p>
            <a:fld id="{0843FC4E-F6D4-4729-A728-31F813EC1D71}" type="slidenum">
              <a:rPr lang="en-US" altLang="en-US"/>
              <a:pPr/>
              <a:t>9</a:t>
            </a:fld>
            <a:endParaRPr lang="en-US" alt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en-US" altLang="en-US" dirty="0" smtClean="0"/>
              <a:t>Tree grows upside down with root at top</a:t>
            </a:r>
            <a:endParaRPr lang="en-US" altLang="en-US" dirty="0"/>
          </a:p>
        </p:txBody>
      </p:sp>
    </p:spTree>
    <p:extLst>
      <p:ext uri="{BB962C8B-B14F-4D97-AF65-F5344CB8AC3E}">
        <p14:creationId xmlns:p14="http://schemas.microsoft.com/office/powerpoint/2010/main" val="26737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produce a single tree output like </a:t>
            </a:r>
            <a:r>
              <a:rPr lang="en-US" dirty="0" err="1" smtClean="0"/>
              <a:t>rpart</a:t>
            </a:r>
            <a:r>
              <a:rPr lang="en-US" dirty="0" smtClean="0"/>
              <a:t> because decisions are not made on</a:t>
            </a:r>
            <a:r>
              <a:rPr lang="en-US" baseline="0" dirty="0" smtClean="0"/>
              <a:t> a single binary tree….decisions are made using an ensemble of trees.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1426688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Producer’s accuracy = 100 – omission error = how often are real features</a:t>
            </a:r>
            <a:r>
              <a:rPr lang="en-US" baseline="0" dirty="0" smtClean="0"/>
              <a:t> in the field correctly shown on the map?</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369996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accuracy = 100 – commission error = how often is the class on the map actually truthful in reality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19</a:t>
            </a:fld>
            <a:endParaRPr lang="en-US"/>
          </a:p>
        </p:txBody>
      </p:sp>
    </p:spTree>
    <p:extLst>
      <p:ext uri="{BB962C8B-B14F-4D97-AF65-F5344CB8AC3E}">
        <p14:creationId xmlns:p14="http://schemas.microsoft.com/office/powerpoint/2010/main" val="179283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all the reference sites,</a:t>
            </a:r>
            <a:r>
              <a:rPr lang="en-US" baseline="0" dirty="0" smtClean="0"/>
              <a:t> how many were mapped correctly?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76176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1/27/2016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1/27/2016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Tree-based Models</a:t>
            </a:r>
            <a:endParaRPr lang="en-US" sz="2400" dirty="0"/>
          </a:p>
        </p:txBody>
      </p:sp>
      <p:sp>
        <p:nvSpPr>
          <p:cNvPr id="3" name="TextBox 2"/>
          <p:cNvSpPr txBox="1"/>
          <p:nvPr/>
        </p:nvSpPr>
        <p:spPr>
          <a:xfrm>
            <a:off x="685800" y="3513275"/>
            <a:ext cx="3005951" cy="369332"/>
          </a:xfrm>
          <a:prstGeom prst="rect">
            <a:avLst/>
          </a:prstGeom>
          <a:noFill/>
        </p:spPr>
        <p:txBody>
          <a:bodyPr wrap="none" rtlCol="0">
            <a:spAutoFit/>
          </a:bodyPr>
          <a:lstStyle/>
          <a:p>
            <a:r>
              <a:rPr lang="en-US" dirty="0" smtClean="0"/>
              <a:t>Presented by: Katey Yoast</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rpart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4216230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rpart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rpart</a:t>
            </a:r>
            <a:r>
              <a:rPr lang="en-US" sz="2400" b="1" i="1" dirty="0" smtClean="0">
                <a:cs typeface="Times New Roman" panose="02020603050405020304" pitchFamily="18" charset="0"/>
              </a:rPr>
              <a:t>(formula, data, method, control)</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a:cs typeface="Times New Roman" panose="02020603050405020304" pitchFamily="18" charset="0"/>
              </a:rPr>
              <a:t>m</a:t>
            </a:r>
            <a:r>
              <a:rPr lang="en-US" sz="2000" b="1" dirty="0" smtClean="0">
                <a:cs typeface="Times New Roman" panose="02020603050405020304" pitchFamily="18" charset="0"/>
              </a:rPr>
              <a:t>ethod=    “</a:t>
            </a:r>
            <a:r>
              <a:rPr lang="en-US" sz="2000" b="1" dirty="0">
                <a:cs typeface="Times New Roman" panose="02020603050405020304" pitchFamily="18" charset="0"/>
              </a:rPr>
              <a:t>class” </a:t>
            </a:r>
            <a:r>
              <a:rPr lang="en-US" sz="2000" dirty="0">
                <a:cs typeface="Times New Roman" panose="02020603050405020304" pitchFamily="18" charset="0"/>
              </a:rPr>
              <a:t>for classification tree</a:t>
            </a:r>
          </a:p>
          <a:p>
            <a:pPr marL="0" indent="0">
              <a:lnSpc>
                <a:spcPct val="120000"/>
              </a:lnSpc>
              <a:spcBef>
                <a:spcPts val="0"/>
              </a:spcBef>
              <a:buNone/>
            </a:pPr>
            <a:r>
              <a:rPr lang="en-US" sz="2000" b="1" dirty="0" smtClean="0">
                <a:cs typeface="Times New Roman" panose="02020603050405020304" pitchFamily="18" charset="0"/>
              </a:rPr>
              <a:t>                   “</a:t>
            </a:r>
            <a:r>
              <a:rPr lang="en-US" sz="2000" b="1" dirty="0" err="1">
                <a:cs typeface="Times New Roman" panose="02020603050405020304" pitchFamily="18" charset="0"/>
              </a:rPr>
              <a:t>anova</a:t>
            </a:r>
            <a:r>
              <a:rPr lang="en-US" sz="2000" b="1" dirty="0">
                <a:cs typeface="Times New Roman" panose="02020603050405020304" pitchFamily="18" charset="0"/>
              </a:rPr>
              <a:t>” </a:t>
            </a:r>
            <a:r>
              <a:rPr lang="en-US" sz="2000" dirty="0">
                <a:cs typeface="Times New Roman" panose="02020603050405020304" pitchFamily="18" charset="0"/>
              </a:rPr>
              <a:t>for regression tree	</a:t>
            </a:r>
          </a:p>
          <a:p>
            <a:pPr marL="0" indent="0">
              <a:lnSpc>
                <a:spcPct val="120000"/>
              </a:lnSpc>
              <a:spcBef>
                <a:spcPts val="0"/>
              </a:spcBef>
              <a:buNone/>
            </a:pPr>
            <a:r>
              <a:rPr lang="en-US" sz="2000" b="1" dirty="0" smtClean="0">
                <a:cs typeface="Times New Roman" panose="02020603050405020304" pitchFamily="18" charset="0"/>
              </a:rPr>
              <a:t>control=</a:t>
            </a:r>
            <a:r>
              <a:rPr lang="en-US" sz="2000" dirty="0" smtClean="0">
                <a:cs typeface="Times New Roman" panose="02020603050405020304" pitchFamily="18" charset="0"/>
              </a:rPr>
              <a:t>    optional </a:t>
            </a:r>
            <a:r>
              <a:rPr lang="en-US" sz="2000" dirty="0">
                <a:cs typeface="Times New Roman" panose="02020603050405020304" pitchFamily="18" charset="0"/>
              </a:rPr>
              <a:t>parameters for controlling tree growth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585143608"/>
              </p:ext>
            </p:extLst>
          </p:nvPr>
        </p:nvGraphicFramePr>
        <p:xfrm>
          <a:off x="899651" y="2438400"/>
          <a:ext cx="7316233" cy="2421067"/>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printcp</a:t>
                      </a:r>
                      <a:r>
                        <a:rPr lang="en-US" sz="1900" b="1" dirty="0" smtClean="0">
                          <a:solidFill>
                            <a:schemeClr val="tx1"/>
                          </a:solidFill>
                          <a:latin typeface="+mn-lt"/>
                        </a:rPr>
                        <a:t>(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displays complexity</a:t>
                      </a:r>
                      <a:r>
                        <a:rPr lang="en-US" sz="1900" baseline="0" dirty="0" smtClean="0">
                          <a:solidFill>
                            <a:schemeClr val="tx1"/>
                          </a:solidFill>
                          <a:latin typeface="+mn-lt"/>
                        </a:rPr>
                        <a:t> parameter (</a:t>
                      </a:r>
                      <a:r>
                        <a:rPr lang="en-US" sz="1900" baseline="0" dirty="0" err="1" smtClean="0">
                          <a:solidFill>
                            <a:schemeClr val="tx1"/>
                          </a:solidFill>
                          <a:latin typeface="+mn-lt"/>
                        </a:rPr>
                        <a:t>cp</a:t>
                      </a:r>
                      <a:r>
                        <a:rPr lang="en-US" sz="1900" baseline="0" dirty="0" smtClean="0">
                          <a:solidFill>
                            <a:schemeClr val="tx1"/>
                          </a:solidFill>
                          <a:latin typeface="+mn-lt"/>
                        </a:rPr>
                        <a:t>) table</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plotcp</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cross-validation</a:t>
                      </a:r>
                      <a:r>
                        <a:rPr lang="en-US" sz="1900" baseline="0" dirty="0" smtClean="0">
                          <a:solidFill>
                            <a:schemeClr val="tx1"/>
                          </a:solidFill>
                          <a:latin typeface="+mn-lt"/>
                        </a:rPr>
                        <a:t> results</a:t>
                      </a:r>
                      <a:endParaRPr lang="en-US" sz="1900" dirty="0">
                        <a:solidFill>
                          <a:schemeClr val="tx1"/>
                        </a:solidFill>
                        <a:latin typeface="+mn-lt"/>
                      </a:endParaRPr>
                    </a:p>
                  </a:txBody>
                  <a:tcPr>
                    <a:solidFill>
                      <a:schemeClr val="bg1"/>
                    </a:solidFill>
                  </a:tcPr>
                </a:tc>
              </a:tr>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detailed results including</a:t>
                      </a:r>
                      <a:r>
                        <a:rPr lang="en-US" sz="1900" baseline="0" dirty="0" smtClean="0">
                          <a:solidFill>
                            <a:schemeClr val="tx1"/>
                          </a:solidFill>
                          <a:latin typeface="+mn-lt"/>
                        </a:rPr>
                        <a:t> surrogate splits</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the</a:t>
                      </a:r>
                      <a:r>
                        <a:rPr lang="en-US" sz="1900" baseline="0" dirty="0" smtClean="0">
                          <a:solidFill>
                            <a:schemeClr val="tx1"/>
                          </a:solidFill>
                          <a:latin typeface="+mn-lt"/>
                        </a:rPr>
                        <a:t> decision tree</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text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cs typeface="Times New Roman" panose="02020603050405020304" pitchFamily="18" charset="0"/>
                        </a:rPr>
                        <a:t>labels the decision tree plot</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prune</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snips off the least important splits using </a:t>
                      </a:r>
                      <a:r>
                        <a:rPr lang="en-US" sz="1900" dirty="0" err="1" smtClean="0">
                          <a:solidFill>
                            <a:schemeClr val="tx1"/>
                          </a:solidFill>
                          <a:latin typeface="+mn-lt"/>
                        </a:rPr>
                        <a:t>cp</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Autofit/>
          </a:bodyPr>
          <a:lstStyle/>
          <a:p>
            <a:r>
              <a:rPr lang="en-US" sz="2200" dirty="0" smtClean="0"/>
              <a:t>Grow a forest of many trees (</a:t>
            </a:r>
            <a:r>
              <a:rPr lang="en-US" sz="2200" i="1" dirty="0" err="1" smtClean="0"/>
              <a:t>ntree</a:t>
            </a:r>
            <a:r>
              <a:rPr lang="en-US" sz="2200" dirty="0" smtClean="0"/>
              <a:t>).</a:t>
            </a:r>
          </a:p>
          <a:p>
            <a:r>
              <a:rPr lang="en-US" sz="2200" dirty="0" smtClean="0"/>
              <a:t>Grow each tree from an independent bootstrap sample from the training data (sample N cases at random with replacement).</a:t>
            </a:r>
          </a:p>
          <a:p>
            <a:r>
              <a:rPr lang="en-US" sz="2200" dirty="0" smtClean="0"/>
              <a:t>For each tree at each node: </a:t>
            </a:r>
          </a:p>
          <a:p>
            <a:pPr lvl="1">
              <a:buFont typeface="Courier New" panose="02070309020205020404" pitchFamily="49" charset="0"/>
              <a:buChar char="o"/>
            </a:pPr>
            <a:r>
              <a:rPr lang="en-US" sz="2000" dirty="0" smtClean="0"/>
              <a:t>Select a random subset of predictor variables (</a:t>
            </a:r>
            <a:r>
              <a:rPr lang="en-US" sz="2000" i="1" dirty="0" err="1" smtClean="0"/>
              <a:t>mtry</a:t>
            </a:r>
            <a:r>
              <a:rPr lang="en-US" sz="2000" dirty="0" smtClean="0"/>
              <a:t>) </a:t>
            </a:r>
          </a:p>
          <a:p>
            <a:pPr lvl="1">
              <a:buFont typeface="Courier New" panose="02070309020205020404" pitchFamily="49" charset="0"/>
              <a:buChar char="o"/>
            </a:pPr>
            <a:r>
              <a:rPr lang="en-US" sz="2000" dirty="0" smtClean="0"/>
              <a:t>Use the best split on the selected </a:t>
            </a:r>
            <a:r>
              <a:rPr lang="en-US" sz="2000" i="1" dirty="0" err="1" smtClean="0"/>
              <a:t>mtry</a:t>
            </a:r>
            <a:r>
              <a:rPr lang="en-US" sz="2000" dirty="0" smtClean="0"/>
              <a:t> variables</a:t>
            </a:r>
          </a:p>
          <a:p>
            <a:pPr lvl="1">
              <a:buFont typeface="Courier New" panose="02070309020205020404" pitchFamily="49" charset="0"/>
              <a:buChar char="o"/>
            </a:pPr>
            <a:r>
              <a:rPr lang="en-US" sz="2000" dirty="0" smtClean="0"/>
              <a:t>Repeat this process until the tree is grown to the largest extent possible (no pruning)</a:t>
            </a:r>
          </a:p>
          <a:p>
            <a:pPr marL="342900" lvl="1" indent="-342900"/>
            <a:r>
              <a:rPr lang="en-US" sz="2200" dirty="0" smtClean="0"/>
              <a:t>Aggregate all trees for prediction (average for regression, majority vote for classification).</a:t>
            </a:r>
            <a:endParaRPr lang="en-US" sz="2200" dirty="0"/>
          </a:p>
        </p:txBody>
      </p:sp>
    </p:spTree>
    <p:extLst>
      <p:ext uri="{BB962C8B-B14F-4D97-AF65-F5344CB8AC3E}">
        <p14:creationId xmlns:p14="http://schemas.microsoft.com/office/powerpoint/2010/main" val="804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The importance of each variable is estimated by observing how much the prediction error increases when out-of-bag (OOB) data for that variable are permuted while all others are left unchanged. </a:t>
            </a:r>
            <a:endParaRPr lang="en-US" sz="2200" dirty="0"/>
          </a:p>
        </p:txBody>
      </p:sp>
    </p:spTree>
    <p:extLst>
      <p:ext uri="{BB962C8B-B14F-4D97-AF65-F5344CB8AC3E}">
        <p14:creationId xmlns:p14="http://schemas.microsoft.com/office/powerpoint/2010/main" val="4208485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Regression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895" b="3000"/>
          <a:stretch/>
        </p:blipFill>
        <p:spPr>
          <a:xfrm>
            <a:off x="381000" y="1828800"/>
            <a:ext cx="7780274" cy="4710111"/>
          </a:xfrm>
          <a:prstGeom prst="rect">
            <a:avLst/>
          </a:prstGeom>
          <a:ln>
            <a:solidFill>
              <a:schemeClr val="tx1"/>
            </a:solidFill>
          </a:ln>
        </p:spPr>
      </p:pic>
    </p:spTree>
    <p:extLst>
      <p:ext uri="{BB962C8B-B14F-4D97-AF65-F5344CB8AC3E}">
        <p14:creationId xmlns:p14="http://schemas.microsoft.com/office/powerpoint/2010/main" val="2831722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Terms</a:t>
            </a:r>
            <a:endParaRPr lang="en-US" dirty="0"/>
          </a:p>
        </p:txBody>
      </p:sp>
      <p:sp>
        <p:nvSpPr>
          <p:cNvPr id="3" name="Content Placeholder 2"/>
          <p:cNvSpPr>
            <a:spLocks noGrp="1"/>
          </p:cNvSpPr>
          <p:nvPr>
            <p:ph idx="1"/>
          </p:nvPr>
        </p:nvSpPr>
        <p:spPr/>
        <p:txBody>
          <a:bodyPr>
            <a:normAutofit/>
          </a:bodyPr>
          <a:lstStyle/>
          <a:p>
            <a:pPr marL="0" lvl="1" indent="0">
              <a:buNone/>
            </a:pPr>
            <a:r>
              <a:rPr lang="en-US" sz="2200" b="1" u="sng" dirty="0"/>
              <a:t>%</a:t>
            </a:r>
            <a:r>
              <a:rPr lang="en-US" sz="2200" b="1" u="sng" dirty="0" err="1"/>
              <a:t>Inc</a:t>
            </a:r>
            <a:r>
              <a:rPr lang="en-US" sz="2200" b="1" u="sng" dirty="0"/>
              <a:t> </a:t>
            </a:r>
            <a:r>
              <a:rPr lang="en-US" sz="2200" b="1" u="sng" dirty="0" smtClean="0"/>
              <a:t>MSE </a:t>
            </a:r>
            <a:endParaRPr lang="en-US" sz="2200" b="1" dirty="0"/>
          </a:p>
          <a:p>
            <a:pPr marL="457200" lvl="2" indent="0">
              <a:buNone/>
            </a:pPr>
            <a:r>
              <a:rPr lang="en-US" sz="2000" dirty="0" smtClean="0"/>
              <a:t>average increase in squared residuals of the test set when variables are randomly permuted (little importance = little change in model when variable is removed or added)</a:t>
            </a:r>
          </a:p>
          <a:p>
            <a:pPr marL="457200" lvl="2" indent="0">
              <a:buNone/>
            </a:pPr>
            <a:endParaRPr lang="en-US" sz="800" dirty="0"/>
          </a:p>
          <a:p>
            <a:pPr marL="0" lvl="1" indent="0">
              <a:buNone/>
            </a:pPr>
            <a:r>
              <a:rPr lang="en-US" sz="2200" b="1" u="sng" dirty="0" err="1"/>
              <a:t>Inc</a:t>
            </a:r>
            <a:r>
              <a:rPr lang="en-US" sz="2200" b="1" u="sng" dirty="0"/>
              <a:t> Node </a:t>
            </a:r>
            <a:r>
              <a:rPr lang="en-US" sz="2200" b="1" u="sng" dirty="0" smtClean="0"/>
              <a:t>Purity</a:t>
            </a:r>
          </a:p>
          <a:p>
            <a:pPr marL="457200" lvl="2" indent="0">
              <a:buNone/>
            </a:pPr>
            <a:r>
              <a:rPr lang="en-US" sz="2000" dirty="0" smtClean="0"/>
              <a:t>increase in homogeneity in data partitions</a:t>
            </a:r>
          </a:p>
          <a:p>
            <a:pPr marL="457200" lvl="2" indent="0">
              <a:buNone/>
            </a:pPr>
            <a:endParaRPr lang="en-US" sz="800" dirty="0"/>
          </a:p>
          <a:p>
            <a:pPr marL="0" lvl="1" indent="0">
              <a:buNone/>
            </a:pPr>
            <a:r>
              <a:rPr lang="en-US" sz="2200" b="1" u="sng" dirty="0"/>
              <a:t>Mean of Squared </a:t>
            </a:r>
            <a:r>
              <a:rPr lang="en-US" sz="2200" b="1" u="sng" dirty="0" smtClean="0"/>
              <a:t>Residuals </a:t>
            </a:r>
            <a:endParaRPr lang="en-US" sz="2200" b="1" dirty="0" smtClean="0"/>
          </a:p>
          <a:p>
            <a:pPr marL="457200" lvl="2" indent="0">
              <a:buNone/>
            </a:pPr>
            <a:r>
              <a:rPr lang="en-US" sz="2000" dirty="0" smtClean="0"/>
              <a:t>sum of squared residuals divided by n</a:t>
            </a:r>
          </a:p>
          <a:p>
            <a:pPr marL="457200" lvl="2" indent="0">
              <a:buNone/>
            </a:pPr>
            <a:endParaRPr lang="en-US" sz="800" dirty="0" smtClean="0"/>
          </a:p>
          <a:p>
            <a:pPr marL="0" lvl="1" indent="0">
              <a:buNone/>
            </a:pPr>
            <a:r>
              <a:rPr lang="en-US" sz="2200" b="1" u="sng" dirty="0" smtClean="0"/>
              <a:t>% Variance Explained </a:t>
            </a:r>
            <a:endParaRPr lang="en-US" sz="2200" b="1" dirty="0" smtClean="0"/>
          </a:p>
          <a:p>
            <a:pPr marL="457200" lvl="2" indent="0">
              <a:buNone/>
            </a:pPr>
            <a:r>
              <a:rPr lang="en-US" sz="2000" dirty="0" err="1" smtClean="0"/>
              <a:t>psuedo</a:t>
            </a:r>
            <a:r>
              <a:rPr lang="en-US" sz="2000" dirty="0" smtClean="0"/>
              <a:t> R</a:t>
            </a:r>
            <a:r>
              <a:rPr lang="en-US" sz="2000" baseline="30000" dirty="0" smtClean="0"/>
              <a:t>2</a:t>
            </a:r>
            <a:endParaRPr lang="en-US" sz="2000" dirty="0"/>
          </a:p>
          <a:p>
            <a:pPr marL="406400" lvl="1" indent="-406400">
              <a:buFont typeface="Arial" panose="020B0604020202020204" pitchFamily="34" charset="0"/>
              <a:buChar char="•"/>
            </a:pPr>
            <a:endParaRPr lang="en-US" baseline="30000" dirty="0"/>
          </a:p>
          <a:p>
            <a:endParaRPr lang="en-US" dirty="0"/>
          </a:p>
        </p:txBody>
      </p:sp>
    </p:spTree>
    <p:extLst>
      <p:ext uri="{BB962C8B-B14F-4D97-AF65-F5344CB8AC3E}">
        <p14:creationId xmlns:p14="http://schemas.microsoft.com/office/powerpoint/2010/main" val="40138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a:t>
            </a:r>
            <a:endParaRPr lang="en-US" dirty="0"/>
          </a:p>
        </p:txBody>
      </p:sp>
      <p:sp>
        <p:nvSpPr>
          <p:cNvPr id="3" name="Content Placeholder 2"/>
          <p:cNvSpPr>
            <a:spLocks noGrp="1"/>
          </p:cNvSpPr>
          <p:nvPr>
            <p:ph idx="1"/>
          </p:nvPr>
        </p:nvSpPr>
        <p:spPr/>
        <p:txBody>
          <a:bodyPr>
            <a:normAutofit/>
          </a:bodyPr>
          <a:lstStyle/>
          <a:p>
            <a:pPr marL="0" lvl="1" indent="0">
              <a:buNone/>
              <a:tabLst>
                <a:tab pos="465138" algn="l"/>
              </a:tabLst>
            </a:pPr>
            <a:r>
              <a:rPr lang="en-US" sz="2200" b="1" u="sng" dirty="0"/>
              <a:t>Mean Decrease </a:t>
            </a:r>
            <a:r>
              <a:rPr lang="en-US" sz="2200" b="1" u="sng" dirty="0" smtClean="0"/>
              <a:t>Accuracy</a:t>
            </a:r>
            <a:endParaRPr lang="en-US" sz="2200" b="1" dirty="0" smtClean="0"/>
          </a:p>
          <a:p>
            <a:pPr marL="457200" lvl="2" indent="0">
              <a:buNone/>
              <a:tabLst>
                <a:tab pos="465138" algn="l"/>
              </a:tabLst>
            </a:pPr>
            <a:r>
              <a:rPr lang="en-US" sz="2000" dirty="0" smtClean="0"/>
              <a:t>the </a:t>
            </a:r>
            <a:r>
              <a:rPr lang="en-US" sz="2000" dirty="0"/>
              <a:t>more the accuracy of the random forest decreases due to the addition of a single variable, the more important the variable is </a:t>
            </a:r>
            <a:r>
              <a:rPr lang="en-US" sz="2000" dirty="0" smtClean="0"/>
              <a:t>deemed</a:t>
            </a:r>
          </a:p>
          <a:p>
            <a:pPr marL="457200" lvl="2" indent="0">
              <a:buNone/>
              <a:tabLst>
                <a:tab pos="465138" algn="l"/>
              </a:tabLst>
            </a:pPr>
            <a:endParaRPr lang="en-US" sz="800" dirty="0"/>
          </a:p>
          <a:p>
            <a:pPr marL="0" lvl="1" indent="0">
              <a:buNone/>
              <a:tabLst>
                <a:tab pos="465138" algn="l"/>
              </a:tabLst>
            </a:pPr>
            <a:r>
              <a:rPr lang="en-US" sz="2200" b="1" u="sng" dirty="0"/>
              <a:t>Mean Decrease </a:t>
            </a:r>
            <a:r>
              <a:rPr lang="en-US" sz="2200" b="1" u="sng" dirty="0" smtClean="0"/>
              <a:t>Gini</a:t>
            </a:r>
            <a:r>
              <a:rPr lang="en-US" sz="2200" b="1" dirty="0" smtClean="0"/>
              <a:t> </a:t>
            </a:r>
          </a:p>
          <a:p>
            <a:pPr marL="457200" lvl="2" indent="0">
              <a:buNone/>
              <a:tabLst>
                <a:tab pos="465138" algn="l"/>
              </a:tabLst>
            </a:pPr>
            <a:r>
              <a:rPr lang="en-US" sz="2000" dirty="0" smtClean="0"/>
              <a:t>a </a:t>
            </a:r>
            <a:r>
              <a:rPr lang="en-US" sz="2000" dirty="0"/>
              <a:t>measure of how each variable contributes to the homogeneity of the nodes and </a:t>
            </a:r>
            <a:r>
              <a:rPr lang="en-US" sz="2000" dirty="0" smtClean="0"/>
              <a:t>leaves</a:t>
            </a:r>
          </a:p>
          <a:p>
            <a:pPr marL="457200" lvl="2" indent="0">
              <a:buNone/>
              <a:tabLst>
                <a:tab pos="465138" algn="l"/>
              </a:tabLst>
            </a:pPr>
            <a:endParaRPr lang="en-US" sz="800" dirty="0"/>
          </a:p>
          <a:p>
            <a:pPr marL="0" lvl="1" indent="0">
              <a:buNone/>
              <a:tabLst>
                <a:tab pos="465138" algn="l"/>
              </a:tabLst>
            </a:pPr>
            <a:r>
              <a:rPr lang="en-US" sz="2200" b="1" u="sng" dirty="0" smtClean="0"/>
              <a:t>Out </a:t>
            </a:r>
            <a:r>
              <a:rPr lang="en-US" sz="2200" b="1" u="sng" dirty="0"/>
              <a:t>of Bag </a:t>
            </a:r>
            <a:r>
              <a:rPr lang="en-US" sz="2200" b="1" u="sng" dirty="0" smtClean="0"/>
              <a:t>Error </a:t>
            </a:r>
            <a:endParaRPr lang="en-US" sz="2200" b="1" dirty="0"/>
          </a:p>
          <a:p>
            <a:pPr marL="457200" lvl="2" indent="0">
              <a:buNone/>
              <a:tabLst>
                <a:tab pos="465138" algn="l"/>
              </a:tabLst>
            </a:pPr>
            <a:r>
              <a:rPr lang="en-US" sz="2000" dirty="0" smtClean="0"/>
              <a:t>proportion of times that the result is misclassified, averaged over all samples</a:t>
            </a:r>
            <a:endParaRPr lang="en-US" sz="2000" dirty="0"/>
          </a:p>
          <a:p>
            <a:pPr marL="0" indent="0">
              <a:buNone/>
            </a:pPr>
            <a:endParaRPr lang="en-US" dirty="0"/>
          </a:p>
        </p:txBody>
      </p:sp>
    </p:spTree>
    <p:extLst>
      <p:ext uri="{BB962C8B-B14F-4D97-AF65-F5344CB8AC3E}">
        <p14:creationId xmlns:p14="http://schemas.microsoft.com/office/powerpoint/2010/main" val="394852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 – Confusion Matrix</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r>
              <a:rPr lang="en-US" sz="2400" b="1" u="sng" dirty="0"/>
              <a:t>Producer’s </a:t>
            </a:r>
            <a:r>
              <a:rPr lang="en-US" sz="2400" b="1" u="sng" dirty="0" smtClean="0"/>
              <a:t>accuracy</a:t>
            </a:r>
          </a:p>
          <a:p>
            <a:pPr marL="0" indent="0">
              <a:spcBef>
                <a:spcPts val="0"/>
              </a:spcBef>
              <a:spcAft>
                <a:spcPts val="0"/>
              </a:spcAft>
              <a:buNone/>
            </a:pPr>
            <a:r>
              <a:rPr lang="en-US" sz="2100" dirty="0"/>
              <a:t> </a:t>
            </a:r>
            <a:r>
              <a:rPr lang="en-US" sz="2100" dirty="0" smtClean="0"/>
              <a:t>  </a:t>
            </a:r>
            <a:r>
              <a:rPr lang="en-US" sz="1900" dirty="0" smtClean="0"/>
              <a:t>How well a certain area can be classified (</a:t>
            </a:r>
            <a:r>
              <a:rPr lang="en-US" sz="1900" i="1" dirty="0" smtClean="0"/>
              <a:t>omission error</a:t>
            </a:r>
            <a:r>
              <a:rPr lang="en-US" sz="1900" dirty="0" smtClean="0"/>
              <a:t>)</a:t>
            </a:r>
          </a:p>
          <a:p>
            <a:pPr marL="0" indent="0">
              <a:buNone/>
            </a:pPr>
            <a:r>
              <a:rPr lang="en-US" sz="2400" b="1" u="sng" dirty="0" smtClean="0"/>
              <a:t>User’s accuracy</a:t>
            </a:r>
          </a:p>
          <a:p>
            <a:pPr marL="0" indent="0">
              <a:spcBef>
                <a:spcPts val="0"/>
              </a:spcBef>
              <a:spcAft>
                <a:spcPts val="0"/>
              </a:spcAft>
              <a:buNone/>
            </a:pPr>
            <a:r>
              <a:rPr lang="en-US" sz="1900" dirty="0" smtClean="0"/>
              <a:t>   Reliability</a:t>
            </a:r>
            <a:r>
              <a:rPr lang="en-US" sz="1900" dirty="0"/>
              <a:t>, probability </a:t>
            </a:r>
            <a:r>
              <a:rPr lang="en-US" sz="1900" dirty="0" smtClean="0"/>
              <a:t>a pixel </a:t>
            </a:r>
            <a:r>
              <a:rPr lang="en-US" sz="1900" dirty="0"/>
              <a:t>class on the map </a:t>
            </a:r>
            <a:r>
              <a:rPr lang="en-US" sz="1900" dirty="0" smtClean="0"/>
              <a:t>   </a:t>
            </a:r>
          </a:p>
          <a:p>
            <a:pPr marL="0" indent="0">
              <a:spcBef>
                <a:spcPts val="0"/>
              </a:spcBef>
              <a:spcAft>
                <a:spcPts val="0"/>
              </a:spcAft>
              <a:buNone/>
            </a:pPr>
            <a:r>
              <a:rPr lang="en-US" sz="1900" dirty="0"/>
              <a:t> </a:t>
            </a:r>
            <a:r>
              <a:rPr lang="en-US" sz="1900" dirty="0" smtClean="0"/>
              <a:t>  represents the category </a:t>
            </a:r>
            <a:r>
              <a:rPr lang="en-US" sz="1900" dirty="0"/>
              <a:t>on the ground (</a:t>
            </a:r>
            <a:r>
              <a:rPr lang="en-US" sz="1900" i="1" dirty="0"/>
              <a:t>commission </a:t>
            </a:r>
            <a:r>
              <a:rPr lang="en-US" sz="1900" i="1" dirty="0" smtClean="0"/>
              <a:t>  </a:t>
            </a:r>
          </a:p>
          <a:p>
            <a:pPr marL="0" indent="0">
              <a:spcBef>
                <a:spcPts val="0"/>
              </a:spcBef>
              <a:spcAft>
                <a:spcPts val="0"/>
              </a:spcAft>
              <a:buNone/>
            </a:pPr>
            <a:r>
              <a:rPr lang="en-US" sz="1900" i="1" dirty="0"/>
              <a:t> </a:t>
            </a:r>
            <a:r>
              <a:rPr lang="en-US" sz="1900" i="1" dirty="0" smtClean="0"/>
              <a:t>  error</a:t>
            </a:r>
            <a:r>
              <a:rPr lang="en-US" sz="1900" dirty="0"/>
              <a:t>)</a:t>
            </a:r>
          </a:p>
          <a:p>
            <a:pPr marL="0" indent="0">
              <a:buNone/>
            </a:pPr>
            <a:r>
              <a:rPr lang="en-US" sz="2400" b="1" u="sng" dirty="0"/>
              <a:t>Overall </a:t>
            </a:r>
            <a:r>
              <a:rPr lang="en-US" sz="2400" b="1" u="sng" dirty="0" smtClean="0"/>
              <a:t>accuracy</a:t>
            </a:r>
            <a:endParaRPr lang="en-US" b="1" dirty="0"/>
          </a:p>
          <a:p>
            <a:pPr marL="0" indent="0">
              <a:spcBef>
                <a:spcPts val="0"/>
              </a:spcBef>
              <a:spcAft>
                <a:spcPts val="0"/>
              </a:spcAft>
              <a:buNone/>
            </a:pPr>
            <a:r>
              <a:rPr lang="en-US" sz="2100" dirty="0" smtClean="0"/>
              <a:t>   </a:t>
            </a:r>
            <a:r>
              <a:rPr lang="en-US" sz="1900" dirty="0" smtClean="0"/>
              <a:t>Dividing </a:t>
            </a:r>
            <a:r>
              <a:rPr lang="en-US" sz="1900" dirty="0"/>
              <a:t>the total </a:t>
            </a:r>
            <a:r>
              <a:rPr lang="en-US" sz="1900" dirty="0" smtClean="0"/>
              <a:t>number of </a:t>
            </a:r>
            <a:r>
              <a:rPr lang="en-US" sz="1900" dirty="0"/>
              <a:t>correct pixels </a:t>
            </a:r>
            <a:r>
              <a:rPr lang="en-US" sz="1900" dirty="0" smtClean="0"/>
              <a:t>   </a:t>
            </a:r>
          </a:p>
          <a:p>
            <a:pPr marL="0" indent="0">
              <a:spcBef>
                <a:spcPts val="0"/>
              </a:spcBef>
              <a:spcAft>
                <a:spcPts val="0"/>
              </a:spcAft>
              <a:buNone/>
            </a:pPr>
            <a:r>
              <a:rPr lang="en-US" sz="1900" dirty="0"/>
              <a:t> </a:t>
            </a:r>
            <a:r>
              <a:rPr lang="en-US" sz="1900" dirty="0" smtClean="0"/>
              <a:t>  (</a:t>
            </a:r>
            <a:r>
              <a:rPr lang="en-US" sz="1900" dirty="0"/>
              <a:t>diagonal) by the </a:t>
            </a:r>
            <a:r>
              <a:rPr lang="en-US" sz="1900" dirty="0" smtClean="0"/>
              <a:t>total number </a:t>
            </a:r>
            <a:r>
              <a:rPr lang="en-US" sz="1900" dirty="0"/>
              <a:t>of pixels in the error </a:t>
            </a:r>
            <a:endParaRPr lang="en-US" sz="1900" dirty="0" smtClean="0"/>
          </a:p>
          <a:p>
            <a:pPr marL="0" indent="0">
              <a:spcBef>
                <a:spcPts val="0"/>
              </a:spcBef>
              <a:spcAft>
                <a:spcPts val="0"/>
              </a:spcAft>
              <a:buNone/>
            </a:pPr>
            <a:r>
              <a:rPr lang="en-US" sz="1900" dirty="0"/>
              <a:t> </a:t>
            </a:r>
            <a:r>
              <a:rPr lang="en-US" sz="1900" dirty="0" smtClean="0"/>
              <a:t>  matrix</a:t>
            </a:r>
            <a:endParaRPr lang="en-US" sz="1900"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sp>
        <p:nvSpPr>
          <p:cNvPr id="6" name="Rectangle 5"/>
          <p:cNvSpPr/>
          <p:nvPr/>
        </p:nvSpPr>
        <p:spPr>
          <a:xfrm>
            <a:off x="0" y="6642556"/>
            <a:ext cx="5529552" cy="215444"/>
          </a:xfrm>
          <a:prstGeom prst="rect">
            <a:avLst/>
          </a:prstGeom>
        </p:spPr>
        <p:txBody>
          <a:bodyPr wrap="square">
            <a:spAutoFit/>
          </a:bodyPr>
          <a:lstStyle/>
          <a:p>
            <a:r>
              <a:rPr lang="en-US" sz="800" dirty="0" smtClean="0"/>
              <a:t>Source: http</a:t>
            </a:r>
            <a:r>
              <a:rPr lang="en-US" sz="800" dirty="0"/>
              <a:t>://web.pdx.edu/~jduh/courses/Archive/geog481w07/Students/Mckay_AccuracyAssessment.pdf</a:t>
            </a:r>
          </a:p>
        </p:txBody>
      </p:sp>
    </p:spTree>
    <p:extLst>
      <p:ext uri="{BB962C8B-B14F-4D97-AF65-F5344CB8AC3E}">
        <p14:creationId xmlns:p14="http://schemas.microsoft.com/office/powerpoint/2010/main" val="31273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Omission Error</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658988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Commission Error</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endParaRPr lang="en-US" sz="1900" dirty="0" smtClean="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6" name="Picture 5"/>
          <p:cNvPicPr>
            <a:picLocks noChangeAspect="1"/>
          </p:cNvPicPr>
          <p:nvPr/>
        </p:nvPicPr>
        <p:blipFill rotWithShape="1">
          <a:blip r:embed="rId4"/>
          <a:srcRect l="50563" t="29001" r="38179" b="21556"/>
          <a:stretch/>
        </p:blipFill>
        <p:spPr>
          <a:xfrm>
            <a:off x="5383530" y="2039112"/>
            <a:ext cx="1801368" cy="4457700"/>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3261705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z="2400" dirty="0" smtClean="0"/>
              <a:t>Discuss tree-based modeling as it relates to soil survey.</a:t>
            </a:r>
          </a:p>
          <a:p>
            <a:pPr lvl="0"/>
            <a:r>
              <a:rPr lang="en-US" sz="2400" dirty="0"/>
              <a:t>Create and evaluate </a:t>
            </a:r>
            <a:r>
              <a:rPr lang="en-US" sz="2400" dirty="0" smtClean="0"/>
              <a:t>classification and regression tree (CART) </a:t>
            </a:r>
            <a:r>
              <a:rPr lang="en-US" sz="2400" dirty="0"/>
              <a:t>and Random Forest models in R.</a:t>
            </a:r>
          </a:p>
          <a:p>
            <a:pPr lvl="0"/>
            <a:r>
              <a:rPr lang="en-US" sz="2400" dirty="0"/>
              <a:t>Interpolate tree-based models in R to a raster output.</a:t>
            </a:r>
          </a:p>
          <a:p>
            <a:endParaRPr lang="en-US" dirty="0"/>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Accuracy</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7" name="Picture 6"/>
          <p:cNvPicPr>
            <a:picLocks noChangeAspect="1"/>
          </p:cNvPicPr>
          <p:nvPr/>
        </p:nvPicPr>
        <p:blipFill rotWithShape="1">
          <a:blip r:embed="rId4"/>
          <a:srcRect l="50500" t="30444" r="27547" b="24223"/>
          <a:stretch/>
        </p:blipFill>
        <p:spPr>
          <a:xfrm>
            <a:off x="5365243" y="2048256"/>
            <a:ext cx="2886456" cy="3352800"/>
          </a:xfrm>
          <a:prstGeom prst="rect">
            <a:avLst/>
          </a:prstGeom>
        </p:spPr>
      </p:pic>
      <p:sp>
        <p:nvSpPr>
          <p:cNvPr id="8" name="Rectangle 7"/>
          <p:cNvSpPr/>
          <p:nvPr/>
        </p:nvSpPr>
        <p:spPr>
          <a:xfrm>
            <a:off x="5334000" y="5334000"/>
            <a:ext cx="2276855" cy="1456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1874751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randomForest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randomForest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randomForest</a:t>
            </a:r>
            <a:r>
              <a:rPr lang="en-US" sz="2400" b="1" i="1" dirty="0" smtClean="0">
                <a:cs typeface="Times New Roman" panose="02020603050405020304" pitchFamily="18" charset="0"/>
              </a:rPr>
              <a:t>(formula, data, importance)</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err="1" smtClean="0">
                <a:cs typeface="Times New Roman" panose="02020603050405020304" pitchFamily="18" charset="0"/>
              </a:rPr>
              <a:t>mtry</a:t>
            </a:r>
            <a:r>
              <a:rPr lang="en-US" sz="2000" b="1" dirty="0" smtClean="0">
                <a:cs typeface="Times New Roman" panose="02020603050405020304" pitchFamily="18" charset="0"/>
              </a:rPr>
              <a:t>=             </a:t>
            </a:r>
            <a:r>
              <a:rPr lang="en-US" sz="2000" dirty="0" smtClean="0">
                <a:cs typeface="Times New Roman" panose="02020603050405020304" pitchFamily="18" charset="0"/>
              </a:rPr>
              <a:t>number of randomly sampled variables at    </a:t>
            </a:r>
          </a:p>
          <a:p>
            <a:pPr marL="0" indent="0">
              <a:lnSpc>
                <a:spcPct val="120000"/>
              </a:lnSpc>
              <a:spcBef>
                <a:spcPts val="0"/>
              </a:spcBef>
              <a:buNone/>
            </a:pPr>
            <a:r>
              <a:rPr lang="en-US" sz="2000" dirty="0">
                <a:cs typeface="Times New Roman" panose="02020603050405020304" pitchFamily="18" charset="0"/>
              </a:rPr>
              <a:t> </a:t>
            </a:r>
            <a:r>
              <a:rPr lang="en-US" sz="2000" dirty="0" smtClean="0">
                <a:cs typeface="Times New Roman" panose="02020603050405020304" pitchFamily="18" charset="0"/>
              </a:rPr>
              <a:t>                        each node</a:t>
            </a:r>
          </a:p>
          <a:p>
            <a:pPr marL="0" indent="0">
              <a:lnSpc>
                <a:spcPct val="120000"/>
              </a:lnSpc>
              <a:spcBef>
                <a:spcPts val="0"/>
              </a:spcBef>
              <a:buNone/>
            </a:pPr>
            <a:r>
              <a:rPr lang="en-US" sz="2000" b="1" dirty="0" err="1" smtClean="0">
                <a:cs typeface="Times New Roman" panose="02020603050405020304" pitchFamily="18" charset="0"/>
              </a:rPr>
              <a:t>ntree</a:t>
            </a:r>
            <a:r>
              <a:rPr lang="en-US" sz="2000" b="1" dirty="0" smtClean="0">
                <a:cs typeface="Times New Roman" panose="02020603050405020304" pitchFamily="18" charset="0"/>
              </a:rPr>
              <a:t>=            </a:t>
            </a:r>
            <a:r>
              <a:rPr lang="en-US" sz="2000" dirty="0" smtClean="0">
                <a:cs typeface="Times New Roman" panose="02020603050405020304" pitchFamily="18" charset="0"/>
              </a:rPr>
              <a:t>number of trees to grow</a:t>
            </a:r>
          </a:p>
          <a:p>
            <a:pPr marL="0" indent="0">
              <a:lnSpc>
                <a:spcPct val="120000"/>
              </a:lnSpc>
              <a:spcBef>
                <a:spcPts val="0"/>
              </a:spcBef>
              <a:buNone/>
            </a:pPr>
            <a:r>
              <a:rPr lang="en-US" sz="2000" b="1" dirty="0" smtClean="0">
                <a:cs typeface="Times New Roman" panose="02020603050405020304" pitchFamily="18" charset="0"/>
              </a:rPr>
              <a:t>importance= </a:t>
            </a:r>
            <a:r>
              <a:rPr lang="en-US" sz="2000" dirty="0" smtClean="0">
                <a:cs typeface="Times New Roman" panose="02020603050405020304" pitchFamily="18" charset="0"/>
              </a:rPr>
              <a:t>if TRUE, allows user to examine variable   	            importance</a:t>
            </a:r>
            <a:endParaRPr lang="en-US" sz="2200" b="1" dirty="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8134628"/>
              </p:ext>
            </p:extLst>
          </p:nvPr>
        </p:nvGraphicFramePr>
        <p:xfrm>
          <a:off x="1006085" y="2438400"/>
          <a:ext cx="7209799" cy="2590801"/>
        </p:xfrm>
        <a:graphic>
          <a:graphicData uri="http://schemas.openxmlformats.org/drawingml/2006/table">
            <a:tbl>
              <a:tblPr firstRow="1" bandRow="1">
                <a:tableStyleId>{5940675A-B579-460E-94D1-54222C63F5DA}</a:tableStyleId>
              </a:tblPr>
              <a:tblGrid>
                <a:gridCol w="1966913"/>
                <a:gridCol w="5242886"/>
              </a:tblGrid>
              <a:tr h="544286">
                <a:tc>
                  <a:txBody>
                    <a:bodyPr/>
                    <a:lstStyle/>
                    <a:p>
                      <a:r>
                        <a:rPr lang="en-US" sz="1900" b="1" dirty="0" err="1" smtClean="0"/>
                        <a:t>varImpPlot</a:t>
                      </a:r>
                      <a:r>
                        <a:rPr lang="en-US" sz="1900" b="1" dirty="0" smtClean="0"/>
                        <a:t>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plot</a:t>
                      </a:r>
                      <a:endParaRPr lang="en-US" sz="1900" dirty="0">
                        <a:latin typeface="+mn-lt"/>
                      </a:endParaRPr>
                    </a:p>
                  </a:txBody>
                  <a:tcPr>
                    <a:solidFill>
                      <a:schemeClr val="bg1"/>
                    </a:solidFill>
                  </a:tcPr>
                </a:tc>
              </a:tr>
              <a:tr h="544286">
                <a:tc>
                  <a:txBody>
                    <a:bodyPr/>
                    <a:lstStyle/>
                    <a:p>
                      <a:r>
                        <a:rPr lang="en-US" sz="1900" b="1" dirty="0" smtClean="0">
                          <a:latin typeface="+mn-lt"/>
                        </a:rPr>
                        <a:t>importance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statistics</a:t>
                      </a:r>
                      <a:endParaRPr lang="en-US" sz="1900" dirty="0">
                        <a:latin typeface="+mn-lt"/>
                      </a:endParaRPr>
                    </a:p>
                  </a:txBody>
                  <a:tcPr>
                    <a:solidFill>
                      <a:schemeClr val="bg1"/>
                    </a:solidFill>
                  </a:tcPr>
                </a:tc>
              </a:tr>
              <a:tr h="957943">
                <a:tc>
                  <a:txBody>
                    <a:bodyPr/>
                    <a:lstStyle/>
                    <a:p>
                      <a:r>
                        <a:rPr lang="en-US" sz="1900" b="1" dirty="0" smtClean="0">
                          <a:latin typeface="+mn-lt"/>
                        </a:rPr>
                        <a:t>plot ( )</a:t>
                      </a:r>
                      <a:endParaRPr lang="en-US" sz="1900" b="1" dirty="0">
                        <a:latin typeface="+mn-lt"/>
                      </a:endParaRPr>
                    </a:p>
                  </a:txBody>
                  <a:tcPr>
                    <a:solidFill>
                      <a:schemeClr val="bg1"/>
                    </a:solidFill>
                  </a:tcPr>
                </a:tc>
                <a:tc>
                  <a:txBody>
                    <a:bodyPr/>
                    <a:lstStyle/>
                    <a:p>
                      <a:r>
                        <a:rPr lang="en-US" sz="1900" dirty="0" smtClean="0">
                          <a:latin typeface="+mn-lt"/>
                        </a:rPr>
                        <a:t>plots </a:t>
                      </a:r>
                      <a:r>
                        <a:rPr lang="en-US" sz="1900" dirty="0" smtClean="0"/>
                        <a:t>out of bag (OOB) error rate versus number of trees</a:t>
                      </a:r>
                      <a:endParaRPr lang="en-US" sz="1900" dirty="0">
                        <a:latin typeface="+mn-lt"/>
                      </a:endParaRPr>
                    </a:p>
                  </a:txBody>
                  <a:tcPr>
                    <a:solidFill>
                      <a:schemeClr val="bg1"/>
                    </a:solidFill>
                  </a:tcPr>
                </a:tc>
              </a:tr>
              <a:tr h="544286">
                <a:tc>
                  <a:txBody>
                    <a:bodyPr/>
                    <a:lstStyle/>
                    <a:p>
                      <a:r>
                        <a:rPr lang="en-US" sz="1900" b="1" dirty="0" smtClean="0">
                          <a:latin typeface="+mn-lt"/>
                        </a:rPr>
                        <a:t>print( )</a:t>
                      </a:r>
                      <a:endParaRPr lang="en-US" sz="1900" b="1" dirty="0">
                        <a:latin typeface="+mn-lt"/>
                      </a:endParaRPr>
                    </a:p>
                  </a:txBody>
                  <a:tcPr>
                    <a:solidFill>
                      <a:schemeClr val="bg1"/>
                    </a:solidFill>
                  </a:tcPr>
                </a:tc>
                <a:tc>
                  <a:txBody>
                    <a:bodyPr/>
                    <a:lstStyle/>
                    <a:p>
                      <a:r>
                        <a:rPr lang="en-US" sz="1900" dirty="0" smtClean="0">
                          <a:latin typeface="+mn-lt"/>
                        </a:rPr>
                        <a:t>model</a:t>
                      </a:r>
                      <a:r>
                        <a:rPr lang="en-US" sz="1900" baseline="0" dirty="0" smtClean="0">
                          <a:latin typeface="+mn-lt"/>
                        </a:rPr>
                        <a:t> summary statistics</a:t>
                      </a:r>
                      <a:endParaRPr lang="en-US" sz="1900" dirty="0">
                        <a:latin typeface="+mn-lt"/>
                      </a:endParaRPr>
                    </a:p>
                  </a:txBody>
                  <a:tcPr>
                    <a:solidFill>
                      <a:schemeClr val="bg1"/>
                    </a:solidFill>
                  </a:tcPr>
                </a:tc>
              </a:tr>
            </a:tbl>
          </a:graphicData>
        </a:graphic>
      </p:graphicFrame>
    </p:spTree>
    <p:extLst>
      <p:ext uri="{BB962C8B-B14F-4D97-AF65-F5344CB8AC3E}">
        <p14:creationId xmlns:p14="http://schemas.microsoft.com/office/powerpoint/2010/main" val="5255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br>
              <a:rPr lang="en-US" dirty="0" smtClean="0"/>
            </a:br>
            <a:r>
              <a:rPr lang="en-US" dirty="0" smtClean="0"/>
              <a:t>Interpolating Tree Models</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496971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946404" y="1825624"/>
            <a:ext cx="7130796" cy="4956176"/>
          </a:xfrm>
        </p:spPr>
        <p:txBody>
          <a:bodyPr>
            <a:normAutofit/>
          </a:bodyPr>
          <a:lstStyle/>
          <a:p>
            <a:r>
              <a:rPr lang="en-US" sz="2000" dirty="0"/>
              <a:t>Tree-based models are </a:t>
            </a:r>
            <a:r>
              <a:rPr lang="en-US" sz="2000" dirty="0" smtClean="0"/>
              <a:t>quick, intuitive, nonparametric</a:t>
            </a:r>
            <a:r>
              <a:rPr lang="en-US" sz="2000" dirty="0"/>
              <a:t>, and are often ideal for exploratory data analysis and prediction</a:t>
            </a:r>
            <a:endParaRPr lang="en-US" sz="2000" dirty="0" smtClean="0"/>
          </a:p>
          <a:p>
            <a:r>
              <a:rPr lang="en-US" sz="2000" dirty="0" smtClean="0"/>
              <a:t>Both </a:t>
            </a:r>
            <a:r>
              <a:rPr lang="en-US" sz="2000" dirty="0" err="1" smtClean="0"/>
              <a:t>rpart</a:t>
            </a:r>
            <a:r>
              <a:rPr lang="en-US" sz="2000" dirty="0" smtClean="0"/>
              <a:t> and </a:t>
            </a:r>
            <a:r>
              <a:rPr lang="en-US" sz="2000" dirty="0" err="1" smtClean="0"/>
              <a:t>randomForest</a:t>
            </a:r>
            <a:r>
              <a:rPr lang="en-US" sz="2000" dirty="0" smtClean="0"/>
              <a:t> </a:t>
            </a:r>
            <a:r>
              <a:rPr lang="en-US" sz="2000" dirty="0"/>
              <a:t>packages </a:t>
            </a:r>
            <a:r>
              <a:rPr lang="en-US" sz="2000" dirty="0" smtClean="0"/>
              <a:t>perform </a:t>
            </a:r>
            <a:r>
              <a:rPr lang="en-US" sz="2000" dirty="0"/>
              <a:t>internal </a:t>
            </a:r>
            <a:r>
              <a:rPr lang="en-US" sz="2000" dirty="0" smtClean="0"/>
              <a:t>validation </a:t>
            </a:r>
            <a:r>
              <a:rPr lang="en-US" sz="2000" dirty="0"/>
              <a:t>(</a:t>
            </a:r>
            <a:r>
              <a:rPr lang="en-US" sz="2000" dirty="0" err="1"/>
              <a:t>rpart</a:t>
            </a:r>
            <a:r>
              <a:rPr lang="en-US" sz="2000" dirty="0"/>
              <a:t>=10-fold cross validation; </a:t>
            </a:r>
            <a:r>
              <a:rPr lang="en-US" sz="2000" dirty="0" err="1"/>
              <a:t>randomForest</a:t>
            </a:r>
            <a:r>
              <a:rPr lang="en-US" sz="2000" dirty="0"/>
              <a:t>=OOB error estimates) </a:t>
            </a:r>
            <a:endParaRPr lang="en-US" sz="2000" dirty="0" smtClean="0"/>
          </a:p>
          <a:p>
            <a:r>
              <a:rPr lang="en-US" sz="2000" dirty="0"/>
              <a:t>In general, tree-based models are robust against multicollinearity and low n, high p datasets</a:t>
            </a:r>
          </a:p>
          <a:p>
            <a:r>
              <a:rPr lang="en-US" sz="2000" dirty="0" smtClean="0"/>
              <a:t>Caveats</a:t>
            </a:r>
          </a:p>
          <a:p>
            <a:pPr lvl="1">
              <a:buFont typeface="Courier New" panose="02070309020205020404" pitchFamily="49" charset="0"/>
              <a:buChar char="o"/>
            </a:pPr>
            <a:r>
              <a:rPr lang="en-US" sz="2000" dirty="0" smtClean="0"/>
              <a:t> Outliers (model stability and over-fitting)</a:t>
            </a:r>
          </a:p>
          <a:p>
            <a:pPr marL="519113" lvl="1" indent="-244475">
              <a:buFont typeface="Courier New" panose="02070309020205020404" pitchFamily="49" charset="0"/>
              <a:buChar char="o"/>
            </a:pPr>
            <a:r>
              <a:rPr lang="en-US" sz="2000" dirty="0" smtClean="0"/>
              <a:t>Model parameters (pruning for </a:t>
            </a:r>
            <a:r>
              <a:rPr lang="en-US" sz="2000" dirty="0" err="1" smtClean="0"/>
              <a:t>rpart</a:t>
            </a:r>
            <a:r>
              <a:rPr lang="en-US" sz="2000" dirty="0" smtClean="0"/>
              <a:t>; </a:t>
            </a:r>
            <a:r>
              <a:rPr lang="en-US" sz="2000" dirty="0" err="1" smtClean="0"/>
              <a:t>ntree</a:t>
            </a:r>
            <a:r>
              <a:rPr lang="en-US" sz="2000" dirty="0" smtClean="0"/>
              <a:t> and </a:t>
            </a:r>
            <a:r>
              <a:rPr lang="en-US" sz="2000" dirty="0" err="1" smtClean="0"/>
              <a:t>mtry</a:t>
            </a:r>
            <a:r>
              <a:rPr lang="en-US" sz="2000" dirty="0" smtClean="0"/>
              <a:t> for </a:t>
            </a:r>
            <a:r>
              <a:rPr lang="en-US" sz="2000" dirty="0" err="1" smtClean="0"/>
              <a:t>randomForest</a:t>
            </a:r>
            <a:r>
              <a:rPr lang="en-US" sz="2000"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34735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a:t>
            </a:r>
            <a:endParaRPr lang="en-US" dirty="0"/>
          </a:p>
        </p:txBody>
      </p:sp>
      <p:sp>
        <p:nvSpPr>
          <p:cNvPr id="3" name="Content Placeholder 2"/>
          <p:cNvSpPr>
            <a:spLocks noGrp="1"/>
          </p:cNvSpPr>
          <p:nvPr>
            <p:ph idx="1"/>
          </p:nvPr>
        </p:nvSpPr>
        <p:spPr/>
        <p:txBody>
          <a:bodyPr/>
          <a:lstStyle/>
          <a:p>
            <a:pPr marL="0" indent="0">
              <a:buNone/>
            </a:pPr>
            <a:r>
              <a:rPr lang="en-US" sz="2200" dirty="0" smtClean="0"/>
              <a:t>“The </a:t>
            </a:r>
            <a:r>
              <a:rPr lang="en-US" sz="2200" dirty="0"/>
              <a:t>combination of some data and an aching desire for an answer does not ensure that a reasonable answer can be extracted from a given body of data</a:t>
            </a:r>
            <a:r>
              <a:rPr lang="en-US" sz="2200" dirty="0" smtClean="0"/>
              <a:t>.”</a:t>
            </a:r>
          </a:p>
          <a:p>
            <a:pPr marL="0" indent="0">
              <a:buNone/>
            </a:pPr>
            <a:r>
              <a:rPr lang="en-US" dirty="0" smtClean="0"/>
              <a:t> –John Tukey </a:t>
            </a:r>
            <a:endParaRPr lang="en-US" dirty="0"/>
          </a:p>
        </p:txBody>
      </p:sp>
      <p:pic>
        <p:nvPicPr>
          <p:cNvPr id="1026" name="Picture 2" descr="File:John Tuk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664" y="3226037"/>
            <a:ext cx="2552700" cy="3105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104132" y="6331187"/>
            <a:ext cx="2683764" cy="338554"/>
          </a:xfrm>
          <a:prstGeom prst="rect">
            <a:avLst/>
          </a:prstGeom>
        </p:spPr>
        <p:txBody>
          <a:bodyPr wrap="square">
            <a:spAutoFit/>
          </a:bodyPr>
          <a:lstStyle/>
          <a:p>
            <a:r>
              <a:rPr lang="en-US" sz="800" dirty="0"/>
              <a:t>http://www.amstat.org/about/statisticiansinhistory/index.cfm?fuseaction=biosinfo&amp;BioID=14</a:t>
            </a:r>
          </a:p>
        </p:txBody>
      </p:sp>
    </p:spTree>
    <p:extLst>
      <p:ext uri="{BB962C8B-B14F-4D97-AF65-F5344CB8AC3E}">
        <p14:creationId xmlns:p14="http://schemas.microsoft.com/office/powerpoint/2010/main" val="1066773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err="1" smtClean="0"/>
              <a:t>Brungard</a:t>
            </a:r>
            <a:r>
              <a:rPr lang="en-US" dirty="0" smtClean="0"/>
              <a:t>, C.W., J.L. </a:t>
            </a:r>
            <a:r>
              <a:rPr lang="en-US" dirty="0" err="1" smtClean="0"/>
              <a:t>Boettinger</a:t>
            </a:r>
            <a:r>
              <a:rPr lang="en-US" dirty="0" smtClean="0"/>
              <a:t>, M.C. </a:t>
            </a:r>
            <a:r>
              <a:rPr lang="en-US" dirty="0" err="1" smtClean="0"/>
              <a:t>Duniway</a:t>
            </a:r>
            <a:r>
              <a:rPr lang="en-US" dirty="0" smtClean="0"/>
              <a:t>, S.A. Wills, T.C. Edwards Jr. 2015. Machine learning for predicting soil classes in three semi-arid landscapes. </a:t>
            </a:r>
            <a:r>
              <a:rPr lang="en-US" dirty="0" err="1" smtClean="0"/>
              <a:t>Geoderma</a:t>
            </a:r>
            <a:r>
              <a:rPr lang="en-US" dirty="0" smtClean="0"/>
              <a:t>. 239-240, 68-83. </a:t>
            </a:r>
          </a:p>
          <a:p>
            <a:pPr marL="0" indent="0">
              <a:buNone/>
            </a:pPr>
            <a:r>
              <a:rPr lang="en-US" dirty="0" err="1" smtClean="0"/>
              <a:t>Nauman</a:t>
            </a:r>
            <a:r>
              <a:rPr lang="en-US" dirty="0" smtClean="0"/>
              <a:t>, T.W., J.A. Thompson, S. J. Teets, T.A. Dilliplane, J.W. Bell, S.J. Connolly, H.J. Liebermann, K.M. Yoast. 2015. Ghosts of the forest: mapping </a:t>
            </a:r>
            <a:r>
              <a:rPr lang="en-US" dirty="0" err="1" smtClean="0"/>
              <a:t>pedomemory</a:t>
            </a:r>
            <a:r>
              <a:rPr lang="en-US" dirty="0" smtClean="0"/>
              <a:t> to guide forest restoration. </a:t>
            </a:r>
            <a:r>
              <a:rPr lang="en-US" dirty="0" err="1" smtClean="0"/>
              <a:t>Geoderma</a:t>
            </a:r>
            <a:r>
              <a:rPr lang="en-US" dirty="0" smtClean="0"/>
              <a:t>. 247-248, 51-64.</a:t>
            </a:r>
          </a:p>
          <a:p>
            <a:pPr marL="0" indent="0">
              <a:buNone/>
            </a:pPr>
            <a:r>
              <a:rPr lang="en-US" dirty="0" err="1"/>
              <a:t>Sequeira</a:t>
            </a:r>
            <a:r>
              <a:rPr lang="en-US" dirty="0"/>
              <a:t>, C.H., S.A. Wills, C.A. Seybold, and L.T. West. 2013. Predicting soil bulk density from incomplete datasets. </a:t>
            </a:r>
            <a:r>
              <a:rPr lang="en-US" dirty="0" err="1"/>
              <a:t>Geoderma</a:t>
            </a:r>
            <a:r>
              <a:rPr lang="en-US" dirty="0"/>
              <a:t>. 213: 64-73.</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029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Decision Tree?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Instead of fitting a model to the data, a decision tree model </a:t>
            </a:r>
            <a:r>
              <a:rPr lang="en-US" sz="2200" u="sng" dirty="0" smtClean="0"/>
              <a:t>recursively partitions </a:t>
            </a:r>
            <a:r>
              <a:rPr lang="en-US" sz="2200" dirty="0" smtClean="0"/>
              <a:t>the data into </a:t>
            </a:r>
            <a:r>
              <a:rPr lang="en-US" sz="2200" u="sng" dirty="0" smtClean="0"/>
              <a:t>increasingly homogenous </a:t>
            </a:r>
            <a:r>
              <a:rPr lang="en-US" sz="2200" dirty="0" smtClean="0"/>
              <a:t>groups based on values that </a:t>
            </a:r>
            <a:r>
              <a:rPr lang="en-US" sz="2200" u="sng" dirty="0" smtClean="0"/>
              <a:t>minimize a loss function </a:t>
            </a:r>
            <a:r>
              <a:rPr lang="en-US" sz="2200" dirty="0" smtClean="0"/>
              <a:t>(such as Sum of Squared Errors (SSE)) </a:t>
            </a:r>
            <a:r>
              <a:rPr lang="en-US" sz="1800" dirty="0" smtClean="0"/>
              <a:t>(McBratney et al., 2003)</a:t>
            </a:r>
            <a:r>
              <a:rPr lang="en-US" sz="2400" dirty="0" smtClean="0"/>
              <a:t>.</a:t>
            </a:r>
            <a:r>
              <a:rPr lang="en-US" sz="1800" dirty="0" smtClean="0"/>
              <a:t> </a:t>
            </a:r>
          </a:p>
          <a:p>
            <a:pPr marL="0" indent="0">
              <a:buNone/>
            </a:pPr>
            <a:r>
              <a:rPr lang="en-US" dirty="0" smtClean="0"/>
              <a:t/>
            </a:r>
            <a:br>
              <a:rPr lang="en-US" dirty="0" smtClean="0"/>
            </a:br>
            <a:endParaRPr lang="en-US" dirty="0"/>
          </a:p>
        </p:txBody>
      </p:sp>
      <p:pic>
        <p:nvPicPr>
          <p:cNvPr id="1026" name="Picture 2" descr="dt 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18843"/>
            <a:ext cx="4610100" cy="28498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02872" y="6642556"/>
            <a:ext cx="3861955" cy="215444"/>
          </a:xfrm>
          <a:prstGeom prst="rect">
            <a:avLst/>
          </a:prstGeom>
          <a:noFill/>
        </p:spPr>
        <p:txBody>
          <a:bodyPr wrap="none" rtlCol="0">
            <a:spAutoFit/>
          </a:bodyPr>
          <a:lstStyle/>
          <a:p>
            <a:r>
              <a:rPr lang="en-US" sz="800" dirty="0"/>
              <a:t>Source: http://www2.cs.uregina.ca/~dbd/cs831/notes/ml/dtrees/4_dtrees1.html</a:t>
            </a:r>
          </a:p>
        </p:txBody>
      </p:sp>
      <p:sp>
        <p:nvSpPr>
          <p:cNvPr id="4" name="Rectangle 3"/>
          <p:cNvSpPr/>
          <p:nvPr/>
        </p:nvSpPr>
        <p:spPr>
          <a:xfrm>
            <a:off x="18288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863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89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3505200" y="1905000"/>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Argillic Horizon</a:t>
            </a:r>
            <a:endParaRPr lang="en-US" dirty="0">
              <a:solidFill>
                <a:schemeClr val="bg2">
                  <a:lumMod val="25000"/>
                </a:schemeClr>
              </a:solidFill>
            </a:endParaRPr>
          </a:p>
        </p:txBody>
      </p:sp>
      <p:cxnSp>
        <p:nvCxnSpPr>
          <p:cNvPr id="6" name="Straight Connector 5"/>
          <p:cNvCxnSpPr>
            <a:endCxn id="29" idx="0"/>
          </p:cNvCxnSpPr>
          <p:nvPr/>
        </p:nvCxnSpPr>
        <p:spPr>
          <a:xfrm flipH="1">
            <a:off x="2438400" y="2510455"/>
            <a:ext cx="1333500" cy="1102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0" idx="0"/>
          </p:cNvCxnSpPr>
          <p:nvPr/>
        </p:nvCxnSpPr>
        <p:spPr>
          <a:xfrm>
            <a:off x="4519741" y="2510455"/>
            <a:ext cx="1500059" cy="1102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43731" y="2811435"/>
            <a:ext cx="426720" cy="338554"/>
          </a:xfrm>
          <a:prstGeom prst="rect">
            <a:avLst/>
          </a:prstGeom>
          <a:noFill/>
        </p:spPr>
        <p:txBody>
          <a:bodyPr wrap="none" rtlCol="0">
            <a:spAutoFit/>
          </a:bodyPr>
          <a:lstStyle/>
          <a:p>
            <a:r>
              <a:rPr lang="en-US" sz="1600" dirty="0" smtClean="0"/>
              <a:t>No</a:t>
            </a:r>
            <a:endParaRPr lang="en-US" sz="1600" dirty="0"/>
          </a:p>
        </p:txBody>
      </p:sp>
      <p:sp>
        <p:nvSpPr>
          <p:cNvPr id="9" name="TextBox 8"/>
          <p:cNvSpPr txBox="1"/>
          <p:nvPr/>
        </p:nvSpPr>
        <p:spPr>
          <a:xfrm>
            <a:off x="5335084" y="2811631"/>
            <a:ext cx="452047" cy="338554"/>
          </a:xfrm>
          <a:prstGeom prst="rect">
            <a:avLst/>
          </a:prstGeom>
          <a:noFill/>
        </p:spPr>
        <p:txBody>
          <a:bodyPr wrap="none" rtlCol="0">
            <a:spAutoFit/>
          </a:bodyPr>
          <a:lstStyle/>
          <a:p>
            <a:r>
              <a:rPr lang="en-US" sz="1600" dirty="0" smtClean="0"/>
              <a:t>Yes</a:t>
            </a:r>
            <a:endParaRPr lang="en-US" sz="1600" dirty="0"/>
          </a:p>
        </p:txBody>
      </p:sp>
      <p:sp>
        <p:nvSpPr>
          <p:cNvPr id="10" name="Rectangle 9"/>
          <p:cNvSpPr/>
          <p:nvPr/>
        </p:nvSpPr>
        <p:spPr>
          <a:xfrm>
            <a:off x="53340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Base Saturation</a:t>
            </a:r>
            <a:endParaRPr lang="en-US" dirty="0">
              <a:solidFill>
                <a:schemeClr val="bg2">
                  <a:lumMod val="25000"/>
                </a:schemeClr>
              </a:solidFill>
            </a:endParaRPr>
          </a:p>
        </p:txBody>
      </p:sp>
      <p:cxnSp>
        <p:nvCxnSpPr>
          <p:cNvPr id="12" name="Straight Connector 11"/>
          <p:cNvCxnSpPr/>
          <p:nvPr/>
        </p:nvCxnSpPr>
        <p:spPr>
          <a:xfrm>
            <a:off x="6352918" y="4476074"/>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1800" y="4719517"/>
            <a:ext cx="643125" cy="338554"/>
          </a:xfrm>
          <a:prstGeom prst="rect">
            <a:avLst/>
          </a:prstGeom>
          <a:noFill/>
        </p:spPr>
        <p:txBody>
          <a:bodyPr wrap="none" rtlCol="0">
            <a:spAutoFit/>
          </a:bodyPr>
          <a:lstStyle/>
          <a:p>
            <a:r>
              <a:rPr lang="en-US" sz="1600" u="sng" dirty="0" smtClean="0"/>
              <a:t>&gt;</a:t>
            </a:r>
            <a:r>
              <a:rPr lang="en-US" sz="1600" dirty="0" smtClean="0"/>
              <a:t>35%</a:t>
            </a:r>
            <a:endParaRPr lang="en-US" sz="1600" dirty="0"/>
          </a:p>
        </p:txBody>
      </p:sp>
      <p:cxnSp>
        <p:nvCxnSpPr>
          <p:cNvPr id="14" name="Straight Connector 13"/>
          <p:cNvCxnSpPr/>
          <p:nvPr/>
        </p:nvCxnSpPr>
        <p:spPr>
          <a:xfrm flipH="1">
            <a:off x="5061449" y="4469369"/>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1849"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Ultisols</a:t>
            </a:r>
            <a:endParaRPr lang="en-US" dirty="0">
              <a:solidFill>
                <a:schemeClr val="bg2">
                  <a:lumMod val="25000"/>
                </a:schemeClr>
              </a:solidFill>
            </a:endParaRPr>
          </a:p>
        </p:txBody>
      </p:sp>
      <p:sp>
        <p:nvSpPr>
          <p:cNvPr id="17" name="Rectangle 16"/>
          <p:cNvSpPr/>
          <p:nvPr/>
        </p:nvSpPr>
        <p:spPr>
          <a:xfrm>
            <a:off x="63529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Alfisols</a:t>
            </a:r>
            <a:endParaRPr lang="en-US" dirty="0">
              <a:solidFill>
                <a:schemeClr val="bg2">
                  <a:lumMod val="25000"/>
                </a:schemeClr>
              </a:solidFill>
            </a:endParaRPr>
          </a:p>
        </p:txBody>
      </p:sp>
      <p:sp>
        <p:nvSpPr>
          <p:cNvPr id="21" name="TextBox 20"/>
          <p:cNvSpPr txBox="1"/>
          <p:nvPr/>
        </p:nvSpPr>
        <p:spPr>
          <a:xfrm>
            <a:off x="4788438" y="4716155"/>
            <a:ext cx="643125" cy="338554"/>
          </a:xfrm>
          <a:prstGeom prst="rect">
            <a:avLst/>
          </a:prstGeom>
          <a:noFill/>
        </p:spPr>
        <p:txBody>
          <a:bodyPr wrap="none" rtlCol="0">
            <a:spAutoFit/>
          </a:bodyPr>
          <a:lstStyle/>
          <a:p>
            <a:r>
              <a:rPr lang="en-US" sz="1600" dirty="0" smtClean="0"/>
              <a:t>&lt;35%</a:t>
            </a:r>
            <a:endParaRPr lang="en-US" sz="1600" dirty="0"/>
          </a:p>
        </p:txBody>
      </p:sp>
      <p:sp>
        <p:nvSpPr>
          <p:cNvPr id="29" name="Rectangle 28"/>
          <p:cNvSpPr/>
          <p:nvPr/>
        </p:nvSpPr>
        <p:spPr>
          <a:xfrm>
            <a:off x="17526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Dominant Vegetation</a:t>
            </a:r>
            <a:endParaRPr lang="en-US" dirty="0">
              <a:solidFill>
                <a:schemeClr val="bg2">
                  <a:lumMod val="25000"/>
                </a:schemeClr>
              </a:solidFill>
            </a:endParaRPr>
          </a:p>
        </p:txBody>
      </p:sp>
      <p:cxnSp>
        <p:nvCxnSpPr>
          <p:cNvPr id="30" name="Straight Connector 29"/>
          <p:cNvCxnSpPr/>
          <p:nvPr/>
        </p:nvCxnSpPr>
        <p:spPr>
          <a:xfrm>
            <a:off x="2771518" y="4476074"/>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52518" y="4716155"/>
            <a:ext cx="1382814" cy="338554"/>
          </a:xfrm>
          <a:prstGeom prst="rect">
            <a:avLst/>
          </a:prstGeom>
          <a:noFill/>
        </p:spPr>
        <p:txBody>
          <a:bodyPr wrap="none" rtlCol="0">
            <a:spAutoFit/>
          </a:bodyPr>
          <a:lstStyle/>
          <a:p>
            <a:r>
              <a:rPr lang="en-US" sz="1600" dirty="0" smtClean="0"/>
              <a:t>Conifer, Mixed</a:t>
            </a:r>
            <a:endParaRPr lang="en-US" sz="1600" dirty="0"/>
          </a:p>
        </p:txBody>
      </p:sp>
      <p:cxnSp>
        <p:nvCxnSpPr>
          <p:cNvPr id="32" name="Straight Connector 31"/>
          <p:cNvCxnSpPr/>
          <p:nvPr/>
        </p:nvCxnSpPr>
        <p:spPr>
          <a:xfrm flipH="1">
            <a:off x="1480049" y="4469369"/>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84404" y="5407344"/>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Inceptisols</a:t>
            </a:r>
            <a:endParaRPr lang="en-US" dirty="0">
              <a:solidFill>
                <a:schemeClr val="bg2">
                  <a:lumMod val="25000"/>
                </a:schemeClr>
              </a:solidFill>
            </a:endParaRPr>
          </a:p>
        </p:txBody>
      </p:sp>
      <p:sp>
        <p:nvSpPr>
          <p:cNvPr id="34" name="Rectangle 33"/>
          <p:cNvSpPr/>
          <p:nvPr/>
        </p:nvSpPr>
        <p:spPr>
          <a:xfrm>
            <a:off x="27715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Spodosols</a:t>
            </a:r>
            <a:endParaRPr lang="en-US" dirty="0">
              <a:solidFill>
                <a:schemeClr val="bg2">
                  <a:lumMod val="25000"/>
                </a:schemeClr>
              </a:solidFill>
            </a:endParaRPr>
          </a:p>
        </p:txBody>
      </p:sp>
      <p:sp>
        <p:nvSpPr>
          <p:cNvPr id="35" name="TextBox 34"/>
          <p:cNvSpPr txBox="1"/>
          <p:nvPr/>
        </p:nvSpPr>
        <p:spPr>
          <a:xfrm>
            <a:off x="781052" y="4716155"/>
            <a:ext cx="1058367" cy="338554"/>
          </a:xfrm>
          <a:prstGeom prst="rect">
            <a:avLst/>
          </a:prstGeom>
          <a:noFill/>
        </p:spPr>
        <p:txBody>
          <a:bodyPr wrap="none" rtlCol="0">
            <a:spAutoFit/>
          </a:bodyPr>
          <a:lstStyle/>
          <a:p>
            <a:r>
              <a:rPr lang="en-US" sz="1600" dirty="0" smtClean="0"/>
              <a:t>Hardwood</a:t>
            </a:r>
            <a:endParaRPr lang="en-US" sz="1600" dirty="0"/>
          </a:p>
        </p:txBody>
      </p:sp>
    </p:spTree>
    <p:extLst>
      <p:ext uri="{BB962C8B-B14F-4D97-AF65-F5344CB8AC3E}">
        <p14:creationId xmlns:p14="http://schemas.microsoft.com/office/powerpoint/2010/main" val="133870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Tree-based Models</a:t>
            </a:r>
            <a:endParaRPr lang="en-US" dirty="0"/>
          </a:p>
        </p:txBody>
      </p:sp>
      <p:sp>
        <p:nvSpPr>
          <p:cNvPr id="3" name="Content Placeholder 2"/>
          <p:cNvSpPr>
            <a:spLocks noGrp="1"/>
          </p:cNvSpPr>
          <p:nvPr>
            <p:ph idx="1"/>
          </p:nvPr>
        </p:nvSpPr>
        <p:spPr>
          <a:xfrm>
            <a:off x="946404" y="1973263"/>
            <a:ext cx="6446520" cy="4351337"/>
          </a:xfrm>
        </p:spPr>
        <p:txBody>
          <a:bodyPr>
            <a:normAutofit fontScale="92500" lnSpcReduction="20000"/>
          </a:bodyPr>
          <a:lstStyle/>
          <a:p>
            <a:r>
              <a:rPr lang="en-US" sz="2400" dirty="0" smtClean="0"/>
              <a:t>Closely resemble human reasoning</a:t>
            </a:r>
          </a:p>
          <a:p>
            <a:r>
              <a:rPr lang="en-US" sz="2400" dirty="0" smtClean="0"/>
              <a:t>Quick to execute</a:t>
            </a:r>
          </a:p>
          <a:p>
            <a:r>
              <a:rPr lang="en-US" sz="2400" dirty="0" smtClean="0"/>
              <a:t>Do not assume or require normality</a:t>
            </a:r>
          </a:p>
          <a:p>
            <a:r>
              <a:rPr lang="en-US" sz="2400" dirty="0" smtClean="0"/>
              <a:t>Can handle categorical AND </a:t>
            </a:r>
            <a:r>
              <a:rPr lang="en-US" sz="2400" dirty="0"/>
              <a:t>continuous data</a:t>
            </a:r>
          </a:p>
          <a:p>
            <a:r>
              <a:rPr lang="en-US" sz="2400" dirty="0" smtClean="0"/>
              <a:t>Offer readily interpretable results, often including graphical and tabular outputs</a:t>
            </a:r>
          </a:p>
          <a:p>
            <a:r>
              <a:rPr lang="en-US" sz="2400" dirty="0"/>
              <a:t>Can be used </a:t>
            </a:r>
            <a:r>
              <a:rPr lang="en-US" sz="2400" dirty="0" smtClean="0"/>
              <a:t>for classification OR regression</a:t>
            </a:r>
          </a:p>
          <a:p>
            <a:r>
              <a:rPr lang="en-US" sz="2400" dirty="0"/>
              <a:t>Can handle missing </a:t>
            </a:r>
            <a:r>
              <a:rPr lang="en-US" sz="2400" dirty="0" smtClean="0"/>
              <a:t>values</a:t>
            </a:r>
          </a:p>
          <a:p>
            <a:r>
              <a:rPr lang="en-US" sz="2400" dirty="0" smtClean="0"/>
              <a:t>Can be used for exploratory data analysis AND prediction</a:t>
            </a:r>
          </a:p>
        </p:txBody>
      </p:sp>
    </p:spTree>
    <p:extLst>
      <p:ext uri="{BB962C8B-B14F-4D97-AF65-F5344CB8AC3E}">
        <p14:creationId xmlns:p14="http://schemas.microsoft.com/office/powerpoint/2010/main" val="280083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Two Most Common Tree-based Models in R</a:t>
            </a:r>
            <a:endParaRPr lang="en-US" dirty="0"/>
          </a:p>
        </p:txBody>
      </p:sp>
      <p:sp>
        <p:nvSpPr>
          <p:cNvPr id="3" name="Content Placeholder 2"/>
          <p:cNvSpPr>
            <a:spLocks noGrp="1"/>
          </p:cNvSpPr>
          <p:nvPr>
            <p:ph idx="1"/>
          </p:nvPr>
        </p:nvSpPr>
        <p:spPr>
          <a:xfrm>
            <a:off x="457200" y="2133600"/>
            <a:ext cx="8229600" cy="4525963"/>
          </a:xfrm>
        </p:spPr>
        <p:txBody>
          <a:bodyPr>
            <a:normAutofit/>
          </a:bodyPr>
          <a:lstStyle/>
          <a:p>
            <a:pPr marL="0" indent="0">
              <a:buNone/>
            </a:pPr>
            <a:r>
              <a:rPr lang="en-GB" altLang="en-US" sz="2200" u="sng" dirty="0" smtClean="0"/>
              <a:t>Recursive Partitioning  (</a:t>
            </a:r>
            <a:r>
              <a:rPr lang="en-GB" altLang="en-US" sz="2200" i="1" u="sng" dirty="0" err="1" smtClean="0"/>
              <a:t>rpart</a:t>
            </a:r>
            <a:r>
              <a:rPr lang="en-GB" altLang="en-US" sz="2200" u="sng" dirty="0" smtClean="0"/>
              <a:t>)</a:t>
            </a:r>
          </a:p>
          <a:p>
            <a:pPr marL="457200" lvl="1" indent="0">
              <a:buNone/>
            </a:pPr>
            <a:r>
              <a:rPr lang="en-GB" altLang="en-US" sz="2200" dirty="0" smtClean="0"/>
              <a:t>Produces a regression or classification tree based on   </a:t>
            </a:r>
          </a:p>
          <a:p>
            <a:pPr marL="457200" lvl="1" indent="0">
              <a:buNone/>
            </a:pPr>
            <a:r>
              <a:rPr lang="en-GB" altLang="en-US" sz="2200" dirty="0" smtClean="0"/>
              <a:t>recursive binary splits that </a:t>
            </a:r>
            <a:r>
              <a:rPr lang="en-US" altLang="en-US" sz="2200" dirty="0"/>
              <a:t>maximize homogeneity and </a:t>
            </a:r>
            <a:r>
              <a:rPr lang="en-US" altLang="en-US" sz="2200" dirty="0" smtClean="0"/>
              <a:t>   </a:t>
            </a:r>
          </a:p>
          <a:p>
            <a:pPr marL="457200" lvl="1" indent="0">
              <a:buNone/>
            </a:pPr>
            <a:r>
              <a:rPr lang="en-US" altLang="en-US" sz="2200" dirty="0" smtClean="0"/>
              <a:t>minimize </a:t>
            </a:r>
            <a:r>
              <a:rPr lang="en-US" altLang="en-US" sz="2200" dirty="0"/>
              <a:t>impurity.</a:t>
            </a:r>
            <a:endParaRPr lang="en-GB" altLang="en-US" sz="2200" dirty="0" smtClean="0"/>
          </a:p>
          <a:p>
            <a:pPr marL="0" indent="0">
              <a:buNone/>
            </a:pPr>
            <a:r>
              <a:rPr lang="en-GB" sz="2200" u="sng" dirty="0" smtClean="0"/>
              <a:t>Random Forest (</a:t>
            </a:r>
            <a:r>
              <a:rPr lang="en-GB" sz="2200" i="1" u="sng" dirty="0" err="1" smtClean="0"/>
              <a:t>randomForest</a:t>
            </a:r>
            <a:r>
              <a:rPr lang="en-GB" sz="2200" u="sng" dirty="0" smtClean="0"/>
              <a:t>)</a:t>
            </a:r>
          </a:p>
          <a:p>
            <a:pPr marL="457200" lvl="1" indent="0">
              <a:buNone/>
            </a:pPr>
            <a:r>
              <a:rPr lang="en-GB" sz="2200" dirty="0" smtClean="0"/>
              <a:t>An ensemble of independent trees that are built using a random </a:t>
            </a:r>
            <a:r>
              <a:rPr lang="en-US" sz="2200" dirty="0" smtClean="0"/>
              <a:t>subset of predictors AND observations at each node. </a:t>
            </a:r>
            <a:endParaRPr lang="en-US" sz="2200" dirty="0"/>
          </a:p>
        </p:txBody>
      </p:sp>
    </p:spTree>
    <p:extLst>
      <p:ext uri="{BB962C8B-B14F-4D97-AF65-F5344CB8AC3E}">
        <p14:creationId xmlns:p14="http://schemas.microsoft.com/office/powerpoint/2010/main" val="113898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7500" t="7333" r="27001" b="12666"/>
          <a:stretch/>
        </p:blipFill>
        <p:spPr>
          <a:xfrm>
            <a:off x="1795741" y="1806055"/>
            <a:ext cx="4747844" cy="4695670"/>
          </a:xfrm>
          <a:prstGeom prst="rect">
            <a:avLst/>
          </a:prstGeom>
          <a:ln>
            <a:solidFill>
              <a:schemeClr val="tx1"/>
            </a:solidFill>
          </a:ln>
        </p:spPr>
      </p:pic>
      <p:sp>
        <p:nvSpPr>
          <p:cNvPr id="2" name="Title 1"/>
          <p:cNvSpPr>
            <a:spLocks noGrp="1"/>
          </p:cNvSpPr>
          <p:nvPr>
            <p:ph type="title"/>
          </p:nvPr>
        </p:nvSpPr>
        <p:spPr/>
        <p:txBody>
          <a:bodyPr/>
          <a:lstStyle/>
          <a:p>
            <a:r>
              <a:rPr lang="en-US" dirty="0" err="1" smtClean="0"/>
              <a:t>Nauman</a:t>
            </a:r>
            <a:r>
              <a:rPr lang="en-US" dirty="0" smtClean="0"/>
              <a:t> et al., 2015</a:t>
            </a:r>
            <a:endParaRPr lang="en-US" dirty="0"/>
          </a:p>
        </p:txBody>
      </p:sp>
      <p:pic>
        <p:nvPicPr>
          <p:cNvPr id="4" name="Picture 3"/>
          <p:cNvPicPr>
            <a:picLocks noChangeAspect="1"/>
          </p:cNvPicPr>
          <p:nvPr/>
        </p:nvPicPr>
        <p:blipFill rotWithShape="1">
          <a:blip r:embed="rId4"/>
          <a:srcRect l="25568" t="13203" r="22565" b="8875"/>
          <a:stretch/>
        </p:blipFill>
        <p:spPr>
          <a:xfrm>
            <a:off x="1388363" y="1806055"/>
            <a:ext cx="5562600" cy="4700788"/>
          </a:xfrm>
          <a:prstGeom prst="rect">
            <a:avLst/>
          </a:prstGeom>
          <a:ln>
            <a:solidFill>
              <a:schemeClr val="tx1"/>
            </a:solidFill>
          </a:ln>
        </p:spPr>
      </p:pic>
    </p:spTree>
    <p:extLst>
      <p:ext uri="{BB962C8B-B14F-4D97-AF65-F5344CB8AC3E}">
        <p14:creationId xmlns:p14="http://schemas.microsoft.com/office/powerpoint/2010/main" val="233397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Brungard</a:t>
            </a:r>
            <a:r>
              <a:rPr lang="en-US" dirty="0" smtClean="0"/>
              <a:t> et al., 2015</a:t>
            </a:r>
            <a:endParaRPr lang="en-US" dirty="0"/>
          </a:p>
        </p:txBody>
      </p:sp>
      <p:pic>
        <p:nvPicPr>
          <p:cNvPr id="3" name="Picture 2"/>
          <p:cNvPicPr>
            <a:picLocks noChangeAspect="1"/>
          </p:cNvPicPr>
          <p:nvPr/>
        </p:nvPicPr>
        <p:blipFill rotWithShape="1">
          <a:blip r:embed="rId3"/>
          <a:srcRect l="19500" t="19778" r="19500" b="11778"/>
          <a:stretch/>
        </p:blipFill>
        <p:spPr>
          <a:xfrm>
            <a:off x="585981" y="1800937"/>
            <a:ext cx="7167363" cy="4523663"/>
          </a:xfrm>
          <a:prstGeom prst="rect">
            <a:avLst/>
          </a:prstGeom>
          <a:ln>
            <a:solidFill>
              <a:schemeClr val="tx1"/>
            </a:solidFill>
          </a:ln>
        </p:spPr>
      </p:pic>
    </p:spTree>
    <p:extLst>
      <p:ext uri="{BB962C8B-B14F-4D97-AF65-F5344CB8AC3E}">
        <p14:creationId xmlns:p14="http://schemas.microsoft.com/office/powerpoint/2010/main" val="322416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946404" y="152400"/>
            <a:ext cx="7269480" cy="1325562"/>
          </a:xfrm>
        </p:spPr>
        <p:txBody>
          <a:bodyPr>
            <a:noAutofit/>
          </a:bodyPr>
          <a:lstStyle/>
          <a:p>
            <a:r>
              <a:rPr lang="en-US" altLang="en-US" dirty="0" err="1" smtClean="0"/>
              <a:t>rpart</a:t>
            </a:r>
            <a:endParaRPr lang="en-US" altLang="en-US" dirty="0"/>
          </a:p>
        </p:txBody>
      </p:sp>
      <p:sp>
        <p:nvSpPr>
          <p:cNvPr id="417795" name="Rectangle 3"/>
          <p:cNvSpPr>
            <a:spLocks noGrp="1" noChangeArrowheads="1"/>
          </p:cNvSpPr>
          <p:nvPr>
            <p:ph idx="1"/>
          </p:nvPr>
        </p:nvSpPr>
        <p:spPr>
          <a:xfrm>
            <a:off x="457200" y="1676400"/>
            <a:ext cx="8229600" cy="4724400"/>
          </a:xfrm>
        </p:spPr>
        <p:txBody>
          <a:bodyPr>
            <a:noAutofit/>
          </a:bodyPr>
          <a:lstStyle/>
          <a:p>
            <a:r>
              <a:rPr lang="en-US" altLang="en-US" sz="2200" dirty="0" smtClean="0"/>
              <a:t>Start with all cases at the root node and select the variable/value </a:t>
            </a:r>
            <a:r>
              <a:rPr lang="en-US" altLang="en-US" sz="2200" b="1" dirty="0"/>
              <a:t>(</a:t>
            </a:r>
            <a:r>
              <a:rPr lang="en-US" altLang="en-US" sz="2200" b="1" i="1" dirty="0"/>
              <a:t>X</a:t>
            </a:r>
            <a:r>
              <a:rPr lang="en-US" altLang="en-US" sz="2200" b="1" dirty="0"/>
              <a:t>=</a:t>
            </a:r>
            <a:r>
              <a:rPr lang="en-US" altLang="en-US" sz="2200" b="1" i="1" dirty="0"/>
              <a:t>t</a:t>
            </a:r>
            <a:r>
              <a:rPr lang="en-US" altLang="en-US" sz="2200" b="1" i="1" baseline="-25000" dirty="0"/>
              <a:t>1</a:t>
            </a:r>
            <a:r>
              <a:rPr lang="en-US" altLang="en-US" sz="2200" b="1" dirty="0"/>
              <a:t>)</a:t>
            </a:r>
            <a:r>
              <a:rPr lang="en-US" altLang="en-US" sz="2200" dirty="0"/>
              <a:t> that </a:t>
            </a:r>
            <a:r>
              <a:rPr lang="en-US" altLang="en-US" sz="2200" dirty="0" smtClean="0"/>
              <a:t>best splits the data into homogeneous groups (</a:t>
            </a:r>
            <a:r>
              <a:rPr lang="en-US" altLang="en-US" sz="2200" i="1" dirty="0"/>
              <a:t>sum of squared errors </a:t>
            </a:r>
            <a:r>
              <a:rPr lang="en-US" altLang="en-US" sz="2200" dirty="0"/>
              <a:t>for regression and </a:t>
            </a:r>
            <a:r>
              <a:rPr lang="en-US" altLang="en-US" sz="2200" i="1" dirty="0"/>
              <a:t>entropy</a:t>
            </a:r>
            <a:r>
              <a:rPr lang="en-US" altLang="en-US" sz="2200" dirty="0"/>
              <a:t>,</a:t>
            </a:r>
            <a:r>
              <a:rPr lang="en-US" altLang="en-US" sz="2200" i="1" dirty="0"/>
              <a:t> Gini measure</a:t>
            </a:r>
            <a:r>
              <a:rPr lang="en-US" altLang="en-US" sz="2200" dirty="0" smtClean="0"/>
              <a:t>, or</a:t>
            </a:r>
            <a:r>
              <a:rPr lang="en-US" altLang="en-US" sz="2200" i="1" dirty="0" smtClean="0"/>
              <a:t> </a:t>
            </a:r>
            <a:r>
              <a:rPr lang="en-US" altLang="en-US" sz="2200" dirty="0"/>
              <a:t>“</a:t>
            </a:r>
            <a:r>
              <a:rPr lang="en-US" altLang="en-US" sz="2200" i="1" dirty="0" err="1"/>
              <a:t>twoing</a:t>
            </a:r>
            <a:r>
              <a:rPr lang="en-US" altLang="en-US" sz="2200" dirty="0"/>
              <a:t>” </a:t>
            </a:r>
            <a:r>
              <a:rPr lang="en-US" altLang="en-US" sz="2200" dirty="0" smtClean="0"/>
              <a:t>for classification).</a:t>
            </a:r>
            <a:endParaRPr lang="en-US" altLang="en-US" sz="2200" dirty="0"/>
          </a:p>
          <a:p>
            <a:pPr>
              <a:lnSpc>
                <a:spcPct val="90000"/>
              </a:lnSpc>
            </a:pPr>
            <a:r>
              <a:rPr lang="en-US" altLang="en-US" sz="2200" dirty="0" smtClean="0"/>
              <a:t>If </a:t>
            </a:r>
            <a:r>
              <a:rPr lang="en-US" altLang="en-US" sz="2200" b="1" i="1" dirty="0"/>
              <a:t>X</a:t>
            </a:r>
            <a:r>
              <a:rPr lang="en-US" altLang="en-US" sz="2200" b="1" dirty="0"/>
              <a:t>&lt; </a:t>
            </a:r>
            <a:r>
              <a:rPr lang="en-US" altLang="en-US" sz="2200" b="1" i="1" dirty="0"/>
              <a:t>t</a:t>
            </a:r>
            <a:r>
              <a:rPr lang="en-US" altLang="en-US" sz="2200" b="1" i="1" baseline="-25000" dirty="0"/>
              <a:t>1 </a:t>
            </a:r>
            <a:r>
              <a:rPr lang="en-US" altLang="en-US" sz="2200" dirty="0"/>
              <a:t>then </a:t>
            </a:r>
            <a:r>
              <a:rPr lang="en-US" altLang="en-US" sz="2200" dirty="0" smtClean="0"/>
              <a:t>the </a:t>
            </a:r>
            <a:r>
              <a:rPr lang="en-US" altLang="en-US" sz="2200" dirty="0"/>
              <a:t>data </a:t>
            </a:r>
            <a:r>
              <a:rPr lang="en-US" altLang="en-US" sz="2200" dirty="0" smtClean="0"/>
              <a:t>are sent to </a:t>
            </a:r>
            <a:r>
              <a:rPr lang="en-US" altLang="en-US" sz="2200" dirty="0"/>
              <a:t>the </a:t>
            </a:r>
            <a:r>
              <a:rPr lang="en-US" altLang="en-US" sz="2200" u="sng" dirty="0" smtClean="0"/>
              <a:t>left</a:t>
            </a:r>
            <a:r>
              <a:rPr lang="en-US" altLang="en-US" sz="2200" dirty="0" smtClean="0"/>
              <a:t>; </a:t>
            </a:r>
            <a:r>
              <a:rPr lang="en-US" altLang="en-US" sz="2200" dirty="0"/>
              <a:t>otherwise, </a:t>
            </a:r>
            <a:r>
              <a:rPr lang="en-US" altLang="en-US" sz="2200" dirty="0" smtClean="0"/>
              <a:t>the data are sent </a:t>
            </a:r>
            <a:r>
              <a:rPr lang="en-US" altLang="en-US" sz="2200" dirty="0"/>
              <a:t>to the </a:t>
            </a:r>
            <a:r>
              <a:rPr lang="en-US" altLang="en-US" sz="2200" u="sng" dirty="0" smtClean="0"/>
              <a:t>right</a:t>
            </a:r>
            <a:r>
              <a:rPr lang="en-US" altLang="en-US" sz="2200" dirty="0" smtClean="0"/>
              <a:t>.</a:t>
            </a:r>
          </a:p>
          <a:p>
            <a:r>
              <a:rPr lang="en-US" altLang="en-US" sz="2200" dirty="0" smtClean="0"/>
              <a:t>Repeat this process until the objective is met.</a:t>
            </a:r>
          </a:p>
          <a:p>
            <a:pPr>
              <a:lnSpc>
                <a:spcPct val="90000"/>
              </a:lnSpc>
            </a:pPr>
            <a:r>
              <a:rPr lang="en-US" altLang="en-US" sz="2200" dirty="0" smtClean="0"/>
              <a:t>Comments: </a:t>
            </a:r>
          </a:p>
          <a:p>
            <a:pPr lvl="1">
              <a:buFont typeface="Courier New" panose="02070309020205020404" pitchFamily="49" charset="0"/>
              <a:buChar char="o"/>
            </a:pPr>
            <a:r>
              <a:rPr lang="en-US" altLang="en-US" sz="2000" dirty="0"/>
              <a:t>O</a:t>
            </a:r>
            <a:r>
              <a:rPr lang="en-US" altLang="en-US" sz="2000" dirty="0" smtClean="0"/>
              <a:t>nce the cases are split, they are never rejoined </a:t>
            </a:r>
          </a:p>
          <a:p>
            <a:pPr lvl="1">
              <a:buFont typeface="Courier New" panose="02070309020205020404" pitchFamily="49" charset="0"/>
              <a:buChar char="o"/>
            </a:pPr>
            <a:r>
              <a:rPr lang="en-US" altLang="en-US" sz="2000" dirty="0" smtClean="0"/>
              <a:t>A given variable can be used multiple times in a tree</a:t>
            </a:r>
          </a:p>
          <a:p>
            <a:pPr lvl="1">
              <a:buFont typeface="Courier New" panose="02070309020205020404" pitchFamily="49" charset="0"/>
              <a:buChar char="o"/>
            </a:pPr>
            <a:r>
              <a:rPr lang="en-US" altLang="en-US" sz="2000" dirty="0" smtClean="0"/>
              <a:t>Pruning may be necessary to reduce over-fitting</a:t>
            </a:r>
          </a:p>
          <a:p>
            <a:pPr marL="914400" lvl="2" indent="0">
              <a:buNone/>
            </a:pPr>
            <a:r>
              <a:rPr lang="en-US" altLang="en-US" sz="2200" dirty="0"/>
              <a:t> </a:t>
            </a:r>
            <a:r>
              <a:rPr lang="en-US" altLang="en-US" sz="2200" dirty="0" smtClean="0"/>
              <a:t>     </a:t>
            </a:r>
            <a:endParaRPr lang="en-US" altLang="en-US" sz="2200" dirty="0"/>
          </a:p>
        </p:txBody>
      </p:sp>
    </p:spTree>
    <p:extLst>
      <p:ext uri="{BB962C8B-B14F-4D97-AF65-F5344CB8AC3E}">
        <p14:creationId xmlns:p14="http://schemas.microsoft.com/office/powerpoint/2010/main" val="14391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fade">
                                      <p:cBhvr>
                                        <p:cTn id="7" dur="5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fade">
                                      <p:cBhvr>
                                        <p:cTn id="12" dur="5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fade">
                                      <p:cBhvr>
                                        <p:cTn id="17" dur="500"/>
                                        <p:tgtEl>
                                          <p:spTgt spid="41779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17795">
                                            <p:txEl>
                                              <p:pRg st="4" end="4"/>
                                            </p:txEl>
                                          </p:spTgt>
                                        </p:tgtEl>
                                        <p:attrNameLst>
                                          <p:attrName>style.visibility</p:attrName>
                                        </p:attrNameLst>
                                      </p:cBhvr>
                                      <p:to>
                                        <p:strVal val="visible"/>
                                      </p:to>
                                    </p:set>
                                    <p:animEffect transition="in" filter="fade">
                                      <p:cBhvr>
                                        <p:cTn id="20" dur="500"/>
                                        <p:tgtEl>
                                          <p:spTgt spid="4177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7795">
                                            <p:txEl>
                                              <p:pRg st="5" end="5"/>
                                            </p:txEl>
                                          </p:spTgt>
                                        </p:tgtEl>
                                        <p:attrNameLst>
                                          <p:attrName>style.visibility</p:attrName>
                                        </p:attrNameLst>
                                      </p:cBhvr>
                                      <p:to>
                                        <p:strVal val="visible"/>
                                      </p:to>
                                    </p:set>
                                    <p:animEffect transition="in" filter="fade">
                                      <p:cBhvr>
                                        <p:cTn id="25" dur="500"/>
                                        <p:tgtEl>
                                          <p:spTgt spid="41779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7795">
                                            <p:txEl>
                                              <p:pRg st="6" end="6"/>
                                            </p:txEl>
                                          </p:spTgt>
                                        </p:tgtEl>
                                        <p:attrNameLst>
                                          <p:attrName>style.visibility</p:attrName>
                                        </p:attrNameLst>
                                      </p:cBhvr>
                                      <p:to>
                                        <p:strVal val="visible"/>
                                      </p:to>
                                    </p:set>
                                    <p:animEffect transition="in" filter="fade">
                                      <p:cBhvr>
                                        <p:cTn id="30" dur="500"/>
                                        <p:tgtEl>
                                          <p:spTgt spid="417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9275</TotalTime>
  <Words>1346</Words>
  <Application>Microsoft Office PowerPoint</Application>
  <PresentationFormat>On-screen Show (4:3)</PresentationFormat>
  <Paragraphs>181</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Schoolbook</vt:lpstr>
      <vt:lpstr>Courier New</vt:lpstr>
      <vt:lpstr>Times New Roman</vt:lpstr>
      <vt:lpstr>Wingdings 2</vt:lpstr>
      <vt:lpstr>View</vt:lpstr>
      <vt:lpstr>Tree-based Models</vt:lpstr>
      <vt:lpstr>Objectives</vt:lpstr>
      <vt:lpstr>What is a Decision Tree?</vt:lpstr>
      <vt:lpstr>Example</vt:lpstr>
      <vt:lpstr>Advantages of Tree-based Models</vt:lpstr>
      <vt:lpstr>Two Most Common Tree-based Models in R</vt:lpstr>
      <vt:lpstr>Nauman et al., 2015</vt:lpstr>
      <vt:lpstr>Brungard et al., 2015</vt:lpstr>
      <vt:lpstr>rpart</vt:lpstr>
      <vt:lpstr>EXERCISE: rpart</vt:lpstr>
      <vt:lpstr>Summary - rpart</vt:lpstr>
      <vt:lpstr>Random Forest</vt:lpstr>
      <vt:lpstr>Variable Importance</vt:lpstr>
      <vt:lpstr>Variable Importance: Regression</vt:lpstr>
      <vt:lpstr>Regression Terms</vt:lpstr>
      <vt:lpstr>Classification Terms</vt:lpstr>
      <vt:lpstr>Classification Terms – Confusion Matrix</vt:lpstr>
      <vt:lpstr>Omission Error</vt:lpstr>
      <vt:lpstr>Commission Error</vt:lpstr>
      <vt:lpstr>Overall Accuracy</vt:lpstr>
      <vt:lpstr>EXERCISE: randomForest</vt:lpstr>
      <vt:lpstr>Summary - randomForest</vt:lpstr>
      <vt:lpstr>EXERCISE: Interpolating Tree Models</vt:lpstr>
      <vt:lpstr>Summary</vt:lpstr>
      <vt:lpstr>Always Remember…</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174</cp:revision>
  <dcterms:created xsi:type="dcterms:W3CDTF">2014-07-22T17:36:19Z</dcterms:created>
  <dcterms:modified xsi:type="dcterms:W3CDTF">2016-01-27T16:24:04Z</dcterms:modified>
</cp:coreProperties>
</file>