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87" r:id="rId3"/>
    <p:sldId id="298" r:id="rId4"/>
    <p:sldId id="312" r:id="rId5"/>
    <p:sldId id="303" r:id="rId6"/>
    <p:sldId id="323" r:id="rId7"/>
    <p:sldId id="300" r:id="rId8"/>
    <p:sldId id="301" r:id="rId9"/>
    <p:sldId id="299" r:id="rId10"/>
    <p:sldId id="302" r:id="rId11"/>
    <p:sldId id="304" r:id="rId12"/>
    <p:sldId id="322" r:id="rId13"/>
    <p:sldId id="315" r:id="rId14"/>
    <p:sldId id="316" r:id="rId15"/>
    <p:sldId id="317" r:id="rId16"/>
    <p:sldId id="318" r:id="rId17"/>
    <p:sldId id="319" r:id="rId18"/>
    <p:sldId id="296" r:id="rId19"/>
    <p:sldId id="297" r:id="rId20"/>
    <p:sldId id="326" r:id="rId21"/>
    <p:sldId id="310" r:id="rId22"/>
    <p:sldId id="294" r:id="rId23"/>
    <p:sldId id="306" r:id="rId24"/>
    <p:sldId id="325" r:id="rId25"/>
    <p:sldId id="320" r:id="rId26"/>
    <p:sldId id="308" r:id="rId27"/>
    <p:sldId id="324" r:id="rId28"/>
    <p:sldId id="309" r:id="rId29"/>
    <p:sldId id="31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77504" autoAdjust="0"/>
  </p:normalViewPr>
  <p:slideViewPr>
    <p:cSldViewPr showGuides="1">
      <p:cViewPr varScale="1">
        <p:scale>
          <a:sx n="68" d="100"/>
          <a:sy n="68" d="100"/>
        </p:scale>
        <p:origin x="18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What can you conclude from this regression</a:t>
            </a:r>
            <a:r>
              <a:rPr lang="en-US" b="1" baseline="0" dirty="0" smtClean="0"/>
              <a:t> summary?</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1503954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302899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Are the model assumptions met?</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19</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Scull et al., 2005 in The</a:t>
            </a:r>
            <a:r>
              <a:rPr lang="en-US" baseline="0" dirty="0" smtClean="0"/>
              <a:t> Professional Geographer. This study compared </a:t>
            </a:r>
            <a:r>
              <a:rPr lang="en-US" baseline="0" dirty="0" err="1" smtClean="0"/>
              <a:t>nonspatial</a:t>
            </a:r>
            <a:r>
              <a:rPr lang="en-US" baseline="0" dirty="0" smtClean="0"/>
              <a:t> statistical models with geospatial statistical models to predict A horizon gravel and surface fragments for a portion of the Pinto Basin in Joshua Tree National Park, CA. They concluded that MLR performed the best with a m</a:t>
            </a:r>
            <a:r>
              <a:rPr lang="en-US" dirty="0" smtClean="0"/>
              <a:t>ean jackknife RMSE of </a:t>
            </a:r>
            <a:r>
              <a:rPr lang="en-US" baseline="0" dirty="0" smtClean="0"/>
              <a:t>12.7% for A horizon gravel and 20.7% for rock fragments. </a:t>
            </a:r>
            <a:r>
              <a:rPr lang="en-US" b="1" baseline="0" dirty="0" smtClean="0"/>
              <a:t>Looking at the fitted vs actual values, what do you notice about their MLR model?</a:t>
            </a:r>
          </a:p>
          <a:p>
            <a:endParaRPr lang="en-US" baseline="0" dirty="0" smtClean="0"/>
          </a:p>
          <a:p>
            <a:r>
              <a:rPr lang="en-US" baseline="0" dirty="0" smtClean="0"/>
              <a:t>-PCA of </a:t>
            </a:r>
            <a:r>
              <a:rPr lang="en-US" baseline="0" dirty="0" err="1" smtClean="0"/>
              <a:t>landsat</a:t>
            </a:r>
            <a:r>
              <a:rPr lang="en-US" baseline="0" dirty="0" smtClean="0"/>
              <a:t> was used in MLR models</a:t>
            </a:r>
          </a:p>
          <a:p>
            <a:r>
              <a:rPr lang="en-US" baseline="0" dirty="0" smtClean="0"/>
              <a:t>“the high standard deviations for the regression tree and geostatistical models show that they are more sensitive to outliers and data anomalies than other methods”</a:t>
            </a:r>
          </a:p>
          <a:p>
            <a:r>
              <a:rPr lang="en-US" baseline="0" dirty="0" smtClean="0"/>
              <a:t>“the discontinuous data pattern.”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199163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a:p>
        </p:txBody>
      </p:sp>
    </p:spTree>
    <p:extLst>
      <p:ext uri="{BB962C8B-B14F-4D97-AF65-F5344CB8AC3E}">
        <p14:creationId xmlns:p14="http://schemas.microsoft.com/office/powerpoint/2010/main" val="3142198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27</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28</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Run a full linear regression model.</a:t>
            </a:r>
          </a:p>
          <a:p>
            <a:r>
              <a:rPr lang="en-US" sz="1200" dirty="0" smtClean="0"/>
              <a:t>Interpret model results.</a:t>
            </a:r>
          </a:p>
          <a:p>
            <a:r>
              <a:rPr lang="en-US" sz="1200" dirty="0" smtClean="0"/>
              <a:t>Test model assumptions (normality, outliers, multicollinearity, homoscedasticity).</a:t>
            </a:r>
          </a:p>
          <a:p>
            <a:r>
              <a:rPr lang="en-US" sz="1200" dirty="0" smtClean="0"/>
              <a:t>Modify and rerun the model (if necessary).</a:t>
            </a:r>
          </a:p>
          <a:p>
            <a:r>
              <a:rPr lang="en-US" sz="1200" dirty="0" smtClean="0"/>
              <a:t>Interpret model results.</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9</a:t>
            </a:fld>
            <a:endParaRPr lang="en-US"/>
          </a:p>
        </p:txBody>
      </p:sp>
    </p:spTree>
    <p:extLst>
      <p:ext uri="{BB962C8B-B14F-4D97-AF65-F5344CB8AC3E}">
        <p14:creationId xmlns:p14="http://schemas.microsoft.com/office/powerpoint/2010/main" val="380801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11</a:t>
            </a:fld>
            <a:endParaRPr lang="en-US"/>
          </a:p>
        </p:txBody>
      </p:sp>
    </p:spTree>
    <p:extLst>
      <p:ext uri="{BB962C8B-B14F-4D97-AF65-F5344CB8AC3E}">
        <p14:creationId xmlns:p14="http://schemas.microsoft.com/office/powerpoint/2010/main" val="4230247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3/3/2016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3/3/2016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css-tech/stats_for_soil_survey/tree/master/chapters/6_linear_mode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marL="0" indent="0">
              <a:buNone/>
            </a:pPr>
            <a:r>
              <a:rPr lang="en-US" sz="2400" u="sng" dirty="0" smtClean="0"/>
              <a:t>Outliers</a:t>
            </a:r>
            <a:endParaRPr lang="en-US" sz="2400" u="sng" dirty="0" smtClean="0"/>
          </a:p>
          <a:p>
            <a:pPr lvl="1"/>
            <a:r>
              <a:rPr lang="en-US" sz="2200" dirty="0" smtClean="0">
                <a:solidFill>
                  <a:schemeClr val="tx1"/>
                </a:solidFill>
              </a:rPr>
              <a:t>QQ </a:t>
            </a:r>
            <a:r>
              <a:rPr lang="en-US" sz="2200" dirty="0" smtClean="0">
                <a:solidFill>
                  <a:schemeClr val="tx1"/>
                </a:solidFill>
              </a:rPr>
              <a:t>plots</a:t>
            </a:r>
          </a:p>
          <a:p>
            <a:pPr lvl="1"/>
            <a:r>
              <a:rPr lang="en-US" sz="2200" dirty="0" smtClean="0">
                <a:solidFill>
                  <a:schemeClr val="tx1"/>
                </a:solidFill>
              </a:rPr>
              <a:t>Box plots</a:t>
            </a:r>
            <a:endParaRPr lang="en-US" sz="2200" dirty="0" smtClean="0">
              <a:solidFill>
                <a:schemeClr val="tx1"/>
              </a:solidFill>
            </a:endParaRP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691322"/>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9653"/>
          <a:stretch/>
        </p:blipFill>
        <p:spPr>
          <a:xfrm>
            <a:off x="918328" y="2057399"/>
            <a:ext cx="6867762" cy="4064189"/>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5" name="Rectangle 4"/>
          <p:cNvSpPr/>
          <p:nvPr/>
        </p:nvSpPr>
        <p:spPr>
          <a:xfrm>
            <a:off x="918328" y="2388314"/>
            <a:ext cx="6843698" cy="441763"/>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18328" y="2975273"/>
            <a:ext cx="3589505" cy="65363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33034" y="3994987"/>
            <a:ext cx="2495966"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441032" y="3990013"/>
            <a:ext cx="1130967" cy="973754"/>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71999" y="3994986"/>
            <a:ext cx="838201"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422234" y="3990012"/>
            <a:ext cx="1359566" cy="973755"/>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33034" y="5479006"/>
            <a:ext cx="6229766" cy="22397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33034" y="5702767"/>
            <a:ext cx="3219825"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152859" y="5702983"/>
            <a:ext cx="3009941"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35117" y="5892989"/>
            <a:ext cx="6227683" cy="223329"/>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181017" y="3713014"/>
            <a:ext cx="5846472" cy="276999"/>
          </a:xfrm>
          <a:prstGeom prst="rect">
            <a:avLst/>
          </a:prstGeom>
          <a:noFill/>
          <a:ln w="38100">
            <a:noFill/>
          </a:ln>
        </p:spPr>
        <p:txBody>
          <a:bodyPr wrap="none" rtlCol="0">
            <a:spAutoFit/>
          </a:bodyPr>
          <a:lstStyle/>
          <a:p>
            <a:r>
              <a:rPr lang="en-US" sz="1200" b="1" dirty="0" smtClean="0"/>
              <a:t>Y = 11.95 + 0.037(slope) – 0.000006(solar) + 3.035(understory conifer yes)</a:t>
            </a:r>
            <a:endParaRPr lang="en-US" sz="1200" b="1" dirty="0"/>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7" grpId="0" animBg="1"/>
      <p:bldP spid="18" grpId="0" animBg="1"/>
      <p:bldP spid="19" grpId="0" animBg="1"/>
      <p:bldP spid="20"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42915"/>
          <a:stretch/>
        </p:blipFill>
        <p:spPr>
          <a:xfrm>
            <a:off x="918328" y="2057399"/>
            <a:ext cx="6867762" cy="228601"/>
          </a:xfrm>
          <a:prstGeom prst="rect">
            <a:avLst/>
          </a:prstGeom>
        </p:spPr>
      </p:pic>
      <p:sp>
        <p:nvSpPr>
          <p:cNvPr id="2" name="Title 1"/>
          <p:cNvSpPr>
            <a:spLocks noGrp="1"/>
          </p:cNvSpPr>
          <p:nvPr>
            <p:ph type="title"/>
          </p:nvPr>
        </p:nvSpPr>
        <p:spPr/>
        <p:txBody>
          <a:bodyPr/>
          <a:lstStyle/>
          <a:p>
            <a:r>
              <a:rPr lang="en-US" dirty="0" smtClean="0"/>
              <a:t>EXERCISE: Interpreting Model Results</a:t>
            </a:r>
            <a:endParaRPr lang="en-US" dirty="0"/>
          </a:p>
        </p:txBody>
      </p:sp>
      <p:pic>
        <p:nvPicPr>
          <p:cNvPr id="16" name="Picture 15"/>
          <p:cNvPicPr>
            <a:picLocks noChangeAspect="1"/>
          </p:cNvPicPr>
          <p:nvPr/>
        </p:nvPicPr>
        <p:blipFill rotWithShape="1">
          <a:blip r:embed="rId4"/>
          <a:srcRect l="23500" t="27036" r="24000" b="6444"/>
          <a:stretch/>
        </p:blipFill>
        <p:spPr>
          <a:xfrm>
            <a:off x="918328" y="2438399"/>
            <a:ext cx="6244472" cy="3897555"/>
          </a:xfrm>
          <a:prstGeom prst="rect">
            <a:avLst/>
          </a:prstGeom>
        </p:spPr>
      </p:pic>
      <p:sp>
        <p:nvSpPr>
          <p:cNvPr id="6" name="Rectangle 5"/>
          <p:cNvSpPr/>
          <p:nvPr/>
        </p:nvSpPr>
        <p:spPr>
          <a:xfrm>
            <a:off x="0" y="6642556"/>
            <a:ext cx="6396872" cy="215444"/>
          </a:xfrm>
          <a:prstGeom prst="rect">
            <a:avLst/>
          </a:prstGeom>
        </p:spPr>
        <p:txBody>
          <a:bodyPr wrap="square">
            <a:spAutoFit/>
          </a:bodyPr>
          <a:lstStyle/>
          <a:p>
            <a:r>
              <a:rPr lang="en-US" sz="800" dirty="0"/>
              <a:t>http://www.montana.edu/screel/Webpages/conservation%20biology/Interpreting%20Regression%20Coefficients.html#/24</a:t>
            </a:r>
          </a:p>
        </p:txBody>
      </p:sp>
    </p:spTree>
    <p:extLst>
      <p:ext uri="{BB962C8B-B14F-4D97-AF65-F5344CB8AC3E}">
        <p14:creationId xmlns:p14="http://schemas.microsoft.com/office/powerpoint/2010/main" val="2820414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a:stretch/>
        </p:blipFill>
        <p:spPr>
          <a:xfrm>
            <a:off x="457200" y="1691322"/>
            <a:ext cx="7565602" cy="4724400"/>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457200" y="1691322"/>
            <a:ext cx="7543800" cy="4760101"/>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609600" y="1691322"/>
            <a:ext cx="7455535" cy="4704406"/>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a:stretch/>
        </p:blipFill>
        <p:spPr>
          <a:xfrm>
            <a:off x="457200" y="1691322"/>
            <a:ext cx="7658100" cy="4710403"/>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hlinkClick r:id="rId2"/>
              </a:rPr>
              <a:t>https://</a:t>
            </a:r>
            <a:r>
              <a:rPr lang="en-US" sz="2400" dirty="0" smtClean="0">
                <a:hlinkClick r:id="rId2"/>
              </a:rPr>
              <a:t>github.com/ncss-tech/stats_for_soil_survey/tree/master/chapters/6_linear_models</a:t>
            </a:r>
            <a:r>
              <a:rPr lang="en-US" sz="2400" dirty="0" smtClean="0"/>
              <a:t> </a:t>
            </a:r>
            <a:endParaRPr lang="en-US" sz="2400"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lvl="0"/>
            <a:r>
              <a:rPr lang="en-US" sz="2400" dirty="0"/>
              <a:t>Compute and interpret coefficients in a linear regression analysis in R.</a:t>
            </a:r>
          </a:p>
          <a:p>
            <a:r>
              <a:rPr lang="en-US" sz="2400" dirty="0"/>
              <a:t>Interpolate regression model in R to produce a raster layer.</a:t>
            </a:r>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3">
            <a:grayscl/>
          </a:blip>
          <a:stretch>
            <a:fillRect/>
          </a:stretch>
        </p:blipFill>
        <p:spPr>
          <a:xfrm>
            <a:off x="1525711" y="365760"/>
            <a:ext cx="5287906" cy="6246910"/>
          </a:xfrm>
          <a:prstGeom prst="rect">
            <a:avLst/>
          </a:prstGeom>
        </p:spPr>
      </p:pic>
      <p:sp>
        <p:nvSpPr>
          <p:cNvPr id="8" name="TextBox 7"/>
          <p:cNvSpPr txBox="1"/>
          <p:nvPr/>
        </p:nvSpPr>
        <p:spPr>
          <a:xfrm>
            <a:off x="0" y="6590677"/>
            <a:ext cx="1164101" cy="246221"/>
          </a:xfrm>
          <a:prstGeom prst="rect">
            <a:avLst/>
          </a:prstGeom>
          <a:noFill/>
        </p:spPr>
        <p:txBody>
          <a:bodyPr wrap="none" rtlCol="0">
            <a:spAutoFit/>
          </a:bodyPr>
          <a:lstStyle/>
          <a:p>
            <a:r>
              <a:rPr lang="en-US" sz="1000" dirty="0" smtClean="0"/>
              <a:t>Scull et al., 2005</a:t>
            </a:r>
            <a:endParaRPr lang="en-US" sz="1000" dirty="0"/>
          </a:p>
        </p:txBody>
      </p:sp>
    </p:spTree>
    <p:extLst>
      <p:ext uri="{BB962C8B-B14F-4D97-AF65-F5344CB8AC3E}">
        <p14:creationId xmlns:p14="http://schemas.microsoft.com/office/powerpoint/2010/main" val="2184580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a:xfrm>
            <a:off x="946404" y="1828801"/>
            <a:ext cx="6446520" cy="4495799"/>
          </a:xfrm>
        </p:spPr>
        <p:txBody>
          <a:bodyPr>
            <a:normAutofit/>
          </a:bodyPr>
          <a:lstStyle/>
          <a:p>
            <a:r>
              <a:rPr lang="en-US" sz="2200" b="1" dirty="0" smtClean="0"/>
              <a:t>Step-wise regression </a:t>
            </a:r>
            <a:r>
              <a:rPr lang="en-US" sz="2400" b="1" dirty="0" smtClean="0"/>
              <a:t>– </a:t>
            </a:r>
            <a:r>
              <a:rPr lang="en-US" sz="2000" dirty="0" smtClean="0"/>
              <a:t>typically </a:t>
            </a:r>
            <a:r>
              <a:rPr lang="en-US" sz="2000" dirty="0"/>
              <a:t>used </a:t>
            </a:r>
            <a:r>
              <a:rPr lang="en-US" sz="2000" dirty="0" smtClean="0"/>
              <a:t>for exploratory data analysis or datasets with large </a:t>
            </a:r>
            <a:r>
              <a:rPr lang="en-US" sz="2000" dirty="0"/>
              <a:t>sets of </a:t>
            </a:r>
            <a:r>
              <a:rPr lang="en-US" sz="2000" dirty="0" smtClean="0"/>
              <a:t>predictors; not recommended for modeling due to its unreliability </a:t>
            </a:r>
            <a:r>
              <a:rPr lang="en-US" sz="1400" dirty="0" smtClean="0"/>
              <a:t>(Whittingham et al., 2006</a:t>
            </a:r>
            <a:r>
              <a:rPr lang="en-US" sz="1400" dirty="0"/>
              <a:t>) </a:t>
            </a:r>
            <a:r>
              <a:rPr lang="en-US" sz="2000" dirty="0"/>
              <a:t>. </a:t>
            </a:r>
          </a:p>
          <a:p>
            <a:r>
              <a:rPr lang="en-US" sz="2200" b="1" dirty="0" smtClean="0"/>
              <a:t>Weighted 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p>
          <a:p>
            <a:r>
              <a:rPr lang="en-US" sz="2200" b="1" dirty="0" smtClean="0"/>
              <a:t>Logistic </a:t>
            </a:r>
            <a:r>
              <a:rPr lang="en-US" sz="2200" b="1" dirty="0"/>
              <a:t>regression </a:t>
            </a:r>
            <a:r>
              <a:rPr lang="en-US" b="1" dirty="0"/>
              <a:t>-</a:t>
            </a:r>
            <a:r>
              <a:rPr lang="en-US" dirty="0"/>
              <a:t> </a:t>
            </a:r>
            <a:r>
              <a:rPr lang="en-US" sz="2000" dirty="0"/>
              <a:t>useful when predicting a binary outcome from a set of continuous predictor variables.</a:t>
            </a:r>
          </a:p>
          <a:p>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a:t>
            </a:r>
            <a:r>
              <a:rPr lang="en-US" altLang="en-US" sz="1500" dirty="0" smtClean="0"/>
              <a:t> &lt;https</a:t>
            </a:r>
            <a:r>
              <a:rPr lang="en-US" altLang="en-US" sz="1500" dirty="0"/>
              <a:t>://cran.r-project.org/doc/contrib/Faraway-PRA.pdf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a:t>
            </a:r>
            <a:r>
              <a:rPr lang="en-US" sz="1500" dirty="0" smtClean="0"/>
              <a:t>77: </a:t>
            </a:r>
            <a:r>
              <a:rPr lang="en-US" sz="1500" dirty="0"/>
              <a:t>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Commonly </a:t>
            </a:r>
            <a:r>
              <a:rPr lang="en-US" sz="2400" dirty="0" smtClean="0"/>
              <a:t>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419600"/>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419600"/>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4572000"/>
            <a:ext cx="161731" cy="6611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343400" y="4572000"/>
            <a:ext cx="40199" cy="71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715185" y="4572000"/>
            <a:ext cx="539350" cy="71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492046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23315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468324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20040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23026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1879041" cy="923330"/>
          </a:xfrm>
          <a:prstGeom prst="rect">
            <a:avLst/>
          </a:prstGeom>
          <a:noFill/>
        </p:spPr>
        <p:txBody>
          <a:bodyPr wrap="none" rtlCol="0">
            <a:spAutoFit/>
          </a:bodyPr>
          <a:lstStyle/>
          <a:p>
            <a:r>
              <a:rPr lang="en-US" dirty="0" smtClean="0"/>
              <a:t>Goal: minimize </a:t>
            </a:r>
          </a:p>
          <a:p>
            <a:r>
              <a:rPr lang="en-US" dirty="0"/>
              <a:t>s</a:t>
            </a:r>
            <a:r>
              <a:rPr lang="en-US" dirty="0" smtClean="0"/>
              <a:t>um of </a:t>
            </a:r>
            <a:r>
              <a:rPr lang="en-US" smtClean="0"/>
              <a:t>squared </a:t>
            </a:r>
          </a:p>
          <a:p>
            <a:r>
              <a:rPr lang="en-US" smtClean="0"/>
              <a:t>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12224</TotalTime>
  <Words>1968</Words>
  <Application>Microsoft Office PowerPoint</Application>
  <PresentationFormat>On-screen Show (4:3)</PresentationFormat>
  <Paragraphs>238</Paragraphs>
  <Slides>29</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Objectives</vt:lpstr>
      <vt:lpstr>Linear Regression</vt:lpstr>
      <vt:lpstr>Simple vs. Multiple Linear Regression</vt:lpstr>
      <vt:lpstr>Linear Regression</vt:lpstr>
      <vt:lpstr>Ordinary Least Squares</vt:lpstr>
      <vt:lpstr>Wills et al., 2013</vt:lpstr>
      <vt:lpstr>Seybold et al., 2009</vt:lpstr>
      <vt:lpstr>Model Assumptions</vt:lpstr>
      <vt:lpstr>Testing Model Assumptions</vt:lpstr>
      <vt:lpstr>Interpreting Model Results</vt:lpstr>
      <vt:lpstr>EXERCISE: Interpreting Model Results</vt:lpstr>
      <vt:lpstr>Diagnostic Plots</vt:lpstr>
      <vt:lpstr>Residuals vs Fitted</vt:lpstr>
      <vt:lpstr>QQ Plot</vt:lpstr>
      <vt:lpstr>Spread-Location</vt:lpstr>
      <vt:lpstr>Leverage Plot</vt:lpstr>
      <vt:lpstr>EXERCISE: Linear Regression</vt:lpstr>
      <vt:lpstr>Summary</vt:lpstr>
      <vt:lpstr>PowerPoint Presentation</vt:lpstr>
      <vt:lpstr>Summary</vt:lpstr>
      <vt:lpstr>Linear Regression in R</vt:lpstr>
      <vt:lpstr>Linear Regression in R – Diagnostic Tests</vt:lpstr>
      <vt:lpstr>Other Types of Regression</vt:lpstr>
      <vt:lpstr>Review Questions</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324</cp:revision>
  <dcterms:created xsi:type="dcterms:W3CDTF">2014-07-22T17:36:19Z</dcterms:created>
  <dcterms:modified xsi:type="dcterms:W3CDTF">2016-03-03T15:38:11Z</dcterms:modified>
</cp:coreProperties>
</file>