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98" r:id="rId3"/>
    <p:sldId id="312" r:id="rId4"/>
    <p:sldId id="303" r:id="rId5"/>
    <p:sldId id="323" r:id="rId6"/>
    <p:sldId id="300" r:id="rId7"/>
    <p:sldId id="301" r:id="rId8"/>
    <p:sldId id="299" r:id="rId9"/>
    <p:sldId id="302" r:id="rId10"/>
    <p:sldId id="328" r:id="rId11"/>
    <p:sldId id="330" r:id="rId12"/>
    <p:sldId id="304" r:id="rId13"/>
    <p:sldId id="315" r:id="rId14"/>
    <p:sldId id="316" r:id="rId15"/>
    <p:sldId id="317" r:id="rId16"/>
    <p:sldId id="318" r:id="rId17"/>
    <p:sldId id="319" r:id="rId18"/>
    <p:sldId id="296" r:id="rId19"/>
    <p:sldId id="326" r:id="rId20"/>
    <p:sldId id="310" r:id="rId21"/>
    <p:sldId id="325" r:id="rId22"/>
    <p:sldId id="320" r:id="rId23"/>
    <p:sldId id="294" r:id="rId24"/>
    <p:sldId id="308" r:id="rId25"/>
    <p:sldId id="324" r:id="rId26"/>
    <p:sldId id="309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5" autoAdjust="0"/>
    <p:restoredTop sz="81132" autoAdjust="0"/>
  </p:normalViewPr>
  <p:slideViewPr>
    <p:cSldViewPr showGuides="1">
      <p:cViewPr varScale="1">
        <p:scale>
          <a:sx n="71" d="100"/>
          <a:sy n="71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points</a:t>
            </a:r>
            <a:r>
              <a:rPr lang="en-US" dirty="0" smtClean="0"/>
              <a:t>: A leverage point is defined as an observation that has a value of x that is far away from the mean of x.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Influential observations (Cook’s D)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An influential observation is defined as an observation that changes the slope of the line. Thus, influential points have a large influence on the fit of the model. One method to find influential points is to compare the fit of the model with and without each observation – Cook’s D.</a:t>
            </a:r>
          </a:p>
          <a:p>
            <a:endParaRPr lang="en-US" dirty="0" smtClean="0"/>
          </a:p>
          <a:p>
            <a:r>
              <a:rPr lang="en-US" b="1" dirty="0" smtClean="0"/>
              <a:t>What </a:t>
            </a:r>
            <a:r>
              <a:rPr lang="en-US" b="1" dirty="0" smtClean="0"/>
              <a:t>do you notice about this plot?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Scull et al., 2005 in The</a:t>
            </a:r>
            <a:r>
              <a:rPr lang="en-US" baseline="0" dirty="0" smtClean="0"/>
              <a:t> Professional Geographer. This study compared </a:t>
            </a:r>
            <a:r>
              <a:rPr lang="en-US" baseline="0" dirty="0" err="1" smtClean="0"/>
              <a:t>nonspatial</a:t>
            </a:r>
            <a:r>
              <a:rPr lang="en-US" baseline="0" dirty="0" smtClean="0"/>
              <a:t> statistical models with geospatial statistical models to predict A horizon gravel and surface fragments for a portion of the Pinto Basin in Joshua Tree National Park, CA. They concluded that MLR performed the best with a m</a:t>
            </a:r>
            <a:r>
              <a:rPr lang="en-US" dirty="0" smtClean="0"/>
              <a:t>ean jackknife RMSE of </a:t>
            </a:r>
            <a:r>
              <a:rPr lang="en-US" baseline="0" dirty="0" smtClean="0"/>
              <a:t>12.7% for A horizon gravel and 20.7% for rock fragments. </a:t>
            </a:r>
            <a:r>
              <a:rPr lang="en-US" b="1" baseline="0" dirty="0" smtClean="0"/>
              <a:t>Looking at the fitted vs actual values, what do you notice about their MLR model?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-PCA of </a:t>
            </a:r>
            <a:r>
              <a:rPr lang="en-US" baseline="0" dirty="0" err="1" smtClean="0"/>
              <a:t>landsat</a:t>
            </a:r>
            <a:r>
              <a:rPr lang="en-US" baseline="0" dirty="0" smtClean="0"/>
              <a:t> was used in MLR models</a:t>
            </a:r>
          </a:p>
          <a:p>
            <a:r>
              <a:rPr lang="en-US" baseline="0" dirty="0" smtClean="0"/>
              <a:t>“the high standard deviations for the regression tree and geostatistical models show that they are more sensitive to outliers and data anomalies than other methods”</a:t>
            </a:r>
          </a:p>
          <a:p>
            <a:r>
              <a:rPr lang="en-US" baseline="0" dirty="0" smtClean="0"/>
              <a:t>“the discontinuous data pattern.”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can also be used in geospatial models, such as regression kriging, geographically weighted regression, etc. It is common in the soil science field to </a:t>
            </a:r>
            <a:r>
              <a:rPr lang="en-US" baseline="0" dirty="0" err="1" smtClean="0"/>
              <a:t>krige</a:t>
            </a:r>
            <a:r>
              <a:rPr lang="en-US" baseline="0" dirty="0" smtClean="0"/>
              <a:t> the residuals of a model such as OLS and add them to the OLS model to better capture spatial variability in the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4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produces a line that minimizes the sum of the squared vertical distances from the line to the observed data points.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Run a full linear regression model.</a:t>
            </a:r>
          </a:p>
          <a:p>
            <a:r>
              <a:rPr lang="en-US" sz="1200" dirty="0" smtClean="0"/>
              <a:t>Interpret model results.</a:t>
            </a:r>
          </a:p>
          <a:p>
            <a:r>
              <a:rPr lang="en-US" sz="1200" dirty="0" smtClean="0"/>
              <a:t>Test model assumptions (normality, outliers, multicollinearity, homoscedasticity).</a:t>
            </a:r>
          </a:p>
          <a:p>
            <a:r>
              <a:rPr lang="en-US" sz="1200" dirty="0" smtClean="0"/>
              <a:t>Modify and rerun the model (if necessary).</a:t>
            </a:r>
          </a:p>
          <a:p>
            <a:r>
              <a:rPr lang="en-US" sz="1200" dirty="0" smtClean="0"/>
              <a:t>Interpret model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ss-tech/stats_for_soil_survey/tree/master/chapters/6_linear_mode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404" y="-304800"/>
            <a:ext cx="7269480" cy="1325562"/>
          </a:xfrm>
        </p:spPr>
        <p:txBody>
          <a:bodyPr/>
          <a:lstStyle/>
          <a:p>
            <a:r>
              <a:rPr lang="en-US" dirty="0" err="1" smtClean="0"/>
              <a:t>Heteroscedasticity</a:t>
            </a:r>
            <a:endParaRPr lang="en-US" dirty="0"/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57873" y="1020124"/>
            <a:ext cx="3352127" cy="2725426"/>
            <a:chOff x="55236" y="451181"/>
            <a:chExt cx="4285014" cy="3483904"/>
          </a:xfrm>
        </p:grpSpPr>
        <p:sp>
          <p:nvSpPr>
            <p:cNvPr id="18" name="Rectangle 17"/>
            <p:cNvSpPr/>
            <p:nvPr/>
          </p:nvSpPr>
          <p:spPr>
            <a:xfrm>
              <a:off x="499770" y="957262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499770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5157" y="3424518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50658" y="1957075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" y="1612105"/>
              <a:ext cx="3657600" cy="1143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57873" y="3782726"/>
            <a:ext cx="3352127" cy="2725426"/>
            <a:chOff x="36479" y="3411076"/>
            <a:chExt cx="4285014" cy="3483904"/>
          </a:xfrm>
        </p:grpSpPr>
        <p:sp>
          <p:nvSpPr>
            <p:cNvPr id="7" name="Rectangle 6"/>
            <p:cNvSpPr/>
            <p:nvPr/>
          </p:nvSpPr>
          <p:spPr>
            <a:xfrm>
              <a:off x="481013" y="3917157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481013" y="5153026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6400" y="6384413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469415" y="4916970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2" name="Trapezoid 11"/>
            <p:cNvSpPr/>
            <p:nvPr/>
          </p:nvSpPr>
          <p:spPr>
            <a:xfrm rot="16200000">
              <a:off x="1624014" y="3337560"/>
              <a:ext cx="1554480" cy="3657600"/>
            </a:xfrm>
            <a:prstGeom prst="trapezoid">
              <a:avLst>
                <a:gd name="adj" fmla="val 30769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779637" y="1020122"/>
            <a:ext cx="3352127" cy="2725426"/>
            <a:chOff x="4548744" y="451181"/>
            <a:chExt cx="4285014" cy="3483905"/>
          </a:xfrm>
        </p:grpSpPr>
        <p:sp>
          <p:nvSpPr>
            <p:cNvPr id="24" name="Rectangle 23"/>
            <p:cNvSpPr/>
            <p:nvPr/>
          </p:nvSpPr>
          <p:spPr>
            <a:xfrm>
              <a:off x="4993278" y="957263"/>
              <a:ext cx="3840480" cy="247173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4993278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88665" y="3424518"/>
              <a:ext cx="1776992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042849" y="1957076"/>
              <a:ext cx="3483905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083245" y="1371599"/>
              <a:ext cx="3660545" cy="1706707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2912" h="1406769">
                  <a:moveTo>
                    <a:pt x="802" y="102651"/>
                  </a:moveTo>
                  <a:cubicBezTo>
                    <a:pt x="-2517" y="446613"/>
                    <a:pt x="5743" y="674622"/>
                    <a:pt x="2424" y="1018584"/>
                  </a:cubicBezTo>
                  <a:cubicBezTo>
                    <a:pt x="487905" y="1209822"/>
                    <a:pt x="729254" y="1392701"/>
                    <a:pt x="1493600" y="1406769"/>
                  </a:cubicBezTo>
                  <a:cubicBezTo>
                    <a:pt x="2239187" y="1383323"/>
                    <a:pt x="2518053" y="1191064"/>
                    <a:pt x="3012912" y="955662"/>
                  </a:cubicBezTo>
                  <a:lnTo>
                    <a:pt x="3012912" y="0"/>
                  </a:lnTo>
                  <a:cubicBezTo>
                    <a:pt x="2439492" y="286728"/>
                    <a:pt x="2145692" y="509593"/>
                    <a:pt x="1526714" y="526389"/>
                  </a:cubicBezTo>
                  <a:cubicBezTo>
                    <a:pt x="874910" y="517010"/>
                    <a:pt x="511929" y="308211"/>
                    <a:pt x="802" y="10265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21" name="Group 30720"/>
          <p:cNvGrpSpPr/>
          <p:nvPr/>
        </p:nvGrpSpPr>
        <p:grpSpPr>
          <a:xfrm>
            <a:off x="4779637" y="4061994"/>
            <a:ext cx="3352126" cy="2725426"/>
            <a:chOff x="4775852" y="3378787"/>
            <a:chExt cx="3867676" cy="3957953"/>
          </a:xfrm>
        </p:grpSpPr>
        <p:sp>
          <p:nvSpPr>
            <p:cNvPr id="31" name="Rectangle 30"/>
            <p:cNvSpPr/>
            <p:nvPr/>
          </p:nvSpPr>
          <p:spPr>
            <a:xfrm>
              <a:off x="5177090" y="4210402"/>
              <a:ext cx="3466438" cy="223100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1"/>
              <a:endCxn id="31" idx="3"/>
            </p:cNvCxnSpPr>
            <p:nvPr/>
          </p:nvCxnSpPr>
          <p:spPr>
            <a:xfrm>
              <a:off x="5177090" y="5325904"/>
              <a:ext cx="346643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56053" y="6437361"/>
              <a:ext cx="1603922" cy="5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3009942" y="5144697"/>
              <a:ext cx="3957953" cy="42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48256" y="4476032"/>
              <a:ext cx="3301370" cy="1661395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9957 w 3022067"/>
                <a:gd name="connsiteY0" fmla="*/ 102651 h 1539653"/>
                <a:gd name="connsiteX1" fmla="*/ 0 w 3022067"/>
                <a:gd name="connsiteY1" fmla="*/ 1470806 h 1539653"/>
                <a:gd name="connsiteX2" fmla="*/ 1502755 w 3022067"/>
                <a:gd name="connsiteY2" fmla="*/ 1406769 h 1539653"/>
                <a:gd name="connsiteX3" fmla="*/ 3022067 w 3022067"/>
                <a:gd name="connsiteY3" fmla="*/ 955662 h 1539653"/>
                <a:gd name="connsiteX4" fmla="*/ 3022067 w 3022067"/>
                <a:gd name="connsiteY4" fmla="*/ 0 h 1539653"/>
                <a:gd name="connsiteX5" fmla="*/ 1535869 w 3022067"/>
                <a:gd name="connsiteY5" fmla="*/ 526389 h 1539653"/>
                <a:gd name="connsiteX6" fmla="*/ 9957 w 3022067"/>
                <a:gd name="connsiteY6" fmla="*/ 102651 h 1539653"/>
                <a:gd name="connsiteX0" fmla="*/ 9957 w 3022067"/>
                <a:gd name="connsiteY0" fmla="*/ 102651 h 1505445"/>
                <a:gd name="connsiteX1" fmla="*/ 0 w 3022067"/>
                <a:gd name="connsiteY1" fmla="*/ 1470806 h 1505445"/>
                <a:gd name="connsiteX2" fmla="*/ 1572228 w 3022067"/>
                <a:gd name="connsiteY2" fmla="*/ 1012525 h 1505445"/>
                <a:gd name="connsiteX3" fmla="*/ 3022067 w 3022067"/>
                <a:gd name="connsiteY3" fmla="*/ 955662 h 1505445"/>
                <a:gd name="connsiteX4" fmla="*/ 3022067 w 3022067"/>
                <a:gd name="connsiteY4" fmla="*/ 0 h 1505445"/>
                <a:gd name="connsiteX5" fmla="*/ 1535869 w 3022067"/>
                <a:gd name="connsiteY5" fmla="*/ 526389 h 1505445"/>
                <a:gd name="connsiteX6" fmla="*/ 9957 w 3022067"/>
                <a:gd name="connsiteY6" fmla="*/ 102651 h 1505445"/>
                <a:gd name="connsiteX0" fmla="*/ 9957 w 3033646"/>
                <a:gd name="connsiteY0" fmla="*/ 102651 h 1513641"/>
                <a:gd name="connsiteX1" fmla="*/ 0 w 3033646"/>
                <a:gd name="connsiteY1" fmla="*/ 1470806 h 1513641"/>
                <a:gd name="connsiteX2" fmla="*/ 1572228 w 3033646"/>
                <a:gd name="connsiteY2" fmla="*/ 1012525 h 1513641"/>
                <a:gd name="connsiteX3" fmla="*/ 3033646 w 3033646"/>
                <a:gd name="connsiteY3" fmla="*/ 1465862 h 1513641"/>
                <a:gd name="connsiteX4" fmla="*/ 3022067 w 3033646"/>
                <a:gd name="connsiteY4" fmla="*/ 0 h 1513641"/>
                <a:gd name="connsiteX5" fmla="*/ 1535869 w 3033646"/>
                <a:gd name="connsiteY5" fmla="*/ 526389 h 1513641"/>
                <a:gd name="connsiteX6" fmla="*/ 9957 w 3033646"/>
                <a:gd name="connsiteY6" fmla="*/ 102651 h 1513641"/>
                <a:gd name="connsiteX0" fmla="*/ 9957 w 3033646"/>
                <a:gd name="connsiteY0" fmla="*/ 102651 h 1568634"/>
                <a:gd name="connsiteX1" fmla="*/ 0 w 3033646"/>
                <a:gd name="connsiteY1" fmla="*/ 1470806 h 1568634"/>
                <a:gd name="connsiteX2" fmla="*/ 1572228 w 3033646"/>
                <a:gd name="connsiteY2" fmla="*/ 1012525 h 1568634"/>
                <a:gd name="connsiteX3" fmla="*/ 3033646 w 3033646"/>
                <a:gd name="connsiteY3" fmla="*/ 1523839 h 1568634"/>
                <a:gd name="connsiteX4" fmla="*/ 3022067 w 3033646"/>
                <a:gd name="connsiteY4" fmla="*/ 0 h 1568634"/>
                <a:gd name="connsiteX5" fmla="*/ 1535869 w 3033646"/>
                <a:gd name="connsiteY5" fmla="*/ 526389 h 1568634"/>
                <a:gd name="connsiteX6" fmla="*/ 9957 w 3033646"/>
                <a:gd name="connsiteY6" fmla="*/ 102651 h 1568634"/>
                <a:gd name="connsiteX0" fmla="*/ 9957 w 3033646"/>
                <a:gd name="connsiteY0" fmla="*/ 102651 h 1567543"/>
                <a:gd name="connsiteX1" fmla="*/ 0 w 3033646"/>
                <a:gd name="connsiteY1" fmla="*/ 1470806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02756 w 3033646"/>
                <a:gd name="connsiteY2" fmla="*/ 989333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34759"/>
                <a:gd name="connsiteY0" fmla="*/ 91055 h 1517187"/>
                <a:gd name="connsiteX1" fmla="*/ 0 w 3034759"/>
                <a:gd name="connsiteY1" fmla="*/ 1517187 h 1517187"/>
                <a:gd name="connsiteX2" fmla="*/ 1537492 w 3034759"/>
                <a:gd name="connsiteY2" fmla="*/ 1012523 h 1517187"/>
                <a:gd name="connsiteX3" fmla="*/ 3033646 w 3034759"/>
                <a:gd name="connsiteY3" fmla="*/ 1512243 h 1517187"/>
                <a:gd name="connsiteX4" fmla="*/ 3033645 w 3034759"/>
                <a:gd name="connsiteY4" fmla="*/ 0 h 1517187"/>
                <a:gd name="connsiteX5" fmla="*/ 1535869 w 3034759"/>
                <a:gd name="connsiteY5" fmla="*/ 514793 h 1517187"/>
                <a:gd name="connsiteX6" fmla="*/ 9957 w 3034759"/>
                <a:gd name="connsiteY6" fmla="*/ 91055 h 15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759" h="1517187">
                  <a:moveTo>
                    <a:pt x="9957" y="91055"/>
                  </a:moveTo>
                  <a:cubicBezTo>
                    <a:pt x="6638" y="435017"/>
                    <a:pt x="3319" y="1173225"/>
                    <a:pt x="0" y="1517187"/>
                  </a:cubicBezTo>
                  <a:cubicBezTo>
                    <a:pt x="624427" y="1175035"/>
                    <a:pt x="1004722" y="1010050"/>
                    <a:pt x="1537492" y="1012523"/>
                  </a:cubicBezTo>
                  <a:cubicBezTo>
                    <a:pt x="1958873" y="1000673"/>
                    <a:pt x="2434578" y="1191064"/>
                    <a:pt x="3033646" y="1512243"/>
                  </a:cubicBezTo>
                  <a:cubicBezTo>
                    <a:pt x="3029786" y="1023622"/>
                    <a:pt x="3037505" y="488621"/>
                    <a:pt x="3033645" y="0"/>
                  </a:cubicBezTo>
                  <a:cubicBezTo>
                    <a:pt x="2460225" y="286728"/>
                    <a:pt x="2154847" y="497997"/>
                    <a:pt x="1535869" y="514793"/>
                  </a:cubicBezTo>
                  <a:cubicBezTo>
                    <a:pt x="884065" y="505414"/>
                    <a:pt x="521084" y="296615"/>
                    <a:pt x="9957" y="9105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Heteroscedasticity and non-normality in the residuals indicates:</a:t>
            </a:r>
            <a:endParaRPr lang="en-US" sz="2600" dirty="0"/>
          </a:p>
          <a:p>
            <a:pPr lvl="1"/>
            <a:r>
              <a:rPr lang="en-US" sz="2400" dirty="0" smtClean="0"/>
              <a:t>One or more important variables were omitted from the model</a:t>
            </a:r>
          </a:p>
          <a:p>
            <a:pPr lvl="1"/>
            <a:r>
              <a:rPr lang="en-US" sz="2400" dirty="0" smtClean="0"/>
              <a:t>Incorrect functional form used for the model (e.g., linear when the function is actually nonlinear)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4" y="2058668"/>
            <a:ext cx="68961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9554" y="3637282"/>
            <a:ext cx="7255811" cy="322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453" y="5410200"/>
            <a:ext cx="72558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 b="3221"/>
          <a:stretch/>
        </p:blipFill>
        <p:spPr>
          <a:xfrm>
            <a:off x="457200" y="1691322"/>
            <a:ext cx="7565602" cy="4557078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6" t="13583" r="3833" b="4417"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3884"/>
          <a:stretch/>
        </p:blipFill>
        <p:spPr>
          <a:xfrm>
            <a:off x="457200" y="1691323"/>
            <a:ext cx="7543800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2852"/>
          <a:stretch/>
        </p:blipFill>
        <p:spPr>
          <a:xfrm>
            <a:off x="609600" y="1691322"/>
            <a:ext cx="7455535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 b="2964"/>
          <a:stretch/>
        </p:blipFill>
        <p:spPr>
          <a:xfrm>
            <a:off x="457200" y="1691323"/>
            <a:ext cx="7658100" cy="4557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3581400"/>
            <a:ext cx="457200" cy="201705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2057400"/>
            <a:ext cx="1447800" cy="1371600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4190999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300" y="1668910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6404" y="2931458"/>
            <a:ext cx="70340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Rule of thumbs:</a:t>
            </a:r>
          </a:p>
          <a:p>
            <a:r>
              <a:rPr lang="en-US" dirty="0" smtClean="0"/>
              <a:t>Leverage &lt; 0.2 = observation leverage is not a concern</a:t>
            </a:r>
          </a:p>
          <a:p>
            <a:r>
              <a:rPr lang="en-US" dirty="0" smtClean="0"/>
              <a:t>Leverage &gt; 0.5 = observations causes undue leverage to the model</a:t>
            </a:r>
          </a:p>
          <a:p>
            <a:r>
              <a:rPr lang="en-US" dirty="0" smtClean="0"/>
              <a:t>Cook’s </a:t>
            </a:r>
            <a:r>
              <a:rPr lang="en-US" dirty="0"/>
              <a:t>D &gt;1 = highly influential </a:t>
            </a:r>
            <a:r>
              <a:rPr lang="en-US" dirty="0" smtClean="0"/>
              <a:t>observation; should be assessed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github.com/ncss-tech/stats_for_soil_survey/tree/master/chapters/6_linear_models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grayscl/>
            <a:lum contrast="20000"/>
          </a:blip>
          <a:srcRect l="6562" r="9979" b="68041"/>
          <a:stretch/>
        </p:blipFill>
        <p:spPr>
          <a:xfrm>
            <a:off x="379716" y="1905000"/>
            <a:ext cx="7579895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0677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Scull et al., 2005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4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419600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419600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4572000"/>
            <a:ext cx="161731" cy="66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43400" y="4572000"/>
            <a:ext cx="40199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5185" y="4572000"/>
            <a:ext cx="539350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492046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23315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468324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20040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23026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meet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Step-wise regression </a:t>
            </a:r>
            <a:r>
              <a:rPr lang="en-US" sz="2400" b="1" dirty="0" smtClean="0"/>
              <a:t>– </a:t>
            </a:r>
            <a:r>
              <a:rPr lang="en-US" sz="2000" dirty="0" smtClean="0"/>
              <a:t>typically </a:t>
            </a:r>
            <a:r>
              <a:rPr lang="en-US" sz="2000" dirty="0"/>
              <a:t>used </a:t>
            </a:r>
            <a:r>
              <a:rPr lang="en-US" sz="2000" dirty="0" smtClean="0"/>
              <a:t>for exploratory data analysis or datasets with large </a:t>
            </a:r>
            <a:r>
              <a:rPr lang="en-US" sz="2000" dirty="0"/>
              <a:t>sets of </a:t>
            </a:r>
            <a:r>
              <a:rPr lang="en-US" sz="2000" dirty="0" smtClean="0"/>
              <a:t>predictors; not recommended for modeling due to its unreliability </a:t>
            </a:r>
            <a:r>
              <a:rPr lang="en-US" sz="1400" dirty="0" smtClean="0"/>
              <a:t>(Whittingham et al., 2006</a:t>
            </a:r>
            <a:r>
              <a:rPr lang="en-US" sz="1400" dirty="0"/>
              <a:t>) </a:t>
            </a:r>
            <a:r>
              <a:rPr lang="en-US" sz="2000" dirty="0"/>
              <a:t>. </a:t>
            </a:r>
          </a:p>
          <a:p>
            <a:r>
              <a:rPr lang="en-US" sz="2200" b="1" dirty="0" smtClean="0"/>
              <a:t>Weighted least squares regression </a:t>
            </a:r>
            <a:r>
              <a:rPr lang="en-US" sz="2000" dirty="0" smtClean="0"/>
              <a:t>– potentially useful when the </a:t>
            </a:r>
            <a:r>
              <a:rPr lang="en-US" sz="2000" dirty="0" err="1" smtClean="0"/>
              <a:t>homoskedasticity</a:t>
            </a:r>
            <a:r>
              <a:rPr lang="en-US" sz="2000" dirty="0" smtClean="0"/>
              <a:t> assumption is violated in OLS; gives more weight to observations with small error variance. WLS is not recommended unless the variance structure is known. </a:t>
            </a:r>
          </a:p>
          <a:p>
            <a:r>
              <a:rPr lang="en-US" sz="2200" b="1" dirty="0" smtClean="0"/>
              <a:t>Logistic </a:t>
            </a:r>
            <a:r>
              <a:rPr lang="en-US" sz="2200" b="1" dirty="0"/>
              <a:t>regression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sz="2000" dirty="0"/>
              <a:t>useful when predicting a binary outcome from a set of continuous predictor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1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/>
                  <a:t>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28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blipFill rotWithShape="0">
                <a:blip r:embed="rId3"/>
                <a:stretch>
                  <a:fillRect l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N = number of observations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K = number of variables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/>
                  <a:t>= </a:t>
                </a:r>
                <a:r>
                  <a:rPr lang="en-US" altLang="en-US" dirty="0" smtClean="0"/>
                  <a:t>coefficient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339" t="-1724" b="-41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- ANOVA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7722108" cy="353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374605"/>
            <a:ext cx="7975854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dirty="0" smtClean="0"/>
              <a:t>N = number of observations             K = number of variables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-10236" y="6642556"/>
            <a:ext cx="61630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https://www3.nd.edu/~rwilliam/stats2/l02.pdf</a:t>
            </a:r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Bishop, T.F.A, A.B. </a:t>
            </a:r>
            <a:r>
              <a:rPr lang="en-US" sz="1500" dirty="0" err="1" smtClean="0"/>
              <a:t>McBratney</a:t>
            </a:r>
            <a:r>
              <a:rPr lang="en-US" sz="1500" dirty="0" smtClean="0"/>
              <a:t>. 2001. A comparison of prediction methods for the creation of field-extent soil property maps. </a:t>
            </a:r>
            <a:r>
              <a:rPr lang="en-US" sz="1500" dirty="0" err="1" smtClean="0"/>
              <a:t>Geoderma</a:t>
            </a:r>
            <a:r>
              <a:rPr lang="en-US" sz="15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500" dirty="0"/>
              <a:t>Faraway, J. J. 2002. Practical regression and </a:t>
            </a:r>
            <a:r>
              <a:rPr lang="en-US" altLang="en-US" sz="1500" dirty="0" err="1"/>
              <a:t>anova</a:t>
            </a:r>
            <a:r>
              <a:rPr lang="en-US" altLang="en-US" sz="1500" dirty="0"/>
              <a:t> using R. </a:t>
            </a:r>
            <a:r>
              <a:rPr lang="en-US" altLang="en-US" sz="1500" dirty="0" smtClean="0"/>
              <a:t> &lt;https</a:t>
            </a:r>
            <a:r>
              <a:rPr lang="en-US" altLang="en-US" sz="1500" dirty="0"/>
              <a:t>://cran.r-project.org/doc/contrib/Faraway-PRA.pdf</a:t>
            </a:r>
            <a:r>
              <a:rPr lang="en-US" altLang="en-US" sz="1500" dirty="0" smtClean="0"/>
              <a:t>&gt;.</a:t>
            </a:r>
          </a:p>
          <a:p>
            <a:pPr marL="0" indent="0">
              <a:buNone/>
            </a:pPr>
            <a:r>
              <a:rPr lang="en-US" altLang="en-US" sz="1500" dirty="0" smtClean="0"/>
              <a:t>Holland, S. 2011. Data analysis in geosciences</a:t>
            </a:r>
            <a:r>
              <a:rPr lang="en-US" altLang="en-US" sz="1500" dirty="0"/>
              <a:t>. </a:t>
            </a:r>
            <a:r>
              <a:rPr lang="en-US" altLang="en-US" sz="1500" dirty="0" smtClean="0"/>
              <a:t> &lt;http</a:t>
            </a:r>
            <a:r>
              <a:rPr lang="en-US" altLang="en-US" sz="1500" dirty="0"/>
              <a:t>://</a:t>
            </a:r>
            <a:r>
              <a:rPr lang="en-US" altLang="en-US" sz="1500" dirty="0" smtClean="0"/>
              <a:t>strata.uga.edu/6370/rtips/regressionPlots.html&gt;</a:t>
            </a:r>
            <a:endParaRPr lang="en-US" altLang="en-US" sz="1500" dirty="0"/>
          </a:p>
          <a:p>
            <a:pPr marL="0" indent="0">
              <a:buNone/>
            </a:pPr>
            <a:r>
              <a:rPr lang="en-US" sz="1500" dirty="0" smtClean="0"/>
              <a:t>Seybold, C.A., P.R. </a:t>
            </a:r>
            <a:r>
              <a:rPr lang="en-US" sz="1500" dirty="0" err="1" smtClean="0"/>
              <a:t>Finnell</a:t>
            </a:r>
            <a:r>
              <a:rPr lang="en-US" sz="1500" dirty="0" smtClean="0"/>
              <a:t>, M.A. </a:t>
            </a:r>
            <a:r>
              <a:rPr lang="en-US" sz="1500" dirty="0" err="1" smtClean="0"/>
              <a:t>Elrashidi</a:t>
            </a:r>
            <a:r>
              <a:rPr lang="en-US" sz="1500" dirty="0" smtClean="0"/>
              <a:t>. 2009. Estimating total acidity from soil properties using linear models. Soil Science. 174:2, 88-93.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Whittingham, M.J., P.A. Stephens, R.B. Bradbury, and R.P. </a:t>
            </a:r>
            <a:r>
              <a:rPr lang="en-US" sz="1500" dirty="0" err="1" smtClean="0"/>
              <a:t>Freckleton</a:t>
            </a:r>
            <a:r>
              <a:rPr lang="en-US" sz="1500" dirty="0" smtClean="0"/>
              <a:t>. 2006. Why do we still use stepwise modelling in ecology and behavior? Journal of Animal Ecology. 75: 1182-1189.</a:t>
            </a:r>
          </a:p>
          <a:p>
            <a:pPr marL="0" indent="0">
              <a:buNone/>
            </a:pPr>
            <a:r>
              <a:rPr lang="en-US" sz="1500" dirty="0" smtClean="0"/>
              <a:t>Wills</a:t>
            </a:r>
            <a:r>
              <a:rPr lang="en-US" sz="1500" dirty="0"/>
              <a:t>, S., C. Seybold, J. </a:t>
            </a:r>
            <a:r>
              <a:rPr lang="en-US" sz="1500" dirty="0" err="1"/>
              <a:t>Chiaretti</a:t>
            </a:r>
            <a:r>
              <a:rPr lang="en-US" sz="1500" dirty="0"/>
              <a:t>, C. </a:t>
            </a:r>
            <a:r>
              <a:rPr lang="en-US" sz="1500" dirty="0" err="1"/>
              <a:t>Sequeira</a:t>
            </a:r>
            <a:r>
              <a:rPr lang="en-US" sz="1500" dirty="0"/>
              <a:t>, and L. West. 2013. Quantifying tacit knowledge about soil SOC stocks using soil taxa and official soil series descriptions. Soil Science Society of America Journal. </a:t>
            </a:r>
            <a:r>
              <a:rPr lang="en-US" sz="1500" dirty="0" smtClean="0"/>
              <a:t>77: </a:t>
            </a:r>
            <a:r>
              <a:rPr lang="en-US" sz="1500" dirty="0"/>
              <a:t>1711-1723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400" dirty="0" smtClean="0"/>
              <a:t>Simple linear regression (SLR): </a:t>
            </a:r>
          </a:p>
          <a:p>
            <a:pPr marL="274320" lvl="2" indent="0">
              <a:spcAft>
                <a:spcPts val="2400"/>
              </a:spcAft>
              <a:buNone/>
            </a:pPr>
            <a:r>
              <a:rPr lang="en-US" sz="2200" dirty="0" smtClean="0"/>
              <a:t>Y is predicted from </a:t>
            </a:r>
            <a:r>
              <a:rPr lang="en-US" sz="2200" b="1" u="sng" dirty="0" smtClean="0"/>
              <a:t>one</a:t>
            </a:r>
            <a:r>
              <a:rPr lang="en-US" sz="2200" dirty="0" smtClean="0"/>
              <a:t> independent variable (X).</a:t>
            </a:r>
          </a:p>
          <a:p>
            <a:pPr marL="182563" lvl="1" indent="-182563"/>
            <a:r>
              <a:rPr lang="en-US" sz="2400" dirty="0" smtClean="0"/>
              <a:t>Multiple linear regression (MLR): </a:t>
            </a:r>
          </a:p>
          <a:p>
            <a:pPr marL="274320" lvl="2" indent="0">
              <a:buNone/>
            </a:pPr>
            <a:r>
              <a:rPr lang="en-US" sz="2200" dirty="0" smtClean="0"/>
              <a:t>Y is </a:t>
            </a:r>
            <a:r>
              <a:rPr lang="en-US" sz="2200" dirty="0"/>
              <a:t>predicted from </a:t>
            </a:r>
            <a:r>
              <a:rPr lang="en-US" sz="2200" b="1" u="sng" dirty="0" smtClean="0"/>
              <a:t>two or more </a:t>
            </a:r>
            <a:r>
              <a:rPr lang="en-US" sz="2200" dirty="0" smtClean="0"/>
              <a:t>independent variables (X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k</a:t>
            </a:r>
            <a:r>
              <a:rPr lang="en-US" sz="2200" dirty="0" smtClean="0"/>
              <a:t>). </a:t>
            </a:r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1556" y="3958289"/>
            <a:ext cx="280750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3553909"/>
            <a:ext cx="602461" cy="580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7189" y="2948734"/>
            <a:ext cx="338750" cy="327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8695" y="3413387"/>
            <a:ext cx="247317" cy="21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9128" y="4038600"/>
            <a:ext cx="265511" cy="278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97935" y="3595184"/>
            <a:ext cx="522288" cy="47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3623" y="2895600"/>
            <a:ext cx="444882" cy="44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13023" y="3200400"/>
            <a:ext cx="109969" cy="11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20009" y="2674935"/>
            <a:ext cx="60030" cy="61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321" y="2413221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minimize </a:t>
            </a:r>
          </a:p>
          <a:p>
            <a:r>
              <a:rPr lang="en-US" dirty="0"/>
              <a:t>s</a:t>
            </a:r>
            <a:r>
              <a:rPr lang="en-US" dirty="0" smtClean="0"/>
              <a:t>um of </a:t>
            </a:r>
            <a:r>
              <a:rPr lang="en-US" smtClean="0"/>
              <a:t>squared </a:t>
            </a:r>
          </a:p>
          <a:p>
            <a:r>
              <a:rPr lang="en-US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0.86(OC</a:t>
            </a:r>
            <a:r>
              <a:rPr lang="en-US" altLang="en-US" sz="3000" baseline="-25000" dirty="0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wc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 smtClean="0"/>
              <a:t>Linearity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- </a:t>
            </a:r>
            <a:r>
              <a:rPr lang="en-US" altLang="en-US" sz="2200" dirty="0" smtClean="0"/>
              <a:t>Y is </a:t>
            </a:r>
            <a:r>
              <a:rPr lang="en-US" altLang="en-US" sz="2200" b="1" i="1" dirty="0"/>
              <a:t>linearly</a:t>
            </a:r>
            <a:r>
              <a:rPr lang="en-US" altLang="en-US" sz="2200" b="1" dirty="0"/>
              <a:t> </a:t>
            </a:r>
            <a:r>
              <a:rPr lang="en-US" altLang="en-US" sz="2200" dirty="0"/>
              <a:t>related to </a:t>
            </a:r>
            <a:r>
              <a:rPr lang="en-US" altLang="en-US" sz="2200" dirty="0" smtClean="0"/>
              <a:t>X. </a:t>
            </a:r>
            <a:endParaRPr lang="en-US" altLang="en-US" sz="2200" dirty="0"/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Independence of Error - </a:t>
            </a:r>
            <a:r>
              <a:rPr lang="en-US" altLang="en-US" sz="2200" dirty="0"/>
              <a:t>the error (residual) is </a:t>
            </a:r>
            <a:r>
              <a:rPr lang="en-US" altLang="en-US" sz="2200" b="1" i="1" dirty="0"/>
              <a:t>independent</a:t>
            </a:r>
            <a:r>
              <a:rPr lang="en-US" altLang="en-US" sz="2200" dirty="0"/>
              <a:t> for each value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Homoscedasticity - </a:t>
            </a:r>
            <a:r>
              <a:rPr lang="en-US" altLang="en-US" sz="2200" dirty="0"/>
              <a:t>the </a:t>
            </a:r>
            <a:r>
              <a:rPr lang="en-US" altLang="en-US" sz="2200" b="1" i="1" dirty="0"/>
              <a:t>variation </a:t>
            </a:r>
            <a:r>
              <a:rPr lang="en-US" altLang="en-US" sz="2200" dirty="0"/>
              <a:t>around the </a:t>
            </a:r>
            <a:r>
              <a:rPr lang="en-US" altLang="en-US" sz="2200" dirty="0" smtClean="0"/>
              <a:t>regression line is </a:t>
            </a:r>
            <a:r>
              <a:rPr lang="en-US" altLang="en-US" sz="2200" b="1" i="1" dirty="0"/>
              <a:t>constant</a:t>
            </a:r>
            <a:r>
              <a:rPr lang="en-US" altLang="en-US" sz="2200" dirty="0"/>
              <a:t> for all values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Normality</a:t>
            </a:r>
            <a:r>
              <a:rPr lang="en-US" altLang="en-US" sz="2000" b="1" dirty="0"/>
              <a:t> - </a:t>
            </a:r>
            <a:r>
              <a:rPr lang="en-US" altLang="en-US" sz="2200" dirty="0"/>
              <a:t>the values of Y </a:t>
            </a:r>
            <a:r>
              <a:rPr lang="en-US" altLang="en-US" sz="2200" dirty="0" smtClean="0"/>
              <a:t>are </a:t>
            </a:r>
            <a:r>
              <a:rPr lang="en-US" altLang="en-US" sz="2200" b="1" i="1" dirty="0"/>
              <a:t>normally</a:t>
            </a:r>
            <a:r>
              <a:rPr lang="en-US" altLang="en-US" sz="2200" dirty="0"/>
              <a:t> distributed at each value of X.</a:t>
            </a:r>
          </a:p>
          <a:p>
            <a:pPr marL="0" indent="0">
              <a:buClrTx/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mathcoachblog.files.wordpress.com/2014/10/paranormal.jpg</a:t>
            </a:r>
          </a:p>
          <a:p>
            <a:r>
              <a:rPr lang="en-US" sz="800" dirty="0"/>
              <a:t>www.csus.edu/indiv/h/hopfem/multiple.ppt</a:t>
            </a: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Box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 (</a:t>
            </a:r>
            <a:r>
              <a:rPr lang="en-US" sz="2200" u="sng" dirty="0" smtClean="0">
                <a:solidFill>
                  <a:schemeClr val="tx1"/>
                </a:solidFill>
              </a:rPr>
              <a:t>&gt;</a:t>
            </a:r>
            <a:r>
              <a:rPr lang="en-US" sz="2200" dirty="0" smtClean="0">
                <a:solidFill>
                  <a:schemeClr val="tx1"/>
                </a:solidFill>
              </a:rPr>
              <a:t>0.7 or </a:t>
            </a:r>
            <a:r>
              <a:rPr lang="en-US" sz="2200" u="sng" dirty="0" smtClean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tx1"/>
                </a:solidFill>
              </a:rPr>
              <a:t>-0.7 = highly correlated)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691322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12443</TotalTime>
  <Words>1774</Words>
  <Application>Microsoft Office PowerPoint</Application>
  <PresentationFormat>On-screen Show (4:3)</PresentationFormat>
  <Paragraphs>235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Linear Regression</vt:lpstr>
      <vt:lpstr>Simple vs. Multiple Linear Regression</vt:lpstr>
      <vt:lpstr>Linear Regression</vt:lpstr>
      <vt:lpstr>Ordinary Least Squares</vt:lpstr>
      <vt:lpstr>Wills et al., 2013</vt:lpstr>
      <vt:lpstr>Seybold et al., 2009</vt:lpstr>
      <vt:lpstr>Model Assumptions</vt:lpstr>
      <vt:lpstr>Testing Model Assumptions</vt:lpstr>
      <vt:lpstr>Heteroscedasticity</vt:lpstr>
      <vt:lpstr>Analysis of Residuals</vt:lpstr>
      <vt:lpstr>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PowerPoint Presentation</vt:lpstr>
      <vt:lpstr>Summary</vt:lpstr>
      <vt:lpstr>Other Types of Regression</vt:lpstr>
      <vt:lpstr>Review Questions</vt:lpstr>
      <vt:lpstr>Linear Regression in R</vt:lpstr>
      <vt:lpstr>Additional Resources</vt:lpstr>
      <vt:lpstr>Additional Resources</vt:lpstr>
      <vt:lpstr>Additional Resources - ANOVA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338</cp:revision>
  <dcterms:created xsi:type="dcterms:W3CDTF">2014-07-22T17:36:19Z</dcterms:created>
  <dcterms:modified xsi:type="dcterms:W3CDTF">2016-03-07T21:50:04Z</dcterms:modified>
</cp:coreProperties>
</file>