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6" r:id="rId2"/>
    <p:sldId id="287" r:id="rId3"/>
    <p:sldId id="288" r:id="rId4"/>
    <p:sldId id="290" r:id="rId5"/>
    <p:sldId id="289" r:id="rId6"/>
    <p:sldId id="257" r:id="rId7"/>
    <p:sldId id="259" r:id="rId8"/>
    <p:sldId id="291" r:id="rId9"/>
    <p:sldId id="294" r:id="rId10"/>
    <p:sldId id="258" r:id="rId11"/>
    <p:sldId id="295" r:id="rId12"/>
    <p:sldId id="298" r:id="rId13"/>
    <p:sldId id="284" r:id="rId14"/>
    <p:sldId id="285" r:id="rId15"/>
    <p:sldId id="303" r:id="rId16"/>
    <p:sldId id="307" r:id="rId17"/>
    <p:sldId id="311" r:id="rId18"/>
    <p:sldId id="312" r:id="rId19"/>
    <p:sldId id="296" r:id="rId20"/>
    <p:sldId id="304" r:id="rId21"/>
    <p:sldId id="302" r:id="rId22"/>
    <p:sldId id="300" r:id="rId23"/>
    <p:sldId id="29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62" autoAdjust="0"/>
    <p:restoredTop sz="91292" autoAdjust="0"/>
  </p:normalViewPr>
  <p:slideViewPr>
    <p:cSldViewPr showGuides="1">
      <p:cViewPr varScale="1">
        <p:scale>
          <a:sx n="80" d="100"/>
          <a:sy n="80" d="100"/>
        </p:scale>
        <p:origin x="109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3983C-EFA1-41D2-8DCF-4CEF34100D6A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A1FCD-79C7-4337-B79E-A5141770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14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41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Copyright 2003  --  Confidential and Proprietary  --  Deloitte &amp; Touche LLP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43FC4E-F6D4-4729-A728-31F813EC1D7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4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Tree grows upside down with root at top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73713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Producer’s accuracy = 100 – omission error = how often are real features</a:t>
            </a:r>
            <a:r>
              <a:rPr lang="en-US" baseline="0" dirty="0" smtClean="0"/>
              <a:t> in the field correctly shown on the map?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61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User’s accuracy = 100 – commission error = how often is the class on the map actually truthful in reality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36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 all the reference sites,</a:t>
            </a:r>
            <a:r>
              <a:rPr lang="en-US" baseline="0" dirty="0" smtClean="0"/>
              <a:t> how many were mapped correctly?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68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97CFF939-70E9-4E47-9899-4E3DA2789027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35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4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5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151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0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1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8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5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0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5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7CFF939-70E9-4E47-9899-4E3DA2789027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0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6999"/>
            <a:ext cx="7772400" cy="842963"/>
          </a:xfrm>
          <a:solidFill>
            <a:schemeClr val="bg2">
              <a:alpha val="68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Tree-based Models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513275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by: Katey Yoast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4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Grow a forest of many trees (</a:t>
            </a:r>
            <a:r>
              <a:rPr lang="en-US" sz="2200" i="1" dirty="0" err="1" smtClean="0"/>
              <a:t>ntree</a:t>
            </a:r>
            <a:r>
              <a:rPr lang="en-US" sz="2200" dirty="0" smtClean="0"/>
              <a:t>).</a:t>
            </a:r>
          </a:p>
          <a:p>
            <a:r>
              <a:rPr lang="en-US" sz="2200" dirty="0" smtClean="0"/>
              <a:t>Grow each tree from an independent bootstrap sample from the training data (sample N cases at random with replacement).</a:t>
            </a:r>
          </a:p>
          <a:p>
            <a:r>
              <a:rPr lang="en-US" sz="2200" dirty="0" smtClean="0"/>
              <a:t>For each tree at each node: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Select a random subset of predictor variables (</a:t>
            </a:r>
            <a:r>
              <a:rPr lang="en-US" sz="2000" i="1" dirty="0" err="1" smtClean="0"/>
              <a:t>mtry</a:t>
            </a:r>
            <a:r>
              <a:rPr lang="en-US" sz="2000" dirty="0" smtClean="0"/>
              <a:t>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Use the best split on the selected </a:t>
            </a:r>
            <a:r>
              <a:rPr lang="en-US" sz="2000" i="1" dirty="0" err="1" smtClean="0"/>
              <a:t>mtry</a:t>
            </a:r>
            <a:r>
              <a:rPr lang="en-US" sz="2000" dirty="0" smtClean="0"/>
              <a:t> variables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Repeat this process until the tree is grown to the largest extent possible (no pruning)</a:t>
            </a:r>
          </a:p>
          <a:p>
            <a:pPr marL="342900" lvl="1" indent="-342900"/>
            <a:r>
              <a:rPr lang="en-US" sz="2200" dirty="0" smtClean="0"/>
              <a:t>Aggregate all trees for prediction (average for regression, majority vote for classification).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04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Importance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The importance of each variable is estimated by observing how much the prediction error increases when out-of-bag (OOB) data for that variable are permuted while all others are left unchanged.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0848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</a:t>
            </a:r>
            <a:r>
              <a:rPr lang="en-US" dirty="0" smtClean="0"/>
              <a:t>Importance: </a:t>
            </a:r>
            <a:r>
              <a:rPr lang="en-US" dirty="0" smtClean="0"/>
              <a:t>Regression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95" b="3000"/>
          <a:stretch/>
        </p:blipFill>
        <p:spPr>
          <a:xfrm>
            <a:off x="381000" y="1828800"/>
            <a:ext cx="7780274" cy="47101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172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200" b="1" u="sng" dirty="0"/>
              <a:t>%</a:t>
            </a:r>
            <a:r>
              <a:rPr lang="en-US" sz="2200" b="1" u="sng" dirty="0" err="1"/>
              <a:t>Inc</a:t>
            </a:r>
            <a:r>
              <a:rPr lang="en-US" sz="2200" b="1" u="sng" dirty="0"/>
              <a:t> </a:t>
            </a:r>
            <a:r>
              <a:rPr lang="en-US" sz="2200" b="1" u="sng" dirty="0" smtClean="0"/>
              <a:t>MSE </a:t>
            </a:r>
            <a:endParaRPr lang="en-US" sz="2200" b="1" dirty="0"/>
          </a:p>
          <a:p>
            <a:pPr marL="457200" lvl="2" indent="0">
              <a:buNone/>
            </a:pPr>
            <a:r>
              <a:rPr lang="en-US" sz="2000" dirty="0" smtClean="0"/>
              <a:t>average increase in squared residuals of the test set when variables are randomly permuted (little importance = little change in model when variable is removed or added)</a:t>
            </a:r>
          </a:p>
          <a:p>
            <a:pPr marL="457200" lvl="2" indent="0">
              <a:buNone/>
            </a:pPr>
            <a:endParaRPr lang="en-US" sz="800" dirty="0"/>
          </a:p>
          <a:p>
            <a:pPr marL="0" lvl="1" indent="0">
              <a:buNone/>
            </a:pPr>
            <a:r>
              <a:rPr lang="en-US" sz="2200" b="1" u="sng" dirty="0" err="1"/>
              <a:t>Inc</a:t>
            </a:r>
            <a:r>
              <a:rPr lang="en-US" sz="2200" b="1" u="sng" dirty="0"/>
              <a:t> Node </a:t>
            </a:r>
            <a:r>
              <a:rPr lang="en-US" sz="2200" b="1" u="sng" dirty="0" smtClean="0"/>
              <a:t>Purity</a:t>
            </a:r>
          </a:p>
          <a:p>
            <a:pPr marL="457200" lvl="2" indent="0">
              <a:buNone/>
            </a:pPr>
            <a:r>
              <a:rPr lang="en-US" sz="2000" dirty="0" smtClean="0"/>
              <a:t>increase in homogeneity in data partitions</a:t>
            </a:r>
          </a:p>
          <a:p>
            <a:pPr marL="457200" lvl="2" indent="0">
              <a:buNone/>
            </a:pPr>
            <a:endParaRPr lang="en-US" sz="800" dirty="0"/>
          </a:p>
          <a:p>
            <a:pPr marL="0" lvl="1" indent="0">
              <a:buNone/>
            </a:pPr>
            <a:r>
              <a:rPr lang="en-US" sz="2200" b="1" u="sng" dirty="0"/>
              <a:t>Mean of Squared </a:t>
            </a:r>
            <a:r>
              <a:rPr lang="en-US" sz="2200" b="1" u="sng" dirty="0" smtClean="0"/>
              <a:t>Residuals </a:t>
            </a:r>
            <a:endParaRPr lang="en-US" sz="2200" b="1" dirty="0" smtClean="0"/>
          </a:p>
          <a:p>
            <a:pPr marL="457200" lvl="2" indent="0">
              <a:buNone/>
            </a:pPr>
            <a:r>
              <a:rPr lang="en-US" sz="2000" dirty="0" smtClean="0"/>
              <a:t>sum of squared residuals divided by n</a:t>
            </a:r>
          </a:p>
          <a:p>
            <a:pPr marL="457200" lvl="2" indent="0">
              <a:buNone/>
            </a:pPr>
            <a:endParaRPr lang="en-US" sz="800" dirty="0" smtClean="0"/>
          </a:p>
          <a:p>
            <a:pPr marL="0" lvl="1" indent="0">
              <a:buNone/>
            </a:pPr>
            <a:r>
              <a:rPr lang="en-US" sz="2200" b="1" u="sng" dirty="0" smtClean="0"/>
              <a:t>% Variance Explained </a:t>
            </a:r>
            <a:endParaRPr lang="en-US" sz="2200" b="1" dirty="0" smtClean="0"/>
          </a:p>
          <a:p>
            <a:pPr marL="457200" lvl="2" indent="0">
              <a:buNone/>
            </a:pPr>
            <a:r>
              <a:rPr lang="en-US" sz="2000" dirty="0" err="1" smtClean="0"/>
              <a:t>psuedo</a:t>
            </a:r>
            <a:r>
              <a:rPr lang="en-US" sz="2000" dirty="0" smtClean="0"/>
              <a:t> R</a:t>
            </a:r>
            <a:r>
              <a:rPr lang="en-US" sz="2000" baseline="30000" dirty="0" smtClean="0"/>
              <a:t>2</a:t>
            </a:r>
            <a:endParaRPr lang="en-US" sz="2000" dirty="0"/>
          </a:p>
          <a:p>
            <a:pPr marL="406400" lvl="1" indent="-406400">
              <a:buFont typeface="Arial" panose="020B0604020202020204" pitchFamily="34" charset="0"/>
              <a:buChar char="•"/>
            </a:pPr>
            <a:endParaRPr lang="en-US" baseline="30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4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  <a:tabLst>
                <a:tab pos="465138" algn="l"/>
              </a:tabLst>
            </a:pPr>
            <a:r>
              <a:rPr lang="en-US" sz="2200" b="1" u="sng" dirty="0"/>
              <a:t>Mean Decrease </a:t>
            </a:r>
            <a:r>
              <a:rPr lang="en-US" sz="2200" b="1" u="sng" dirty="0" smtClean="0"/>
              <a:t>Accuracy</a:t>
            </a:r>
            <a:endParaRPr lang="en-US" sz="2200" b="1" dirty="0" smtClean="0"/>
          </a:p>
          <a:p>
            <a:pPr marL="457200" lvl="2" indent="0">
              <a:buNone/>
              <a:tabLst>
                <a:tab pos="465138" algn="l"/>
              </a:tabLst>
            </a:pPr>
            <a:r>
              <a:rPr lang="en-US" sz="2000" dirty="0" smtClean="0"/>
              <a:t>the </a:t>
            </a:r>
            <a:r>
              <a:rPr lang="en-US" sz="2000" dirty="0"/>
              <a:t>more the accuracy of the random forest decreases due to the addition of a single variable, the more important the variable is </a:t>
            </a:r>
            <a:r>
              <a:rPr lang="en-US" sz="2000" dirty="0" smtClean="0"/>
              <a:t>deemed</a:t>
            </a:r>
          </a:p>
          <a:p>
            <a:pPr marL="457200" lvl="2" indent="0">
              <a:buNone/>
              <a:tabLst>
                <a:tab pos="465138" algn="l"/>
              </a:tabLst>
            </a:pPr>
            <a:endParaRPr lang="en-US" sz="800" dirty="0"/>
          </a:p>
          <a:p>
            <a:pPr marL="0" lvl="1" indent="0">
              <a:buNone/>
              <a:tabLst>
                <a:tab pos="465138" algn="l"/>
              </a:tabLst>
            </a:pPr>
            <a:r>
              <a:rPr lang="en-US" sz="2200" b="1" u="sng" dirty="0"/>
              <a:t>Mean Decrease </a:t>
            </a:r>
            <a:r>
              <a:rPr lang="en-US" sz="2200" b="1" u="sng" dirty="0" smtClean="0"/>
              <a:t>Gini</a:t>
            </a:r>
            <a:r>
              <a:rPr lang="en-US" sz="2200" b="1" dirty="0" smtClean="0"/>
              <a:t> </a:t>
            </a:r>
          </a:p>
          <a:p>
            <a:pPr marL="457200" lvl="2" indent="0">
              <a:buNone/>
              <a:tabLst>
                <a:tab pos="465138" algn="l"/>
              </a:tabLst>
            </a:pPr>
            <a:r>
              <a:rPr lang="en-US" sz="2000" dirty="0" smtClean="0"/>
              <a:t>a </a:t>
            </a:r>
            <a:r>
              <a:rPr lang="en-US" sz="2000" dirty="0"/>
              <a:t>measure of how each variable contributes to the homogeneity of the nodes and </a:t>
            </a:r>
            <a:r>
              <a:rPr lang="en-US" sz="2000" dirty="0" smtClean="0"/>
              <a:t>leaves</a:t>
            </a:r>
          </a:p>
          <a:p>
            <a:pPr marL="457200" lvl="2" indent="0">
              <a:buNone/>
              <a:tabLst>
                <a:tab pos="465138" algn="l"/>
              </a:tabLst>
            </a:pPr>
            <a:endParaRPr lang="en-US" sz="800" dirty="0"/>
          </a:p>
          <a:p>
            <a:pPr marL="0" lvl="1" indent="0">
              <a:buNone/>
              <a:tabLst>
                <a:tab pos="465138" algn="l"/>
              </a:tabLst>
            </a:pPr>
            <a:r>
              <a:rPr lang="en-US" sz="2200" b="1" u="sng" dirty="0" smtClean="0"/>
              <a:t>Out </a:t>
            </a:r>
            <a:r>
              <a:rPr lang="en-US" sz="2200" b="1" u="sng" dirty="0"/>
              <a:t>of Bag </a:t>
            </a:r>
            <a:r>
              <a:rPr lang="en-US" sz="2200" b="1" u="sng" dirty="0" smtClean="0"/>
              <a:t>Error </a:t>
            </a:r>
            <a:endParaRPr lang="en-US" sz="2200" b="1" dirty="0"/>
          </a:p>
          <a:p>
            <a:pPr marL="457200" lvl="2" indent="0">
              <a:buNone/>
              <a:tabLst>
                <a:tab pos="465138" algn="l"/>
              </a:tabLst>
            </a:pPr>
            <a:r>
              <a:rPr lang="en-US" sz="2000" dirty="0" smtClean="0"/>
              <a:t>proportion of times that the result is misclassified, averaged over all samples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2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Terms – 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902196" cy="502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Producer’s </a:t>
            </a:r>
            <a:r>
              <a:rPr lang="en-US" sz="2400" b="1" u="sng" dirty="0" smtClean="0"/>
              <a:t>accuracy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/>
              <a:t> </a:t>
            </a:r>
            <a:r>
              <a:rPr lang="en-US" sz="2100" dirty="0" smtClean="0"/>
              <a:t>  </a:t>
            </a:r>
            <a:r>
              <a:rPr lang="en-US" sz="1900" dirty="0" smtClean="0"/>
              <a:t>How well a certain area can be classified (</a:t>
            </a:r>
            <a:r>
              <a:rPr lang="en-US" sz="1900" i="1" dirty="0" smtClean="0"/>
              <a:t>omission error</a:t>
            </a:r>
            <a:r>
              <a:rPr lang="en-US" sz="1900" dirty="0" smtClean="0"/>
              <a:t>)</a:t>
            </a:r>
          </a:p>
          <a:p>
            <a:pPr marL="0" indent="0">
              <a:buNone/>
            </a:pPr>
            <a:r>
              <a:rPr lang="en-US" sz="2400" b="1" u="sng" dirty="0" smtClean="0"/>
              <a:t>User’s accuracy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 smtClean="0"/>
              <a:t>   Reliability</a:t>
            </a:r>
            <a:r>
              <a:rPr lang="en-US" sz="1900" dirty="0"/>
              <a:t>, probability </a:t>
            </a:r>
            <a:r>
              <a:rPr lang="en-US" sz="1900" dirty="0" smtClean="0"/>
              <a:t>a pixel </a:t>
            </a:r>
            <a:r>
              <a:rPr lang="en-US" sz="1900" dirty="0"/>
              <a:t>class on the map </a:t>
            </a:r>
            <a:r>
              <a:rPr lang="en-US" sz="1900" dirty="0" smtClean="0"/>
              <a:t>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 </a:t>
            </a:r>
            <a:r>
              <a:rPr lang="en-US" sz="1900" dirty="0" smtClean="0"/>
              <a:t>  represents the category </a:t>
            </a:r>
            <a:r>
              <a:rPr lang="en-US" sz="1900" dirty="0"/>
              <a:t>on the ground (</a:t>
            </a:r>
            <a:r>
              <a:rPr lang="en-US" sz="1900" i="1" dirty="0"/>
              <a:t>commission </a:t>
            </a:r>
            <a:r>
              <a:rPr lang="en-US" sz="1900" i="1" dirty="0" smtClean="0"/>
              <a:t>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i="1" dirty="0"/>
              <a:t> </a:t>
            </a:r>
            <a:r>
              <a:rPr lang="en-US" sz="1900" i="1" dirty="0" smtClean="0"/>
              <a:t>  error</a:t>
            </a:r>
            <a:r>
              <a:rPr lang="en-US" sz="1900" dirty="0"/>
              <a:t>)</a:t>
            </a:r>
          </a:p>
          <a:p>
            <a:pPr marL="0" indent="0">
              <a:buNone/>
            </a:pPr>
            <a:r>
              <a:rPr lang="en-US" sz="2400" b="1" u="sng" dirty="0"/>
              <a:t>Overall </a:t>
            </a:r>
            <a:r>
              <a:rPr lang="en-US" sz="2400" b="1" u="sng" dirty="0" smtClean="0"/>
              <a:t>accuracy</a:t>
            </a:r>
            <a:endParaRPr lang="en-US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smtClean="0"/>
              <a:t>   </a:t>
            </a:r>
            <a:r>
              <a:rPr lang="en-US" sz="1900" dirty="0" smtClean="0"/>
              <a:t>Dividing </a:t>
            </a:r>
            <a:r>
              <a:rPr lang="en-US" sz="1900" dirty="0"/>
              <a:t>the total </a:t>
            </a:r>
            <a:r>
              <a:rPr lang="en-US" sz="1900" dirty="0" smtClean="0"/>
              <a:t>number of </a:t>
            </a:r>
            <a:r>
              <a:rPr lang="en-US" sz="1900" dirty="0"/>
              <a:t>correct pixels </a:t>
            </a:r>
            <a:r>
              <a:rPr lang="en-US" sz="1900" dirty="0" smtClean="0"/>
              <a:t>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 </a:t>
            </a:r>
            <a:r>
              <a:rPr lang="en-US" sz="1900" dirty="0" smtClean="0"/>
              <a:t>  (</a:t>
            </a:r>
            <a:r>
              <a:rPr lang="en-US" sz="1900" dirty="0"/>
              <a:t>diagonal) by the </a:t>
            </a:r>
            <a:r>
              <a:rPr lang="en-US" sz="1900" dirty="0" smtClean="0"/>
              <a:t>total number </a:t>
            </a:r>
            <a:r>
              <a:rPr lang="en-US" sz="1900" dirty="0"/>
              <a:t>of pixels in the error </a:t>
            </a:r>
            <a:endParaRPr lang="en-US" sz="19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 </a:t>
            </a:r>
            <a:r>
              <a:rPr lang="en-US" sz="1900" dirty="0" smtClean="0"/>
              <a:t>  matrix</a:t>
            </a:r>
            <a:endParaRPr lang="en-US" sz="1900" dirty="0"/>
          </a:p>
        </p:txBody>
      </p:sp>
      <p:sp>
        <p:nvSpPr>
          <p:cNvPr id="4" name="Rectangle 3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642556"/>
            <a:ext cx="552955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Source: http</a:t>
            </a:r>
            <a:r>
              <a:rPr lang="en-US" sz="800" dirty="0"/>
              <a:t>://web.pdx.edu/~jduh/courses/Archive/geog481w07/Students/Mckay_AccuracyAssessment.pdf</a:t>
            </a:r>
          </a:p>
        </p:txBody>
      </p:sp>
    </p:spTree>
    <p:extLst>
      <p:ext uri="{BB962C8B-B14F-4D97-AF65-F5344CB8AC3E}">
        <p14:creationId xmlns:p14="http://schemas.microsoft.com/office/powerpoint/2010/main" val="31273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Omission Error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2650" t="26633" r="38374" b="21822"/>
          <a:stretch/>
        </p:blipFill>
        <p:spPr>
          <a:xfrm>
            <a:off x="914400" y="1828801"/>
            <a:ext cx="6248400" cy="464820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642556"/>
            <a:ext cx="552955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Source</a:t>
            </a:r>
            <a:r>
              <a:rPr lang="en-US" sz="800" dirty="0"/>
              <a:t>: http://slideplayer.com/slide/4402010/</a:t>
            </a:r>
          </a:p>
        </p:txBody>
      </p:sp>
    </p:spTree>
    <p:extLst>
      <p:ext uri="{BB962C8B-B14F-4D97-AF65-F5344CB8AC3E}">
        <p14:creationId xmlns:p14="http://schemas.microsoft.com/office/powerpoint/2010/main" val="65898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Commission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902196" cy="50291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9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2650" t="26633" r="38374" b="21822"/>
          <a:stretch/>
        </p:blipFill>
        <p:spPr>
          <a:xfrm>
            <a:off x="914400" y="1828801"/>
            <a:ext cx="6248400" cy="46482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50563" t="29001" r="38179" b="21556"/>
          <a:stretch/>
        </p:blipFill>
        <p:spPr>
          <a:xfrm>
            <a:off x="5383530" y="2039112"/>
            <a:ext cx="1801368" cy="44577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642556"/>
            <a:ext cx="552955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Source</a:t>
            </a:r>
            <a:r>
              <a:rPr lang="en-US" sz="800" dirty="0"/>
              <a:t>: http://slideplayer.com/slide/4402010/</a:t>
            </a:r>
          </a:p>
        </p:txBody>
      </p:sp>
    </p:spTree>
    <p:extLst>
      <p:ext uri="{BB962C8B-B14F-4D97-AF65-F5344CB8AC3E}">
        <p14:creationId xmlns:p14="http://schemas.microsoft.com/office/powerpoint/2010/main" val="326170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Accuracy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2650" t="26633" r="38374" b="21822"/>
          <a:stretch/>
        </p:blipFill>
        <p:spPr>
          <a:xfrm>
            <a:off x="914400" y="1828801"/>
            <a:ext cx="6248400" cy="46482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50500" t="30444" r="27547" b="24223"/>
          <a:stretch/>
        </p:blipFill>
        <p:spPr>
          <a:xfrm>
            <a:off x="5365243" y="2048256"/>
            <a:ext cx="2886456" cy="3352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34000" y="5334000"/>
            <a:ext cx="2276855" cy="1456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642556"/>
            <a:ext cx="552955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Source</a:t>
            </a:r>
            <a:r>
              <a:rPr lang="en-US" sz="800" dirty="0"/>
              <a:t>: http://slideplayer.com/slide/4402010/</a:t>
            </a:r>
          </a:p>
        </p:txBody>
      </p:sp>
    </p:spTree>
    <p:extLst>
      <p:ext uri="{BB962C8B-B14F-4D97-AF65-F5344CB8AC3E}">
        <p14:creationId xmlns:p14="http://schemas.microsoft.com/office/powerpoint/2010/main" val="187475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</a:t>
            </a:r>
            <a:r>
              <a:rPr lang="en-US" dirty="0" err="1" smtClean="0"/>
              <a:t>randomForest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****INSERT LINK TO TREE MODEL .RMD FILE****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07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Discuss tree-based modeling as it relates to soil survey.</a:t>
            </a:r>
          </a:p>
          <a:p>
            <a:pPr lvl="0"/>
            <a:r>
              <a:rPr lang="en-US" sz="2400" dirty="0"/>
              <a:t>Create and evaluate </a:t>
            </a:r>
            <a:r>
              <a:rPr lang="en-US" sz="2400" dirty="0" smtClean="0"/>
              <a:t>classification and regression tree (CART) </a:t>
            </a:r>
            <a:r>
              <a:rPr lang="en-US" sz="2400" dirty="0"/>
              <a:t>and Random Forest models in R.</a:t>
            </a:r>
          </a:p>
          <a:p>
            <a:pPr lvl="0"/>
            <a:r>
              <a:rPr lang="en-US" sz="2400" dirty="0"/>
              <a:t>Interpolate tree-based models in R to a raster output.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79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- </a:t>
            </a:r>
            <a:r>
              <a:rPr lang="en-US" dirty="0" err="1" smtClean="0"/>
              <a:t>randomForest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435596" cy="435133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i="1" dirty="0" err="1" smtClean="0">
                <a:cs typeface="Times New Roman" panose="02020603050405020304" pitchFamily="18" charset="0"/>
              </a:rPr>
              <a:t>randomForest</a:t>
            </a:r>
            <a:r>
              <a:rPr lang="en-US" sz="2400" b="1" i="1" dirty="0" smtClean="0">
                <a:cs typeface="Times New Roman" panose="02020603050405020304" pitchFamily="18" charset="0"/>
              </a:rPr>
              <a:t>(formula, data, importance)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cs typeface="Times New Roman" panose="02020603050405020304" pitchFamily="18" charset="0"/>
              </a:rPr>
              <a:t>formula </a:t>
            </a:r>
            <a:r>
              <a:rPr lang="en-US" sz="2000" dirty="0" smtClean="0">
                <a:cs typeface="Times New Roman" panose="02020603050405020304" pitchFamily="18" charset="0"/>
              </a:rPr>
              <a:t>         response~predictor1+predictor2+predictorx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cs typeface="Times New Roman" panose="02020603050405020304" pitchFamily="18" charset="0"/>
              </a:rPr>
              <a:t>data=</a:t>
            </a:r>
            <a:r>
              <a:rPr lang="en-US" sz="2000" dirty="0"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cs typeface="Times New Roman" panose="02020603050405020304" pitchFamily="18" charset="0"/>
              </a:rPr>
              <a:t>            specifies </a:t>
            </a:r>
            <a:r>
              <a:rPr lang="en-US" sz="2000" dirty="0">
                <a:cs typeface="Times New Roman" panose="02020603050405020304" pitchFamily="18" charset="0"/>
              </a:rPr>
              <a:t>the </a:t>
            </a:r>
            <a:r>
              <a:rPr lang="en-US" sz="2000" dirty="0" smtClean="0">
                <a:cs typeface="Times New Roman" panose="02020603050405020304" pitchFamily="18" charset="0"/>
              </a:rPr>
              <a:t>dataset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err="1" smtClean="0">
                <a:cs typeface="Times New Roman" panose="02020603050405020304" pitchFamily="18" charset="0"/>
              </a:rPr>
              <a:t>mtry</a:t>
            </a:r>
            <a:r>
              <a:rPr lang="en-US" sz="2000" b="1" dirty="0" smtClean="0">
                <a:cs typeface="Times New Roman" panose="02020603050405020304" pitchFamily="18" charset="0"/>
              </a:rPr>
              <a:t>=             </a:t>
            </a:r>
            <a:r>
              <a:rPr lang="en-US" sz="2000" dirty="0" smtClean="0">
                <a:cs typeface="Times New Roman" panose="02020603050405020304" pitchFamily="18" charset="0"/>
              </a:rPr>
              <a:t>number of randomly sampled variables at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cs typeface="Times New Roman" panose="02020603050405020304" pitchFamily="18" charset="0"/>
              </a:rPr>
              <a:t>                        each node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err="1" smtClean="0">
                <a:cs typeface="Times New Roman" panose="02020603050405020304" pitchFamily="18" charset="0"/>
              </a:rPr>
              <a:t>ntree</a:t>
            </a:r>
            <a:r>
              <a:rPr lang="en-US" sz="2000" b="1" dirty="0" smtClean="0">
                <a:cs typeface="Times New Roman" panose="02020603050405020304" pitchFamily="18" charset="0"/>
              </a:rPr>
              <a:t>=            </a:t>
            </a:r>
            <a:r>
              <a:rPr lang="en-US" sz="2000" dirty="0" smtClean="0">
                <a:cs typeface="Times New Roman" panose="02020603050405020304" pitchFamily="18" charset="0"/>
              </a:rPr>
              <a:t>number of trees to grow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cs typeface="Times New Roman" panose="02020603050405020304" pitchFamily="18" charset="0"/>
              </a:rPr>
              <a:t>importance= </a:t>
            </a:r>
            <a:r>
              <a:rPr lang="en-US" sz="2000" dirty="0" smtClean="0">
                <a:cs typeface="Times New Roman" panose="02020603050405020304" pitchFamily="18" charset="0"/>
              </a:rPr>
              <a:t>if TRUE, allows user to examine variable   	            importance</a:t>
            </a:r>
            <a:endParaRPr lang="en-US" sz="2200" b="1" dirty="0"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134628"/>
              </p:ext>
            </p:extLst>
          </p:nvPr>
        </p:nvGraphicFramePr>
        <p:xfrm>
          <a:off x="1006085" y="2438400"/>
          <a:ext cx="7209799" cy="2590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6913"/>
                <a:gridCol w="5242886"/>
              </a:tblGrid>
              <a:tr h="544286">
                <a:tc>
                  <a:txBody>
                    <a:bodyPr/>
                    <a:lstStyle/>
                    <a:p>
                      <a:r>
                        <a:rPr lang="en-US" sz="1900" b="1" dirty="0" err="1" smtClean="0"/>
                        <a:t>varImpPlot</a:t>
                      </a:r>
                      <a:r>
                        <a:rPr lang="en-US" sz="1900" b="1" dirty="0" smtClean="0"/>
                        <a:t> ( )</a:t>
                      </a:r>
                      <a:endParaRPr lang="en-US" sz="19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+mn-lt"/>
                        </a:rPr>
                        <a:t>variable importance</a:t>
                      </a:r>
                      <a:r>
                        <a:rPr lang="en-US" sz="1900" baseline="0" dirty="0" smtClean="0">
                          <a:latin typeface="+mn-lt"/>
                        </a:rPr>
                        <a:t> plot</a:t>
                      </a:r>
                      <a:endParaRPr lang="en-US" sz="19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44286">
                <a:tc>
                  <a:txBody>
                    <a:bodyPr/>
                    <a:lstStyle/>
                    <a:p>
                      <a:r>
                        <a:rPr lang="en-US" sz="1900" b="1" dirty="0" smtClean="0">
                          <a:latin typeface="+mn-lt"/>
                        </a:rPr>
                        <a:t>importance ( )</a:t>
                      </a:r>
                      <a:endParaRPr lang="en-US" sz="19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+mn-lt"/>
                        </a:rPr>
                        <a:t>variable importance</a:t>
                      </a:r>
                      <a:r>
                        <a:rPr lang="en-US" sz="1900" baseline="0" dirty="0" smtClean="0">
                          <a:latin typeface="+mn-lt"/>
                        </a:rPr>
                        <a:t> statistics</a:t>
                      </a:r>
                      <a:endParaRPr lang="en-US" sz="19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57943">
                <a:tc>
                  <a:txBody>
                    <a:bodyPr/>
                    <a:lstStyle/>
                    <a:p>
                      <a:r>
                        <a:rPr lang="en-US" sz="1900" b="1" dirty="0" smtClean="0">
                          <a:latin typeface="+mn-lt"/>
                        </a:rPr>
                        <a:t>plot ( )</a:t>
                      </a:r>
                      <a:endParaRPr lang="en-US" sz="19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+mn-lt"/>
                        </a:rPr>
                        <a:t>plots </a:t>
                      </a:r>
                      <a:r>
                        <a:rPr lang="en-US" sz="1900" dirty="0" smtClean="0"/>
                        <a:t>out of bag (OOB) error rate versus number of trees</a:t>
                      </a:r>
                      <a:endParaRPr lang="en-US" sz="19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44286">
                <a:tc>
                  <a:txBody>
                    <a:bodyPr/>
                    <a:lstStyle/>
                    <a:p>
                      <a:r>
                        <a:rPr lang="en-US" sz="1900" b="1" dirty="0" smtClean="0">
                          <a:latin typeface="+mn-lt"/>
                        </a:rPr>
                        <a:t>print( )</a:t>
                      </a:r>
                      <a:endParaRPr lang="en-US" sz="19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+mn-lt"/>
                        </a:rPr>
                        <a:t>model</a:t>
                      </a:r>
                      <a:r>
                        <a:rPr lang="en-US" sz="1900" baseline="0" dirty="0" smtClean="0">
                          <a:latin typeface="+mn-lt"/>
                        </a:rPr>
                        <a:t> summary statistics</a:t>
                      </a:r>
                      <a:endParaRPr lang="en-US" sz="19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53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EXERCISE:</a:t>
            </a:r>
            <a:br>
              <a:rPr lang="en-US" dirty="0" smtClean="0"/>
            </a:br>
            <a:r>
              <a:rPr lang="en-US" dirty="0" smtClean="0"/>
              <a:t>Interpolating Tree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****INSERT LINK TO TREE MODEL .RMD FILE****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7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677150" cy="4956176"/>
          </a:xfrm>
        </p:spPr>
        <p:txBody>
          <a:bodyPr>
            <a:normAutofit/>
          </a:bodyPr>
          <a:lstStyle/>
          <a:p>
            <a:r>
              <a:rPr lang="en-US" sz="2200" dirty="0"/>
              <a:t>Tree-based models are </a:t>
            </a:r>
            <a:r>
              <a:rPr lang="en-US" sz="2200" dirty="0" smtClean="0"/>
              <a:t>quick, intuitive, nonparametric</a:t>
            </a:r>
            <a:r>
              <a:rPr lang="en-US" sz="2200" dirty="0"/>
              <a:t>, and are often ideal for exploratory data analysis and prediction</a:t>
            </a:r>
            <a:endParaRPr lang="en-US" sz="2200" dirty="0" smtClean="0"/>
          </a:p>
          <a:p>
            <a:r>
              <a:rPr lang="en-US" sz="2200" dirty="0" smtClean="0"/>
              <a:t>Both </a:t>
            </a:r>
            <a:r>
              <a:rPr lang="en-US" sz="2200" dirty="0" err="1" smtClean="0"/>
              <a:t>rpart</a:t>
            </a:r>
            <a:r>
              <a:rPr lang="en-US" sz="2200" dirty="0" smtClean="0"/>
              <a:t> and </a:t>
            </a:r>
            <a:r>
              <a:rPr lang="en-US" sz="2200" dirty="0" err="1" smtClean="0"/>
              <a:t>randomForest</a:t>
            </a:r>
            <a:r>
              <a:rPr lang="en-US" sz="2200" dirty="0" smtClean="0"/>
              <a:t> </a:t>
            </a:r>
            <a:r>
              <a:rPr lang="en-US" sz="2200" dirty="0"/>
              <a:t>packages </a:t>
            </a:r>
            <a:r>
              <a:rPr lang="en-US" sz="2200" dirty="0" smtClean="0"/>
              <a:t>perform </a:t>
            </a:r>
            <a:r>
              <a:rPr lang="en-US" sz="2200" dirty="0"/>
              <a:t>internal </a:t>
            </a:r>
            <a:r>
              <a:rPr lang="en-US" sz="2200" dirty="0" smtClean="0"/>
              <a:t>validation </a:t>
            </a:r>
            <a:r>
              <a:rPr lang="en-US" sz="2200" dirty="0"/>
              <a:t>(</a:t>
            </a:r>
            <a:r>
              <a:rPr lang="en-US" sz="2200" dirty="0" err="1"/>
              <a:t>rpart</a:t>
            </a:r>
            <a:r>
              <a:rPr lang="en-US" sz="2200" dirty="0"/>
              <a:t>=10-fold cross validation; </a:t>
            </a:r>
            <a:r>
              <a:rPr lang="en-US" sz="2200" dirty="0" err="1"/>
              <a:t>randomForest</a:t>
            </a:r>
            <a:r>
              <a:rPr lang="en-US" sz="2200" dirty="0"/>
              <a:t>=OOB error estimates) </a:t>
            </a:r>
            <a:endParaRPr lang="en-US" sz="2200" dirty="0" smtClean="0"/>
          </a:p>
          <a:p>
            <a:r>
              <a:rPr lang="en-US" sz="2200" dirty="0"/>
              <a:t>In general, tree-based models are robust against multicollinearity and low n, high p datasets</a:t>
            </a:r>
          </a:p>
          <a:p>
            <a:r>
              <a:rPr lang="en-US" sz="2200" dirty="0" smtClean="0"/>
              <a:t>Caveats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Outliers (model stability and over-fitting)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Model parameters (pruning for </a:t>
            </a:r>
            <a:r>
              <a:rPr lang="en-US" sz="2000" dirty="0" err="1" smtClean="0"/>
              <a:t>rpart</a:t>
            </a:r>
            <a:r>
              <a:rPr lang="en-US" sz="2000" dirty="0" smtClean="0"/>
              <a:t>; </a:t>
            </a:r>
            <a:r>
              <a:rPr lang="en-US" sz="2000" dirty="0" err="1" smtClean="0"/>
              <a:t>ntree</a:t>
            </a:r>
            <a:r>
              <a:rPr lang="en-US" sz="2000" dirty="0" smtClean="0"/>
              <a:t> and </a:t>
            </a:r>
            <a:r>
              <a:rPr lang="en-US" sz="2000" dirty="0" err="1" smtClean="0"/>
              <a:t>mtry</a:t>
            </a:r>
            <a:r>
              <a:rPr lang="en-US" sz="2000" dirty="0" smtClean="0"/>
              <a:t> for </a:t>
            </a:r>
            <a:r>
              <a:rPr lang="en-US" sz="2000" dirty="0" err="1" smtClean="0"/>
              <a:t>randomForest</a:t>
            </a:r>
            <a:r>
              <a:rPr lang="en-US" sz="2000" dirty="0" smtClean="0"/>
              <a:t>)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51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Remember…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 smtClean="0"/>
              <a:t>“The </a:t>
            </a:r>
            <a:r>
              <a:rPr lang="en-US" sz="2200" dirty="0"/>
              <a:t>combination of some data and an aching desire for an answer does not ensure that a reasonable answer can be extracted from a given body of data</a:t>
            </a:r>
            <a:r>
              <a:rPr lang="en-US" sz="2200" dirty="0" smtClean="0"/>
              <a:t>.”</a:t>
            </a:r>
          </a:p>
          <a:p>
            <a:pPr marL="0" indent="0">
              <a:buNone/>
            </a:pPr>
            <a:r>
              <a:rPr lang="en-US" dirty="0" smtClean="0"/>
              <a:t> –John Tukey </a:t>
            </a:r>
            <a:endParaRPr lang="en-US" dirty="0"/>
          </a:p>
        </p:txBody>
      </p:sp>
      <p:pic>
        <p:nvPicPr>
          <p:cNvPr id="1026" name="Picture 2" descr="File:John Tuke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664" y="3226037"/>
            <a:ext cx="2552700" cy="3105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104132" y="6331187"/>
            <a:ext cx="26837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http://www.amstat.org/about/statisticiansinhistory/index.cfm?fuseaction=biosinfo&amp;BioID=14</a:t>
            </a:r>
          </a:p>
        </p:txBody>
      </p:sp>
    </p:spTree>
    <p:extLst>
      <p:ext uri="{BB962C8B-B14F-4D97-AF65-F5344CB8AC3E}">
        <p14:creationId xmlns:p14="http://schemas.microsoft.com/office/powerpoint/2010/main" val="106677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Decision Tree?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Instead of fitting a model to the data, a decision tree model </a:t>
            </a:r>
            <a:r>
              <a:rPr lang="en-US" sz="2200" u="sng" dirty="0" smtClean="0"/>
              <a:t>recursively partitions </a:t>
            </a:r>
            <a:r>
              <a:rPr lang="en-US" sz="2200" dirty="0" smtClean="0"/>
              <a:t>the data into </a:t>
            </a:r>
            <a:r>
              <a:rPr lang="en-US" sz="2200" u="sng" dirty="0" smtClean="0"/>
              <a:t>increasingly homogenous </a:t>
            </a:r>
            <a:r>
              <a:rPr lang="en-US" sz="2200" dirty="0" smtClean="0"/>
              <a:t>groups based on values that </a:t>
            </a:r>
            <a:r>
              <a:rPr lang="en-US" sz="2200" u="sng" dirty="0" smtClean="0"/>
              <a:t>minimize a loss function </a:t>
            </a:r>
            <a:r>
              <a:rPr lang="en-US" sz="2200" dirty="0" smtClean="0"/>
              <a:t>(such as Sum of Squared Errors (SSE)) </a:t>
            </a:r>
            <a:r>
              <a:rPr lang="en-US" sz="1800" dirty="0" smtClean="0"/>
              <a:t>(McBratney et al., 2003)</a:t>
            </a:r>
            <a:r>
              <a:rPr lang="en-US" sz="2400" dirty="0" smtClean="0"/>
              <a:t>.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 descr="dt re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618843"/>
            <a:ext cx="4610100" cy="284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202872" y="6642556"/>
            <a:ext cx="38619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http://www2.cs.uregina.ca/~dbd/cs831/notes/ml/dtrees/4_dtrees1.html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0" y="6107159"/>
            <a:ext cx="1752600" cy="39188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Terminal Node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86300" y="6107159"/>
            <a:ext cx="1752600" cy="39188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Terminal Node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58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200" y="1905000"/>
            <a:ext cx="1371600" cy="612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Argillic Horizon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>
            <a:endCxn id="29" idx="0"/>
          </p:cNvCxnSpPr>
          <p:nvPr/>
        </p:nvCxnSpPr>
        <p:spPr>
          <a:xfrm flipH="1">
            <a:off x="2438400" y="2510455"/>
            <a:ext cx="1333500" cy="1102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10" idx="0"/>
          </p:cNvCxnSpPr>
          <p:nvPr/>
        </p:nvCxnSpPr>
        <p:spPr>
          <a:xfrm>
            <a:off x="4519741" y="2510455"/>
            <a:ext cx="1500059" cy="1102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43731" y="2811435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335084" y="2811631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Yes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334000" y="3612536"/>
            <a:ext cx="1371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Base Saturation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352918" y="4476074"/>
            <a:ext cx="7620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81800" y="4719517"/>
            <a:ext cx="643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&gt;</a:t>
            </a:r>
            <a:r>
              <a:rPr lang="en-US" sz="1600" dirty="0" smtClean="0"/>
              <a:t>35%</a:t>
            </a:r>
            <a:endParaRPr lang="en-US" sz="1600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061449" y="4469369"/>
            <a:ext cx="7620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51849" y="5413657"/>
            <a:ext cx="1371600" cy="612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Ultisols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52918" y="5413657"/>
            <a:ext cx="1371600" cy="612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Alfisols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88438" y="4716155"/>
            <a:ext cx="643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&lt;35%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1752600" y="3612536"/>
            <a:ext cx="1371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Dominant Vegetation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2771518" y="4476074"/>
            <a:ext cx="7620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52518" y="4716155"/>
            <a:ext cx="1382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Conifer, Mixed</a:t>
            </a:r>
            <a:endParaRPr lang="en-US" sz="1600" dirty="0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1480049" y="4469369"/>
            <a:ext cx="7620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84404" y="5407344"/>
            <a:ext cx="1371600" cy="612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Inceptisols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771518" y="5413657"/>
            <a:ext cx="1371600" cy="612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Spodosols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1052" y="4716155"/>
            <a:ext cx="1058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Hardwood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87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Tree-based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Closely resemble human reasoning</a:t>
            </a:r>
          </a:p>
          <a:p>
            <a:r>
              <a:rPr lang="en-US" sz="2400" dirty="0" smtClean="0"/>
              <a:t>Quick to execute</a:t>
            </a:r>
          </a:p>
          <a:p>
            <a:r>
              <a:rPr lang="en-US" sz="2400" dirty="0" smtClean="0"/>
              <a:t>Do not assume or require normality</a:t>
            </a:r>
          </a:p>
          <a:p>
            <a:r>
              <a:rPr lang="en-US" sz="2400" dirty="0" smtClean="0"/>
              <a:t>Can handle categorical AND </a:t>
            </a:r>
            <a:r>
              <a:rPr lang="en-US" sz="2400" dirty="0"/>
              <a:t>continuous data</a:t>
            </a:r>
          </a:p>
          <a:p>
            <a:r>
              <a:rPr lang="en-US" sz="2400" dirty="0" smtClean="0"/>
              <a:t>Offer readily interpretable results, often including graphical and tabular outputs</a:t>
            </a:r>
          </a:p>
          <a:p>
            <a:r>
              <a:rPr lang="en-US" sz="2400" dirty="0"/>
              <a:t>Can be used </a:t>
            </a:r>
            <a:r>
              <a:rPr lang="en-US" sz="2400" dirty="0" smtClean="0"/>
              <a:t>for classification OR regression</a:t>
            </a:r>
          </a:p>
          <a:p>
            <a:r>
              <a:rPr lang="en-US" sz="2400" dirty="0"/>
              <a:t>Can handle missing </a:t>
            </a:r>
            <a:r>
              <a:rPr lang="en-US" sz="2400" dirty="0" smtClean="0"/>
              <a:t>values</a:t>
            </a:r>
          </a:p>
          <a:p>
            <a:r>
              <a:rPr lang="en-US" sz="2400" dirty="0" smtClean="0"/>
              <a:t>Can be used for exploratory data analysis AND prediction</a:t>
            </a:r>
          </a:p>
        </p:txBody>
      </p:sp>
    </p:spTree>
    <p:extLst>
      <p:ext uri="{BB962C8B-B14F-4D97-AF65-F5344CB8AC3E}">
        <p14:creationId xmlns:p14="http://schemas.microsoft.com/office/powerpoint/2010/main" val="280083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Two Most Common Tree-based Models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sz="2200" u="sng" dirty="0" smtClean="0"/>
              <a:t>Recursive Partitioning  (</a:t>
            </a:r>
            <a:r>
              <a:rPr lang="en-GB" altLang="en-US" sz="2200" i="1" u="sng" dirty="0" err="1" smtClean="0"/>
              <a:t>rpart</a:t>
            </a:r>
            <a:r>
              <a:rPr lang="en-GB" altLang="en-US" sz="2200" u="sng" dirty="0" smtClean="0"/>
              <a:t>)</a:t>
            </a:r>
          </a:p>
          <a:p>
            <a:pPr marL="457200" lvl="1" indent="0">
              <a:buNone/>
            </a:pPr>
            <a:r>
              <a:rPr lang="en-GB" altLang="en-US" sz="2200" dirty="0" smtClean="0"/>
              <a:t>Produces a regression or classification tree based on   </a:t>
            </a:r>
          </a:p>
          <a:p>
            <a:pPr marL="457200" lvl="1" indent="0">
              <a:buNone/>
            </a:pPr>
            <a:r>
              <a:rPr lang="en-GB" altLang="en-US" sz="2200" dirty="0" smtClean="0"/>
              <a:t>recursive binary splits that </a:t>
            </a:r>
            <a:r>
              <a:rPr lang="en-US" altLang="en-US" sz="2200" dirty="0"/>
              <a:t>maximize homogeneity and </a:t>
            </a:r>
            <a:r>
              <a:rPr lang="en-US" altLang="en-US" sz="2200" dirty="0" smtClean="0"/>
              <a:t>   </a:t>
            </a:r>
          </a:p>
          <a:p>
            <a:pPr marL="457200" lvl="1" indent="0">
              <a:buNone/>
            </a:pPr>
            <a:r>
              <a:rPr lang="en-US" altLang="en-US" sz="2200" dirty="0" smtClean="0"/>
              <a:t>minimize </a:t>
            </a:r>
            <a:r>
              <a:rPr lang="en-US" altLang="en-US" sz="2200" dirty="0"/>
              <a:t>impurity.</a:t>
            </a:r>
            <a:endParaRPr lang="en-GB" altLang="en-US" sz="2200" dirty="0" smtClean="0"/>
          </a:p>
          <a:p>
            <a:pPr marL="0" indent="0">
              <a:buNone/>
            </a:pPr>
            <a:r>
              <a:rPr lang="en-GB" sz="2200" u="sng" dirty="0" smtClean="0"/>
              <a:t>Random Forest (</a:t>
            </a:r>
            <a:r>
              <a:rPr lang="en-GB" sz="2200" i="1" u="sng" dirty="0" err="1" smtClean="0"/>
              <a:t>randomForest</a:t>
            </a:r>
            <a:r>
              <a:rPr lang="en-GB" sz="2200" u="sng" dirty="0" smtClean="0"/>
              <a:t>)</a:t>
            </a:r>
          </a:p>
          <a:p>
            <a:pPr marL="457200" lvl="1" indent="0">
              <a:buNone/>
            </a:pPr>
            <a:r>
              <a:rPr lang="en-GB" sz="2200" dirty="0" smtClean="0"/>
              <a:t>An ensemble of independent trees that are built using a random </a:t>
            </a:r>
            <a:r>
              <a:rPr lang="en-US" sz="2200" dirty="0" smtClean="0"/>
              <a:t>subset of predictors AND observations at each node.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3898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46404" y="152400"/>
            <a:ext cx="7269480" cy="1325562"/>
          </a:xfrm>
        </p:spPr>
        <p:txBody>
          <a:bodyPr>
            <a:noAutofit/>
          </a:bodyPr>
          <a:lstStyle/>
          <a:p>
            <a:r>
              <a:rPr lang="en-US" altLang="en-US" dirty="0" err="1" smtClean="0"/>
              <a:t>rpart</a:t>
            </a:r>
            <a:endParaRPr lang="en-US" altLang="en-US" dirty="0"/>
          </a:p>
        </p:txBody>
      </p:sp>
      <p:sp>
        <p:nvSpPr>
          <p:cNvPr id="417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724400"/>
          </a:xfrm>
        </p:spPr>
        <p:txBody>
          <a:bodyPr>
            <a:noAutofit/>
          </a:bodyPr>
          <a:lstStyle/>
          <a:p>
            <a:r>
              <a:rPr lang="en-US" altLang="en-US" sz="2200" dirty="0" smtClean="0"/>
              <a:t>Start with all cases at the root node and select the variable/value </a:t>
            </a:r>
            <a:r>
              <a:rPr lang="en-US" altLang="en-US" sz="2200" b="1" dirty="0"/>
              <a:t>(</a:t>
            </a:r>
            <a:r>
              <a:rPr lang="en-US" altLang="en-US" sz="2200" b="1" i="1" dirty="0"/>
              <a:t>X</a:t>
            </a:r>
            <a:r>
              <a:rPr lang="en-US" altLang="en-US" sz="2200" b="1" dirty="0"/>
              <a:t>=</a:t>
            </a:r>
            <a:r>
              <a:rPr lang="en-US" altLang="en-US" sz="2200" b="1" i="1" dirty="0"/>
              <a:t>t</a:t>
            </a:r>
            <a:r>
              <a:rPr lang="en-US" altLang="en-US" sz="2200" b="1" i="1" baseline="-25000" dirty="0"/>
              <a:t>1</a:t>
            </a:r>
            <a:r>
              <a:rPr lang="en-US" altLang="en-US" sz="2200" b="1" dirty="0"/>
              <a:t>)</a:t>
            </a:r>
            <a:r>
              <a:rPr lang="en-US" altLang="en-US" sz="2200" dirty="0"/>
              <a:t> that </a:t>
            </a:r>
            <a:r>
              <a:rPr lang="en-US" altLang="en-US" sz="2200" dirty="0" smtClean="0"/>
              <a:t>best splits the data into homogeneous groups (</a:t>
            </a:r>
            <a:r>
              <a:rPr lang="en-US" altLang="en-US" sz="2200" i="1" dirty="0"/>
              <a:t>sum of squared errors </a:t>
            </a:r>
            <a:r>
              <a:rPr lang="en-US" altLang="en-US" sz="2200" dirty="0"/>
              <a:t>for regression and </a:t>
            </a:r>
            <a:r>
              <a:rPr lang="en-US" altLang="en-US" sz="2200" i="1" dirty="0"/>
              <a:t>entropy</a:t>
            </a:r>
            <a:r>
              <a:rPr lang="en-US" altLang="en-US" sz="2200" dirty="0"/>
              <a:t>,</a:t>
            </a:r>
            <a:r>
              <a:rPr lang="en-US" altLang="en-US" sz="2200" i="1" dirty="0"/>
              <a:t> Gini measure</a:t>
            </a:r>
            <a:r>
              <a:rPr lang="en-US" altLang="en-US" sz="2200" dirty="0" smtClean="0"/>
              <a:t>, or</a:t>
            </a:r>
            <a:r>
              <a:rPr lang="en-US" altLang="en-US" sz="2200" i="1" dirty="0" smtClean="0"/>
              <a:t> </a:t>
            </a:r>
            <a:r>
              <a:rPr lang="en-US" altLang="en-US" sz="2200" dirty="0"/>
              <a:t>“</a:t>
            </a:r>
            <a:r>
              <a:rPr lang="en-US" altLang="en-US" sz="2200" i="1" dirty="0" err="1"/>
              <a:t>twoing</a:t>
            </a:r>
            <a:r>
              <a:rPr lang="en-US" altLang="en-US" sz="2200" dirty="0"/>
              <a:t>” </a:t>
            </a:r>
            <a:r>
              <a:rPr lang="en-US" altLang="en-US" sz="2200" dirty="0" smtClean="0"/>
              <a:t>for classification).</a:t>
            </a:r>
            <a:endParaRPr lang="en-US" altLang="en-US" sz="2200" dirty="0"/>
          </a:p>
          <a:p>
            <a:pPr>
              <a:lnSpc>
                <a:spcPct val="90000"/>
              </a:lnSpc>
            </a:pPr>
            <a:r>
              <a:rPr lang="en-US" altLang="en-US" sz="2200" dirty="0" smtClean="0"/>
              <a:t>If </a:t>
            </a:r>
            <a:r>
              <a:rPr lang="en-US" altLang="en-US" sz="2200" b="1" i="1" dirty="0"/>
              <a:t>X</a:t>
            </a:r>
            <a:r>
              <a:rPr lang="en-US" altLang="en-US" sz="2200" b="1" dirty="0"/>
              <a:t>&lt; </a:t>
            </a:r>
            <a:r>
              <a:rPr lang="en-US" altLang="en-US" sz="2200" b="1" i="1" dirty="0"/>
              <a:t>t</a:t>
            </a:r>
            <a:r>
              <a:rPr lang="en-US" altLang="en-US" sz="2200" b="1" i="1" baseline="-25000" dirty="0"/>
              <a:t>1 </a:t>
            </a:r>
            <a:r>
              <a:rPr lang="en-US" altLang="en-US" sz="2200" dirty="0"/>
              <a:t>then </a:t>
            </a:r>
            <a:r>
              <a:rPr lang="en-US" altLang="en-US" sz="2200" dirty="0" smtClean="0"/>
              <a:t>the </a:t>
            </a:r>
            <a:r>
              <a:rPr lang="en-US" altLang="en-US" sz="2200" dirty="0"/>
              <a:t>data </a:t>
            </a:r>
            <a:r>
              <a:rPr lang="en-US" altLang="en-US" sz="2200" dirty="0" smtClean="0"/>
              <a:t>are sent to </a:t>
            </a:r>
            <a:r>
              <a:rPr lang="en-US" altLang="en-US" sz="2200" dirty="0"/>
              <a:t>the </a:t>
            </a:r>
            <a:r>
              <a:rPr lang="en-US" altLang="en-US" sz="2200" u="sng" dirty="0" smtClean="0"/>
              <a:t>left</a:t>
            </a:r>
            <a:r>
              <a:rPr lang="en-US" altLang="en-US" sz="2200" dirty="0" smtClean="0"/>
              <a:t>; </a:t>
            </a:r>
            <a:r>
              <a:rPr lang="en-US" altLang="en-US" sz="2200" dirty="0"/>
              <a:t>otherwise, </a:t>
            </a:r>
            <a:r>
              <a:rPr lang="en-US" altLang="en-US" sz="2200" dirty="0" smtClean="0"/>
              <a:t>the data are sent </a:t>
            </a:r>
            <a:r>
              <a:rPr lang="en-US" altLang="en-US" sz="2200" dirty="0"/>
              <a:t>to the </a:t>
            </a:r>
            <a:r>
              <a:rPr lang="en-US" altLang="en-US" sz="2200" u="sng" dirty="0" smtClean="0"/>
              <a:t>right</a:t>
            </a:r>
            <a:r>
              <a:rPr lang="en-US" altLang="en-US" sz="2200" dirty="0" smtClean="0"/>
              <a:t>.</a:t>
            </a:r>
          </a:p>
          <a:p>
            <a:r>
              <a:rPr lang="en-US" altLang="en-US" sz="2200" dirty="0" smtClean="0"/>
              <a:t>Repeat this process until the objective is met.</a:t>
            </a:r>
          </a:p>
          <a:p>
            <a:pPr>
              <a:lnSpc>
                <a:spcPct val="90000"/>
              </a:lnSpc>
            </a:pPr>
            <a:r>
              <a:rPr lang="en-US" altLang="en-US" sz="2200" dirty="0" smtClean="0"/>
              <a:t>Comments: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000" dirty="0"/>
              <a:t>O</a:t>
            </a:r>
            <a:r>
              <a:rPr lang="en-US" altLang="en-US" sz="2000" dirty="0" smtClean="0"/>
              <a:t>nce the cases are split, they are never rejoined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000" dirty="0" smtClean="0"/>
              <a:t>A given variable can be used multiple times in a tree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000" dirty="0" smtClean="0"/>
              <a:t>Pruning may be necessary to reduce over-fitting</a:t>
            </a:r>
          </a:p>
          <a:p>
            <a:pPr marL="914400" lvl="2" indent="0">
              <a:buNone/>
            </a:pPr>
            <a:r>
              <a:rPr lang="en-US" altLang="en-US" sz="2200" dirty="0"/>
              <a:t> </a:t>
            </a:r>
            <a:r>
              <a:rPr lang="en-US" altLang="en-US" sz="2200" dirty="0" smtClean="0"/>
              <a:t>     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43919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</a:t>
            </a:r>
            <a:r>
              <a:rPr lang="en-US" dirty="0" err="1" smtClean="0"/>
              <a:t>rpart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****INSERT LINK TO TREE MODEL .RMD FILE****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3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- </a:t>
            </a:r>
            <a:r>
              <a:rPr lang="en-US" dirty="0" err="1" smtClean="0"/>
              <a:t>rpart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435596" cy="435133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i="1" dirty="0" err="1" smtClean="0">
                <a:cs typeface="Times New Roman" panose="02020603050405020304" pitchFamily="18" charset="0"/>
              </a:rPr>
              <a:t>rpart</a:t>
            </a:r>
            <a:r>
              <a:rPr lang="en-US" sz="2400" b="1" i="1" dirty="0" smtClean="0">
                <a:cs typeface="Times New Roman" panose="02020603050405020304" pitchFamily="18" charset="0"/>
              </a:rPr>
              <a:t>(formula, data, method, control)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cs typeface="Times New Roman" panose="02020603050405020304" pitchFamily="18" charset="0"/>
              </a:rPr>
              <a:t>formula </a:t>
            </a:r>
            <a:r>
              <a:rPr lang="en-US" sz="2000" dirty="0" smtClean="0">
                <a:cs typeface="Times New Roman" panose="02020603050405020304" pitchFamily="18" charset="0"/>
              </a:rPr>
              <a:t>    response~predictor1+predictor2+predictorx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cs typeface="Times New Roman" panose="02020603050405020304" pitchFamily="18" charset="0"/>
              </a:rPr>
              <a:t>data=</a:t>
            </a:r>
            <a:r>
              <a:rPr lang="en-US" sz="2000" dirty="0"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cs typeface="Times New Roman" panose="02020603050405020304" pitchFamily="18" charset="0"/>
              </a:rPr>
              <a:t>       specifies </a:t>
            </a:r>
            <a:r>
              <a:rPr lang="en-US" sz="2000" dirty="0">
                <a:cs typeface="Times New Roman" panose="02020603050405020304" pitchFamily="18" charset="0"/>
              </a:rPr>
              <a:t>the </a:t>
            </a:r>
            <a:r>
              <a:rPr lang="en-US" sz="2000" dirty="0" smtClean="0">
                <a:cs typeface="Times New Roman" panose="02020603050405020304" pitchFamily="18" charset="0"/>
              </a:rPr>
              <a:t>dataset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cs typeface="Times New Roman" panose="02020603050405020304" pitchFamily="18" charset="0"/>
              </a:rPr>
              <a:t>m</a:t>
            </a:r>
            <a:r>
              <a:rPr lang="en-US" sz="2000" b="1" dirty="0" smtClean="0">
                <a:cs typeface="Times New Roman" panose="02020603050405020304" pitchFamily="18" charset="0"/>
              </a:rPr>
              <a:t>ethod=    “</a:t>
            </a:r>
            <a:r>
              <a:rPr lang="en-US" sz="2000" b="1" dirty="0">
                <a:cs typeface="Times New Roman" panose="02020603050405020304" pitchFamily="18" charset="0"/>
              </a:rPr>
              <a:t>class” </a:t>
            </a:r>
            <a:r>
              <a:rPr lang="en-US" sz="2000" dirty="0">
                <a:cs typeface="Times New Roman" panose="02020603050405020304" pitchFamily="18" charset="0"/>
              </a:rPr>
              <a:t>for classification tree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cs typeface="Times New Roman" panose="02020603050405020304" pitchFamily="18" charset="0"/>
              </a:rPr>
              <a:t>                   “</a:t>
            </a:r>
            <a:r>
              <a:rPr lang="en-US" sz="2000" b="1" dirty="0" err="1">
                <a:cs typeface="Times New Roman" panose="02020603050405020304" pitchFamily="18" charset="0"/>
              </a:rPr>
              <a:t>anova</a:t>
            </a:r>
            <a:r>
              <a:rPr lang="en-US" sz="2000" b="1" dirty="0">
                <a:cs typeface="Times New Roman" panose="02020603050405020304" pitchFamily="18" charset="0"/>
              </a:rPr>
              <a:t>” </a:t>
            </a:r>
            <a:r>
              <a:rPr lang="en-US" sz="2000" dirty="0">
                <a:cs typeface="Times New Roman" panose="02020603050405020304" pitchFamily="18" charset="0"/>
              </a:rPr>
              <a:t>for regression tree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cs typeface="Times New Roman" panose="02020603050405020304" pitchFamily="18" charset="0"/>
              </a:rPr>
              <a:t>control=</a:t>
            </a:r>
            <a:r>
              <a:rPr lang="en-US" sz="2000" dirty="0" smtClean="0">
                <a:cs typeface="Times New Roman" panose="02020603050405020304" pitchFamily="18" charset="0"/>
              </a:rPr>
              <a:t>    optional </a:t>
            </a:r>
            <a:r>
              <a:rPr lang="en-US" sz="2000" dirty="0">
                <a:cs typeface="Times New Roman" panose="02020603050405020304" pitchFamily="18" charset="0"/>
              </a:rPr>
              <a:t>parameters for controlling tree growth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143608"/>
              </p:ext>
            </p:extLst>
          </p:nvPr>
        </p:nvGraphicFramePr>
        <p:xfrm>
          <a:off x="899651" y="2438400"/>
          <a:ext cx="7316233" cy="24210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3111"/>
                <a:gridCol w="5483122"/>
              </a:tblGrid>
              <a:tr h="291690">
                <a:tc>
                  <a:txBody>
                    <a:bodyPr/>
                    <a:lstStyle/>
                    <a:p>
                      <a:r>
                        <a:rPr lang="en-US" sz="1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printcp</a:t>
                      </a:r>
                      <a:r>
                        <a:rPr lang="en-US" sz="1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 )</a:t>
                      </a:r>
                      <a:endParaRPr lang="en-US" sz="1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displays complexity</a:t>
                      </a:r>
                      <a:r>
                        <a:rPr lang="en-US" sz="1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parameter (</a:t>
                      </a:r>
                      <a:r>
                        <a:rPr lang="en-US" sz="1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cp</a:t>
                      </a:r>
                      <a:r>
                        <a:rPr lang="en-US" sz="1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 table</a:t>
                      </a:r>
                      <a:endParaRPr lang="en-US" sz="1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1690">
                <a:tc>
                  <a:txBody>
                    <a:bodyPr/>
                    <a:lstStyle/>
                    <a:p>
                      <a:r>
                        <a:rPr lang="en-US" sz="1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plotcp</a:t>
                      </a:r>
                      <a:r>
                        <a:rPr lang="en-US" sz="1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( )</a:t>
                      </a:r>
                      <a:endParaRPr lang="en-US" sz="1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plots cross-validation</a:t>
                      </a:r>
                      <a:r>
                        <a:rPr lang="en-US" sz="1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results</a:t>
                      </a:r>
                      <a:endParaRPr lang="en-US" sz="1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16067">
                <a:tc>
                  <a:txBody>
                    <a:bodyPr/>
                    <a:lstStyle/>
                    <a:p>
                      <a:r>
                        <a:rPr lang="en-US" sz="1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summary ( )</a:t>
                      </a:r>
                      <a:endParaRPr lang="en-US" sz="1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detailed results including</a:t>
                      </a:r>
                      <a:r>
                        <a:rPr lang="en-US" sz="1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surrogate splits</a:t>
                      </a:r>
                      <a:endParaRPr lang="en-US" sz="1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1690">
                <a:tc>
                  <a:txBody>
                    <a:bodyPr/>
                    <a:lstStyle/>
                    <a:p>
                      <a:r>
                        <a:rPr lang="en-US" sz="1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plot ( )</a:t>
                      </a:r>
                      <a:endParaRPr lang="en-US" sz="1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plots the</a:t>
                      </a:r>
                      <a:r>
                        <a:rPr lang="en-US" sz="1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decision tree</a:t>
                      </a:r>
                      <a:endParaRPr lang="en-US" sz="1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1690">
                <a:tc>
                  <a:txBody>
                    <a:bodyPr/>
                    <a:lstStyle/>
                    <a:p>
                      <a:r>
                        <a:rPr lang="en-US" sz="1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text ( )</a:t>
                      </a:r>
                      <a:endParaRPr lang="en-US" sz="1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labels the decision tree plot</a:t>
                      </a:r>
                      <a:endParaRPr lang="en-US" sz="1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1690">
                <a:tc>
                  <a:txBody>
                    <a:bodyPr/>
                    <a:lstStyle/>
                    <a:p>
                      <a:r>
                        <a:rPr lang="en-US" sz="1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prune</a:t>
                      </a:r>
                      <a:r>
                        <a:rPr lang="en-US" sz="19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( )</a:t>
                      </a:r>
                      <a:endParaRPr lang="en-US" sz="1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snips off the least important splits using </a:t>
                      </a:r>
                      <a:r>
                        <a:rPr lang="en-US" sz="19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cp</a:t>
                      </a:r>
                      <a:endParaRPr lang="en-US" sz="1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67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9036</TotalTime>
  <Words>1042</Words>
  <Application>Microsoft Office PowerPoint</Application>
  <PresentationFormat>On-screen Show (4:3)</PresentationFormat>
  <Paragraphs>164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Century Schoolbook</vt:lpstr>
      <vt:lpstr>Courier New</vt:lpstr>
      <vt:lpstr>Times New Roman</vt:lpstr>
      <vt:lpstr>Wingdings 2</vt:lpstr>
      <vt:lpstr>View</vt:lpstr>
      <vt:lpstr>Tree-based Models</vt:lpstr>
      <vt:lpstr>Objectives</vt:lpstr>
      <vt:lpstr>What is a Decision Tree?</vt:lpstr>
      <vt:lpstr>Example</vt:lpstr>
      <vt:lpstr>Advantages of Tree-based Models</vt:lpstr>
      <vt:lpstr>Two Most Common Tree-based Models in R</vt:lpstr>
      <vt:lpstr>rpart</vt:lpstr>
      <vt:lpstr>EXERCISE: rpart</vt:lpstr>
      <vt:lpstr>Summary - rpart</vt:lpstr>
      <vt:lpstr>Random Forest</vt:lpstr>
      <vt:lpstr>Variable Importance</vt:lpstr>
      <vt:lpstr>Variable Importance: Regression</vt:lpstr>
      <vt:lpstr>Regression Terms</vt:lpstr>
      <vt:lpstr>Classification Terms</vt:lpstr>
      <vt:lpstr>Classification Terms – Confusion Matrix</vt:lpstr>
      <vt:lpstr>Omission Error</vt:lpstr>
      <vt:lpstr>Commission Error</vt:lpstr>
      <vt:lpstr>Overall Accuracy</vt:lpstr>
      <vt:lpstr>EXERCISE: randomForest</vt:lpstr>
      <vt:lpstr>Summary - randomForest</vt:lpstr>
      <vt:lpstr>EXERCISE: Interpolating Tree Models</vt:lpstr>
      <vt:lpstr>Summary</vt:lpstr>
      <vt:lpstr>Always Remember…</vt:lpstr>
    </vt:vector>
  </TitlesOfParts>
  <Company>USDA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Tree_models</dc:title>
  <dc:creator>KY</dc:creator>
  <cp:lastModifiedBy>Katey Yoast</cp:lastModifiedBy>
  <cp:revision>160</cp:revision>
  <dcterms:created xsi:type="dcterms:W3CDTF">2014-07-22T17:36:19Z</dcterms:created>
  <dcterms:modified xsi:type="dcterms:W3CDTF">2016-01-20T20:24:09Z</dcterms:modified>
</cp:coreProperties>
</file>