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87" r:id="rId3"/>
    <p:sldId id="286" r:id="rId4"/>
    <p:sldId id="285" r:id="rId5"/>
    <p:sldId id="284" r:id="rId6"/>
    <p:sldId id="283" r:id="rId7"/>
    <p:sldId id="282" r:id="rId8"/>
    <p:sldId id="290" r:id="rId9"/>
    <p:sldId id="297" r:id="rId10"/>
    <p:sldId id="289" r:id="rId11"/>
    <p:sldId id="295" r:id="rId12"/>
    <p:sldId id="300" r:id="rId13"/>
    <p:sldId id="294" r:id="rId14"/>
    <p:sldId id="291" r:id="rId15"/>
    <p:sldId id="298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922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ss-tech/stats_for_soil_survey/tree/master/presentations/3_sampling/sampling_cLHS_example/clhs_script_test.tx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7491"/>
            <a:ext cx="5943600" cy="460676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09252" y="6018743"/>
            <a:ext cx="5943600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An example from the Republic of Haiti</a:t>
            </a:r>
          </a:p>
        </p:txBody>
      </p:sp>
    </p:spTree>
    <p:extLst>
      <p:ext uri="{BB962C8B-B14F-4D97-AF65-F5344CB8AC3E}">
        <p14:creationId xmlns:p14="http://schemas.microsoft.com/office/powerpoint/2010/main" val="203223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Sample of the attribute table of point file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An example shapefile named </a:t>
            </a:r>
            <a:r>
              <a:rPr lang="en-US" sz="2800" dirty="0"/>
              <a:t>“points_35m</a:t>
            </a:r>
            <a:r>
              <a:rPr lang="en-US" sz="2800" dirty="0" smtClean="0"/>
              <a:t>.*”, that is the result of all previous steps is available for your use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94466"/>
            <a:ext cx="3266010" cy="2891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872734"/>
            <a:ext cx="399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Slope gradient, curvature, wetness index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2235431"/>
            <a:ext cx="628650" cy="65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235431"/>
            <a:ext cx="543990" cy="58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2242066"/>
            <a:ext cx="457200" cy="577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1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attribute table of point </a:t>
            </a:r>
            <a:r>
              <a:rPr lang="en-US" sz="2800" dirty="0"/>
              <a:t>file in </a:t>
            </a:r>
            <a:r>
              <a:rPr lang="en-US" sz="2800" dirty="0" smtClean="0"/>
              <a:t>ArcGIS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Sort </a:t>
            </a:r>
            <a:r>
              <a:rPr lang="en-US" sz="2800" dirty="0"/>
              <a:t>by </a:t>
            </a:r>
            <a:r>
              <a:rPr lang="en-US" sz="2800" dirty="0" smtClean="0"/>
              <a:t>POINTID                                                                                                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Hide </a:t>
            </a:r>
            <a:r>
              <a:rPr lang="en-US" sz="2800" dirty="0"/>
              <a:t>all </a:t>
            </a:r>
            <a:r>
              <a:rPr lang="en-US" sz="2800" dirty="0" smtClean="0"/>
              <a:t>data </a:t>
            </a:r>
            <a:r>
              <a:rPr lang="en-US" sz="2800" dirty="0"/>
              <a:t>fields </a:t>
            </a:r>
            <a:r>
              <a:rPr lang="en-US" sz="2800" dirty="0" smtClean="0"/>
              <a:t>except </a:t>
            </a:r>
            <a:r>
              <a:rPr lang="en-US" sz="2800" dirty="0"/>
              <a:t>slope gradient, slope curvature, and wetness </a:t>
            </a:r>
            <a:r>
              <a:rPr lang="en-US" sz="2800" dirty="0" smtClean="0"/>
              <a:t>index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590800"/>
            <a:ext cx="5191721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2" y="4876800"/>
            <a:ext cx="3623188" cy="15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Export </a:t>
            </a:r>
            <a:r>
              <a:rPr lang="en-US" sz="2800" dirty="0"/>
              <a:t>as a text </a:t>
            </a:r>
            <a:r>
              <a:rPr lang="en-US" sz="2800" dirty="0" smtClean="0"/>
              <a:t>file, e.g. “input_clhs.txt”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 This will be </a:t>
            </a:r>
            <a:r>
              <a:rPr lang="en-US" sz="2800" dirty="0"/>
              <a:t>the input file for the cLHS package in </a:t>
            </a:r>
            <a:r>
              <a:rPr lang="en-US" sz="2800" dirty="0" smtClean="0"/>
              <a:t>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and has been supplied as a starting point for this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example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19" y="4419600"/>
            <a:ext cx="5363792" cy="17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4419600" cy="990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2063839"/>
            <a:ext cx="364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Download and run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ample </a:t>
            </a:r>
            <a:r>
              <a:rPr lang="en-US" dirty="0" smtClean="0">
                <a:hlinkClick r:id="rId2"/>
              </a:rPr>
              <a:t>R </a:t>
            </a:r>
            <a:r>
              <a:rPr lang="en-US" dirty="0" smtClean="0">
                <a:hlinkClick r:id="rId2"/>
              </a:rPr>
              <a:t>script </a:t>
            </a:r>
            <a:r>
              <a:rPr lang="en-US" dirty="0" smtClean="0">
                <a:hlinkClick r:id="rId2"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48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53499"/>
            <a:ext cx="5238750" cy="133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" y="1145458"/>
            <a:ext cx="89196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output file in a text editor and edit the column header of the first field to be sure it is named “id” or “ID”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insures that the output file from cLHS can be joined to the original point file </a:t>
            </a:r>
            <a:r>
              <a:rPr lang="en-US" sz="2800" dirty="0" smtClean="0"/>
              <a:t>in </a:t>
            </a:r>
            <a:r>
              <a:rPr lang="en-US" sz="2800" dirty="0"/>
              <a:t>ArcGIS using the POINTID and ID respectively as join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09800" y="1981200"/>
            <a:ext cx="51816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3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10668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“Add XY Coordinates” </a:t>
            </a:r>
            <a:r>
              <a:rPr lang="en-US" sz="2400" dirty="0" smtClean="0"/>
              <a:t>in ArcGIS on </a:t>
            </a:r>
            <a:r>
              <a:rPr lang="en-US" sz="2400" dirty="0"/>
              <a:t>the original point </a:t>
            </a:r>
            <a:r>
              <a:rPr lang="en-US" sz="2400" dirty="0" smtClean="0"/>
              <a:t>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Join the original point file to the cLHS </a:t>
            </a:r>
            <a:r>
              <a:rPr lang="en-US" sz="2400" dirty="0" smtClean="0"/>
              <a:t>output text 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“Make XY Event Layer” in ArcGIS </a:t>
            </a:r>
            <a:r>
              <a:rPr lang="en-US" sz="2400" dirty="0" smtClean="0"/>
              <a:t>on </a:t>
            </a:r>
            <a:r>
              <a:rPr lang="en-US" sz="2400" dirty="0"/>
              <a:t>the table from step #</a:t>
            </a:r>
            <a:r>
              <a:rPr lang="en-US" sz="2400" dirty="0" smtClean="0"/>
              <a:t>2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Convert the Layer </a:t>
            </a:r>
            <a:r>
              <a:rPr lang="en-US" sz="2400" dirty="0" smtClean="0"/>
              <a:t>from step #3 to </a:t>
            </a:r>
            <a:r>
              <a:rPr lang="en-US" sz="2400" dirty="0"/>
              <a:t>a </a:t>
            </a:r>
            <a:r>
              <a:rPr lang="en-US" sz="2400" dirty="0" smtClean="0"/>
              <a:t>feature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Use the file from step </a:t>
            </a:r>
            <a:r>
              <a:rPr lang="en-US" sz="2400" dirty="0" smtClean="0"/>
              <a:t>#4 </a:t>
            </a:r>
            <a:r>
              <a:rPr lang="en-US" sz="2400" dirty="0"/>
              <a:t>as input waypoints </a:t>
            </a:r>
            <a:r>
              <a:rPr lang="en-US" sz="2400" dirty="0" smtClean="0"/>
              <a:t>for use with </a:t>
            </a:r>
            <a:r>
              <a:rPr lang="en-US" sz="2400" dirty="0"/>
              <a:t>a GPS receiver </a:t>
            </a:r>
            <a:r>
              <a:rPr lang="en-US" sz="2400" dirty="0" smtClean="0"/>
              <a:t>to navigate to </a:t>
            </a:r>
            <a:r>
              <a:rPr lang="en-US" sz="2400" dirty="0"/>
              <a:t>samples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852452"/>
            <a:ext cx="5715000" cy="19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02179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project area is ~7,800 acres, largely </a:t>
            </a:r>
            <a:r>
              <a:rPr lang="en-US" sz="2800" dirty="0"/>
              <a:t>in the </a:t>
            </a:r>
            <a:r>
              <a:rPr lang="en-US" sz="2800" dirty="0" err="1"/>
              <a:t>Plaine</a:t>
            </a:r>
            <a:r>
              <a:rPr lang="en-US" sz="2800" dirty="0"/>
              <a:t> du </a:t>
            </a:r>
            <a:r>
              <a:rPr lang="en-US" sz="2800" dirty="0" smtClean="0"/>
              <a:t>Cul-de-Sac region of Haiti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objective is to select representative sample points in support of a soil mapping project </a:t>
            </a:r>
          </a:p>
          <a:p>
            <a:r>
              <a:rPr lang="en-US" sz="2800" dirty="0" smtClean="0"/>
              <a:t>Develop datasets of 150 and 300 samples to support availability of small or large field staff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362200"/>
            <a:ext cx="2057400" cy="2043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362200"/>
            <a:ext cx="2636163" cy="20432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743200" y="3886200"/>
            <a:ext cx="40386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667000" y="3124200"/>
            <a:ext cx="41148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55814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following data layers were selected as strata:</a:t>
            </a:r>
          </a:p>
          <a:p>
            <a:pPr lvl="1"/>
            <a:r>
              <a:rPr lang="en-US" sz="2400" dirty="0" smtClean="0"/>
              <a:t>Slope gradient</a:t>
            </a:r>
          </a:p>
          <a:p>
            <a:pPr lvl="1"/>
            <a:r>
              <a:rPr lang="en-US" sz="2400" dirty="0" smtClean="0"/>
              <a:t>Slope curvature</a:t>
            </a:r>
          </a:p>
          <a:p>
            <a:pPr lvl="1"/>
            <a:r>
              <a:rPr lang="en-US" sz="2400" dirty="0" smtClean="0"/>
              <a:t>Wetness Index </a:t>
            </a:r>
            <a:r>
              <a:rPr lang="en-US" sz="1600" dirty="0" smtClean="0"/>
              <a:t>(aka topographic wetness index, compound topographic index)</a:t>
            </a:r>
          </a:p>
          <a:p>
            <a:endParaRPr lang="en-US" sz="2800" dirty="0" smtClean="0"/>
          </a:p>
          <a:p>
            <a:r>
              <a:rPr lang="en-US" sz="2800" dirty="0" smtClean="0"/>
              <a:t>5m resolution data, derived from 1m LiDAR used to develop layers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81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5m resolution yields a population of 1.26 million points to draw from, or 162 points per acre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machine with 8GB of RAM was unable to process this large dataset</a:t>
            </a:r>
          </a:p>
          <a:p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t was considered overkill to draw from such a large population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Reduce the population to an acceptable number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35m spacing was determined adequate, yielding ~26,000 points, or ~3 points per acre</a:t>
            </a:r>
          </a:p>
          <a:p>
            <a:endParaRPr lang="en-US" sz="2800" dirty="0"/>
          </a:p>
          <a:p>
            <a:r>
              <a:rPr lang="en-US" sz="2800" dirty="0" smtClean="0"/>
              <a:t>Why 35m, and not 10, 20, 30 or 17m?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66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90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soil mapping project anticipates use of digital soil mapping techniques with 5m resolution data</a:t>
            </a:r>
          </a:p>
          <a:p>
            <a:endParaRPr lang="en-US" sz="2800" dirty="0" smtClean="0"/>
          </a:p>
          <a:p>
            <a:r>
              <a:rPr lang="en-US" sz="2800" dirty="0" smtClean="0"/>
              <a:t>Data values from the samples must match the values of the covariate layers, since the sample points will serve as training data for modelling work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U</a:t>
            </a:r>
            <a:r>
              <a:rPr lang="en-US" sz="2800" dirty="0" smtClean="0"/>
              <a:t>sing </a:t>
            </a:r>
            <a:r>
              <a:rPr lang="en-US" sz="2800" b="1" dirty="0" smtClean="0"/>
              <a:t>resample</a:t>
            </a:r>
            <a:r>
              <a:rPr lang="en-US" sz="2800" dirty="0" smtClean="0"/>
              <a:t> or </a:t>
            </a:r>
            <a:r>
              <a:rPr lang="en-US" sz="2800" b="1" dirty="0" smtClean="0"/>
              <a:t>aggregate</a:t>
            </a:r>
            <a:r>
              <a:rPr lang="en-US" sz="2800" dirty="0" smtClean="0"/>
              <a:t> to a random output resolution would alter output  data values with no correspondence between training point and the 5m cell values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95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Resampling to resolutions that are odd, e.g. 3x,5x,7x,9x… will insure </a:t>
            </a:r>
            <a:r>
              <a:rPr lang="en-US" sz="2800" dirty="0" smtClean="0"/>
              <a:t>co-registration </a:t>
            </a:r>
            <a:r>
              <a:rPr lang="en-US" sz="2800" dirty="0" smtClean="0"/>
              <a:t>with input cells provided: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The processing extent and snap raster are set to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one of the 5m layers using the ArcGIS “Environment</a:t>
            </a:r>
          </a:p>
          <a:p>
            <a:pPr marL="0" indent="0">
              <a:buNone/>
            </a:pPr>
            <a:r>
              <a:rPr lang="en-US" sz="2800" dirty="0" smtClean="0"/>
              <a:t> 	Settings”</a:t>
            </a:r>
            <a:endParaRPr lang="en-US" sz="2800" dirty="0"/>
          </a:p>
          <a:p>
            <a:r>
              <a:rPr lang="en-US" sz="2800" dirty="0" smtClean="0"/>
              <a:t>Resample one of the 5m </a:t>
            </a:r>
            <a:r>
              <a:rPr lang="en-US" sz="2800" dirty="0" err="1" smtClean="0"/>
              <a:t>rasters</a:t>
            </a:r>
            <a:r>
              <a:rPr lang="en-US" sz="2800" dirty="0" smtClean="0"/>
              <a:t> to 35m, e.g. slope gradient</a:t>
            </a:r>
          </a:p>
          <a:p>
            <a:r>
              <a:rPr lang="en-US" sz="2800" dirty="0" smtClean="0"/>
              <a:t>Use “Bilinear”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or “</a:t>
            </a:r>
            <a:r>
              <a:rPr lang="en-US" sz="2800" dirty="0" err="1" smtClean="0"/>
              <a:t>Cubic”resampling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648200"/>
            <a:ext cx="1524000" cy="1915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4648200"/>
            <a:ext cx="3581400" cy="20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7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2336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0668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Convert the 35m raster to a point file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Verify the 35m points are centered in the 5m cells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3148544"/>
            <a:ext cx="3276600" cy="317191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52800" y="3048000"/>
            <a:ext cx="944336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7147191" cy="302827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184234"/>
            <a:ext cx="8765458" cy="36163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Run Extract Multi Values to Points to associate cell</a:t>
            </a:r>
          </a:p>
          <a:p>
            <a:pPr marL="0" indent="0">
              <a:buNone/>
            </a:pPr>
            <a:r>
              <a:rPr lang="en-US" sz="2800" dirty="0" smtClean="0"/>
              <a:t>    values from the 5m slope gradient, slope curvature and</a:t>
            </a:r>
          </a:p>
          <a:p>
            <a:pPr marL="0" indent="0">
              <a:buNone/>
            </a:pPr>
            <a:r>
              <a:rPr lang="en-US" sz="2800" dirty="0" smtClean="0"/>
              <a:t>    wetness index layers to points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99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626</Words>
  <Application>Microsoft Office PowerPoint</Application>
  <PresentationFormat>On-screen Show (4:3)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D Avello, Tom - NRCS, Morgantown, WV</cp:lastModifiedBy>
  <cp:revision>129</cp:revision>
  <dcterms:created xsi:type="dcterms:W3CDTF">2012-01-13T01:03:07Z</dcterms:created>
  <dcterms:modified xsi:type="dcterms:W3CDTF">2016-12-07T16:13:23Z</dcterms:modified>
</cp:coreProperties>
</file>