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76" r:id="rId3"/>
    <p:sldId id="277" r:id="rId4"/>
    <p:sldId id="278" r:id="rId5"/>
    <p:sldId id="284" r:id="rId6"/>
    <p:sldId id="285" r:id="rId7"/>
    <p:sldId id="281" r:id="rId8"/>
    <p:sldId id="282" r:id="rId9"/>
    <p:sldId id="280" r:id="rId10"/>
    <p:sldId id="312" r:id="rId11"/>
    <p:sldId id="288" r:id="rId12"/>
    <p:sldId id="307" r:id="rId13"/>
    <p:sldId id="289" r:id="rId14"/>
    <p:sldId id="308" r:id="rId15"/>
    <p:sldId id="313" r:id="rId16"/>
    <p:sldId id="286" r:id="rId17"/>
    <p:sldId id="317" r:id="rId18"/>
    <p:sldId id="318" r:id="rId19"/>
    <p:sldId id="306" r:id="rId20"/>
    <p:sldId id="309" r:id="rId21"/>
    <p:sldId id="323" r:id="rId22"/>
    <p:sldId id="322" r:id="rId23"/>
    <p:sldId id="324" r:id="rId24"/>
    <p:sldId id="316" r:id="rId25"/>
    <p:sldId id="319" r:id="rId26"/>
    <p:sldId id="320" r:id="rId27"/>
    <p:sldId id="325"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129" d="100"/>
          <a:sy n="129" d="100"/>
        </p:scale>
        <p:origin x="-768" y="-90"/>
      </p:cViewPr>
      <p:guideLst>
        <p:guide orient="horz" pos="2160"/>
        <p:guide pos="2880"/>
      </p:guideLst>
    </p:cSldViewPr>
  </p:slideViewPr>
  <p:notesTextViewPr>
    <p:cViewPr>
      <p:scale>
        <a:sx n="1" d="1"/>
        <a:sy n="1" d="1"/>
      </p:scale>
      <p:origin x="0" y="0"/>
    </p:cViewPr>
  </p:notesTextViewPr>
  <p:sorterViewPr>
    <p:cViewPr>
      <p:scale>
        <a:sx n="118" d="100"/>
        <a:sy n="11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3390A1-EFA7-4975-B307-3ED18211B739}" type="datetimeFigureOut">
              <a:rPr lang="en-US" smtClean="0"/>
              <a:pPr/>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6DF01-BD0A-4C66-A064-3E3C7A4D4B0A}" type="slidenum">
              <a:rPr lang="en-US" smtClean="0"/>
              <a:pPr/>
              <a:t>‹#›</a:t>
            </a:fld>
            <a:endParaRPr lang="en-US"/>
          </a:p>
        </p:txBody>
      </p:sp>
    </p:spTree>
    <p:extLst>
      <p:ext uri="{BB962C8B-B14F-4D97-AF65-F5344CB8AC3E}">
        <p14:creationId xmlns:p14="http://schemas.microsoft.com/office/powerpoint/2010/main" val="115995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6C353-2211-4B0F-8356-B0A132879861}" type="slidenum">
              <a:rPr lang="nl-NL" altLang="en-US"/>
              <a:pPr/>
              <a:t>10</a:t>
            </a:fld>
            <a:endParaRPr lang="nl-NL" altLang="en-US"/>
          </a:p>
        </p:txBody>
      </p:sp>
      <p:sp>
        <p:nvSpPr>
          <p:cNvPr id="69634" name="Rectangle 2"/>
          <p:cNvSpPr>
            <a:spLocks noGrp="1" noRot="1" noChangeAspect="1" noChangeArrowheads="1" noTextEdit="1"/>
          </p:cNvSpPr>
          <p:nvPr>
            <p:ph type="sldImg"/>
          </p:nvPr>
        </p:nvSpPr>
        <p:spPr>
          <a:xfrm>
            <a:off x="877888" y="490538"/>
            <a:ext cx="4908550" cy="3683000"/>
          </a:xfrm>
          <a:ln/>
        </p:spPr>
      </p:sp>
      <p:sp>
        <p:nvSpPr>
          <p:cNvPr id="69635" name="Rectangle 3"/>
          <p:cNvSpPr>
            <a:spLocks noGrp="1" noChangeArrowheads="1"/>
          </p:cNvSpPr>
          <p:nvPr>
            <p:ph type="body" idx="1"/>
          </p:nvPr>
        </p:nvSpPr>
        <p:spPr/>
        <p:txBody>
          <a:bodyPr/>
          <a:lstStyle/>
          <a:p>
            <a:r>
              <a:rPr lang="en-GB" altLang="en-US" dirty="0"/>
              <a:t>The previous graph showed the apparent validity of a regression model. It is of more interest to study the internal validity, that is the performance on an underlying population (also labelled ‘reproducibility’), or external validity, that is the performance on a different population (also labelled ‘generalizability’ or ‘transportability’).</a:t>
            </a:r>
          </a:p>
        </p:txBody>
      </p:sp>
    </p:spTree>
    <p:extLst>
      <p:ext uri="{BB962C8B-B14F-4D97-AF65-F5344CB8AC3E}">
        <p14:creationId xmlns:p14="http://schemas.microsoft.com/office/powerpoint/2010/main" val="175837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F9F9-8CEF-41D2-B8D9-0903C4AE297B}" type="slidenum">
              <a:rPr lang="nl-NL" altLang="en-US"/>
              <a:pPr/>
              <a:t>15</a:t>
            </a:fld>
            <a:endParaRPr lang="nl-NL" altLang="en-US"/>
          </a:p>
        </p:txBody>
      </p:sp>
      <p:sp>
        <p:nvSpPr>
          <p:cNvPr id="106498" name="Rectangle 1026"/>
          <p:cNvSpPr>
            <a:spLocks noGrp="1" noRot="1" noChangeAspect="1" noChangeArrowheads="1" noTextEdit="1"/>
          </p:cNvSpPr>
          <p:nvPr>
            <p:ph type="sldImg"/>
          </p:nvPr>
        </p:nvSpPr>
        <p:spPr>
          <a:ln/>
        </p:spPr>
      </p:sp>
      <p:sp>
        <p:nvSpPr>
          <p:cNvPr id="106499" name="Rectangle 1027"/>
          <p:cNvSpPr>
            <a:spLocks noGrp="1" noChangeArrowheads="1"/>
          </p:cNvSpPr>
          <p:nvPr>
            <p:ph type="body" idx="1"/>
          </p:nvPr>
        </p:nvSpPr>
        <p:spPr/>
        <p:txBody>
          <a:bodyPr/>
          <a:lstStyle/>
          <a:p>
            <a:r>
              <a:rPr lang="en-GB" altLang="en-US"/>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p:txBody>
      </p:sp>
    </p:spTree>
    <p:extLst>
      <p:ext uri="{BB962C8B-B14F-4D97-AF65-F5344CB8AC3E}">
        <p14:creationId xmlns:p14="http://schemas.microsoft.com/office/powerpoint/2010/main" val="42014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21</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224091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1BA4AD-F306-45A3-AB19-8812DE29EEF0}" type="slidenum">
              <a:rPr lang="en-US" altLang="en-US" sz="1300" smtClean="0"/>
              <a:pPr>
                <a:spcBef>
                  <a:spcPct val="0"/>
                </a:spcBef>
              </a:pPr>
              <a:t>22</a:t>
            </a:fld>
            <a:endParaRPr lang="en-US" altLang="en-US" sz="13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Overview of the kinds of accuracy that will be introduced in the next three slides. </a:t>
            </a:r>
          </a:p>
        </p:txBody>
      </p:sp>
    </p:spTree>
    <p:extLst>
      <p:ext uri="{BB962C8B-B14F-4D97-AF65-F5344CB8AC3E}">
        <p14:creationId xmlns:p14="http://schemas.microsoft.com/office/powerpoint/2010/main" val="158367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898243-8F0E-4744-9B6C-437819D175F9}" type="slidenum">
              <a:rPr lang="en-US" altLang="en-US" sz="1300" smtClean="0"/>
              <a:pPr>
                <a:spcBef>
                  <a:spcPct val="0"/>
                </a:spcBef>
              </a:pPr>
              <a:t>23</a:t>
            </a:fld>
            <a:endParaRPr lang="en-US" altLang="en-US" sz="13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Let’s populate an error matrix with the accuracy assessment data from the San Rafael Swell (Nield et al., 2007).  </a:t>
            </a:r>
          </a:p>
        </p:txBody>
      </p:sp>
    </p:spTree>
    <p:extLst>
      <p:ext uri="{BB962C8B-B14F-4D97-AF65-F5344CB8AC3E}">
        <p14:creationId xmlns:p14="http://schemas.microsoft.com/office/powerpoint/2010/main" val="3807624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Developed</a:t>
            </a:r>
            <a:r>
              <a:rPr lang="en-US" baseline="0" dirty="0" smtClean="0"/>
              <a:t> a GIS database of raster layers to try and model where </a:t>
            </a:r>
            <a:r>
              <a:rPr lang="en-US" baseline="0" dirty="0" err="1" smtClean="0"/>
              <a:t>spodic</a:t>
            </a:r>
            <a:r>
              <a:rPr lang="en-US" baseline="0" dirty="0" smtClean="0"/>
              <a:t> morphology is found.</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25</a:t>
            </a:fld>
            <a:endParaRPr lang="en-US"/>
          </a:p>
        </p:txBody>
      </p:sp>
    </p:spTree>
    <p:extLst>
      <p:ext uri="{BB962C8B-B14F-4D97-AF65-F5344CB8AC3E}">
        <p14:creationId xmlns:p14="http://schemas.microsoft.com/office/powerpoint/2010/main" val="72714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 get a more continuous</a:t>
            </a:r>
            <a:r>
              <a:rPr lang="en-US" baseline="0" dirty="0" smtClean="0"/>
              <a:t> model, a random forest probability model was produced.</a:t>
            </a:r>
          </a:p>
          <a:p>
            <a:pPr marL="171450" indent="-171450">
              <a:buFontTx/>
              <a:buChar char="-"/>
            </a:pPr>
            <a:r>
              <a:rPr lang="en-US" baseline="0" dirty="0" smtClean="0"/>
              <a:t>Combines many trees built using random sample subsets and random variable-subset selection to create more robust model. </a:t>
            </a:r>
          </a:p>
          <a:p>
            <a:pPr marL="171450" indent="-171450">
              <a:buFontTx/>
              <a:buChar char="-"/>
            </a:pPr>
            <a:r>
              <a:rPr lang="en-US" baseline="0" dirty="0" smtClean="0"/>
              <a:t>Determined threshold by holding back 33% of data from a model run and adjusting </a:t>
            </a:r>
            <a:r>
              <a:rPr lang="en-US" baseline="0" dirty="0" err="1" smtClean="0"/>
              <a:t>prob</a:t>
            </a:r>
            <a:r>
              <a:rPr lang="en-US" baseline="0" dirty="0" smtClean="0"/>
              <a:t> thresh to get best </a:t>
            </a:r>
            <a:r>
              <a:rPr lang="en-US" baseline="0" dirty="0" err="1" smtClean="0"/>
              <a:t>confustion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EB7D7BA2-B3D4-4DED-AA8D-DEB707B40147}" type="slidenum">
              <a:rPr lang="en-US" smtClean="0"/>
              <a:t>26</a:t>
            </a:fld>
            <a:endParaRPr lang="en-US"/>
          </a:p>
        </p:txBody>
      </p:sp>
    </p:spTree>
    <p:extLst>
      <p:ext uri="{BB962C8B-B14F-4D97-AF65-F5344CB8AC3E}">
        <p14:creationId xmlns:p14="http://schemas.microsoft.com/office/powerpoint/2010/main" val="53450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19814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4052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0137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39527251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0080"/>
          </a:xfrm>
        </p:spPr>
        <p:txBody>
          <a:bodyPr anchor="t"/>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0"/>
          </p:nvPr>
        </p:nvSpPr>
        <p:spPr>
          <a:xfrm>
            <a:off x="2423160" y="6477000"/>
            <a:ext cx="4297680" cy="365760"/>
          </a:xfrm>
          <a:noFill/>
        </p:spPr>
        <p:txBody>
          <a:bodyPr anchor="b"/>
          <a:lstStyle>
            <a:lvl1pPr marL="0" indent="0" algn="ctr">
              <a:buNone/>
              <a:defRPr sz="1100">
                <a:solidFill>
                  <a:schemeClr val="bg1"/>
                </a:solidFill>
                <a:latin typeface="Fira Sans Light" pitchFamily="34" charset="0"/>
                <a:ea typeface="Fira Sans Light" pitchFamily="34" charset="0"/>
                <a:cs typeface="Arial"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smtClean="0"/>
              <a:t>Click to edit Master text styles</a:t>
            </a:r>
          </a:p>
        </p:txBody>
      </p:sp>
    </p:spTree>
    <p:extLst>
      <p:ext uri="{BB962C8B-B14F-4D97-AF65-F5344CB8AC3E}">
        <p14:creationId xmlns:p14="http://schemas.microsoft.com/office/powerpoint/2010/main" val="975409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541AB0-5ECD-4F0C-8435-DFC39302280B}"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74361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541AB0-5ECD-4F0C-8435-DFC39302280B}" type="datetimeFigureOut">
              <a:rPr lang="en-US" smtClean="0"/>
              <a:pPr/>
              <a:t>9/15/2014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35961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206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541AB0-5ECD-4F0C-8435-DFC39302280B}"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57686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19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19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4805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541AB0-5ECD-4F0C-8435-DFC39302280B}" type="datetimeFigureOut">
              <a:rPr lang="en-US" smtClean="0"/>
              <a:pPr/>
              <a:t>9/15/2014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320539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541AB0-5ECD-4F0C-8435-DFC39302280B}" type="datetimeFigureOut">
              <a:rPr lang="en-US" smtClean="0"/>
              <a:pPr/>
              <a:t>9/15/2014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10275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41AB0-5ECD-4F0C-8435-DFC39302280B}" type="datetimeFigureOut">
              <a:rPr lang="en-US" smtClean="0"/>
              <a:pPr/>
              <a:t>9/15/2014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264443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95880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541AB0-5ECD-4F0C-8435-DFC39302280B}" type="datetimeFigureOut">
              <a:rPr lang="en-US" smtClean="0"/>
              <a:pPr/>
              <a:t>9/15/2014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DF8-F63F-4758-AB35-74575B7F71F6}" type="slidenum">
              <a:rPr lang="en-US" smtClean="0"/>
              <a:pPr/>
              <a:t>‹#›</a:t>
            </a:fld>
            <a:endParaRPr lang="en-US"/>
          </a:p>
        </p:txBody>
      </p:sp>
    </p:spTree>
    <p:extLst>
      <p:ext uri="{BB962C8B-B14F-4D97-AF65-F5344CB8AC3E}">
        <p14:creationId xmlns:p14="http://schemas.microsoft.com/office/powerpoint/2010/main" val="40166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51206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1AB0-5ECD-4F0C-8435-DFC39302280B}" type="datetimeFigureOut">
              <a:rPr lang="en-US" smtClean="0"/>
              <a:pPr/>
              <a:t>9/15/2014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DF8-F63F-4758-AB35-74575B7F71F6}" type="slidenum">
              <a:rPr lang="en-US" smtClean="0"/>
              <a:pPr/>
              <a:t>‹#›</a:t>
            </a:fld>
            <a:endParaRPr lang="en-US"/>
          </a:p>
        </p:txBody>
      </p:sp>
    </p:spTree>
    <p:extLst>
      <p:ext uri="{BB962C8B-B14F-4D97-AF65-F5344CB8AC3E}">
        <p14:creationId xmlns:p14="http://schemas.microsoft.com/office/powerpoint/2010/main" val="344618214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b="1" kern="1200">
          <a:solidFill>
            <a:srgbClr val="FFC000"/>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p:txBody>
          <a:bodyPr/>
          <a:lstStyle/>
          <a:p>
            <a:r>
              <a:rPr lang="en-US" dirty="0" smtClean="0"/>
              <a:t>Validation and Uncertainty</a:t>
            </a:r>
            <a:endParaRPr lang="en-US" dirty="0"/>
          </a:p>
        </p:txBody>
      </p:sp>
      <p:sp>
        <p:nvSpPr>
          <p:cNvPr id="24" name="Subtitle 2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97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t>V</a:t>
            </a:r>
            <a:r>
              <a:rPr lang="en-US" altLang="en-US" dirty="0" smtClean="0"/>
              <a:t>alidation</a:t>
            </a:r>
            <a:endParaRPr lang="en-US" altLang="en-US" dirty="0"/>
          </a:p>
        </p:txBody>
      </p:sp>
      <p:sp>
        <p:nvSpPr>
          <p:cNvPr id="68611" name="Rectangle 3"/>
          <p:cNvSpPr>
            <a:spLocks noGrp="1" noChangeArrowheads="1"/>
          </p:cNvSpPr>
          <p:nvPr>
            <p:ph type="body" idx="1"/>
          </p:nvPr>
        </p:nvSpPr>
        <p:spPr/>
        <p:txBody>
          <a:bodyPr/>
          <a:lstStyle/>
          <a:p>
            <a:r>
              <a:rPr lang="en-US" altLang="en-US" dirty="0" smtClean="0"/>
              <a:t>Three types of validation</a:t>
            </a:r>
          </a:p>
          <a:p>
            <a:pPr lvl="1"/>
            <a:r>
              <a:rPr lang="en-US" altLang="en-US" dirty="0" smtClean="0"/>
              <a:t>Apparent</a:t>
            </a:r>
          </a:p>
          <a:p>
            <a:pPr lvl="2"/>
            <a:r>
              <a:rPr lang="en-US" altLang="en-US" dirty="0"/>
              <a:t>P</a:t>
            </a:r>
            <a:r>
              <a:rPr lang="en-US" altLang="en-US" dirty="0" smtClean="0"/>
              <a:t>erformance on sample used to develop model</a:t>
            </a:r>
          </a:p>
          <a:p>
            <a:pPr lvl="1"/>
            <a:r>
              <a:rPr lang="en-US" altLang="en-US" dirty="0" smtClean="0"/>
              <a:t>Internal</a:t>
            </a:r>
          </a:p>
          <a:p>
            <a:pPr lvl="2"/>
            <a:r>
              <a:rPr lang="en-US" altLang="en-US" dirty="0"/>
              <a:t>P</a:t>
            </a:r>
            <a:r>
              <a:rPr lang="en-US" altLang="en-US" dirty="0" smtClean="0"/>
              <a:t>erformance on population underlying the sample</a:t>
            </a:r>
          </a:p>
          <a:p>
            <a:pPr lvl="1"/>
            <a:r>
              <a:rPr lang="en-US" altLang="en-US" dirty="0" smtClean="0"/>
              <a:t>External</a:t>
            </a:r>
          </a:p>
          <a:p>
            <a:pPr lvl="2"/>
            <a:r>
              <a:rPr lang="en-US" altLang="en-US" dirty="0"/>
              <a:t>P</a:t>
            </a:r>
            <a:r>
              <a:rPr lang="en-US" altLang="en-US" dirty="0" smtClean="0"/>
              <a:t>erformance on related but slightly different population</a:t>
            </a:r>
            <a:endParaRPr lang="en-US" altLang="en-US" dirty="0"/>
          </a:p>
        </p:txBody>
      </p:sp>
    </p:spTree>
    <p:extLst>
      <p:ext uri="{BB962C8B-B14F-4D97-AF65-F5344CB8AC3E}">
        <p14:creationId xmlns:p14="http://schemas.microsoft.com/office/powerpoint/2010/main" val="1965975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normAutofit/>
          </a:bodyPr>
          <a:lstStyle/>
          <a:p>
            <a:r>
              <a:rPr lang="en-US" dirty="0" smtClean="0"/>
              <a:t>Goodness of fit</a:t>
            </a:r>
          </a:p>
          <a:p>
            <a:pPr lvl="1"/>
            <a:r>
              <a:rPr lang="en-US" dirty="0" smtClean="0"/>
              <a:t>Correlation (r</a:t>
            </a:r>
            <a:r>
              <a:rPr lang="en-US" baseline="30000" dirty="0" smtClean="0"/>
              <a:t>2</a:t>
            </a:r>
            <a:r>
              <a:rPr lang="en-US" dirty="0" smtClean="0"/>
              <a:t>, </a:t>
            </a:r>
            <a:r>
              <a:rPr lang="en-US" dirty="0"/>
              <a:t>R</a:t>
            </a:r>
            <a:r>
              <a:rPr lang="en-US" baseline="30000" dirty="0"/>
              <a:t>2</a:t>
            </a:r>
            <a:r>
              <a:rPr lang="en-US" dirty="0" smtClean="0"/>
              <a:t>, adjusted R</a:t>
            </a:r>
            <a:r>
              <a:rPr lang="en-US" baseline="30000" dirty="0" smtClean="0"/>
              <a:t>2</a:t>
            </a:r>
            <a:r>
              <a:rPr lang="en-US" dirty="0" smtClean="0"/>
              <a:t>)</a:t>
            </a:r>
          </a:p>
          <a:p>
            <a:pPr lvl="1"/>
            <a:r>
              <a:rPr lang="en-US" dirty="0" smtClean="0"/>
              <a:t>P-values (model, individual variables)</a:t>
            </a:r>
          </a:p>
          <a:p>
            <a:pPr lvl="1"/>
            <a:r>
              <a:rPr lang="en-US" dirty="0" smtClean="0"/>
              <a:t>Residuals</a:t>
            </a:r>
          </a:p>
          <a:p>
            <a:pPr lvl="2"/>
            <a:r>
              <a:rPr lang="en-US" dirty="0" err="1" smtClean="0"/>
              <a:t>Heteroscedasticity</a:t>
            </a:r>
            <a:r>
              <a:rPr lang="en-US" dirty="0" smtClean="0"/>
              <a:t> (plot residuals vs. predicted)</a:t>
            </a:r>
          </a:p>
          <a:p>
            <a:pPr lvl="2"/>
            <a:r>
              <a:rPr lang="en-US" dirty="0" smtClean="0"/>
              <a:t>Non-normality (histogram, QQ plot)</a:t>
            </a:r>
          </a:p>
          <a:p>
            <a:pPr lvl="2"/>
            <a:r>
              <a:rPr lang="en-US" dirty="0" smtClean="0"/>
              <a:t>Spatial autocorrelation (Moran’s I)</a:t>
            </a:r>
          </a:p>
        </p:txBody>
      </p:sp>
    </p:spTree>
    <p:extLst>
      <p:ext uri="{BB962C8B-B14F-4D97-AF65-F5344CB8AC3E}">
        <p14:creationId xmlns:p14="http://schemas.microsoft.com/office/powerpoint/2010/main" val="368919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Heteroscedasticity</a:t>
            </a:r>
            <a:endParaRPr lang="en-US" dirty="0"/>
          </a:p>
        </p:txBody>
      </p:sp>
      <p:grpSp>
        <p:nvGrpSpPr>
          <p:cNvPr id="29" name="Group 28"/>
          <p:cNvGrpSpPr>
            <a:grpSpLocks noChangeAspect="1"/>
          </p:cNvGrpSpPr>
          <p:nvPr/>
        </p:nvGrpSpPr>
        <p:grpSpPr>
          <a:xfrm>
            <a:off x="482489" y="1396541"/>
            <a:ext cx="3839275" cy="2611579"/>
            <a:chOff x="86702" y="900472"/>
            <a:chExt cx="4253548" cy="2893378"/>
          </a:xfrm>
        </p:grpSpPr>
        <p:sp>
          <p:nvSpPr>
            <p:cNvPr id="18" name="Rectangle 17"/>
            <p:cNvSpPr/>
            <p:nvPr/>
          </p:nvSpPr>
          <p:spPr>
            <a:xfrm>
              <a:off x="499770"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8" idx="1"/>
              <a:endCxn id="18" idx="3"/>
            </p:cNvCxnSpPr>
            <p:nvPr/>
          </p:nvCxnSpPr>
          <p:spPr>
            <a:xfrm>
              <a:off x="499770"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95157"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1" name="TextBox 20"/>
            <p:cNvSpPr txBox="1"/>
            <p:nvPr/>
          </p:nvSpPr>
          <p:spPr>
            <a:xfrm rot="16200000">
              <a:off x="-1001366"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22" name="Rectangle 21"/>
            <p:cNvSpPr/>
            <p:nvPr/>
          </p:nvSpPr>
          <p:spPr>
            <a:xfrm>
              <a:off x="609600" y="1612105"/>
              <a:ext cx="3657600" cy="1143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a:grpSpLocks noChangeAspect="1"/>
          </p:cNvGrpSpPr>
          <p:nvPr/>
        </p:nvGrpSpPr>
        <p:grpSpPr>
          <a:xfrm>
            <a:off x="482489" y="4159143"/>
            <a:ext cx="3839275" cy="2611579"/>
            <a:chOff x="67945" y="3860367"/>
            <a:chExt cx="4253548" cy="2893378"/>
          </a:xfrm>
        </p:grpSpPr>
        <p:sp>
          <p:nvSpPr>
            <p:cNvPr id="7" name="Rectangle 6"/>
            <p:cNvSpPr/>
            <p:nvPr/>
          </p:nvSpPr>
          <p:spPr>
            <a:xfrm>
              <a:off x="481013" y="3917157"/>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481013" y="5153026"/>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6384413"/>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14" name="TextBox 13"/>
            <p:cNvSpPr txBox="1"/>
            <p:nvPr/>
          </p:nvSpPr>
          <p:spPr>
            <a:xfrm rot="16200000">
              <a:off x="-1020123" y="4948435"/>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2" name="Trapezoid 11"/>
            <p:cNvSpPr/>
            <p:nvPr/>
          </p:nvSpPr>
          <p:spPr>
            <a:xfrm rot="16200000">
              <a:off x="1624014" y="3337560"/>
              <a:ext cx="1554480" cy="3657600"/>
            </a:xfrm>
            <a:prstGeom prst="trapezoid">
              <a:avLst>
                <a:gd name="adj" fmla="val 30769"/>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a:grpSpLocks noChangeAspect="1"/>
          </p:cNvGrpSpPr>
          <p:nvPr/>
        </p:nvGrpSpPr>
        <p:grpSpPr>
          <a:xfrm>
            <a:off x="4804252" y="1396541"/>
            <a:ext cx="3839275" cy="2611579"/>
            <a:chOff x="4580210" y="900472"/>
            <a:chExt cx="4253548" cy="2893378"/>
          </a:xfrm>
        </p:grpSpPr>
        <p:sp>
          <p:nvSpPr>
            <p:cNvPr id="24" name="Rectangle 23"/>
            <p:cNvSpPr/>
            <p:nvPr/>
          </p:nvSpPr>
          <p:spPr>
            <a:xfrm>
              <a:off x="4993278" y="957262"/>
              <a:ext cx="3840480" cy="247173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4993278" y="2193131"/>
              <a:ext cx="38404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88665" y="3424518"/>
              <a:ext cx="1237134" cy="369332"/>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27" name="TextBox 26"/>
            <p:cNvSpPr txBox="1"/>
            <p:nvPr/>
          </p:nvSpPr>
          <p:spPr>
            <a:xfrm rot="16200000">
              <a:off x="3492142" y="1988540"/>
              <a:ext cx="2585320" cy="409184"/>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15" name="Freeform 14"/>
            <p:cNvSpPr/>
            <p:nvPr/>
          </p:nvSpPr>
          <p:spPr>
            <a:xfrm>
              <a:off x="5083246" y="1371599"/>
              <a:ext cx="3660545" cy="1706707"/>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2912" h="1406769">
                  <a:moveTo>
                    <a:pt x="802" y="102651"/>
                  </a:moveTo>
                  <a:cubicBezTo>
                    <a:pt x="-2517" y="446613"/>
                    <a:pt x="5743" y="674622"/>
                    <a:pt x="2424" y="1018584"/>
                  </a:cubicBezTo>
                  <a:cubicBezTo>
                    <a:pt x="487905" y="1209822"/>
                    <a:pt x="729254" y="1392701"/>
                    <a:pt x="1493600" y="1406769"/>
                  </a:cubicBezTo>
                  <a:cubicBezTo>
                    <a:pt x="2239187" y="1383323"/>
                    <a:pt x="2518053" y="1191064"/>
                    <a:pt x="3012912" y="955662"/>
                  </a:cubicBezTo>
                  <a:lnTo>
                    <a:pt x="3012912" y="0"/>
                  </a:lnTo>
                  <a:cubicBezTo>
                    <a:pt x="2439492" y="286728"/>
                    <a:pt x="2145692" y="509593"/>
                    <a:pt x="1526714" y="526389"/>
                  </a:cubicBezTo>
                  <a:cubicBezTo>
                    <a:pt x="874910" y="517010"/>
                    <a:pt x="511929" y="308211"/>
                    <a:pt x="802" y="102651"/>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721" name="Group 30720"/>
          <p:cNvGrpSpPr/>
          <p:nvPr/>
        </p:nvGrpSpPr>
        <p:grpSpPr>
          <a:xfrm>
            <a:off x="4804252" y="4191001"/>
            <a:ext cx="3839276" cy="2579721"/>
            <a:chOff x="4804252" y="4191001"/>
            <a:chExt cx="3839276" cy="2579721"/>
          </a:xfrm>
        </p:grpSpPr>
        <p:sp>
          <p:nvSpPr>
            <p:cNvPr id="31" name="Rectangle 30"/>
            <p:cNvSpPr/>
            <p:nvPr/>
          </p:nvSpPr>
          <p:spPr>
            <a:xfrm>
              <a:off x="5177090" y="4210402"/>
              <a:ext cx="3466438" cy="223100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1" idx="1"/>
              <a:endCxn id="31" idx="3"/>
            </p:cNvCxnSpPr>
            <p:nvPr/>
          </p:nvCxnSpPr>
          <p:spPr>
            <a:xfrm>
              <a:off x="5177090" y="5325904"/>
              <a:ext cx="34664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6053" y="6437361"/>
              <a:ext cx="1116644" cy="333361"/>
            </a:xfrm>
            <a:prstGeom prst="rect">
              <a:avLst/>
            </a:prstGeom>
            <a:noFill/>
          </p:spPr>
          <p:txBody>
            <a:bodyPr wrap="none" rtlCol="0">
              <a:spAutoFit/>
            </a:bodyPr>
            <a:lstStyle/>
            <a:p>
              <a:r>
                <a:rPr lang="en-US" dirty="0" smtClean="0">
                  <a:solidFill>
                    <a:srgbClr val="FFC000"/>
                  </a:solidFill>
                </a:rPr>
                <a:t>Predicted y</a:t>
              </a:r>
              <a:endParaRPr lang="en-US" dirty="0">
                <a:solidFill>
                  <a:srgbClr val="FFC000"/>
                </a:solidFill>
              </a:endParaRPr>
            </a:p>
          </p:txBody>
        </p:sp>
        <p:sp>
          <p:nvSpPr>
            <p:cNvPr id="34" name="TextBox 33"/>
            <p:cNvSpPr txBox="1"/>
            <p:nvPr/>
          </p:nvSpPr>
          <p:spPr>
            <a:xfrm rot="16200000">
              <a:off x="3822156" y="5173097"/>
              <a:ext cx="2333524" cy="369332"/>
            </a:xfrm>
            <a:prstGeom prst="rect">
              <a:avLst/>
            </a:prstGeom>
            <a:noFill/>
          </p:spPr>
          <p:txBody>
            <a:bodyPr wrap="none" rtlCol="0">
              <a:spAutoFit/>
            </a:bodyPr>
            <a:lstStyle/>
            <a:p>
              <a:pPr algn="ctr"/>
              <a:r>
                <a:rPr lang="en-US" dirty="0" smtClean="0">
                  <a:solidFill>
                    <a:srgbClr val="FFC000"/>
                  </a:solidFill>
                </a:rPr>
                <a:t>Standardized Residuals</a:t>
              </a:r>
              <a:endParaRPr lang="en-US" dirty="0">
                <a:solidFill>
                  <a:srgbClr val="FFC000"/>
                </a:solidFill>
              </a:endParaRPr>
            </a:p>
          </p:txBody>
        </p:sp>
        <p:sp>
          <p:nvSpPr>
            <p:cNvPr id="35" name="Freeform 34"/>
            <p:cNvSpPr/>
            <p:nvPr/>
          </p:nvSpPr>
          <p:spPr>
            <a:xfrm>
              <a:off x="5248256" y="4476032"/>
              <a:ext cx="3301370" cy="1661395"/>
            </a:xfrm>
            <a:custGeom>
              <a:avLst/>
              <a:gdLst>
                <a:gd name="connsiteX0" fmla="*/ 0 w 3010487"/>
                <a:gd name="connsiteY0" fmla="*/ 0 h 1603717"/>
                <a:gd name="connsiteX1" fmla="*/ 14068 w 3010487"/>
                <a:gd name="connsiteY1" fmla="*/ 1266092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491176 w 3010487"/>
                <a:gd name="connsiteY5" fmla="*/ 478301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33380 w 3010487"/>
                <a:gd name="connsiteY5" fmla="*/ 407963 h 1603717"/>
                <a:gd name="connsiteX6" fmla="*/ 0 w 3010487"/>
                <a:gd name="connsiteY6" fmla="*/ 0 h 1603717"/>
                <a:gd name="connsiteX0" fmla="*/ 0 w 3010487"/>
                <a:gd name="connsiteY0" fmla="*/ 0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0 w 3010487"/>
                <a:gd name="connsiteY6" fmla="*/ 0 h 1603717"/>
                <a:gd name="connsiteX0" fmla="*/ 56271 w 3010487"/>
                <a:gd name="connsiteY0" fmla="*/ 253218 h 1603717"/>
                <a:gd name="connsiteX1" fmla="*/ 0 w 3010487"/>
                <a:gd name="connsiteY1" fmla="*/ 1308295 h 1603717"/>
                <a:gd name="connsiteX2" fmla="*/ 1491176 w 3010487"/>
                <a:gd name="connsiteY2" fmla="*/ 1603717 h 1603717"/>
                <a:gd name="connsiteX3" fmla="*/ 3010487 w 3010487"/>
                <a:gd name="connsiteY3" fmla="*/ 1280160 h 1603717"/>
                <a:gd name="connsiteX4" fmla="*/ 3010487 w 3010487"/>
                <a:gd name="connsiteY4" fmla="*/ 0 h 1603717"/>
                <a:gd name="connsiteX5" fmla="*/ 1547447 w 3010487"/>
                <a:gd name="connsiteY5" fmla="*/ 618978 h 1603717"/>
                <a:gd name="connsiteX6" fmla="*/ 56271 w 3010487"/>
                <a:gd name="connsiteY6" fmla="*/ 253218 h 1603717"/>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56272 h 1350499"/>
                <a:gd name="connsiteX5" fmla="*/ 1547447 w 3024555"/>
                <a:gd name="connsiteY5" fmla="*/ 365760 h 1350499"/>
                <a:gd name="connsiteX6" fmla="*/ 56271 w 3024555"/>
                <a:gd name="connsiteY6" fmla="*/ 0 h 1350499"/>
                <a:gd name="connsiteX0" fmla="*/ 56271 w 3010487"/>
                <a:gd name="connsiteY0" fmla="*/ 0 h 1350499"/>
                <a:gd name="connsiteX1" fmla="*/ 0 w 3010487"/>
                <a:gd name="connsiteY1" fmla="*/ 1055077 h 1350499"/>
                <a:gd name="connsiteX2" fmla="*/ 1491176 w 3010487"/>
                <a:gd name="connsiteY2" fmla="*/ 1350499 h 1350499"/>
                <a:gd name="connsiteX3" fmla="*/ 3010487 w 3010487"/>
                <a:gd name="connsiteY3" fmla="*/ 1026942 h 1350499"/>
                <a:gd name="connsiteX4" fmla="*/ 2996419 w 3010487"/>
                <a:gd name="connsiteY4" fmla="*/ 1 h 1350499"/>
                <a:gd name="connsiteX5" fmla="*/ 1547447 w 3010487"/>
                <a:gd name="connsiteY5" fmla="*/ 365760 h 1350499"/>
                <a:gd name="connsiteX6" fmla="*/ 56271 w 3010487"/>
                <a:gd name="connsiteY6" fmla="*/ 0 h 1350499"/>
                <a:gd name="connsiteX0" fmla="*/ 56271 w 3024555"/>
                <a:gd name="connsiteY0" fmla="*/ 0 h 1350499"/>
                <a:gd name="connsiteX1" fmla="*/ 0 w 3024555"/>
                <a:gd name="connsiteY1" fmla="*/ 1055077 h 1350499"/>
                <a:gd name="connsiteX2" fmla="*/ 1491176 w 3024555"/>
                <a:gd name="connsiteY2" fmla="*/ 1350499 h 1350499"/>
                <a:gd name="connsiteX3" fmla="*/ 3010487 w 3024555"/>
                <a:gd name="connsiteY3" fmla="*/ 1026942 h 1350499"/>
                <a:gd name="connsiteX4" fmla="*/ 3024555 w 3024555"/>
                <a:gd name="connsiteY4" fmla="*/ 1 h 1350499"/>
                <a:gd name="connsiteX5" fmla="*/ 1547447 w 3024555"/>
                <a:gd name="connsiteY5" fmla="*/ 365760 h 1350499"/>
                <a:gd name="connsiteX6" fmla="*/ 56271 w 3024555"/>
                <a:gd name="connsiteY6" fmla="*/ 0 h 1350499"/>
                <a:gd name="connsiteX0" fmla="*/ 56271 w 3010488"/>
                <a:gd name="connsiteY0" fmla="*/ 5627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56271 w 3010488"/>
                <a:gd name="connsiteY6" fmla="*/ 56270 h 1406769"/>
                <a:gd name="connsiteX0" fmla="*/ 9956 w 3010488"/>
                <a:gd name="connsiteY0" fmla="*/ 79460 h 1406769"/>
                <a:gd name="connsiteX1" fmla="*/ 0 w 3010488"/>
                <a:gd name="connsiteY1" fmla="*/ 1111347 h 1406769"/>
                <a:gd name="connsiteX2" fmla="*/ 1491176 w 3010488"/>
                <a:gd name="connsiteY2" fmla="*/ 1406769 h 1406769"/>
                <a:gd name="connsiteX3" fmla="*/ 3010487 w 3010488"/>
                <a:gd name="connsiteY3" fmla="*/ 1083212 h 1406769"/>
                <a:gd name="connsiteX4" fmla="*/ 3010488 w 3010488"/>
                <a:gd name="connsiteY4" fmla="*/ 0 h 1406769"/>
                <a:gd name="connsiteX5" fmla="*/ 1547447 w 3010488"/>
                <a:gd name="connsiteY5" fmla="*/ 422030 h 1406769"/>
                <a:gd name="connsiteX6" fmla="*/ 9956 w 3010488"/>
                <a:gd name="connsiteY6" fmla="*/ 79460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12912"/>
                <a:gd name="connsiteY0" fmla="*/ 102651 h 1406769"/>
                <a:gd name="connsiteX1" fmla="*/ 2424 w 3012912"/>
                <a:gd name="connsiteY1" fmla="*/ 1111347 h 1406769"/>
                <a:gd name="connsiteX2" fmla="*/ 1493600 w 3012912"/>
                <a:gd name="connsiteY2" fmla="*/ 1406769 h 1406769"/>
                <a:gd name="connsiteX3" fmla="*/ 3012911 w 3012912"/>
                <a:gd name="connsiteY3" fmla="*/ 1083212 h 1406769"/>
                <a:gd name="connsiteX4" fmla="*/ 3012912 w 3012912"/>
                <a:gd name="connsiteY4" fmla="*/ 0 h 1406769"/>
                <a:gd name="connsiteX5" fmla="*/ 1549871 w 3012912"/>
                <a:gd name="connsiteY5" fmla="*/ 422030 h 1406769"/>
                <a:gd name="connsiteX6" fmla="*/ 802 w 3012912"/>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1111347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49871 w 3024490"/>
                <a:gd name="connsiteY5" fmla="*/ 422030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995393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24490"/>
                <a:gd name="connsiteY0" fmla="*/ 102651 h 1406769"/>
                <a:gd name="connsiteX1" fmla="*/ 2424 w 3024490"/>
                <a:gd name="connsiteY1" fmla="*/ 1018584 h 1406769"/>
                <a:gd name="connsiteX2" fmla="*/ 1493600 w 3024490"/>
                <a:gd name="connsiteY2" fmla="*/ 1406769 h 1406769"/>
                <a:gd name="connsiteX3" fmla="*/ 3024490 w 3024490"/>
                <a:gd name="connsiteY3" fmla="*/ 944067 h 1406769"/>
                <a:gd name="connsiteX4" fmla="*/ 3012912 w 3024490"/>
                <a:gd name="connsiteY4" fmla="*/ 0 h 1406769"/>
                <a:gd name="connsiteX5" fmla="*/ 1526714 w 3024490"/>
                <a:gd name="connsiteY5" fmla="*/ 526389 h 1406769"/>
                <a:gd name="connsiteX6" fmla="*/ 802 w 3024490"/>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01333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802 w 3012912"/>
                <a:gd name="connsiteY0" fmla="*/ 102651 h 1406769"/>
                <a:gd name="connsiteX1" fmla="*/ 2424 w 3012912"/>
                <a:gd name="connsiteY1" fmla="*/ 1018584 h 1406769"/>
                <a:gd name="connsiteX2" fmla="*/ 1493600 w 3012912"/>
                <a:gd name="connsiteY2" fmla="*/ 1406769 h 1406769"/>
                <a:gd name="connsiteX3" fmla="*/ 3012912 w 3012912"/>
                <a:gd name="connsiteY3" fmla="*/ 955662 h 1406769"/>
                <a:gd name="connsiteX4" fmla="*/ 3012912 w 3012912"/>
                <a:gd name="connsiteY4" fmla="*/ 0 h 1406769"/>
                <a:gd name="connsiteX5" fmla="*/ 1526714 w 3012912"/>
                <a:gd name="connsiteY5" fmla="*/ 526389 h 1406769"/>
                <a:gd name="connsiteX6" fmla="*/ 802 w 3012912"/>
                <a:gd name="connsiteY6" fmla="*/ 102651 h 1406769"/>
                <a:gd name="connsiteX0" fmla="*/ 9957 w 3022067"/>
                <a:gd name="connsiteY0" fmla="*/ 102651 h 1539653"/>
                <a:gd name="connsiteX1" fmla="*/ 0 w 3022067"/>
                <a:gd name="connsiteY1" fmla="*/ 1470806 h 1539653"/>
                <a:gd name="connsiteX2" fmla="*/ 1502755 w 3022067"/>
                <a:gd name="connsiteY2" fmla="*/ 1406769 h 1539653"/>
                <a:gd name="connsiteX3" fmla="*/ 3022067 w 3022067"/>
                <a:gd name="connsiteY3" fmla="*/ 955662 h 1539653"/>
                <a:gd name="connsiteX4" fmla="*/ 3022067 w 3022067"/>
                <a:gd name="connsiteY4" fmla="*/ 0 h 1539653"/>
                <a:gd name="connsiteX5" fmla="*/ 1535869 w 3022067"/>
                <a:gd name="connsiteY5" fmla="*/ 526389 h 1539653"/>
                <a:gd name="connsiteX6" fmla="*/ 9957 w 3022067"/>
                <a:gd name="connsiteY6" fmla="*/ 102651 h 1539653"/>
                <a:gd name="connsiteX0" fmla="*/ 9957 w 3022067"/>
                <a:gd name="connsiteY0" fmla="*/ 102651 h 1505445"/>
                <a:gd name="connsiteX1" fmla="*/ 0 w 3022067"/>
                <a:gd name="connsiteY1" fmla="*/ 1470806 h 1505445"/>
                <a:gd name="connsiteX2" fmla="*/ 1572228 w 3022067"/>
                <a:gd name="connsiteY2" fmla="*/ 1012525 h 1505445"/>
                <a:gd name="connsiteX3" fmla="*/ 3022067 w 3022067"/>
                <a:gd name="connsiteY3" fmla="*/ 955662 h 1505445"/>
                <a:gd name="connsiteX4" fmla="*/ 3022067 w 3022067"/>
                <a:gd name="connsiteY4" fmla="*/ 0 h 1505445"/>
                <a:gd name="connsiteX5" fmla="*/ 1535869 w 3022067"/>
                <a:gd name="connsiteY5" fmla="*/ 526389 h 1505445"/>
                <a:gd name="connsiteX6" fmla="*/ 9957 w 3022067"/>
                <a:gd name="connsiteY6" fmla="*/ 102651 h 1505445"/>
                <a:gd name="connsiteX0" fmla="*/ 9957 w 3033646"/>
                <a:gd name="connsiteY0" fmla="*/ 102651 h 1513641"/>
                <a:gd name="connsiteX1" fmla="*/ 0 w 3033646"/>
                <a:gd name="connsiteY1" fmla="*/ 1470806 h 1513641"/>
                <a:gd name="connsiteX2" fmla="*/ 1572228 w 3033646"/>
                <a:gd name="connsiteY2" fmla="*/ 1012525 h 1513641"/>
                <a:gd name="connsiteX3" fmla="*/ 3033646 w 3033646"/>
                <a:gd name="connsiteY3" fmla="*/ 1465862 h 1513641"/>
                <a:gd name="connsiteX4" fmla="*/ 3022067 w 3033646"/>
                <a:gd name="connsiteY4" fmla="*/ 0 h 1513641"/>
                <a:gd name="connsiteX5" fmla="*/ 1535869 w 3033646"/>
                <a:gd name="connsiteY5" fmla="*/ 526389 h 1513641"/>
                <a:gd name="connsiteX6" fmla="*/ 9957 w 3033646"/>
                <a:gd name="connsiteY6" fmla="*/ 102651 h 1513641"/>
                <a:gd name="connsiteX0" fmla="*/ 9957 w 3033646"/>
                <a:gd name="connsiteY0" fmla="*/ 102651 h 1568634"/>
                <a:gd name="connsiteX1" fmla="*/ 0 w 3033646"/>
                <a:gd name="connsiteY1" fmla="*/ 1470806 h 1568634"/>
                <a:gd name="connsiteX2" fmla="*/ 1572228 w 3033646"/>
                <a:gd name="connsiteY2" fmla="*/ 1012525 h 1568634"/>
                <a:gd name="connsiteX3" fmla="*/ 3033646 w 3033646"/>
                <a:gd name="connsiteY3" fmla="*/ 1523839 h 1568634"/>
                <a:gd name="connsiteX4" fmla="*/ 3022067 w 3033646"/>
                <a:gd name="connsiteY4" fmla="*/ 0 h 1568634"/>
                <a:gd name="connsiteX5" fmla="*/ 1535869 w 3033646"/>
                <a:gd name="connsiteY5" fmla="*/ 526389 h 1568634"/>
                <a:gd name="connsiteX6" fmla="*/ 9957 w 3033646"/>
                <a:gd name="connsiteY6" fmla="*/ 102651 h 1568634"/>
                <a:gd name="connsiteX0" fmla="*/ 9957 w 3033646"/>
                <a:gd name="connsiteY0" fmla="*/ 102651 h 1567543"/>
                <a:gd name="connsiteX1" fmla="*/ 0 w 3033646"/>
                <a:gd name="connsiteY1" fmla="*/ 1470806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67543"/>
                <a:gd name="connsiteX1" fmla="*/ 0 w 3033646"/>
                <a:gd name="connsiteY1" fmla="*/ 1528783 h 1567543"/>
                <a:gd name="connsiteX2" fmla="*/ 1502756 w 3033646"/>
                <a:gd name="connsiteY2" fmla="*/ 989333 h 1567543"/>
                <a:gd name="connsiteX3" fmla="*/ 3033646 w 3033646"/>
                <a:gd name="connsiteY3" fmla="*/ 1523839 h 1567543"/>
                <a:gd name="connsiteX4" fmla="*/ 3022067 w 3033646"/>
                <a:gd name="connsiteY4" fmla="*/ 0 h 1567543"/>
                <a:gd name="connsiteX5" fmla="*/ 1535869 w 3033646"/>
                <a:gd name="connsiteY5" fmla="*/ 526389 h 1567543"/>
                <a:gd name="connsiteX6" fmla="*/ 9957 w 3033646"/>
                <a:gd name="connsiteY6" fmla="*/ 102651 h 1567543"/>
                <a:gd name="connsiteX0" fmla="*/ 9957 w 3033646"/>
                <a:gd name="connsiteY0" fmla="*/ 102651 h 1528783"/>
                <a:gd name="connsiteX1" fmla="*/ 0 w 3033646"/>
                <a:gd name="connsiteY1" fmla="*/ 1528783 h 1528783"/>
                <a:gd name="connsiteX2" fmla="*/ 1502756 w 3033646"/>
                <a:gd name="connsiteY2" fmla="*/ 989333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33646"/>
                <a:gd name="connsiteY0" fmla="*/ 102651 h 1528783"/>
                <a:gd name="connsiteX1" fmla="*/ 0 w 3033646"/>
                <a:gd name="connsiteY1" fmla="*/ 1528783 h 1528783"/>
                <a:gd name="connsiteX2" fmla="*/ 1537492 w 3033646"/>
                <a:gd name="connsiteY2" fmla="*/ 1024119 h 1528783"/>
                <a:gd name="connsiteX3" fmla="*/ 3033646 w 3033646"/>
                <a:gd name="connsiteY3" fmla="*/ 1523839 h 1528783"/>
                <a:gd name="connsiteX4" fmla="*/ 3022067 w 3033646"/>
                <a:gd name="connsiteY4" fmla="*/ 0 h 1528783"/>
                <a:gd name="connsiteX5" fmla="*/ 1535869 w 3033646"/>
                <a:gd name="connsiteY5" fmla="*/ 526389 h 1528783"/>
                <a:gd name="connsiteX6" fmla="*/ 9957 w 3033646"/>
                <a:gd name="connsiteY6" fmla="*/ 102651 h 1528783"/>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45737"/>
                <a:gd name="connsiteY0" fmla="*/ 91055 h 1517187"/>
                <a:gd name="connsiteX1" fmla="*/ 0 w 3045737"/>
                <a:gd name="connsiteY1" fmla="*/ 1517187 h 1517187"/>
                <a:gd name="connsiteX2" fmla="*/ 1537492 w 3045737"/>
                <a:gd name="connsiteY2" fmla="*/ 1012523 h 1517187"/>
                <a:gd name="connsiteX3" fmla="*/ 3033646 w 3045737"/>
                <a:gd name="connsiteY3" fmla="*/ 1512243 h 1517187"/>
                <a:gd name="connsiteX4" fmla="*/ 3045224 w 3045737"/>
                <a:gd name="connsiteY4" fmla="*/ 0 h 1517187"/>
                <a:gd name="connsiteX5" fmla="*/ 1535869 w 3045737"/>
                <a:gd name="connsiteY5" fmla="*/ 514793 h 1517187"/>
                <a:gd name="connsiteX6" fmla="*/ 9957 w 3045737"/>
                <a:gd name="connsiteY6" fmla="*/ 91055 h 1517187"/>
                <a:gd name="connsiteX0" fmla="*/ 9957 w 3034759"/>
                <a:gd name="connsiteY0" fmla="*/ 91055 h 1517187"/>
                <a:gd name="connsiteX1" fmla="*/ 0 w 3034759"/>
                <a:gd name="connsiteY1" fmla="*/ 1517187 h 1517187"/>
                <a:gd name="connsiteX2" fmla="*/ 1537492 w 3034759"/>
                <a:gd name="connsiteY2" fmla="*/ 1012523 h 1517187"/>
                <a:gd name="connsiteX3" fmla="*/ 3033646 w 3034759"/>
                <a:gd name="connsiteY3" fmla="*/ 1512243 h 1517187"/>
                <a:gd name="connsiteX4" fmla="*/ 3033645 w 3034759"/>
                <a:gd name="connsiteY4" fmla="*/ 0 h 1517187"/>
                <a:gd name="connsiteX5" fmla="*/ 1535869 w 3034759"/>
                <a:gd name="connsiteY5" fmla="*/ 514793 h 1517187"/>
                <a:gd name="connsiteX6" fmla="*/ 9957 w 3034759"/>
                <a:gd name="connsiteY6" fmla="*/ 91055 h 151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4759" h="1517187">
                  <a:moveTo>
                    <a:pt x="9957" y="91055"/>
                  </a:moveTo>
                  <a:cubicBezTo>
                    <a:pt x="6638" y="435017"/>
                    <a:pt x="3319" y="1173225"/>
                    <a:pt x="0" y="1517187"/>
                  </a:cubicBezTo>
                  <a:cubicBezTo>
                    <a:pt x="624427" y="1175035"/>
                    <a:pt x="1004722" y="1010050"/>
                    <a:pt x="1537492" y="1012523"/>
                  </a:cubicBezTo>
                  <a:cubicBezTo>
                    <a:pt x="1958873" y="1000673"/>
                    <a:pt x="2434578" y="1191064"/>
                    <a:pt x="3033646" y="1512243"/>
                  </a:cubicBezTo>
                  <a:cubicBezTo>
                    <a:pt x="3029786" y="1023622"/>
                    <a:pt x="3037505" y="488621"/>
                    <a:pt x="3033645" y="0"/>
                  </a:cubicBezTo>
                  <a:cubicBezTo>
                    <a:pt x="2460225" y="286728"/>
                    <a:pt x="2154847" y="497997"/>
                    <a:pt x="1535869" y="514793"/>
                  </a:cubicBezTo>
                  <a:cubicBezTo>
                    <a:pt x="884065" y="505414"/>
                    <a:pt x="521084" y="296615"/>
                    <a:pt x="9957" y="91055"/>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1873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sp>
        <p:nvSpPr>
          <p:cNvPr id="3" name="Content Placeholder 2"/>
          <p:cNvSpPr>
            <a:spLocks noGrp="1"/>
          </p:cNvSpPr>
          <p:nvPr>
            <p:ph idx="1"/>
          </p:nvPr>
        </p:nvSpPr>
        <p:spPr/>
        <p:txBody>
          <a:bodyPr/>
          <a:lstStyle/>
          <a:p>
            <a:pPr marL="0" indent="0">
              <a:buNone/>
            </a:pPr>
            <a:r>
              <a:rPr lang="en-US" dirty="0" smtClean="0"/>
              <a:t>Analysis of residuals</a:t>
            </a:r>
          </a:p>
          <a:p>
            <a:r>
              <a:rPr lang="en-US" dirty="0" err="1" smtClean="0"/>
              <a:t>Heteroscedasticity</a:t>
            </a:r>
            <a:r>
              <a:rPr lang="en-US" dirty="0"/>
              <a:t>, non-normality, or spatial autocorrelation indicates</a:t>
            </a:r>
          </a:p>
          <a:p>
            <a:pPr lvl="1"/>
            <a:r>
              <a:rPr lang="en-US" dirty="0" smtClean="0"/>
              <a:t>One or more important variables were omitted from the model</a:t>
            </a:r>
          </a:p>
          <a:p>
            <a:pPr lvl="1"/>
            <a:r>
              <a:rPr lang="en-US" dirty="0" smtClean="0"/>
              <a:t>Incorrect functional form used for the model (e.g., linear when the function is actually nonlinear)</a:t>
            </a:r>
            <a:endParaRPr lang="en-US" dirty="0"/>
          </a:p>
        </p:txBody>
      </p:sp>
    </p:spTree>
    <p:extLst>
      <p:ext uri="{BB962C8B-B14F-4D97-AF65-F5344CB8AC3E}">
        <p14:creationId xmlns:p14="http://schemas.microsoft.com/office/powerpoint/2010/main" val="143463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Apparent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2903838"/>
            <a:ext cx="5562600" cy="1097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4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dirty="0" smtClean="0"/>
              <a:t>Internal Validation</a:t>
            </a:r>
            <a:endParaRPr lang="en-US" altLang="en-US" dirty="0"/>
          </a:p>
        </p:txBody>
      </p:sp>
      <p:sp>
        <p:nvSpPr>
          <p:cNvPr id="81923" name="Rectangle 3"/>
          <p:cNvSpPr>
            <a:spLocks noGrp="1" noChangeArrowheads="1"/>
          </p:cNvSpPr>
          <p:nvPr>
            <p:ph type="body" idx="1"/>
          </p:nvPr>
        </p:nvSpPr>
        <p:spPr/>
        <p:txBody>
          <a:bodyPr/>
          <a:lstStyle/>
          <a:p>
            <a:r>
              <a:rPr lang="en-GB" altLang="en-US" dirty="0" smtClean="0"/>
              <a:t>Split-sample</a:t>
            </a:r>
          </a:p>
          <a:p>
            <a:pPr lvl="1"/>
            <a:r>
              <a:rPr lang="en-GB" altLang="en-US" dirty="0" smtClean="0"/>
              <a:t>Training data</a:t>
            </a:r>
          </a:p>
          <a:p>
            <a:pPr lvl="1"/>
            <a:r>
              <a:rPr lang="en-GB" altLang="en-US" dirty="0" smtClean="0"/>
              <a:t>Validation data</a:t>
            </a:r>
          </a:p>
          <a:p>
            <a:r>
              <a:rPr lang="en-GB" altLang="en-US" dirty="0" smtClean="0"/>
              <a:t>Cross-validation</a:t>
            </a:r>
          </a:p>
          <a:p>
            <a:pPr lvl="1"/>
            <a:r>
              <a:rPr lang="en-GB" altLang="en-US" dirty="0" smtClean="0"/>
              <a:t> Alternating development  and validation</a:t>
            </a:r>
          </a:p>
          <a:p>
            <a:pPr lvl="1"/>
            <a:r>
              <a:rPr lang="en-GB" altLang="en-US" dirty="0" smtClean="0"/>
              <a:t> Jack-knife</a:t>
            </a:r>
          </a:p>
          <a:p>
            <a:pPr lvl="2"/>
            <a:r>
              <a:rPr lang="en-GB" altLang="en-US" dirty="0" smtClean="0"/>
              <a:t>n-1 for training, 1 validate </a:t>
            </a:r>
            <a:endParaRPr lang="en-US" altLang="en-US" dirty="0" smtClean="0"/>
          </a:p>
          <a:p>
            <a:r>
              <a:rPr lang="en-US" altLang="en-US" dirty="0" smtClean="0"/>
              <a:t>Bootstrap</a:t>
            </a:r>
          </a:p>
          <a:p>
            <a:pPr lvl="1"/>
            <a:r>
              <a:rPr lang="en-US" altLang="en-US" dirty="0" smtClean="0"/>
              <a:t>Random subsample</a:t>
            </a:r>
            <a:endParaRPr lang="en-US" altLang="en-US" dirty="0"/>
          </a:p>
        </p:txBody>
      </p:sp>
    </p:spTree>
    <p:extLst>
      <p:ext uri="{BB962C8B-B14F-4D97-AF65-F5344CB8AC3E}">
        <p14:creationId xmlns:p14="http://schemas.microsoft.com/office/powerpoint/2010/main" val="25493802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3" name="Content Placeholder 2"/>
          <p:cNvSpPr>
            <a:spLocks noGrp="1"/>
          </p:cNvSpPr>
          <p:nvPr>
            <p:ph idx="1"/>
          </p:nvPr>
        </p:nvSpPr>
        <p:spPr/>
        <p:txBody>
          <a:bodyPr/>
          <a:lstStyle/>
          <a:p>
            <a:pPr marL="0" indent="0">
              <a:buNone/>
            </a:pPr>
            <a:r>
              <a:rPr lang="en-US" dirty="0" smtClean="0"/>
              <a:t>Methods to assess </a:t>
            </a:r>
            <a:r>
              <a:rPr lang="en-US" b="1" u="sng" dirty="0" smtClean="0"/>
              <a:t>error</a:t>
            </a:r>
          </a:p>
          <a:p>
            <a:r>
              <a:rPr lang="en-US" dirty="0" smtClean="0"/>
              <a:t>Numerical data</a:t>
            </a:r>
          </a:p>
          <a:p>
            <a:pPr lvl="1"/>
            <a:r>
              <a:rPr lang="en-US" dirty="0" smtClean="0"/>
              <a:t>Correlation (r</a:t>
            </a:r>
            <a:r>
              <a:rPr lang="en-US" baseline="30000" dirty="0" smtClean="0"/>
              <a:t>2</a:t>
            </a:r>
            <a:r>
              <a:rPr lang="en-US" dirty="0" smtClean="0"/>
              <a:t>)</a:t>
            </a:r>
          </a:p>
          <a:p>
            <a:pPr lvl="1"/>
            <a:r>
              <a:rPr lang="en-US" dirty="0" smtClean="0"/>
              <a:t>Scatter plots</a:t>
            </a:r>
          </a:p>
          <a:p>
            <a:pPr lvl="1"/>
            <a:r>
              <a:rPr lang="en-US" dirty="0" smtClean="0"/>
              <a:t>Mean error (ME)</a:t>
            </a:r>
          </a:p>
          <a:p>
            <a:pPr lvl="1"/>
            <a:r>
              <a:rPr lang="en-US" dirty="0" smtClean="0"/>
              <a:t>Root mean square error (RMSE)</a:t>
            </a:r>
          </a:p>
          <a:p>
            <a:r>
              <a:rPr lang="en-US" dirty="0" smtClean="0"/>
              <a:t>Categorical data</a:t>
            </a:r>
          </a:p>
          <a:p>
            <a:pPr lvl="1"/>
            <a:r>
              <a:rPr lang="en-US" dirty="0" smtClean="0"/>
              <a:t>Confusion matrix (error matrix)</a:t>
            </a:r>
          </a:p>
          <a:p>
            <a:pPr lvl="1"/>
            <a:endParaRPr lang="en-US" dirty="0"/>
          </a:p>
        </p:txBody>
      </p:sp>
    </p:spTree>
    <p:extLst>
      <p:ext uri="{BB962C8B-B14F-4D97-AF65-F5344CB8AC3E}">
        <p14:creationId xmlns:p14="http://schemas.microsoft.com/office/powerpoint/2010/main" val="423123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4" name="Picture 3" descr="C:\Users\jathompson\Downloads\photo (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61" t="13465" r="2651" b="8352"/>
          <a:stretch/>
        </p:blipFill>
        <p:spPr bwMode="auto">
          <a:xfrm>
            <a:off x="2103917" y="990600"/>
            <a:ext cx="4936167"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55334" y="6457890"/>
            <a:ext cx="3088666"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and </a:t>
            </a:r>
            <a:r>
              <a:rPr lang="en-US" sz="2000" dirty="0" err="1" smtClean="0">
                <a:solidFill>
                  <a:schemeClr val="accent5"/>
                </a:solidFill>
                <a:effectLst>
                  <a:outerShdw blurRad="38100" dist="38100" dir="2700000" algn="tl">
                    <a:srgbClr val="000000">
                      <a:alpha val="43137"/>
                    </a:srgbClr>
                  </a:outerShdw>
                </a:effectLst>
              </a:rPr>
              <a:t>Kolka</a:t>
            </a:r>
            <a:r>
              <a:rPr lang="en-US" sz="2000" dirty="0" smtClean="0">
                <a:solidFill>
                  <a:schemeClr val="accent5"/>
                </a:solidFill>
                <a:effectLst>
                  <a:outerShdw blurRad="38100" dist="38100" dir="2700000" algn="tl">
                    <a:srgbClr val="000000">
                      <a:alpha val="43137"/>
                    </a:srgbClr>
                  </a:outerShdw>
                </a:effectLst>
              </a:rPr>
              <a:t> (2005)</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7097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Validation</a:t>
            </a:r>
            <a:endParaRPr lang="en-US" dirty="0"/>
          </a:p>
        </p:txBody>
      </p:sp>
      <p:pic>
        <p:nvPicPr>
          <p:cNvPr id="1026" name="Picture 2" descr="C:\Users\jathompson\Downloads\phot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0" t="12383" r="2932" b="33102"/>
          <a:stretch/>
        </p:blipFill>
        <p:spPr bwMode="auto">
          <a:xfrm>
            <a:off x="1596803" y="1371600"/>
            <a:ext cx="5950394"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36124" y="4023360"/>
            <a:ext cx="5562600" cy="548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(1997)</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15469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m:t>
                      </m:r>
                      <m:r>
                        <a:rPr lang="en-US" b="0" i="1" smtClean="0">
                          <a:latin typeface="Cambria Math" panose="02040503050406030204" pitchFamily="18" charset="0"/>
                          <a:ea typeface="Cambria Math" panose="02040503050406030204" pitchFamily="18" charset="0"/>
                        </a:rPr>
                        <m:t>=</m:t>
                      </m:r>
                      <m:f>
                        <m:fPr>
                          <m:ctrlPr>
                            <a:rPr lang="en-US" b="0" i="1" smtClean="0">
                              <a:latin typeface="Cambria Math"/>
                              <a:ea typeface="Cambria Math" panose="02040503050406030204" pitchFamily="18" charset="0"/>
                            </a:rPr>
                          </m:ctrlPr>
                        </m:fPr>
                        <m:num>
                          <m:nary>
                            <m:naryPr>
                              <m:chr m:val="∑"/>
                              <m:ctrlPr>
                                <a:rPr lang="en-US" i="1">
                                  <a:latin typeface="Cambria Math"/>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a:rPr>
                                  </m:ctrlPr>
                                </m:dPr>
                                <m:e>
                                  <m:sSub>
                                    <m:sSubPr>
                                      <m:ctrlPr>
                                        <a:rPr lang="en-US" i="1" smtClean="0">
                                          <a:latin typeface="Cambria Math"/>
                                        </a:rPr>
                                      </m:ctrlPr>
                                    </m:sSubPr>
                                    <m:e>
                                      <m:acc>
                                        <m:accPr>
                                          <m:chr m:val="̂"/>
                                          <m:ctrlPr>
                                            <a:rPr lang="en-US" b="0" i="1" smtClean="0">
                                              <a:latin typeface="Cambria Math"/>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nary>
                        </m:num>
                        <m:den>
                          <m:r>
                            <a:rPr lang="en-US" b="0" i="1" smtClean="0">
                              <a:latin typeface="Cambria Math" panose="02040503050406030204" pitchFamily="18" charset="0"/>
                              <a:ea typeface="Cambria Math" panose="02040503050406030204" pitchFamily="18" charset="0"/>
                            </a:rPr>
                            <m:t>𝑛</m:t>
                          </m:r>
                        </m:den>
                      </m:f>
                    </m:oMath>
                  </m:oMathPara>
                </a14:m>
                <a:endParaRPr lang="en-US" dirty="0" smtClean="0"/>
              </a:p>
              <a:p>
                <a:r>
                  <a:rPr lang="en-US" dirty="0" smtClean="0"/>
                  <a:t>RMSE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a:rPr>
                          </m:ctrlPr>
                        </m:radPr>
                        <m:deg/>
                        <m:e>
                          <m:f>
                            <m:fPr>
                              <m:ctrlPr>
                                <a:rPr lang="en-US" b="0" i="1" smtClean="0">
                                  <a:latin typeface="Cambria Math"/>
                                </a:rPr>
                              </m:ctrlPr>
                            </m:fPr>
                            <m:num>
                              <m:nary>
                                <m:naryPr>
                                  <m:chr m:val="∑"/>
                                  <m:ctrlPr>
                                    <a:rPr lang="en-US" b="0" i="1" smtClean="0">
                                      <a:latin typeface="Cambria Math"/>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a:rPr>
                                      </m:ctrlPr>
                                    </m:sSupPr>
                                    <m:e>
                                      <m:d>
                                        <m:dPr>
                                          <m:ctrlPr>
                                            <a:rPr lang="en-US" i="1">
                                              <a:latin typeface="Cambria Math"/>
                                            </a:rPr>
                                          </m:ctrlPr>
                                        </m:dPr>
                                        <m:e>
                                          <m:sSub>
                                            <m:sSubPr>
                                              <m:ctrlPr>
                                                <a:rPr lang="en-US" i="1" smtClean="0">
                                                  <a:latin typeface="Cambria Math"/>
                                                </a:rPr>
                                              </m:ctrlPr>
                                            </m:sSubPr>
                                            <m:e>
                                              <m:acc>
                                                <m:accPr>
                                                  <m:chr m:val="̂"/>
                                                  <m:ctrlPr>
                                                    <a:rPr lang="en-US" b="0" i="1" smtClean="0">
                                                      <a:latin typeface="Cambria Math"/>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𝑖</m:t>
                                              </m:r>
                                            </m:sub>
                                          </m:sSub>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1667"/>
                </a:stretch>
              </a:blipFill>
            </p:spPr>
            <p:txBody>
              <a:bodyPr/>
              <a:lstStyle/>
              <a:p>
                <a:r>
                  <a:rPr lang="en-US">
                    <a:noFill/>
                  </a:rPr>
                  <a:t> </a:t>
                </a:r>
              </a:p>
            </p:txBody>
          </p:sp>
        </mc:Fallback>
      </mc:AlternateContent>
    </p:spTree>
    <p:extLst>
      <p:ext uri="{BB962C8B-B14F-4D97-AF65-F5344CB8AC3E}">
        <p14:creationId xmlns:p14="http://schemas.microsoft.com/office/powerpoint/2010/main" val="1443707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Validation and Uncertainty</a:t>
            </a:r>
            <a:endParaRPr lang="en-US" dirty="0"/>
          </a:p>
        </p:txBody>
      </p:sp>
      <p:sp>
        <p:nvSpPr>
          <p:cNvPr id="25" name="Content Placeholder 24"/>
          <p:cNvSpPr>
            <a:spLocks noGrp="1"/>
          </p:cNvSpPr>
          <p:nvPr>
            <p:ph idx="1"/>
          </p:nvPr>
        </p:nvSpPr>
        <p:spPr/>
        <p:txBody>
          <a:bodyPr/>
          <a:lstStyle/>
          <a:p>
            <a:pPr marL="0" indent="0">
              <a:buNone/>
            </a:pPr>
            <a:r>
              <a:rPr lang="en-US" dirty="0" smtClean="0"/>
              <a:t>Outline</a:t>
            </a:r>
          </a:p>
          <a:p>
            <a:r>
              <a:rPr lang="en-US" dirty="0" smtClean="0"/>
              <a:t>Sources of error</a:t>
            </a:r>
          </a:p>
          <a:p>
            <a:r>
              <a:rPr lang="en-US" dirty="0" smtClean="0"/>
              <a:t>Error and uncertainty</a:t>
            </a:r>
          </a:p>
          <a:p>
            <a:r>
              <a:rPr lang="en-US" dirty="0" smtClean="0"/>
              <a:t>Accuracy and precision</a:t>
            </a:r>
          </a:p>
          <a:p>
            <a:r>
              <a:rPr lang="en-US" dirty="0" smtClean="0"/>
              <a:t>Validation methods</a:t>
            </a:r>
            <a:endParaRPr lang="en-US" dirty="0"/>
          </a:p>
        </p:txBody>
      </p:sp>
    </p:spTree>
    <p:extLst>
      <p:ext uri="{BB962C8B-B14F-4D97-AF65-F5344CB8AC3E}">
        <p14:creationId xmlns:p14="http://schemas.microsoft.com/office/powerpoint/2010/main" val="70678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a:t>Internal </a:t>
            </a:r>
            <a:r>
              <a:rPr lang="en-US" dirty="0" smtClean="0"/>
              <a:t>Validation</a:t>
            </a:r>
            <a:endParaRPr lang="en-US" dirty="0"/>
          </a:p>
        </p:txBody>
      </p:sp>
      <p:sp>
        <p:nvSpPr>
          <p:cNvPr id="4" name="Rectangle 3"/>
          <p:cNvSpPr/>
          <p:nvPr/>
        </p:nvSpPr>
        <p:spPr>
          <a:xfrm>
            <a:off x="457200" y="26670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16581"/>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025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extLst>
              <p:ext uri="{D42A27DB-BD31-4B8C-83A1-F6EECF244321}">
                <p14:modId xmlns:p14="http://schemas.microsoft.com/office/powerpoint/2010/main" val="914726653"/>
              </p:ext>
            </p:extLst>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85209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smtClean="0"/>
              <a:t>Confusion Matrix</a:t>
            </a:r>
          </a:p>
        </p:txBody>
      </p:sp>
      <p:sp>
        <p:nvSpPr>
          <p:cNvPr id="40963" name="Rectangle 3"/>
          <p:cNvSpPr>
            <a:spLocks noGrp="1" noChangeArrowheads="1"/>
          </p:cNvSpPr>
          <p:nvPr>
            <p:ph type="body" idx="1"/>
          </p:nvPr>
        </p:nvSpPr>
        <p:spPr/>
        <p:txBody>
          <a:bodyPr>
            <a:noAutofit/>
          </a:bodyPr>
          <a:lstStyle/>
          <a:p>
            <a:pPr marL="0" indent="0">
              <a:buNone/>
            </a:pPr>
            <a:r>
              <a:rPr lang="en-US" altLang="en-US" dirty="0" smtClean="0"/>
              <a:t>Types of Accuracy</a:t>
            </a:r>
          </a:p>
          <a:p>
            <a:r>
              <a:rPr lang="en-US" altLang="en-US" dirty="0" smtClean="0"/>
              <a:t>Overall Accuracy</a:t>
            </a:r>
          </a:p>
          <a:p>
            <a:pPr lvl="1"/>
            <a:r>
              <a:rPr lang="en-US" altLang="en-US" dirty="0" smtClean="0"/>
              <a:t>Number of correct observations divided by total number of observations</a:t>
            </a:r>
          </a:p>
          <a:p>
            <a:r>
              <a:rPr lang="en-US" altLang="en-US" dirty="0" smtClean="0"/>
              <a:t>User’s Accuracy</a:t>
            </a:r>
          </a:p>
          <a:p>
            <a:pPr lvl="1"/>
            <a:r>
              <a:rPr lang="en-US" altLang="en-US" dirty="0" smtClean="0"/>
              <a:t>Probability that a class on the map actually represents that category on the ground</a:t>
            </a:r>
          </a:p>
          <a:p>
            <a:r>
              <a:rPr lang="en-US" altLang="en-US" dirty="0" smtClean="0"/>
              <a:t>Producer’s Accuracy</a:t>
            </a:r>
          </a:p>
          <a:p>
            <a:pPr lvl="1"/>
            <a:r>
              <a:rPr lang="en-US" altLang="en-US" dirty="0" smtClean="0"/>
              <a:t>Probability that a ground reference observation was assigned to the correct class in the map</a:t>
            </a:r>
          </a:p>
        </p:txBody>
      </p:sp>
    </p:spTree>
    <p:extLst>
      <p:ext uri="{BB962C8B-B14F-4D97-AF65-F5344CB8AC3E}">
        <p14:creationId xmlns:p14="http://schemas.microsoft.com/office/powerpoint/2010/main" val="2110656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3"/>
          <p:cNvSpPr>
            <a:spLocks noGrp="1" noChangeArrowheads="1"/>
          </p:cNvSpPr>
          <p:nvPr>
            <p:ph type="title"/>
          </p:nvPr>
        </p:nvSpPr>
        <p:spPr>
          <a:xfrm>
            <a:off x="406400" y="223838"/>
            <a:ext cx="8347075" cy="911225"/>
          </a:xfrm>
        </p:spPr>
        <p:txBody>
          <a:bodyPr/>
          <a:lstStyle/>
          <a:p>
            <a:r>
              <a:rPr lang="en-US" altLang="en-US" dirty="0" smtClean="0"/>
              <a:t>Internal Validation</a:t>
            </a:r>
          </a:p>
        </p:txBody>
      </p:sp>
      <p:graphicFrame>
        <p:nvGraphicFramePr>
          <p:cNvPr id="95519" name="Group 287"/>
          <p:cNvGraphicFramePr>
            <a:graphicFrameLocks noGrp="1"/>
          </p:cNvGraphicFramePr>
          <p:nvPr>
            <p:ph sz="half" idx="4294967295"/>
          </p:nvPr>
        </p:nvGraphicFramePr>
        <p:xfrm>
          <a:off x="125413" y="1206500"/>
          <a:ext cx="8878887" cy="5302250"/>
        </p:xfrm>
        <a:graphic>
          <a:graphicData uri="http://schemas.openxmlformats.org/drawingml/2006/table">
            <a:tbl>
              <a:tblPr/>
              <a:tblGrid>
                <a:gridCol w="914400"/>
                <a:gridCol w="1577975"/>
                <a:gridCol w="1106487"/>
                <a:gridCol w="1150938"/>
                <a:gridCol w="1193800"/>
                <a:gridCol w="1206500"/>
                <a:gridCol w="1728787"/>
              </a:tblGrid>
              <a:tr h="438176">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Reference Data</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825549">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Class</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Gypsic</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Row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User’s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row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mn-lt"/>
                        </a:rPr>
                        <a:t>Class Data</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Gypsic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21</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21/21 = 100%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Natric</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0</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14</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r>
                        <a:rPr kumimoji="0" lang="en-US" sz="2200" b="1" i="0" u="none" strike="noStrike" cap="none" normalizeH="0" baseline="0" smtClean="0">
                          <a:ln>
                            <a:noFill/>
                          </a:ln>
                          <a:solidFill>
                            <a:schemeClr val="tx1"/>
                          </a:solidFill>
                          <a:effectLst/>
                          <a:latin typeface="+mn-lt"/>
                          <a:cs typeface="Arial" pitchFamily="34" charset="0"/>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17</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14/17 = 82.4%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082">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cs typeface="Arial" pitchFamily="34" charset="0"/>
                        </a:rPr>
                        <a:t>Neither</a:t>
                      </a:r>
                      <a:endParaRPr kumimoji="0" lang="en-US" sz="2000" b="1" i="0"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13</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39</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55</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39/55 = 70.9%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415">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Column Total</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24</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27</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42</a:t>
                      </a:r>
                      <a:endParaRPr kumimoji="0" lang="en-US" sz="2200" b="1" i="0" u="none" strike="noStrike" cap="none" normalizeH="0" baseline="0" smtClean="0">
                        <a:ln>
                          <a:noFill/>
                        </a:ln>
                        <a:solidFill>
                          <a:schemeClr val="tx1"/>
                        </a:solidFill>
                        <a:effectLst/>
                        <a:latin typeface="+mn-lt"/>
                        <a:cs typeface="Arial" pitchFamily="34" charset="0"/>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93</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1" u="none" strike="noStrike" cap="none" normalizeH="0" baseline="0" smtClean="0">
                        <a:ln>
                          <a:noFill/>
                        </a:ln>
                        <a:solidFill>
                          <a:schemeClr val="tx1"/>
                        </a:solidFill>
                        <a:effectLst/>
                        <a:latin typeface="+mn-lt"/>
                      </a:endParaRP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64">
                <a:tc>
                  <a:txBody>
                    <a:bodyPr/>
                    <a:lstStyle/>
                    <a:p>
                      <a:pPr marL="0" marR="0" lvl="0" indent="0" algn="ctr" defTabSz="914400" rtl="0" eaLnBrk="0" fontAlgn="b"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mn-lt"/>
                      </a:endParaRPr>
                    </a:p>
                  </a:txBody>
                  <a:tcPr marT="45723" marB="45723" anchor="b"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mn-lt"/>
                        </a:rPr>
                        <a:t>Producer’s Accuracy</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rPr>
                        <a:t>21/24 = 87.5%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14/27 = 51.9%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mn-lt"/>
                          <a:cs typeface="Arial" pitchFamily="34" charset="0"/>
                        </a:rPr>
                        <a:t>39/42 = 92.9%</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smtClean="0">
                          <a:ln>
                            <a:noFill/>
                          </a:ln>
                          <a:solidFill>
                            <a:schemeClr val="tx1"/>
                          </a:solidFill>
                          <a:effectLst/>
                          <a:latin typeface="+mn-lt"/>
                        </a:rPr>
                        <a:t> </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mn-lt"/>
                        </a:rPr>
                        <a:t>Overall Accuracy</a:t>
                      </a:r>
                      <a:r>
                        <a:rPr kumimoji="0" lang="en-US" sz="2000" b="1" i="0" u="none" strike="noStrike" cap="none" normalizeH="0" baseline="0" dirty="0" smtClean="0">
                          <a:ln>
                            <a:noFill/>
                          </a:ln>
                          <a:solidFill>
                            <a:schemeClr val="tx1"/>
                          </a:solidFill>
                          <a:effectLst/>
                          <a:latin typeface="+mn-lt"/>
                        </a:rPr>
                        <a:t>  74/93=79.6%</a:t>
                      </a:r>
                    </a:p>
                  </a:txBody>
                  <a:tcPr marT="45723" marB="45723"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26177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jathompson\Downloads\photo (2).PNG"/>
          <p:cNvPicPr>
            <a:picLocks noChangeAspect="1" noChangeArrowheads="1"/>
          </p:cNvPicPr>
          <p:nvPr/>
        </p:nvPicPr>
        <p:blipFill rotWithShape="1">
          <a:blip r:embed="rId2">
            <a:extLst>
              <a:ext uri="{28A0092B-C50C-407E-A947-70E740481C1C}">
                <a14:useLocalDpi xmlns:a14="http://schemas.microsoft.com/office/drawing/2010/main" val="0"/>
              </a:ext>
            </a:extLst>
          </a:blip>
          <a:srcRect l="5740" t="14816" r="3889" b="9629"/>
          <a:stretch/>
        </p:blipFill>
        <p:spPr bwMode="auto">
          <a:xfrm>
            <a:off x="415961" y="1188720"/>
            <a:ext cx="8312079" cy="5212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en-US" dirty="0" smtClean="0"/>
              <a:t>External </a:t>
            </a:r>
            <a:r>
              <a:rPr lang="en-US" dirty="0" smtClean="0"/>
              <a:t>Validation</a:t>
            </a:r>
            <a:endParaRPr lang="en-US" dirty="0"/>
          </a:p>
        </p:txBody>
      </p:sp>
      <p:grpSp>
        <p:nvGrpSpPr>
          <p:cNvPr id="3" name="Group 2"/>
          <p:cNvGrpSpPr/>
          <p:nvPr/>
        </p:nvGrpSpPr>
        <p:grpSpPr>
          <a:xfrm>
            <a:off x="457200" y="2667000"/>
            <a:ext cx="8139953" cy="3032188"/>
            <a:chOff x="457200" y="2667000"/>
            <a:chExt cx="8139953" cy="3032188"/>
          </a:xfrm>
          <a:solidFill>
            <a:schemeClr val="tx1"/>
          </a:solidFill>
        </p:grpSpPr>
        <p:sp>
          <p:nvSpPr>
            <p:cNvPr id="4" name="Rectangle 3"/>
            <p:cNvSpPr/>
            <p:nvPr/>
          </p:nvSpPr>
          <p:spPr>
            <a:xfrm>
              <a:off x="457200" y="26670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4153" y="281940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19713" y="2988426"/>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350520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44153" y="3663141"/>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19713" y="3832167"/>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 y="4358640"/>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644153" y="45415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19713" y="4693920"/>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5189341"/>
              <a:ext cx="292608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44153" y="53639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9713" y="5516308"/>
              <a:ext cx="2377440" cy="182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546238" y="6457890"/>
            <a:ext cx="2597762" cy="400110"/>
          </a:xfrm>
          <a:prstGeom prst="rect">
            <a:avLst/>
          </a:prstGeom>
          <a:noFill/>
        </p:spPr>
        <p:txBody>
          <a:bodyPr wrap="none" rtlCol="0">
            <a:spAutoFit/>
          </a:bodyPr>
          <a:lstStyle/>
          <a:p>
            <a:pPr marL="0" lvl="1" algn="r"/>
            <a:r>
              <a:rPr lang="en-US" sz="2000" dirty="0" smtClean="0">
                <a:solidFill>
                  <a:schemeClr val="accent5"/>
                </a:solidFill>
                <a:effectLst>
                  <a:outerShdw blurRad="38100" dist="38100" dir="2700000" algn="tl">
                    <a:srgbClr val="000000">
                      <a:alpha val="43137"/>
                    </a:srgbClr>
                  </a:outerShdw>
                </a:effectLst>
              </a:rPr>
              <a:t>Thompson et al. (2006)</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90725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Tree Model</a:t>
            </a:r>
            <a:endParaRPr lang="en-US" dirty="0"/>
          </a:p>
        </p:txBody>
      </p:sp>
      <p:sp>
        <p:nvSpPr>
          <p:cNvPr id="3" name="Content Placeholder 2"/>
          <p:cNvSpPr>
            <a:spLocks noGrp="1"/>
          </p:cNvSpPr>
          <p:nvPr>
            <p:ph sz="half" idx="1"/>
          </p:nvPr>
        </p:nvSpPr>
        <p:spPr/>
        <p:txBody>
          <a:bodyPr/>
          <a:lstStyle/>
          <a:p>
            <a:r>
              <a:rPr lang="en-US" dirty="0" smtClean="0"/>
              <a:t>Random Forest probability model of </a:t>
            </a:r>
            <a:r>
              <a:rPr lang="en-US" dirty="0" err="1" smtClean="0"/>
              <a:t>spodic</a:t>
            </a:r>
            <a:r>
              <a:rPr lang="en-US" dirty="0" smtClean="0"/>
              <a:t> expression (i.e., SI = 0 vs. SI &gt; 0)</a:t>
            </a:r>
          </a:p>
          <a:p>
            <a:pPr lvl="1"/>
            <a:r>
              <a:rPr lang="en-US" dirty="0" smtClean="0"/>
              <a:t>Topographic spatial layers from 30-m National Elevation Dataset  digital elevation model</a:t>
            </a:r>
          </a:p>
          <a:p>
            <a:pPr lvl="1"/>
            <a:r>
              <a:rPr lang="en-US" dirty="0" smtClean="0"/>
              <a:t>Remote sensing layers from Landsat </a:t>
            </a:r>
            <a:r>
              <a:rPr lang="en-US" dirty="0" err="1" smtClean="0"/>
              <a:t>Geocover</a:t>
            </a:r>
            <a:r>
              <a:rPr lang="en-US" dirty="0" smtClean="0"/>
              <a:t> 2000</a:t>
            </a:r>
          </a:p>
          <a:p>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032165"/>
            <a:ext cx="4239494" cy="5486400"/>
          </a:xfrm>
          <a:prstGeom prst="rect">
            <a:avLst/>
          </a:prstGeom>
        </p:spPr>
      </p:pic>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4502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Apparent Validation</a:t>
            </a:r>
          </a:p>
          <a:p>
            <a:pPr lvl="1"/>
            <a:r>
              <a:rPr lang="en-US" dirty="0" smtClean="0"/>
              <a:t>Full model (n=322)</a:t>
            </a:r>
          </a:p>
          <a:p>
            <a:pPr lvl="2"/>
            <a:r>
              <a:rPr lang="en-US" dirty="0" smtClean="0"/>
              <a:t>Out Of Bag error = 29.5% </a:t>
            </a:r>
          </a:p>
          <a:p>
            <a:r>
              <a:rPr lang="en-US" dirty="0" smtClean="0"/>
              <a:t>Internal Validation</a:t>
            </a:r>
          </a:p>
          <a:p>
            <a:pPr lvl="1"/>
            <a:r>
              <a:rPr lang="en-US" dirty="0" smtClean="0"/>
              <a:t>Split-sample</a:t>
            </a:r>
          </a:p>
          <a:p>
            <a:pPr lvl="2"/>
            <a:r>
              <a:rPr lang="en-US" dirty="0" smtClean="0"/>
              <a:t>Training set (n=208)</a:t>
            </a:r>
          </a:p>
          <a:p>
            <a:pPr lvl="2"/>
            <a:r>
              <a:rPr lang="en-US" dirty="0" smtClean="0"/>
              <a:t>Test set </a:t>
            </a:r>
            <a:r>
              <a:rPr lang="en-US" dirty="0"/>
              <a:t>(n=114</a:t>
            </a:r>
            <a:r>
              <a:rPr lang="en-US" dirty="0" smtClean="0"/>
              <a:t>)</a:t>
            </a:r>
          </a:p>
          <a:p>
            <a:pPr lvl="2"/>
            <a:r>
              <a:rPr lang="en-US" dirty="0" smtClean="0"/>
              <a:t>0.57 probability threshold</a:t>
            </a:r>
          </a:p>
          <a:p>
            <a:pPr lvl="2"/>
            <a:r>
              <a:rPr lang="en-US" dirty="0"/>
              <a:t>E</a:t>
            </a:r>
            <a:r>
              <a:rPr lang="en-US" dirty="0" smtClean="0"/>
              <a:t>rror = 30%</a:t>
            </a:r>
          </a:p>
          <a:p>
            <a:r>
              <a:rPr lang="en-US" dirty="0" smtClean="0"/>
              <a:t>External Validation</a:t>
            </a:r>
          </a:p>
          <a:p>
            <a:pPr lvl="1"/>
            <a:r>
              <a:rPr lang="en-US" dirty="0" smtClean="0"/>
              <a:t>Independent plot data (n=24)</a:t>
            </a:r>
          </a:p>
          <a:p>
            <a:pPr lvl="2"/>
            <a:r>
              <a:rPr lang="en-US" dirty="0" smtClean="0"/>
              <a:t>88.1% accuracy</a:t>
            </a:r>
          </a:p>
        </p:txBody>
      </p:sp>
      <p:sp>
        <p:nvSpPr>
          <p:cNvPr id="5" name="TextBox 4"/>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028166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Confusion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31117"/>
              </p:ext>
            </p:extLst>
          </p:nvPr>
        </p:nvGraphicFramePr>
        <p:xfrm>
          <a:off x="1104900" y="2209800"/>
          <a:ext cx="6934200" cy="3733800"/>
        </p:xfrm>
        <a:graphic>
          <a:graphicData uri="http://schemas.openxmlformats.org/drawingml/2006/table">
            <a:tbl>
              <a:tblPr/>
              <a:tblGrid>
                <a:gridCol w="1313690"/>
                <a:gridCol w="1321156"/>
                <a:gridCol w="1433118"/>
                <a:gridCol w="1433118"/>
                <a:gridCol w="1433118"/>
              </a:tblGrid>
              <a:tr h="746760">
                <a:tc gridSpan="2">
                  <a:txBody>
                    <a:bodyPr/>
                    <a:lstStyle/>
                    <a:p>
                      <a:pPr algn="ctr" rtl="0" fontAlgn="b"/>
                      <a:r>
                        <a:rPr lang="en-US" sz="2800" b="0" i="1" u="none" strike="noStrike" dirty="0">
                          <a:solidFill>
                            <a:srgbClr val="FFC000"/>
                          </a:solidFill>
                          <a:effectLst/>
                          <a:latin typeface="Calibri"/>
                        </a:rPr>
                        <a:t>0.57 threshold</a:t>
                      </a:r>
                    </a:p>
                  </a:txBody>
                  <a:tcPr marL="9525" marR="9525" marT="9525"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gridSpan="2">
                  <a:txBody>
                    <a:bodyPr/>
                    <a:lstStyle/>
                    <a:p>
                      <a:pPr algn="ctr" rtl="0" fontAlgn="b"/>
                      <a:r>
                        <a:rPr lang="en-US" sz="2800" b="0" i="0" u="none" strike="noStrike" dirty="0" smtClean="0">
                          <a:solidFill>
                            <a:schemeClr val="tx1"/>
                          </a:solidFill>
                          <a:effectLst/>
                          <a:latin typeface="Calibri"/>
                        </a:rPr>
                        <a:t>observed</a:t>
                      </a:r>
                      <a:endParaRPr lang="en-US" sz="2800" b="0" i="0" u="none" strike="noStrike" dirty="0">
                        <a:solidFill>
                          <a:schemeClr val="tx1"/>
                        </a:solidFill>
                        <a:effectLst/>
                        <a:latin typeface="Calibri"/>
                      </a:endParaRPr>
                    </a:p>
                  </a:txBody>
                  <a:tcPr marL="9525" marR="9525" marT="9525" marB="0" anchor="ctr">
                    <a:lnL>
                      <a:noFill/>
                    </a:lnL>
                    <a:lnR>
                      <a:noFill/>
                    </a:lnR>
                    <a:lnT w="12700" cap="flat" cmpd="sng" algn="ctr">
                      <a:noFill/>
                      <a:prstDash val="solid"/>
                      <a:round/>
                      <a:headEnd type="none" w="med" len="med"/>
                      <a:tailEnd type="none" w="med" len="med"/>
                    </a:lnT>
                    <a:lnB>
                      <a:noFill/>
                    </a:lnB>
                    <a:noFill/>
                  </a:tcPr>
                </a:tc>
                <a:tc hMerge="1">
                  <a:txBody>
                    <a:bodyPr/>
                    <a:lstStyle/>
                    <a:p>
                      <a:endParaRPr lang="en-US"/>
                    </a:p>
                  </a:txBody>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noFill/>
                  </a:tcPr>
                </a:tc>
              </a:tr>
              <a:tr h="746760">
                <a:tc>
                  <a:txBody>
                    <a:bodyPr/>
                    <a:lstStyle/>
                    <a:p>
                      <a:pPr algn="ctr" rtl="0" fontAlgn="b"/>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 </a:t>
                      </a:r>
                    </a:p>
                  </a:txBody>
                  <a:tcPr marL="9525" marR="9525" marT="9525" marB="0" anchor="ctr">
                    <a:lnL>
                      <a:noFill/>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p>
                  </a:txBody>
                  <a:tcPr marL="9525" marR="9525" marT="9525" marB="0" anchor="ctr">
                    <a:lnL>
                      <a:noFill/>
                    </a:lnL>
                    <a:lnR w="12700" cap="flat" cmpd="sng" algn="ctr">
                      <a:noFill/>
                      <a:prstDash val="solid"/>
                      <a:round/>
                      <a:headEnd type="none" w="med" len="med"/>
                      <a:tailEnd type="none" w="med" len="med"/>
                    </a:lnR>
                    <a:lnT>
                      <a:noFill/>
                    </a:lnT>
                    <a:lnB>
                      <a:noFill/>
                    </a:lnB>
                    <a:noFill/>
                  </a:tcPr>
                </a:tc>
              </a:tr>
              <a:tr h="746760">
                <a:tc rowSpan="2">
                  <a:txBody>
                    <a:bodyPr/>
                    <a:lstStyle/>
                    <a:p>
                      <a:pPr algn="ctr" rtl="0" fontAlgn="ctr"/>
                      <a:r>
                        <a:rPr lang="en-US" sz="2800" b="0" i="0" u="none" strike="noStrike" dirty="0" smtClean="0">
                          <a:solidFill>
                            <a:schemeClr val="tx1"/>
                          </a:solidFill>
                          <a:effectLst/>
                          <a:latin typeface="Calibri"/>
                        </a:rPr>
                        <a:t>predicted</a:t>
                      </a:r>
                      <a:endParaRPr lang="en-US" sz="2800" b="0" i="0" u="none" strike="noStrike" dirty="0">
                        <a:solidFill>
                          <a:schemeClr val="tx1"/>
                        </a:solidFill>
                        <a:effectLst/>
                        <a:latin typeface="Calibri"/>
                      </a:endParaRPr>
                    </a:p>
                  </a:txBody>
                  <a:tcPr marL="9525" marR="9525" marT="9525" marB="0" vert="vert270" anchor="ctr">
                    <a:lnL w="12700" cap="flat" cmpd="sng" algn="ctr">
                      <a:noFill/>
                      <a:prstDash val="solid"/>
                      <a:round/>
                      <a:headEnd type="none" w="med" len="med"/>
                      <a:tailEnd type="none" w="med" len="med"/>
                    </a:lnL>
                    <a:lnR>
                      <a:noFill/>
                    </a:lnR>
                    <a:lnT>
                      <a:noFill/>
                    </a:lnT>
                    <a:lnB>
                      <a:noFill/>
                    </a:lnB>
                    <a:noFill/>
                  </a:tcPr>
                </a:tc>
                <a:tc>
                  <a:txBody>
                    <a:bodyPr/>
                    <a:lstStyle/>
                    <a:p>
                      <a:pPr algn="ctr" rtl="0" fontAlgn="b"/>
                      <a:r>
                        <a:rPr lang="en-US" sz="2800" b="0" i="0" u="none" strike="noStrike" dirty="0">
                          <a:solidFill>
                            <a:schemeClr val="tx1"/>
                          </a:solidFill>
                          <a:effectLst/>
                          <a:latin typeface="Calibri"/>
                        </a:rPr>
                        <a:t>no </a:t>
                      </a: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22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46.3</a:t>
                      </a:r>
                      <a:r>
                        <a:rPr lang="en-US" sz="2800" b="0" i="0" u="none" strike="noStrike" dirty="0">
                          <a:solidFill>
                            <a:schemeClr val="tx1"/>
                          </a:solidFill>
                          <a:effectLst/>
                          <a:latin typeface="Calibri"/>
                        </a:rPr>
                        <a:t>%</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r>
              <a:tr h="746760">
                <a:tc vMerge="1">
                  <a:txBody>
                    <a:bodyPr/>
                    <a:lstStyle/>
                    <a:p>
                      <a:endParaRPr lang="en-US"/>
                    </a:p>
                  </a:txBody>
                  <a:tcPr/>
                </a:tc>
                <a:tc>
                  <a:txBody>
                    <a:bodyPr/>
                    <a:lstStyle/>
                    <a:p>
                      <a:pPr algn="ctr" rtl="0" fontAlgn="ctr"/>
                      <a:r>
                        <a:rPr lang="en-US" sz="2800" b="0" i="0" u="none" strike="noStrike" dirty="0" err="1">
                          <a:solidFill>
                            <a:schemeClr val="tx1"/>
                          </a:solidFill>
                          <a:effectLst/>
                          <a:latin typeface="Calibri"/>
                        </a:rPr>
                        <a:t>spod</a:t>
                      </a:r>
                      <a:endParaRPr lang="en-US" sz="2800" b="0" i="0" u="none" strike="noStrike" dirty="0">
                        <a:solidFill>
                          <a:schemeClr val="tx1"/>
                        </a:solidFill>
                        <a:effectLst/>
                        <a:latin typeface="Calibri"/>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800" b="0" i="0" u="none" strike="noStrike" dirty="0" smtClean="0">
                          <a:solidFill>
                            <a:schemeClr val="tx1"/>
                          </a:solidFill>
                          <a:effectLst/>
                          <a:latin typeface="Calibri"/>
                        </a:rPr>
                        <a:t>12</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83.6%</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746760">
                <a:tc>
                  <a:txBody>
                    <a:bodyPr/>
                    <a:lstStyle/>
                    <a:p>
                      <a:pPr algn="ctr" rtl="0" fontAlgn="ctr"/>
                      <a:r>
                        <a:rPr lang="en-US" sz="2800" b="0" i="0" u="none" strike="noStrike" dirty="0">
                          <a:solidFill>
                            <a:schemeClr val="tx1"/>
                          </a:solidFill>
                          <a:effectLst/>
                          <a:latin typeface="Calibri"/>
                        </a:rPr>
                        <a:t> </a:t>
                      </a:r>
                    </a:p>
                  </a:txBody>
                  <a:tcPr marL="9525" marR="9525" marT="9525" marB="0"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noFill/>
                  </a:tcPr>
                </a:tc>
                <a:tc>
                  <a:txBody>
                    <a:bodyPr/>
                    <a:lstStyle/>
                    <a:p>
                      <a:pPr algn="ctr" rtl="0" fontAlgn="ctr"/>
                      <a:r>
                        <a:rPr lang="en-US" sz="2800" b="0" i="0" u="none" strike="noStrike" dirty="0">
                          <a:solidFill>
                            <a:schemeClr val="tx1"/>
                          </a:solidFill>
                          <a:effectLst/>
                          <a:latin typeface="Calibri"/>
                        </a:rPr>
                        <a:t> </a:t>
                      </a:r>
                    </a:p>
                  </a:txBody>
                  <a:tcPr marL="9525" marR="9525" marT="9525" marB="0" anchor="ctr">
                    <a:lnL>
                      <a:noFill/>
                    </a:lnL>
                    <a:lnR>
                      <a:noFill/>
                    </a:lnR>
                    <a:lnT>
                      <a:noFill/>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61.3</a:t>
                      </a:r>
                      <a:r>
                        <a:rPr lang="en-US" sz="2800" b="0" i="0" u="none" strike="noStrike" dirty="0">
                          <a:solidFill>
                            <a:schemeClr val="tx1"/>
                          </a:solidFill>
                          <a:effectLst/>
                          <a:latin typeface="Calibri"/>
                        </a:rPr>
                        <a:t>%</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smtClean="0">
                          <a:solidFill>
                            <a:schemeClr val="tx1"/>
                          </a:solidFill>
                          <a:effectLst/>
                          <a:latin typeface="Calibri"/>
                        </a:rPr>
                        <a:t>73.5%</a:t>
                      </a:r>
                      <a:endParaRPr lang="en-US" sz="2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fontAlgn="b"/>
                      <a:r>
                        <a:rPr lang="en-US" sz="2800" b="0" i="0" u="none" strike="noStrike" dirty="0">
                          <a:solidFill>
                            <a:schemeClr val="tx1"/>
                          </a:solidFill>
                          <a:effectLst/>
                          <a:latin typeface="Calibri"/>
                        </a:rPr>
                        <a:t> </a:t>
                      </a:r>
                      <a:r>
                        <a:rPr lang="en-US" sz="2800" b="0" i="1" u="none" strike="noStrike" dirty="0" smtClean="0">
                          <a:solidFill>
                            <a:srgbClr val="FFC000"/>
                          </a:solidFill>
                          <a:effectLst/>
                          <a:latin typeface="Calibri"/>
                        </a:rPr>
                        <a:t>70.2%</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cxnSp>
        <p:nvCxnSpPr>
          <p:cNvPr id="6" name="Straight Arrow Connector 5"/>
          <p:cNvCxnSpPr/>
          <p:nvPr/>
        </p:nvCxnSpPr>
        <p:spPr>
          <a:xfrm>
            <a:off x="7315200" y="2057400"/>
            <a:ext cx="0" cy="175260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47800" y="5562600"/>
            <a:ext cx="2286000" cy="0"/>
          </a:xfrm>
          <a:prstGeom prst="straightConnector1">
            <a:avLst/>
          </a:prstGeom>
          <a:ln w="3175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81802" y="1411069"/>
            <a:ext cx="1035604" cy="646331"/>
          </a:xfrm>
          <a:prstGeom prst="rect">
            <a:avLst/>
          </a:prstGeom>
          <a:noFill/>
        </p:spPr>
        <p:txBody>
          <a:bodyPr wrap="none" rtlCol="0">
            <a:spAutoFit/>
          </a:bodyPr>
          <a:lstStyle/>
          <a:p>
            <a:pPr algn="ctr"/>
            <a:r>
              <a:rPr lang="en-US" b="1" dirty="0" smtClean="0">
                <a:solidFill>
                  <a:srgbClr val="FF0000"/>
                </a:solidFill>
              </a:rPr>
              <a:t>User’s</a:t>
            </a:r>
          </a:p>
          <a:p>
            <a:pPr algn="ctr"/>
            <a:r>
              <a:rPr lang="en-US" b="1" dirty="0" smtClean="0">
                <a:solidFill>
                  <a:srgbClr val="FF0000"/>
                </a:solidFill>
              </a:rPr>
              <a:t>Accuracy</a:t>
            </a:r>
            <a:endParaRPr lang="en-US" b="1" dirty="0">
              <a:solidFill>
                <a:srgbClr val="FF0000"/>
              </a:solidFill>
            </a:endParaRPr>
          </a:p>
        </p:txBody>
      </p:sp>
      <p:sp>
        <p:nvSpPr>
          <p:cNvPr id="11" name="TextBox 10"/>
          <p:cNvSpPr txBox="1"/>
          <p:nvPr/>
        </p:nvSpPr>
        <p:spPr>
          <a:xfrm>
            <a:off x="376570" y="5239434"/>
            <a:ext cx="1196866" cy="646331"/>
          </a:xfrm>
          <a:prstGeom prst="rect">
            <a:avLst/>
          </a:prstGeom>
          <a:noFill/>
        </p:spPr>
        <p:txBody>
          <a:bodyPr wrap="none" rtlCol="0">
            <a:spAutoFit/>
          </a:bodyPr>
          <a:lstStyle/>
          <a:p>
            <a:pPr algn="ctr"/>
            <a:r>
              <a:rPr lang="en-US" b="1" dirty="0" smtClean="0">
                <a:solidFill>
                  <a:srgbClr val="FF0000"/>
                </a:solidFill>
              </a:rPr>
              <a:t>Producer’s</a:t>
            </a:r>
          </a:p>
          <a:p>
            <a:pPr algn="ctr"/>
            <a:r>
              <a:rPr lang="en-US" b="1" dirty="0" smtClean="0">
                <a:solidFill>
                  <a:srgbClr val="FF0000"/>
                </a:solidFill>
              </a:rPr>
              <a:t>Accuracy</a:t>
            </a:r>
            <a:endParaRPr lang="en-US" b="1" dirty="0">
              <a:solidFill>
                <a:srgbClr val="FF0000"/>
              </a:solidFill>
            </a:endParaRPr>
          </a:p>
        </p:txBody>
      </p:sp>
      <p:sp>
        <p:nvSpPr>
          <p:cNvPr id="12" name="TextBox 11"/>
          <p:cNvSpPr txBox="1"/>
          <p:nvPr/>
        </p:nvSpPr>
        <p:spPr>
          <a:xfrm>
            <a:off x="7727396" y="5638800"/>
            <a:ext cx="1035604" cy="646331"/>
          </a:xfrm>
          <a:prstGeom prst="rect">
            <a:avLst/>
          </a:prstGeom>
          <a:noFill/>
        </p:spPr>
        <p:txBody>
          <a:bodyPr wrap="none" rtlCol="0">
            <a:spAutoFit/>
          </a:bodyPr>
          <a:lstStyle/>
          <a:p>
            <a:pPr algn="ctr"/>
            <a:r>
              <a:rPr lang="en-US" b="1" dirty="0" smtClean="0">
                <a:solidFill>
                  <a:srgbClr val="FF0000"/>
                </a:solidFill>
              </a:rPr>
              <a:t>Overall</a:t>
            </a:r>
          </a:p>
          <a:p>
            <a:pPr algn="ctr"/>
            <a:r>
              <a:rPr lang="en-US" b="1" dirty="0" smtClean="0">
                <a:solidFill>
                  <a:srgbClr val="FF0000"/>
                </a:solidFill>
              </a:rPr>
              <a:t>Accuracy</a:t>
            </a:r>
            <a:endParaRPr lang="en-US" b="1" dirty="0">
              <a:solidFill>
                <a:srgbClr val="FF0000"/>
              </a:solidFill>
            </a:endParaRPr>
          </a:p>
        </p:txBody>
      </p:sp>
      <p:sp>
        <p:nvSpPr>
          <p:cNvPr id="13" name="TextBox 12"/>
          <p:cNvSpPr txBox="1"/>
          <p:nvPr/>
        </p:nvSpPr>
        <p:spPr>
          <a:xfrm>
            <a:off x="6762964" y="6457890"/>
            <a:ext cx="2381036"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Nauman</a:t>
            </a:r>
            <a:r>
              <a:rPr lang="en-US" sz="2000" dirty="0" smtClean="0">
                <a:solidFill>
                  <a:schemeClr val="accent5"/>
                </a:solidFill>
                <a:effectLst>
                  <a:outerShdw blurRad="38100" dist="38100" dir="2700000" algn="tl">
                    <a:srgbClr val="000000">
                      <a:alpha val="43137"/>
                    </a:srgbClr>
                  </a:outerShdw>
                </a:effectLst>
              </a:rPr>
              <a:t> et al. (2014)</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133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Common Sources of Error </a:t>
            </a:r>
            <a:endParaRPr lang="en-GB" dirty="0"/>
          </a:p>
        </p:txBody>
      </p:sp>
      <p:sp>
        <p:nvSpPr>
          <p:cNvPr id="3" name="Content Placeholder 2"/>
          <p:cNvSpPr>
            <a:spLocks noGrp="1"/>
          </p:cNvSpPr>
          <p:nvPr>
            <p:ph idx="1"/>
          </p:nvPr>
        </p:nvSpPr>
        <p:spPr/>
        <p:txBody>
          <a:bodyPr/>
          <a:lstStyle/>
          <a:p>
            <a:r>
              <a:rPr lang="nl-NL" dirty="0" smtClean="0"/>
              <a:t>Measurement errors</a:t>
            </a:r>
          </a:p>
          <a:p>
            <a:r>
              <a:rPr lang="nl-NL" dirty="0" smtClean="0"/>
              <a:t>Interpretation errors</a:t>
            </a:r>
          </a:p>
          <a:p>
            <a:r>
              <a:rPr lang="nl-NL" dirty="0" smtClean="0"/>
              <a:t>Digitization errors</a:t>
            </a:r>
          </a:p>
          <a:p>
            <a:r>
              <a:rPr lang="nl-NL" dirty="0" smtClean="0"/>
              <a:t>Classification errors</a:t>
            </a:r>
          </a:p>
          <a:p>
            <a:r>
              <a:rPr lang="nl-NL" dirty="0" smtClean="0"/>
              <a:t>Generalization errors</a:t>
            </a:r>
          </a:p>
          <a:p>
            <a:r>
              <a:rPr lang="nl-NL" dirty="0" smtClean="0"/>
              <a:t>Interpolation errors</a:t>
            </a:r>
          </a:p>
          <a:p>
            <a:endParaRPr lang="en-GB"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930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Error</a:t>
            </a:r>
            <a:endParaRPr lang="en-GB" dirty="0"/>
          </a:p>
        </p:txBody>
      </p:sp>
      <p:sp>
        <p:nvSpPr>
          <p:cNvPr id="3" name="Content Placeholder 2"/>
          <p:cNvSpPr>
            <a:spLocks noGrp="1"/>
          </p:cNvSpPr>
          <p:nvPr>
            <p:ph idx="1"/>
          </p:nvPr>
        </p:nvSpPr>
        <p:spPr/>
        <p:txBody>
          <a:bodyPr/>
          <a:lstStyle/>
          <a:p>
            <a:r>
              <a:rPr lang="nl-NL" smtClean="0"/>
              <a:t>Difference between reality and our representation of reality</a:t>
            </a:r>
            <a:endParaRPr lang="nl-NL" dirty="0" smtClean="0"/>
          </a:p>
        </p:txBody>
      </p:sp>
    </p:spTree>
    <p:extLst>
      <p:ext uri="{BB962C8B-B14F-4D97-AF65-F5344CB8AC3E}">
        <p14:creationId xmlns:p14="http://schemas.microsoft.com/office/powerpoint/2010/main" val="238582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Error</a:t>
            </a:r>
            <a:endParaRPr lang="en-GB" dirty="0"/>
          </a:p>
        </p:txBody>
      </p:sp>
      <p:sp>
        <p:nvSpPr>
          <p:cNvPr id="3" name="Content Placeholder 2"/>
          <p:cNvSpPr>
            <a:spLocks noGrp="1"/>
          </p:cNvSpPr>
          <p:nvPr>
            <p:ph idx="1"/>
          </p:nvPr>
        </p:nvSpPr>
        <p:spPr/>
        <p:txBody>
          <a:bodyPr>
            <a:normAutofit/>
          </a:bodyPr>
          <a:lstStyle/>
          <a:p>
            <a:r>
              <a:rPr lang="nl-NL" dirty="0" smtClean="0"/>
              <a:t>Example</a:t>
            </a:r>
          </a:p>
          <a:p>
            <a:pPr lvl="1"/>
            <a:r>
              <a:rPr lang="nl-NL" dirty="0" smtClean="0"/>
              <a:t>Map says soil organic C = 30 g/kg at some location</a:t>
            </a:r>
          </a:p>
          <a:p>
            <a:pPr lvl="1"/>
            <a:r>
              <a:rPr lang="nl-NL" dirty="0" smtClean="0"/>
              <a:t>True value = 45 g/kg</a:t>
            </a:r>
          </a:p>
          <a:p>
            <a:pPr lvl="1"/>
            <a:r>
              <a:rPr lang="nl-NL" dirty="0" smtClean="0"/>
              <a:t>Error = 45 – 30 = 15 g/kg</a:t>
            </a:r>
          </a:p>
        </p:txBody>
      </p:sp>
    </p:spTree>
    <p:extLst>
      <p:ext uri="{BB962C8B-B14F-4D97-AF65-F5344CB8AC3E}">
        <p14:creationId xmlns:p14="http://schemas.microsoft.com/office/powerpoint/2010/main" val="3239745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Error</a:t>
            </a:r>
            <a:endParaRPr lang="en-US" dirty="0"/>
          </a:p>
        </p:txBody>
      </p:sp>
      <p:sp>
        <p:nvSpPr>
          <p:cNvPr id="3" name="Content Placeholder 2"/>
          <p:cNvSpPr>
            <a:spLocks noGrp="1"/>
          </p:cNvSpPr>
          <p:nvPr>
            <p:ph idx="1"/>
          </p:nvPr>
        </p:nvSpPr>
        <p:spPr/>
        <p:txBody>
          <a:bodyPr/>
          <a:lstStyle/>
          <a:p>
            <a:r>
              <a:rPr lang="nl-NL" dirty="0" smtClean="0"/>
              <a:t>Problem</a:t>
            </a:r>
          </a:p>
          <a:p>
            <a:pPr lvl="1"/>
            <a:r>
              <a:rPr lang="nl-NL" dirty="0" smtClean="0"/>
              <a:t>We usually do not know the error</a:t>
            </a:r>
            <a:br>
              <a:rPr lang="nl-NL" dirty="0" smtClean="0"/>
            </a:br>
            <a:r>
              <a:rPr lang="nl-NL" dirty="0" smtClean="0"/>
              <a:t>(because if we did, we would eliminate it)</a:t>
            </a:r>
          </a:p>
          <a:p>
            <a:r>
              <a:rPr lang="nl-NL" dirty="0"/>
              <a:t>But in many cases we do know </a:t>
            </a:r>
            <a:r>
              <a:rPr lang="nl-NL" dirty="0" smtClean="0"/>
              <a:t>something</a:t>
            </a:r>
            <a:endParaRPr lang="nl-NL" dirty="0"/>
          </a:p>
          <a:p>
            <a:pPr lvl="1"/>
            <a:r>
              <a:rPr lang="nl-NL" dirty="0"/>
              <a:t>We may know that the error has equal chance of being positive or </a:t>
            </a:r>
            <a:r>
              <a:rPr lang="nl-NL" dirty="0" smtClean="0"/>
              <a:t>negative</a:t>
            </a:r>
            <a:endParaRPr lang="nl-NL" dirty="0"/>
          </a:p>
          <a:p>
            <a:pPr lvl="1"/>
            <a:r>
              <a:rPr lang="nl-NL" dirty="0"/>
              <a:t>We may know that it is unlikely that the absolute value of the error is greater than a given threshold</a:t>
            </a:r>
          </a:p>
          <a:p>
            <a:r>
              <a:rPr lang="nl-NL" dirty="0"/>
              <a:t>In other words, we are uncertain about the true value but not completely ignorant</a:t>
            </a:r>
            <a:endParaRPr lang="en-GB" dirty="0"/>
          </a:p>
          <a:p>
            <a:pPr lvl="1"/>
            <a:endParaRPr lang="nl-NL" dirty="0"/>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8028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Accuracy and Precision</a:t>
            </a:r>
            <a:endParaRPr lang="en-GB" dirty="0"/>
          </a:p>
        </p:txBody>
      </p:sp>
      <p:sp>
        <p:nvSpPr>
          <p:cNvPr id="3" name="Content Placeholder 2"/>
          <p:cNvSpPr>
            <a:spLocks noGrp="1"/>
          </p:cNvSpPr>
          <p:nvPr>
            <p:ph idx="1"/>
          </p:nvPr>
        </p:nvSpPr>
        <p:spPr/>
        <p:txBody>
          <a:bodyPr/>
          <a:lstStyle/>
          <a:p>
            <a:r>
              <a:rPr lang="nl-NL" dirty="0" smtClean="0"/>
              <a:t>Accuracy</a:t>
            </a:r>
          </a:p>
          <a:p>
            <a:pPr lvl="1"/>
            <a:r>
              <a:rPr lang="nl-NL" dirty="0"/>
              <a:t>D</a:t>
            </a:r>
            <a:r>
              <a:rPr lang="nl-NL" dirty="0" smtClean="0"/>
              <a:t>egree to which a representation of reality is close to reality (</a:t>
            </a:r>
            <a:r>
              <a:rPr lang="nl-NL" dirty="0" smtClean="0">
                <a:sym typeface="Symbol" panose="05050102010706020507" pitchFamily="18" charset="2"/>
              </a:rPr>
              <a:t> </a:t>
            </a:r>
            <a:r>
              <a:rPr lang="nl-NL" dirty="0" smtClean="0">
                <a:sym typeface="Symbol"/>
              </a:rPr>
              <a:t>inverse of error)</a:t>
            </a:r>
          </a:p>
          <a:p>
            <a:r>
              <a:rPr lang="nl-NL" dirty="0" smtClean="0">
                <a:sym typeface="Symbol"/>
              </a:rPr>
              <a:t>Precision</a:t>
            </a:r>
          </a:p>
          <a:p>
            <a:pPr lvl="1"/>
            <a:r>
              <a:rPr lang="en-GB" dirty="0" smtClean="0"/>
              <a:t>Degree to which repeated measurements under unchanged conditions show the same results </a:t>
            </a:r>
            <a:endParaRPr lang="en-GB" dirty="0"/>
          </a:p>
        </p:txBody>
      </p:sp>
    </p:spTree>
    <p:extLst>
      <p:ext uri="{BB962C8B-B14F-4D97-AF65-F5344CB8AC3E}">
        <p14:creationId xmlns:p14="http://schemas.microsoft.com/office/powerpoint/2010/main" val="15635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noChangeAspect="1"/>
          </p:cNvGrpSpPr>
          <p:nvPr/>
        </p:nvGrpSpPr>
        <p:grpSpPr>
          <a:xfrm>
            <a:off x="4955219" y="1295400"/>
            <a:ext cx="2468880" cy="2468880"/>
            <a:chOff x="4267200" y="1409700"/>
            <a:chExt cx="2743200" cy="2743200"/>
          </a:xfrm>
        </p:grpSpPr>
        <p:sp>
          <p:nvSpPr>
            <p:cNvPr id="5" name="Oval 4"/>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a:grpSpLocks noChangeAspect="1"/>
          </p:cNvGrpSpPr>
          <p:nvPr/>
        </p:nvGrpSpPr>
        <p:grpSpPr>
          <a:xfrm>
            <a:off x="1719108" y="1295400"/>
            <a:ext cx="2468880" cy="2468880"/>
            <a:chOff x="4267200" y="1409700"/>
            <a:chExt cx="2743200" cy="2743200"/>
          </a:xfrm>
        </p:grpSpPr>
        <p:sp>
          <p:nvSpPr>
            <p:cNvPr id="11" name="Oval 10"/>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ultiply 13"/>
          <p:cNvSpPr>
            <a:spLocks noChangeAspect="1"/>
          </p:cNvSpPr>
          <p:nvPr/>
        </p:nvSpPr>
        <p:spPr>
          <a:xfrm>
            <a:off x="6514097" y="2625636"/>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a:spLocks noChangeAspect="1"/>
          </p:cNvSpPr>
          <p:nvPr/>
        </p:nvSpPr>
        <p:spPr>
          <a:xfrm>
            <a:off x="6657788" y="2717073"/>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a:spLocks noChangeAspect="1"/>
          </p:cNvSpPr>
          <p:nvPr/>
        </p:nvSpPr>
        <p:spPr>
          <a:xfrm>
            <a:off x="6481437" y="287165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a:spLocks noChangeAspect="1"/>
          </p:cNvSpPr>
          <p:nvPr/>
        </p:nvSpPr>
        <p:spPr>
          <a:xfrm>
            <a:off x="6679559" y="2590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a:spLocks noChangeAspect="1"/>
          </p:cNvSpPr>
          <p:nvPr/>
        </p:nvSpPr>
        <p:spPr>
          <a:xfrm>
            <a:off x="6405236" y="2734494"/>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a:spLocks noChangeAspect="1"/>
          </p:cNvSpPr>
          <p:nvPr/>
        </p:nvSpPr>
        <p:spPr>
          <a:xfrm>
            <a:off x="6631658" y="284553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a:grpSpLocks noChangeAspect="1"/>
          </p:cNvGrpSpPr>
          <p:nvPr/>
        </p:nvGrpSpPr>
        <p:grpSpPr>
          <a:xfrm>
            <a:off x="4955219" y="4084320"/>
            <a:ext cx="2468880" cy="2468880"/>
            <a:chOff x="4267200" y="1409700"/>
            <a:chExt cx="2743200" cy="2743200"/>
          </a:xfrm>
        </p:grpSpPr>
        <p:sp>
          <p:nvSpPr>
            <p:cNvPr id="22" name="Oval 21"/>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a:grpSpLocks noChangeAspect="1"/>
          </p:cNvGrpSpPr>
          <p:nvPr/>
        </p:nvGrpSpPr>
        <p:grpSpPr>
          <a:xfrm>
            <a:off x="1719108" y="4084320"/>
            <a:ext cx="2468880" cy="2468880"/>
            <a:chOff x="4267200" y="1409700"/>
            <a:chExt cx="2743200" cy="2743200"/>
          </a:xfrm>
        </p:grpSpPr>
        <p:sp>
          <p:nvSpPr>
            <p:cNvPr id="26" name="Oval 25"/>
            <p:cNvSpPr>
              <a:spLocks noChangeAspect="1"/>
            </p:cNvSpPr>
            <p:nvPr/>
          </p:nvSpPr>
          <p:spPr>
            <a:xfrm>
              <a:off x="4267200" y="1409700"/>
              <a:ext cx="2743200" cy="2743200"/>
            </a:xfrm>
            <a:prstGeom prst="ellipse">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4770120" y="1912620"/>
              <a:ext cx="1737360" cy="1737360"/>
            </a:xfrm>
            <a:prstGeom prst="ellipse">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318760" y="2461260"/>
              <a:ext cx="640080" cy="640080"/>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Multiply 28"/>
          <p:cNvSpPr>
            <a:spLocks noChangeAspect="1"/>
          </p:cNvSpPr>
          <p:nvPr/>
        </p:nvSpPr>
        <p:spPr>
          <a:xfrm>
            <a:off x="2832044" y="2355841"/>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a:spLocks noChangeAspect="1"/>
          </p:cNvSpPr>
          <p:nvPr/>
        </p:nvSpPr>
        <p:spPr>
          <a:xfrm>
            <a:off x="2975735" y="2447278"/>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a:spLocks noChangeAspect="1"/>
          </p:cNvSpPr>
          <p:nvPr/>
        </p:nvSpPr>
        <p:spPr>
          <a:xfrm>
            <a:off x="2799384" y="26018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a:spLocks noChangeAspect="1"/>
          </p:cNvSpPr>
          <p:nvPr/>
        </p:nvSpPr>
        <p:spPr>
          <a:xfrm>
            <a:off x="2997506" y="232100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a:spLocks noChangeAspect="1"/>
          </p:cNvSpPr>
          <p:nvPr/>
        </p:nvSpPr>
        <p:spPr>
          <a:xfrm>
            <a:off x="2723183" y="246469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a:spLocks noChangeAspect="1"/>
          </p:cNvSpPr>
          <p:nvPr/>
        </p:nvSpPr>
        <p:spPr>
          <a:xfrm>
            <a:off x="2949605" y="2575735"/>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p:cNvSpPr>
            <a:spLocks noChangeAspect="1"/>
          </p:cNvSpPr>
          <p:nvPr/>
        </p:nvSpPr>
        <p:spPr>
          <a:xfrm>
            <a:off x="2819400" y="51054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y 35"/>
          <p:cNvSpPr>
            <a:spLocks noChangeAspect="1"/>
          </p:cNvSpPr>
          <p:nvPr/>
        </p:nvSpPr>
        <p:spPr>
          <a:xfrm>
            <a:off x="3011496" y="53340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Multiply 36"/>
          <p:cNvSpPr>
            <a:spLocks noChangeAspect="1"/>
          </p:cNvSpPr>
          <p:nvPr/>
        </p:nvSpPr>
        <p:spPr>
          <a:xfrm>
            <a:off x="2401896" y="538075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ltiply 37"/>
          <p:cNvSpPr>
            <a:spLocks noChangeAspect="1"/>
          </p:cNvSpPr>
          <p:nvPr/>
        </p:nvSpPr>
        <p:spPr>
          <a:xfrm>
            <a:off x="3240096" y="4998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a:spLocks noChangeAspect="1"/>
          </p:cNvSpPr>
          <p:nvPr/>
        </p:nvSpPr>
        <p:spPr>
          <a:xfrm>
            <a:off x="2554296" y="487680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Multiply 39"/>
          <p:cNvSpPr>
            <a:spLocks noChangeAspect="1"/>
          </p:cNvSpPr>
          <p:nvPr/>
        </p:nvSpPr>
        <p:spPr>
          <a:xfrm>
            <a:off x="2936961" y="56083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ultiply 52"/>
          <p:cNvSpPr>
            <a:spLocks noChangeAspect="1"/>
          </p:cNvSpPr>
          <p:nvPr/>
        </p:nvSpPr>
        <p:spPr>
          <a:xfrm>
            <a:off x="6798625" y="55321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a:spLocks noChangeAspect="1"/>
          </p:cNvSpPr>
          <p:nvPr/>
        </p:nvSpPr>
        <p:spPr>
          <a:xfrm>
            <a:off x="6990721" y="57607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y 54"/>
          <p:cNvSpPr>
            <a:spLocks noChangeAspect="1"/>
          </p:cNvSpPr>
          <p:nvPr/>
        </p:nvSpPr>
        <p:spPr>
          <a:xfrm>
            <a:off x="6381121" y="5807479"/>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a:spLocks noChangeAspect="1"/>
          </p:cNvSpPr>
          <p:nvPr/>
        </p:nvSpPr>
        <p:spPr>
          <a:xfrm>
            <a:off x="7219321" y="54254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a:spLocks noChangeAspect="1"/>
          </p:cNvSpPr>
          <p:nvPr/>
        </p:nvSpPr>
        <p:spPr>
          <a:xfrm>
            <a:off x="6533521" y="530352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a:spLocks noChangeAspect="1"/>
          </p:cNvSpPr>
          <p:nvPr/>
        </p:nvSpPr>
        <p:spPr>
          <a:xfrm>
            <a:off x="6916186" y="6035040"/>
            <a:ext cx="182880" cy="182880"/>
          </a:xfrm>
          <a:prstGeom prst="mathMultiply">
            <a:avLst/>
          </a:prstGeom>
          <a:solidFill>
            <a:srgbClr val="FF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9115" y="649069"/>
            <a:ext cx="1008866" cy="369332"/>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Accurate</a:t>
            </a:r>
            <a:endParaRPr lang="en-US" dirty="0">
              <a:solidFill>
                <a:srgbClr val="FFCC00"/>
              </a:solidFill>
              <a:effectLst>
                <a:outerShdw blurRad="38100" dist="38100" dir="2700000" algn="tl">
                  <a:srgbClr val="000000">
                    <a:alpha val="43137"/>
                  </a:srgbClr>
                </a:outerShdw>
              </a:effectLst>
            </a:endParaRPr>
          </a:p>
        </p:txBody>
      </p:sp>
      <p:sp>
        <p:nvSpPr>
          <p:cNvPr id="60" name="TextBox 59"/>
          <p:cNvSpPr txBox="1"/>
          <p:nvPr/>
        </p:nvSpPr>
        <p:spPr>
          <a:xfrm>
            <a:off x="5270754" y="649069"/>
            <a:ext cx="1837811" cy="646331"/>
          </a:xfrm>
          <a:prstGeom prst="rect">
            <a:avLst/>
          </a:prstGeom>
          <a:noFill/>
        </p:spPr>
        <p:txBody>
          <a:bodyPr wrap="none" rtlCol="0">
            <a:spAutoFit/>
          </a:bodyPr>
          <a:lstStyle/>
          <a:p>
            <a:pPr algn="ctr"/>
            <a:r>
              <a:rPr lang="en-US" dirty="0" smtClean="0">
                <a:solidFill>
                  <a:srgbClr val="FFCC00"/>
                </a:solidFill>
                <a:effectLst>
                  <a:outerShdw blurRad="38100" dist="38100" dir="2700000" algn="tl">
                    <a:srgbClr val="000000">
                      <a:alpha val="43137"/>
                    </a:srgbClr>
                  </a:outerShdw>
                </a:effectLst>
              </a:rPr>
              <a:t>Inaccurate</a:t>
            </a:r>
          </a:p>
          <a:p>
            <a:pPr algn="ctr"/>
            <a:r>
              <a:rPr lang="en-US" dirty="0" smtClean="0">
                <a:solidFill>
                  <a:srgbClr val="FFCC00"/>
                </a:solidFill>
                <a:effectLst>
                  <a:outerShdw blurRad="38100" dist="38100" dir="2700000" algn="tl">
                    <a:srgbClr val="000000">
                      <a:alpha val="43137"/>
                    </a:srgbClr>
                  </a:outerShdw>
                </a:effectLst>
              </a:rPr>
              <a:t>(systematic error)</a:t>
            </a:r>
            <a:endParaRPr lang="en-US" dirty="0">
              <a:solidFill>
                <a:srgbClr val="FFCC00"/>
              </a:solidFill>
              <a:effectLst>
                <a:outerShdw blurRad="38100" dist="38100" dir="2700000" algn="tl">
                  <a:srgbClr val="000000">
                    <a:alpha val="43137"/>
                  </a:srgbClr>
                </a:outerShdw>
              </a:effectLst>
            </a:endParaRPr>
          </a:p>
        </p:txBody>
      </p:sp>
      <p:sp>
        <p:nvSpPr>
          <p:cNvPr id="61" name="TextBox 60"/>
          <p:cNvSpPr txBox="1"/>
          <p:nvPr/>
        </p:nvSpPr>
        <p:spPr>
          <a:xfrm>
            <a:off x="990600" y="2150153"/>
            <a:ext cx="461665" cy="759375"/>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Precise</a:t>
            </a:r>
            <a:endParaRPr lang="en-US" dirty="0">
              <a:solidFill>
                <a:srgbClr val="FFCC00"/>
              </a:solidFill>
              <a:effectLst>
                <a:outerShdw blurRad="38100" dist="38100" dir="2700000" algn="tl">
                  <a:srgbClr val="000000">
                    <a:alpha val="43137"/>
                  </a:srgbClr>
                </a:outerShdw>
              </a:effectLst>
            </a:endParaRPr>
          </a:p>
        </p:txBody>
      </p:sp>
      <p:sp>
        <p:nvSpPr>
          <p:cNvPr id="62" name="TextBox 61"/>
          <p:cNvSpPr txBox="1"/>
          <p:nvPr/>
        </p:nvSpPr>
        <p:spPr>
          <a:xfrm>
            <a:off x="990600" y="4254302"/>
            <a:ext cx="738664" cy="2128916"/>
          </a:xfrm>
          <a:prstGeom prst="rect">
            <a:avLst/>
          </a:prstGeom>
          <a:noFill/>
        </p:spPr>
        <p:txBody>
          <a:bodyPr vert="vert270" wrap="none" rtlCol="0">
            <a:spAutoFit/>
          </a:bodyPr>
          <a:lstStyle/>
          <a:p>
            <a:pPr algn="ctr"/>
            <a:r>
              <a:rPr lang="en-US" dirty="0" smtClean="0">
                <a:solidFill>
                  <a:srgbClr val="FFCC00"/>
                </a:solidFill>
                <a:effectLst>
                  <a:outerShdw blurRad="38100" dist="38100" dir="2700000" algn="tl">
                    <a:srgbClr val="000000">
                      <a:alpha val="43137"/>
                    </a:srgbClr>
                  </a:outerShdw>
                </a:effectLst>
              </a:rPr>
              <a:t>Imprecise</a:t>
            </a:r>
          </a:p>
          <a:p>
            <a:pPr algn="ctr"/>
            <a:r>
              <a:rPr lang="en-US" dirty="0" smtClean="0">
                <a:solidFill>
                  <a:srgbClr val="FFCC00"/>
                </a:solidFill>
                <a:effectLst>
                  <a:outerShdw blurRad="38100" dist="38100" dir="2700000" algn="tl">
                    <a:srgbClr val="000000">
                      <a:alpha val="43137"/>
                    </a:srgbClr>
                  </a:outerShdw>
                </a:effectLst>
              </a:rPr>
              <a:t>(reproducibility error)</a:t>
            </a:r>
            <a:endParaRPr lang="en-US" dirty="0">
              <a:solidFill>
                <a:srgbClr val="FFCC00"/>
              </a:solidFill>
              <a:effectLst>
                <a:outerShdw blurRad="38100" dist="38100" dir="2700000" algn="tl">
                  <a:srgbClr val="000000">
                    <a:alpha val="43137"/>
                  </a:srgbClr>
                </a:outerShdw>
              </a:effectLst>
            </a:endParaRPr>
          </a:p>
        </p:txBody>
      </p:sp>
      <p:sp>
        <p:nvSpPr>
          <p:cNvPr id="64" name="TextBox 63"/>
          <p:cNvSpPr txBox="1"/>
          <p:nvPr/>
        </p:nvSpPr>
        <p:spPr>
          <a:xfrm>
            <a:off x="3624721" y="115669"/>
            <a:ext cx="1894558" cy="646331"/>
          </a:xfrm>
          <a:prstGeom prst="rect">
            <a:avLst/>
          </a:prstGeom>
          <a:noFill/>
        </p:spPr>
        <p:txBody>
          <a:bodyPr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Accuracy</a:t>
            </a:r>
            <a:endParaRPr lang="en-US" sz="3600" b="1" dirty="0">
              <a:solidFill>
                <a:srgbClr val="FFCC00"/>
              </a:solidFill>
              <a:effectLst>
                <a:outerShdw blurRad="38100" dist="38100" dir="2700000" algn="tl">
                  <a:srgbClr val="000000">
                    <a:alpha val="43137"/>
                  </a:srgbClr>
                </a:outerShdw>
              </a:effectLst>
            </a:endParaRPr>
          </a:p>
        </p:txBody>
      </p:sp>
      <p:sp>
        <p:nvSpPr>
          <p:cNvPr id="65" name="TextBox 64"/>
          <p:cNvSpPr txBox="1"/>
          <p:nvPr/>
        </p:nvSpPr>
        <p:spPr>
          <a:xfrm>
            <a:off x="328136" y="2513396"/>
            <a:ext cx="738664" cy="1831207"/>
          </a:xfrm>
          <a:prstGeom prst="rect">
            <a:avLst/>
          </a:prstGeom>
          <a:noFill/>
        </p:spPr>
        <p:txBody>
          <a:bodyPr vert="vert270" wrap="none" rtlCol="0">
            <a:spAutoFit/>
          </a:bodyPr>
          <a:lstStyle/>
          <a:p>
            <a:pPr algn="ctr"/>
            <a:r>
              <a:rPr lang="en-US" sz="3600" b="1" dirty="0" smtClean="0">
                <a:solidFill>
                  <a:srgbClr val="FFCC00"/>
                </a:solidFill>
                <a:effectLst>
                  <a:outerShdw blurRad="38100" dist="38100" dir="2700000" algn="tl">
                    <a:srgbClr val="000000">
                      <a:alpha val="43137"/>
                    </a:srgbClr>
                  </a:outerShdw>
                </a:effectLst>
              </a:rPr>
              <a:t>Precision</a:t>
            </a:r>
            <a:endParaRPr lang="en-US" sz="3600" b="1" dirty="0">
              <a:solidFill>
                <a:srgbClr val="FFCC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23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Uncertainty</a:t>
            </a:r>
          </a:p>
        </p:txBody>
      </p:sp>
      <p:sp>
        <p:nvSpPr>
          <p:cNvPr id="36867" name="Rectangle 3"/>
          <p:cNvSpPr>
            <a:spLocks noGrp="1" noChangeArrowheads="1"/>
          </p:cNvSpPr>
          <p:nvPr>
            <p:ph type="body" idx="1"/>
          </p:nvPr>
        </p:nvSpPr>
        <p:spPr/>
        <p:txBody>
          <a:bodyPr>
            <a:normAutofit fontScale="92500" lnSpcReduction="20000"/>
          </a:bodyPr>
          <a:lstStyle/>
          <a:p>
            <a:r>
              <a:rPr lang="en-US" dirty="0" smtClean="0"/>
              <a:t>Uncertainty arises when we are not sure about the ‘true’ state of the environment; it is an expression of confidence based on limited knowledge</a:t>
            </a:r>
          </a:p>
          <a:p>
            <a:r>
              <a:rPr lang="en-US" dirty="0" smtClean="0"/>
              <a:t>Uncertainty is an acknowledgement of error: we are aware that our representation of reality may differ from reality and express this by being uncertain</a:t>
            </a:r>
          </a:p>
          <a:p>
            <a:r>
              <a:rPr lang="en-US" dirty="0" smtClean="0"/>
              <a:t>Uncertainty is subjective; one person can be more uncertain than another</a:t>
            </a:r>
          </a:p>
          <a:p>
            <a:r>
              <a:rPr lang="en-US" dirty="0" smtClean="0"/>
              <a:t>In the presence of uncertainty, we cannot identify a true ‘reality’.  But perhaps we can identify all possible realities and a probability for each one</a:t>
            </a:r>
          </a:p>
        </p:txBody>
      </p:sp>
      <p:sp>
        <p:nvSpPr>
          <p:cNvPr id="4" name="TextBox 3"/>
          <p:cNvSpPr txBox="1"/>
          <p:nvPr/>
        </p:nvSpPr>
        <p:spPr>
          <a:xfrm>
            <a:off x="7190517" y="6457890"/>
            <a:ext cx="1953483" cy="400110"/>
          </a:xfrm>
          <a:prstGeom prst="rect">
            <a:avLst/>
          </a:prstGeom>
          <a:noFill/>
        </p:spPr>
        <p:txBody>
          <a:bodyPr wrap="none" rtlCol="0">
            <a:spAutoFit/>
          </a:bodyPr>
          <a:lstStyle/>
          <a:p>
            <a:pPr marL="0" lvl="1" algn="r"/>
            <a:r>
              <a:rPr lang="en-US" sz="2000" dirty="0" err="1" smtClean="0">
                <a:solidFill>
                  <a:schemeClr val="accent5"/>
                </a:solidFill>
                <a:effectLst>
                  <a:outerShdw blurRad="38100" dist="38100" dir="2700000" algn="tl">
                    <a:srgbClr val="000000">
                      <a:alpha val="43137"/>
                    </a:srgbClr>
                  </a:outerShdw>
                </a:effectLst>
              </a:rPr>
              <a:t>Heuvelink</a:t>
            </a:r>
            <a:r>
              <a:rPr lang="en-US" sz="2000" dirty="0" smtClean="0">
                <a:solidFill>
                  <a:schemeClr val="accent5"/>
                </a:solidFill>
                <a:effectLst>
                  <a:outerShdw blurRad="38100" dist="38100" dir="2700000" algn="tl">
                    <a:srgbClr val="000000">
                      <a:alpha val="43137"/>
                    </a:srgbClr>
                  </a:outerShdw>
                </a:effectLst>
              </a:rPr>
              <a:t> (2012)</a:t>
            </a:r>
            <a:endParaRPr lang="en-US" sz="2000" dirty="0">
              <a:solidFill>
                <a:schemeClr val="accent5"/>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585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61&quot;&gt;&lt;/object&gt;&lt;object type=&quot;2&quot; unique_id=&quot;10062&quot;&gt;&lt;object type=&quot;3&quot; unique_id=&quot;10063&quot;&gt;&lt;property id=&quot;20148&quot; value=&quot;5&quot;/&gt;&lt;property id=&quot;20300&quot; value=&quot;Slide 1 - &amp;quot;Module 3 &amp;#x0D;&amp;#x0A;Data Characteristics&amp;quot;&quot;/&gt;&lt;property id=&quot;20307&quot; value=&quot;258&quot;/&gt;&lt;/object&gt;&lt;object type=&quot;3&quot; unique_id=&quot;10064&quot;&gt;&lt;property id=&quot;20148&quot; value=&quot;5&quot;/&gt;&lt;property id=&quot;20300&quot; value=&quot;Slide 2 - &amp;quot;Types of data used in DSM&amp;quot;&quot;/&gt;&lt;property id=&quot;20307&quot; value=&quot;259&quot;/&gt;&lt;/object&gt;&lt;object type=&quot;3&quot; unique_id=&quot;10065&quot;&gt;&lt;property id=&quot;20148&quot; value=&quot;5&quot;/&gt;&lt;property id=&quot;20300&quot; value=&quot;Slide 3 - &amp;quot;Types of data used in DSM&amp;quot;&quot;/&gt;&lt;property id=&quot;20307&quot; value=&quot;260&quot;/&gt;&lt;/object&gt;&lt;object type=&quot;3&quot; unique_id=&quot;10106&quot;&gt;&lt;property id=&quot;20148&quot; value=&quot;5&quot;/&gt;&lt;property id=&quot;20300&quot; value=&quot;Slide 4 - &amp;quot;Characteristics of Remotely Sensed Data&amp;quot;&quot;/&gt;&lt;property id=&quot;20307&quot; value=&quot;263&quot;/&gt;&lt;/object&gt;&lt;object type=&quot;3&quot; unique_id=&quot;10107&quot;&gt;&lt;property id=&quot;20148&quot; value=&quot;5&quot;/&gt;&lt;property id=&quot;20300&quot; value=&quot;Slide 5 - &amp;quot;Raster, more than a pretty picture&amp;quot;&quot;/&gt;&lt;property id=&quot;20307&quot; value=&quot;264&quot;/&gt;&lt;/object&gt;&lt;object type=&quot;3&quot; unique_id=&quot;10152&quot;&gt;&lt;property id=&quot;20148&quot; value=&quot;5&quot;/&gt;&lt;property id=&quot;20300&quot; value=&quot;Slide 6 - &amp;quot;Polygon&amp;quot;&quot;/&gt;&lt;property id=&quot;20307&quot; value=&quot;265&quot;/&gt;&lt;/object&gt;&lt;object type=&quot;3&quot; unique_id=&quot;10153&quot;&gt;&lt;property id=&quot;20148&quot; value=&quot;5&quot;/&gt;&lt;property id=&quot;20300&quot; value=&quot;Slide 7 - &amp;quot;Rasters vs. Polygons&amp;quot;&quot;/&gt;&lt;property id=&quot;20307&quot; value=&quot;266&quot;/&gt;&lt;/object&gt;&lt;object type=&quot;3&quot; unique_id=&quot;10226&quot;&gt;&lt;property id=&quot;20148&quot; value=&quot;5&quot;/&gt;&lt;property id=&quot;20300&quot; value=&quot;Slide 8 - &amp;quot;Rasters vs. Polygons&amp;quot;&quot;/&gt;&lt;property id=&quot;20307&quot; value=&quot;267&quot;/&gt;&lt;/object&gt;&lt;object type=&quot;3&quot; unique_id=&quot;10227&quot;&gt;&lt;property id=&quot;20148&quot; value=&quot;5&quot;/&gt;&lt;property id=&quot;20300&quot; value=&quot;Slide 9 - &amp;quot;Types of Remote Sensing Data&amp;quot;&quot;/&gt;&lt;property id=&quot;20307&quot; value=&quot;268&quot;/&gt;&lt;/object&gt;&lt;object type=&quot;3&quot; unique_id=&quot;10327&quot;&gt;&lt;property id=&quot;20148&quot; value=&quot;5&quot;/&gt;&lt;property id=&quot;20300&quot; value=&quot;Slide 10 - &amp;quot;Spectral Data&amp;quot;&quot;/&gt;&lt;property id=&quot;20307&quot; value=&quot;269&quot;/&gt;&lt;/object&gt;&lt;object type=&quot;3&quot; unique_id=&quot;10328&quot;&gt;&lt;property id=&quot;20148&quot; value=&quot;5&quot;/&gt;&lt;property id=&quot;20300&quot; value=&quot;Slide 11 - &amp;quot;Lidar&amp;quot;&quot;/&gt;&lt;property id=&quot;20307&quot; value=&quot;270&quot;/&gt;&lt;/object&gt;&lt;object type=&quot;3&quot; unique_id=&quot;11862&quot;&gt;&lt;property id=&quot;20148&quot; value=&quot;5&quot;/&gt;&lt;property id=&quot;20300&quot; value=&quot;Slide 12 - &amp;quot;Lidar characteristics&amp;quot;&quot;/&gt;&lt;property id=&quot;20307&quot; value=&quot;271&quot;/&gt;&lt;/object&gt;&lt;object type=&quot;3&quot; unique_id=&quot;12003&quot;&gt;&lt;property id=&quot;20148&quot; value=&quot;5&quot;/&gt;&lt;property id=&quot;20300&quot; value=&quot;Slide 13 - &amp;quot;Knowledge Data&amp;quot;&quot;/&gt;&lt;property id=&quot;20307&quot; value=&quot;272&quot;/&gt;&lt;/object&gt;&lt;object type=&quot;3&quot; unique_id=&quot;12004&quot;&gt;&lt;property id=&quot;20148&quot; value=&quot;5&quot;/&gt;&lt;property id=&quot;20300&quot; value=&quot;Slide 14&quot;/&gt;&lt;property id=&quot;20307&quot; value=&quot;273&quot;/&gt;&lt;/object&gt;&lt;object type=&quot;3&quot; unique_id=&quot;12005&quot;&gt;&lt;property id=&quot;20148&quot; value=&quot;5&quot;/&gt;&lt;property id=&quot;20300&quot; value=&quot;Slide 15&quot;/&gt;&lt;property id=&quot;20307&quot; value=&quot;274&quot;/&gt;&lt;/object&gt;&lt;object type=&quot;3&quot; unique_id=&quot;12057&quot;&gt;&lt;property id=&quot;20148&quot; value=&quot;5&quot;/&gt;&lt;property id=&quot;20300&quot; value=&quot;Slide 16 - &amp;quot;Ground Truth Data&amp;quot;&quot;/&gt;&lt;property id=&quot;20307&quot; value=&quot;275&quot;/&gt;&lt;/object&gt;&lt;object type=&quot;3&quot; unique_id=&quot;12292&quot;&gt;&lt;property id=&quot;20148&quot; value=&quot;5&quot;/&gt;&lt;property id=&quot;20300&quot; value=&quot;Slide 17 - &amp;quot;Integration&amp;quot;&quot;/&gt;&lt;property id=&quot;20307&quot; value=&quot;27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TotalTime>
  <Words>1133</Words>
  <Application>Microsoft Office PowerPoint</Application>
  <PresentationFormat>On-screen Show (4:3)</PresentationFormat>
  <Paragraphs>263</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Validation and Uncertainty</vt:lpstr>
      <vt:lpstr>Validation and Uncertainty</vt:lpstr>
      <vt:lpstr>Common Sources of Error </vt:lpstr>
      <vt:lpstr>Error</vt:lpstr>
      <vt:lpstr>Error</vt:lpstr>
      <vt:lpstr>Error</vt:lpstr>
      <vt:lpstr>Accuracy and Precision</vt:lpstr>
      <vt:lpstr>PowerPoint Presentation</vt:lpstr>
      <vt:lpstr>Uncertainty</vt:lpstr>
      <vt:lpstr>Validation</vt:lpstr>
      <vt:lpstr>Apparent Validation</vt:lpstr>
      <vt:lpstr>Heteroscedasticity</vt:lpstr>
      <vt:lpstr>Apparent Validation</vt:lpstr>
      <vt:lpstr>Apparent Validation</vt:lpstr>
      <vt:lpstr>Internal Validation</vt:lpstr>
      <vt:lpstr>Internal Validation</vt:lpstr>
      <vt:lpstr>Internal Validation</vt:lpstr>
      <vt:lpstr>Internal Validation</vt:lpstr>
      <vt:lpstr>Internal Validation</vt:lpstr>
      <vt:lpstr>Internal Validation</vt:lpstr>
      <vt:lpstr>Internal Validation</vt:lpstr>
      <vt:lpstr>Confusion Matrix</vt:lpstr>
      <vt:lpstr>Internal Validation</vt:lpstr>
      <vt:lpstr>External Validation</vt:lpstr>
      <vt:lpstr>Regression Tree Model</vt:lpstr>
      <vt:lpstr>Validation</vt:lpstr>
      <vt:lpstr>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Data Characteristics</dc:title>
  <dc:creator>hwinzele</dc:creator>
  <cp:lastModifiedBy>tom.davello</cp:lastModifiedBy>
  <cp:revision>90</cp:revision>
  <dcterms:created xsi:type="dcterms:W3CDTF">2012-01-13T01:03:07Z</dcterms:created>
  <dcterms:modified xsi:type="dcterms:W3CDTF">2014-09-15T17:42:06Z</dcterms:modified>
</cp:coreProperties>
</file>