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8" r:id="rId3"/>
    <p:sldId id="260" r:id="rId4"/>
    <p:sldId id="257" r:id="rId5"/>
    <p:sldId id="265" r:id="rId6"/>
    <p:sldId id="288" r:id="rId7"/>
    <p:sldId id="289" r:id="rId8"/>
    <p:sldId id="259" r:id="rId9"/>
    <p:sldId id="263" r:id="rId10"/>
    <p:sldId id="266" r:id="rId11"/>
    <p:sldId id="274" r:id="rId12"/>
    <p:sldId id="264" r:id="rId13"/>
    <p:sldId id="279" r:id="rId14"/>
    <p:sldId id="268" r:id="rId15"/>
    <p:sldId id="275" r:id="rId16"/>
    <p:sldId id="269" r:id="rId17"/>
    <p:sldId id="280" r:id="rId18"/>
    <p:sldId id="272" r:id="rId19"/>
    <p:sldId id="291" r:id="rId20"/>
    <p:sldId id="276" r:id="rId21"/>
    <p:sldId id="271" r:id="rId22"/>
    <p:sldId id="267" r:id="rId23"/>
    <p:sldId id="281" r:id="rId24"/>
    <p:sldId id="282" r:id="rId25"/>
    <p:sldId id="283" r:id="rId26"/>
    <p:sldId id="292" r:id="rId27"/>
    <p:sldId id="261" r:id="rId28"/>
    <p:sldId id="278" r:id="rId29"/>
    <p:sldId id="290" r:id="rId30"/>
    <p:sldId id="284" r:id="rId31"/>
    <p:sldId id="285" r:id="rId32"/>
    <p:sldId id="28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5620" autoAdjust="0"/>
    <p:restoredTop sz="82984" autoAdjust="0"/>
  </p:normalViewPr>
  <p:slideViewPr>
    <p:cSldViewPr showGuides="1">
      <p:cViewPr varScale="1">
        <p:scale>
          <a:sx n="96" d="100"/>
          <a:sy n="96" d="100"/>
        </p:scale>
        <p:origin x="2034" y="96"/>
      </p:cViewPr>
      <p:guideLst>
        <p:guide orient="horz" pos="2160"/>
        <p:guide pos="2880"/>
      </p:guideLst>
    </p:cSldViewPr>
  </p:slideViewPr>
  <p:outlineViewPr>
    <p:cViewPr>
      <p:scale>
        <a:sx n="33" d="100"/>
        <a:sy n="33" d="100"/>
      </p:scale>
      <p:origin x="0" y="5574"/>
    </p:cViewPr>
  </p:outlineViewPr>
  <p:notesTextViewPr>
    <p:cViewPr>
      <p:scale>
        <a:sx n="1" d="1"/>
        <a:sy n="1" d="1"/>
      </p:scale>
      <p:origin x="0" y="0"/>
    </p:cViewPr>
  </p:notesTextViewPr>
  <p:notesViewPr>
    <p:cSldViewPr>
      <p:cViewPr varScale="1">
        <p:scale>
          <a:sx n="78" d="100"/>
          <a:sy n="78" d="100"/>
        </p:scale>
        <p:origin x="3360" y="11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93983C-EFA1-41D2-8DCF-4CEF34100D6A}" type="datetimeFigureOut">
              <a:rPr lang="en-US" smtClean="0"/>
              <a:t>8/1/2014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5A1FCD-79C7-4337-B79E-A51417706FB1}" type="slidenum">
              <a:rPr lang="en-US" smtClean="0"/>
              <a:t>‹#›</a:t>
            </a:fld>
            <a:endParaRPr lang="en-US"/>
          </a:p>
        </p:txBody>
      </p:sp>
    </p:spTree>
    <p:extLst>
      <p:ext uri="{BB962C8B-B14F-4D97-AF65-F5344CB8AC3E}">
        <p14:creationId xmlns:p14="http://schemas.microsoft.com/office/powerpoint/2010/main" val="16786142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en.wikipedia.org/wiki/Standard_score#cite_note-1" TargetMode="External"/><Relationship Id="rId2" Type="http://schemas.openxmlformats.org/officeDocument/2006/relationships/slide" Target="../slides/slide13.xml"/><Relationship Id="rId1" Type="http://schemas.openxmlformats.org/officeDocument/2006/relationships/notesMaster" Target="../notesMasters/notesMaster1.xml"/><Relationship Id="rId5" Type="http://schemas.openxmlformats.org/officeDocument/2006/relationships/hyperlink" Target="http://en.wikipedia.org/wiki/Standard_deviation" TargetMode="External"/><Relationship Id="rId4" Type="http://schemas.openxmlformats.org/officeDocument/2006/relationships/hyperlink" Target="http://en.wikipedia.org/wiki/Mean"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descriptiv</a:t>
            </a:r>
            <a:r>
              <a:rPr lang="en-US" baseline="0" dirty="0" smtClean="0"/>
              <a:t>e statistics like mean, standard deviation, IQR, </a:t>
            </a:r>
            <a:r>
              <a:rPr lang="en-US" baseline="0" dirty="0" err="1" smtClean="0"/>
              <a:t>skewness</a:t>
            </a:r>
            <a:r>
              <a:rPr lang="en-US" baseline="0" dirty="0" smtClean="0"/>
              <a:t>, and kurtosis describe the distribution of the data. A normal distribution has a mean of 0, standard deviation of 1, </a:t>
            </a:r>
            <a:r>
              <a:rPr lang="en-US" baseline="0" dirty="0" err="1" smtClean="0"/>
              <a:t>skewness</a:t>
            </a:r>
            <a:r>
              <a:rPr lang="en-US" baseline="0" dirty="0" smtClean="0"/>
              <a:t> of 0, and kurtosis of 0. </a:t>
            </a:r>
          </a:p>
          <a:p>
            <a:endParaRPr lang="en-US" baseline="0" dirty="0" smtClean="0"/>
          </a:p>
          <a:p>
            <a:r>
              <a:rPr lang="en-US" dirty="0" smtClean="0"/>
              <a:t>You can correct for normality</a:t>
            </a:r>
            <a:r>
              <a:rPr lang="en-US" baseline="0" dirty="0" smtClean="0"/>
              <a:t> in multiple ways: delete outliers, log-transform, square root transform, </a:t>
            </a: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6</a:t>
            </a:fld>
            <a:endParaRPr lang="en-US"/>
          </a:p>
        </p:txBody>
      </p:sp>
    </p:spTree>
    <p:extLst>
      <p:ext uri="{BB962C8B-B14F-4D97-AF65-F5344CB8AC3E}">
        <p14:creationId xmlns:p14="http://schemas.microsoft.com/office/powerpoint/2010/main" val="792934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QQ plot is a standardization of your data where 0 is the mean, 1 and 2 are 1 and 2 standard deviations.</a:t>
            </a:r>
          </a:p>
          <a:p>
            <a:endParaRPr lang="en-US" dirty="0"/>
          </a:p>
          <a:p>
            <a:r>
              <a:rPr lang="en-US" dirty="0"/>
              <a:t>The standard score of a raw score </a:t>
            </a:r>
            <a:r>
              <a:rPr lang="en-US" i="1" dirty="0"/>
              <a:t>x</a:t>
            </a:r>
            <a:r>
              <a:rPr lang="en-US" dirty="0"/>
              <a:t> </a:t>
            </a:r>
            <a:r>
              <a:rPr lang="en-US" baseline="30000" dirty="0">
                <a:hlinkClick r:id="rId3"/>
              </a:rPr>
              <a:t>[1]</a:t>
            </a:r>
            <a:r>
              <a:rPr lang="en-US" dirty="0"/>
              <a:t> </a:t>
            </a:r>
            <a:r>
              <a:rPr lang="en-US" dirty="0" smtClean="0"/>
              <a:t>is</a:t>
            </a:r>
          </a:p>
          <a:p>
            <a:r>
              <a:rPr lang="en-US" dirty="0" smtClean="0"/>
              <a:t>Z = </a:t>
            </a:r>
            <a:r>
              <a:rPr lang="en-US" smtClean="0"/>
              <a:t>x-</a:t>
            </a:r>
            <a:r>
              <a:rPr lang="en-US" i="1"/>
              <a:t> </a:t>
            </a:r>
            <a:r>
              <a:rPr lang="en-US" i="1" smtClean="0"/>
              <a:t>μ/</a:t>
            </a:r>
            <a:r>
              <a:rPr lang="en-US" i="1"/>
              <a:t>σ</a:t>
            </a:r>
            <a:endParaRPr lang="en-US" dirty="0"/>
          </a:p>
          <a:p>
            <a:r>
              <a:rPr lang="en-US" dirty="0"/>
              <a:t>where:</a:t>
            </a:r>
          </a:p>
          <a:p>
            <a:r>
              <a:rPr lang="en-US" i="1" dirty="0"/>
              <a:t>μ</a:t>
            </a:r>
            <a:r>
              <a:rPr lang="en-US" dirty="0"/>
              <a:t> is the </a:t>
            </a:r>
            <a:r>
              <a:rPr lang="en-US" dirty="0">
                <a:hlinkClick r:id="rId4" tooltip="Mean"/>
              </a:rPr>
              <a:t>mean</a:t>
            </a:r>
            <a:r>
              <a:rPr lang="en-US" dirty="0"/>
              <a:t> of the </a:t>
            </a:r>
            <a:r>
              <a:rPr lang="en-US" dirty="0" err="1"/>
              <a:t>population;</a:t>
            </a:r>
            <a:r>
              <a:rPr lang="en-US" i="1" dirty="0" err="1"/>
              <a:t>σ</a:t>
            </a:r>
            <a:r>
              <a:rPr lang="en-US" dirty="0"/>
              <a:t> is the </a:t>
            </a:r>
            <a:r>
              <a:rPr lang="en-US" dirty="0">
                <a:hlinkClick r:id="rId5" tooltip="Standard deviation"/>
              </a:rPr>
              <a:t>standard deviation</a:t>
            </a:r>
            <a:r>
              <a:rPr lang="en-US" dirty="0"/>
              <a:t> of the population.</a:t>
            </a:r>
          </a:p>
          <a:p>
            <a:endParaRPr lang="en-US" dirty="0" smtClean="0"/>
          </a:p>
          <a:p>
            <a:r>
              <a:rPr lang="en-US" dirty="0" smtClean="0"/>
              <a:t>If data is normal, there will be a 1:1 relationship between sample data and the data from a normal curve. Sample data will be points, normal is the solid line.</a:t>
            </a:r>
          </a:p>
          <a:p>
            <a:endParaRPr lang="en-US" dirty="0"/>
          </a:p>
          <a:p>
            <a:r>
              <a:rPr lang="en-US" dirty="0" smtClean="0"/>
              <a:t>If there is deviation, it is usually on the low or high end, which may be ok and close enough to normal to consider as such.</a:t>
            </a:r>
          </a:p>
          <a:p>
            <a:endParaRPr lang="en-US" dirty="0"/>
          </a:p>
          <a:p>
            <a:r>
              <a:rPr lang="en-US" dirty="0" smtClean="0"/>
              <a:t>If there is deviation from the normal line around 0, data is definitely not normal.</a:t>
            </a: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13</a:t>
            </a:fld>
            <a:endParaRPr lang="en-US"/>
          </a:p>
        </p:txBody>
      </p:sp>
    </p:spTree>
    <p:extLst>
      <p:ext uri="{BB962C8B-B14F-4D97-AF65-F5344CB8AC3E}">
        <p14:creationId xmlns:p14="http://schemas.microsoft.com/office/powerpoint/2010/main" val="7251284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Multicolinearity: highly correlated</a:t>
            </a:r>
            <a:r>
              <a:rPr lang="en-US" baseline="0" dirty="0" smtClean="0"/>
              <a:t> variables that can contribute to over-fitting a model, lowering its predictive ability and inflating it’s validation statistics</a:t>
            </a: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15</a:t>
            </a:fld>
            <a:endParaRPr lang="en-US"/>
          </a:p>
        </p:txBody>
      </p:sp>
    </p:spTree>
    <p:extLst>
      <p:ext uri="{BB962C8B-B14F-4D97-AF65-F5344CB8AC3E}">
        <p14:creationId xmlns:p14="http://schemas.microsoft.com/office/powerpoint/2010/main" val="2625421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Spearman’s Rho: non-parametric technique that quantifies the degree of linear association between the ranks of data</a:t>
            </a:r>
          </a:p>
          <a:p>
            <a:pPr lvl="1"/>
            <a:r>
              <a:rPr lang="en-US" dirty="0" smtClean="0"/>
              <a:t>Pearson’s Coefficient: parametric technique that measures the degree of linear relationship between data</a:t>
            </a:r>
          </a:p>
          <a:p>
            <a:pPr lvl="1"/>
            <a:r>
              <a:rPr lang="en-US" dirty="0" smtClean="0"/>
              <a:t>Kendall’s Tau: non-parametric measure of association based on the number of concordances and discordances in paired observations</a:t>
            </a:r>
          </a:p>
          <a:p>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16</a:t>
            </a:fld>
            <a:endParaRPr lang="en-US"/>
          </a:p>
        </p:txBody>
      </p:sp>
    </p:spTree>
    <p:extLst>
      <p:ext uri="{BB962C8B-B14F-4D97-AF65-F5344CB8AC3E}">
        <p14:creationId xmlns:p14="http://schemas.microsoft.com/office/powerpoint/2010/main" val="3757913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Covariance matrix calculated in R</a:t>
            </a: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17</a:t>
            </a:fld>
            <a:endParaRPr lang="en-US"/>
          </a:p>
        </p:txBody>
      </p:sp>
    </p:spTree>
    <p:extLst>
      <p:ext uri="{BB962C8B-B14F-4D97-AF65-F5344CB8AC3E}">
        <p14:creationId xmlns:p14="http://schemas.microsoft.com/office/powerpoint/2010/main" val="3810249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t>
            </a:r>
            <a:r>
              <a:rPr lang="en-US" dirty="0" err="1" smtClean="0"/>
              <a:t>ArcMap</a:t>
            </a:r>
            <a:r>
              <a:rPr lang="en-US" dirty="0" smtClean="0"/>
              <a:t>, covariance can</a:t>
            </a:r>
            <a:r>
              <a:rPr lang="en-US" baseline="0" dirty="0" smtClean="0"/>
              <a:t> be displayed as </a:t>
            </a:r>
            <a:r>
              <a:rPr lang="en-US" baseline="0" dirty="0" err="1" smtClean="0"/>
              <a:t>univariate</a:t>
            </a:r>
            <a:r>
              <a:rPr lang="en-US" baseline="0" dirty="0" smtClean="0"/>
              <a:t> graphical.</a:t>
            </a: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18</a:t>
            </a:fld>
            <a:endParaRPr lang="en-US"/>
          </a:p>
        </p:txBody>
      </p:sp>
    </p:spTree>
    <p:extLst>
      <p:ext uri="{BB962C8B-B14F-4D97-AF65-F5344CB8AC3E}">
        <p14:creationId xmlns:p14="http://schemas.microsoft.com/office/powerpoint/2010/main" val="37579139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Boxplots rely</a:t>
            </a:r>
            <a:r>
              <a:rPr lang="en-US" baseline="0" dirty="0" smtClean="0"/>
              <a:t> on robust statistics like median and IQR rather than more sensitive ones like mean and standard deviation. </a:t>
            </a: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20</a:t>
            </a:fld>
            <a:endParaRPr lang="en-US"/>
          </a:p>
        </p:txBody>
      </p:sp>
    </p:spTree>
    <p:extLst>
      <p:ext uri="{BB962C8B-B14F-4D97-AF65-F5344CB8AC3E}">
        <p14:creationId xmlns:p14="http://schemas.microsoft.com/office/powerpoint/2010/main" val="2647584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7CFF939-70E9-4E47-9899-4E3DA2789027}" type="datetimeFigureOut">
              <a:rPr lang="en-US" smtClean="0"/>
              <a:t>8/1/2014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586942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CFF939-70E9-4E47-9899-4E3DA2789027}" type="datetimeFigureOut">
              <a:rPr lang="en-US" smtClean="0"/>
              <a:t>8/1/2014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603755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CFF939-70E9-4E47-9899-4E3DA2789027}" type="datetimeFigureOut">
              <a:rPr lang="en-US" smtClean="0"/>
              <a:t>8/1/2014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1850031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CFF939-70E9-4E47-9899-4E3DA2789027}" type="datetimeFigureOut">
              <a:rPr lang="en-US" smtClean="0"/>
              <a:t>8/1/2014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3849243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CFF939-70E9-4E47-9899-4E3DA2789027}" type="datetimeFigureOut">
              <a:rPr lang="en-US" smtClean="0"/>
              <a:t>8/1/2014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2736980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CFF939-70E9-4E47-9899-4E3DA2789027}" type="datetimeFigureOut">
              <a:rPr lang="en-US" smtClean="0"/>
              <a:t>8/1/2014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294318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CFF939-70E9-4E47-9899-4E3DA2789027}" type="datetimeFigureOut">
              <a:rPr lang="en-US" smtClean="0"/>
              <a:t>8/1/2014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1378862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7CFF939-70E9-4E47-9899-4E3DA2789027}" type="datetimeFigureOut">
              <a:rPr lang="en-US" smtClean="0"/>
              <a:t>8/1/2014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1620181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CFF939-70E9-4E47-9899-4E3DA2789027}" type="datetimeFigureOut">
              <a:rPr lang="en-US" smtClean="0"/>
              <a:t>8/1/2014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2902742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CFF939-70E9-4E47-9899-4E3DA2789027}" type="datetimeFigureOut">
              <a:rPr lang="en-US" smtClean="0"/>
              <a:t>8/1/2014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3204503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CFF939-70E9-4E47-9899-4E3DA2789027}" type="datetimeFigureOut">
              <a:rPr lang="en-US" smtClean="0"/>
              <a:t>8/1/2014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2245124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CFF939-70E9-4E47-9899-4E3DA2789027}" type="datetimeFigureOut">
              <a:rPr lang="en-US" smtClean="0"/>
              <a:t>8/1/2014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FC874A-277E-4A61-AE1F-B8EF08F22330}" type="slidenum">
              <a:rPr lang="en-US" smtClean="0"/>
              <a:t>‹#›</a:t>
            </a:fld>
            <a:endParaRPr lang="en-US"/>
          </a:p>
        </p:txBody>
      </p:sp>
    </p:spTree>
    <p:extLst>
      <p:ext uri="{BB962C8B-B14F-4D97-AF65-F5344CB8AC3E}">
        <p14:creationId xmlns:p14="http://schemas.microsoft.com/office/powerpoint/2010/main" val="4013203878"/>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9.jpg"/><Relationship Id="rId4" Type="http://schemas.openxmlformats.org/officeDocument/2006/relationships/image" Target="../media/image18.jpeg"/></Relationships>
</file>

<file path=ppt/slides/_rels/slide2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0.jpe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itl.nist.gov/div898/handbook/eda/section1/eda11.htm" TargetMode="External"/><Relationship Id="rId2" Type="http://schemas.openxmlformats.org/officeDocument/2006/relationships/hyperlink" Target="http://help.arcgis.com/en/arcgisdesktop/10.0/help/index.html#//00310000000q000000" TargetMode="External"/><Relationship Id="rId1" Type="http://schemas.openxmlformats.org/officeDocument/2006/relationships/slideLayout" Target="../slideLayouts/slideLayout2.xml"/><Relationship Id="rId6" Type="http://schemas.openxmlformats.org/officeDocument/2006/relationships/hyperlink" Target="http://www.stat.cmu.edu/~hseltman/309/Book/chapter4.pdf" TargetMode="External"/><Relationship Id="rId5" Type="http://schemas.openxmlformats.org/officeDocument/2006/relationships/hyperlink" Target="https://onlinecourses.science.psu.edu/stat509/book/export/html/155" TargetMode="External"/><Relationship Id="rId4" Type="http://schemas.openxmlformats.org/officeDocument/2006/relationships/hyperlink" Target="http://www.mayo.edu/mayo-edu-docs/center-for-translational-science-activities-documents/berd-5-6.pdf"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help.rmetrics.org/fBasics/test-normalityTests.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emf"/><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Exploratory Data Analysis </a:t>
            </a:r>
            <a:br>
              <a:rPr lang="en-US" dirty="0" smtClean="0"/>
            </a:br>
            <a:r>
              <a:rPr lang="en-US" sz="2400" dirty="0" smtClean="0"/>
              <a:t>(EDA)</a:t>
            </a:r>
            <a:endParaRPr lang="en-US" sz="2400"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73342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Descriptive </a:t>
            </a:r>
            <a:r>
              <a:rPr lang="en-US" dirty="0" smtClean="0"/>
              <a:t>Statistics in ArcGIS</a:t>
            </a:r>
            <a:endParaRPr lang="en-US" dirty="0"/>
          </a:p>
        </p:txBody>
      </p:sp>
      <p:grpSp>
        <p:nvGrpSpPr>
          <p:cNvPr id="3072" name="Group 3071"/>
          <p:cNvGrpSpPr/>
          <p:nvPr/>
        </p:nvGrpSpPr>
        <p:grpSpPr>
          <a:xfrm>
            <a:off x="379062" y="1360134"/>
            <a:ext cx="8385875" cy="1773677"/>
            <a:chOff x="379062" y="1278154"/>
            <a:chExt cx="8385875" cy="1855658"/>
          </a:xfrm>
        </p:grpSpPr>
        <p:pic>
          <p:nvPicPr>
            <p:cNvPr id="4" name="Picture 3"/>
            <p:cNvPicPr>
              <a:picLocks noChangeAspect="1" noChangeArrowheads="1"/>
            </p:cNvPicPr>
            <p:nvPr/>
          </p:nvPicPr>
          <p:blipFill>
            <a:blip r:embed="rId2" cstate="print"/>
            <a:srcRect/>
            <a:stretch>
              <a:fillRect/>
            </a:stretch>
          </p:blipFill>
          <p:spPr bwMode="auto">
            <a:xfrm>
              <a:off x="1400342" y="2101209"/>
              <a:ext cx="2105978" cy="628650"/>
            </a:xfrm>
            <a:prstGeom prst="rect">
              <a:avLst/>
            </a:prstGeom>
            <a:noFill/>
            <a:ln w="9525">
              <a:solidFill>
                <a:schemeClr val="tx1"/>
              </a:solidFill>
              <a:miter lim="800000"/>
              <a:headEnd/>
              <a:tailEnd/>
            </a:ln>
          </p:spPr>
        </p:pic>
        <p:sp>
          <p:nvSpPr>
            <p:cNvPr id="6" name="TextBox 5"/>
            <p:cNvSpPr txBox="1"/>
            <p:nvPr/>
          </p:nvSpPr>
          <p:spPr>
            <a:xfrm>
              <a:off x="437451" y="1342743"/>
              <a:ext cx="1725472" cy="523220"/>
            </a:xfrm>
            <a:prstGeom prst="rect">
              <a:avLst/>
            </a:prstGeom>
            <a:noFill/>
            <a:ln>
              <a:solidFill>
                <a:schemeClr val="tx1"/>
              </a:solidFill>
            </a:ln>
          </p:spPr>
          <p:txBody>
            <a:bodyPr wrap="none" rtlCol="0">
              <a:spAutoFit/>
            </a:bodyPr>
            <a:lstStyle/>
            <a:p>
              <a:pPr marL="742950" indent="-742950"/>
              <a:r>
                <a:rPr lang="en-US" sz="1400" dirty="0" smtClean="0"/>
                <a:t>Right-click on layer</a:t>
              </a:r>
            </a:p>
            <a:p>
              <a:pPr marL="742950" indent="-742950"/>
              <a:r>
                <a:rPr lang="en-US" sz="1400" dirty="0" smtClean="0"/>
                <a:t>and select Properties</a:t>
              </a:r>
              <a:endParaRPr lang="en-US" sz="1400" dirty="0"/>
            </a:p>
          </p:txBody>
        </p:sp>
        <p:cxnSp>
          <p:nvCxnSpPr>
            <p:cNvPr id="8" name="Elbow Connector 7"/>
            <p:cNvCxnSpPr/>
            <p:nvPr/>
          </p:nvCxnSpPr>
          <p:spPr>
            <a:xfrm>
              <a:off x="976832" y="1900029"/>
              <a:ext cx="571500" cy="419100"/>
            </a:xfrm>
            <a:prstGeom prst="bentConnector3">
              <a:avLst>
                <a:gd name="adj1" fmla="val 50000"/>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227449" y="1342743"/>
              <a:ext cx="1898340" cy="523220"/>
            </a:xfrm>
            <a:prstGeom prst="rect">
              <a:avLst/>
            </a:prstGeom>
            <a:noFill/>
            <a:ln>
              <a:solidFill>
                <a:schemeClr val="tx1"/>
              </a:solidFill>
            </a:ln>
          </p:spPr>
          <p:txBody>
            <a:bodyPr wrap="none" rtlCol="0">
              <a:spAutoFit/>
            </a:bodyPr>
            <a:lstStyle/>
            <a:p>
              <a:pPr marL="742950" indent="-742950"/>
              <a:r>
                <a:rPr lang="en-US" sz="1400" dirty="0" smtClean="0"/>
                <a:t>Hit Source Tab and</a:t>
              </a:r>
            </a:p>
            <a:p>
              <a:pPr marL="742950" indent="-742950"/>
              <a:r>
                <a:rPr lang="en-US" sz="1400" dirty="0" smtClean="0"/>
                <a:t>scroll down to Statistics</a:t>
              </a:r>
              <a:endParaRPr lang="en-US" sz="1400" dirty="0"/>
            </a:p>
          </p:txBody>
        </p:sp>
        <p:pic>
          <p:nvPicPr>
            <p:cNvPr id="21" name="Picture 20"/>
            <p:cNvPicPr>
              <a:picLocks noChangeAspect="1" noChangeArrowheads="1"/>
            </p:cNvPicPr>
            <p:nvPr/>
          </p:nvPicPr>
          <p:blipFill rotWithShape="1">
            <a:blip r:embed="rId3" cstate="print"/>
            <a:srcRect b="9207"/>
            <a:stretch/>
          </p:blipFill>
          <p:spPr bwMode="auto">
            <a:xfrm>
              <a:off x="5412139" y="1333619"/>
              <a:ext cx="2990849" cy="1744729"/>
            </a:xfrm>
            <a:prstGeom prst="rect">
              <a:avLst/>
            </a:prstGeom>
            <a:noFill/>
            <a:ln w="9525">
              <a:solidFill>
                <a:schemeClr val="tx1"/>
              </a:solidFill>
              <a:miter lim="800000"/>
              <a:headEnd/>
              <a:tailEnd/>
            </a:ln>
          </p:spPr>
        </p:pic>
        <p:sp>
          <p:nvSpPr>
            <p:cNvPr id="22" name="Oval 21"/>
            <p:cNvSpPr/>
            <p:nvPr/>
          </p:nvSpPr>
          <p:spPr>
            <a:xfrm>
              <a:off x="5840764" y="1486019"/>
              <a:ext cx="4191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Elbow Connector 22"/>
            <p:cNvCxnSpPr/>
            <p:nvPr/>
          </p:nvCxnSpPr>
          <p:spPr>
            <a:xfrm>
              <a:off x="5031139" y="1619369"/>
              <a:ext cx="742950" cy="9525"/>
            </a:xfrm>
            <a:prstGeom prst="bentConnector3">
              <a:avLst>
                <a:gd name="adj1" fmla="val 50000"/>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031139" y="1801374"/>
              <a:ext cx="496186" cy="27630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79062" y="1278154"/>
              <a:ext cx="8385875" cy="1855658"/>
            </a:xfrm>
            <a:prstGeom prst="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75" name="Group 3074"/>
          <p:cNvGrpSpPr/>
          <p:nvPr/>
        </p:nvGrpSpPr>
        <p:grpSpPr>
          <a:xfrm>
            <a:off x="1132592" y="3317201"/>
            <a:ext cx="6878813" cy="3294413"/>
            <a:chOff x="228600" y="3276600"/>
            <a:chExt cx="6878813" cy="3447803"/>
          </a:xfrm>
        </p:grpSpPr>
        <p:pic>
          <p:nvPicPr>
            <p:cNvPr id="3074"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1263" t="16301" r="52658" b="40439"/>
            <a:stretch/>
          </p:blipFill>
          <p:spPr bwMode="auto">
            <a:xfrm>
              <a:off x="2279745" y="3393604"/>
              <a:ext cx="4687173" cy="318991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1" name="TextBox 30"/>
            <p:cNvSpPr txBox="1"/>
            <p:nvPr/>
          </p:nvSpPr>
          <p:spPr>
            <a:xfrm>
              <a:off x="358590" y="4191000"/>
              <a:ext cx="1804192" cy="1384995"/>
            </a:xfrm>
            <a:prstGeom prst="rect">
              <a:avLst/>
            </a:prstGeom>
            <a:noFill/>
            <a:ln>
              <a:solidFill>
                <a:schemeClr val="tx1"/>
              </a:solidFill>
            </a:ln>
          </p:spPr>
          <p:txBody>
            <a:bodyPr wrap="square" rtlCol="0">
              <a:spAutoFit/>
            </a:bodyPr>
            <a:lstStyle/>
            <a:p>
              <a:r>
                <a:rPr lang="en-US" sz="1400" dirty="0" smtClean="0"/>
                <a:t>Double-click Spatial Autocorrelation tool under the Spatial Statistics and Analyzing Patterns toolboxes</a:t>
              </a:r>
              <a:endParaRPr lang="en-US" sz="1400" dirty="0"/>
            </a:p>
          </p:txBody>
        </p:sp>
        <p:sp>
          <p:nvSpPr>
            <p:cNvPr id="3073" name="Rectangle 3072"/>
            <p:cNvSpPr/>
            <p:nvPr/>
          </p:nvSpPr>
          <p:spPr>
            <a:xfrm>
              <a:off x="228600" y="3276600"/>
              <a:ext cx="6878813" cy="3447803"/>
            </a:xfrm>
            <a:prstGeom prst="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634112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Univariate </a:t>
            </a:r>
            <a:r>
              <a:rPr lang="en-US" dirty="0" smtClean="0"/>
              <a:t>Graphical</a:t>
            </a:r>
            <a:endParaRPr lang="en-US" dirty="0"/>
          </a:p>
        </p:txBody>
      </p:sp>
      <p:sp>
        <p:nvSpPr>
          <p:cNvPr id="3" name="Content Placeholder 2"/>
          <p:cNvSpPr>
            <a:spLocks noGrp="1"/>
          </p:cNvSpPr>
          <p:nvPr>
            <p:ph idx="1"/>
          </p:nvPr>
        </p:nvSpPr>
        <p:spPr>
          <a:xfrm>
            <a:off x="457200" y="1600200"/>
            <a:ext cx="8229600" cy="4876800"/>
          </a:xfrm>
        </p:spPr>
        <p:txBody>
          <a:bodyPr>
            <a:normAutofit fontScale="92500"/>
          </a:bodyPr>
          <a:lstStyle/>
          <a:p>
            <a:r>
              <a:rPr lang="en-US" u="sng" dirty="0" smtClean="0"/>
              <a:t>Histogram</a:t>
            </a:r>
            <a:r>
              <a:rPr lang="en-US" dirty="0" smtClean="0"/>
              <a:t> – </a:t>
            </a:r>
            <a:r>
              <a:rPr lang="en-US" dirty="0" err="1" smtClean="0"/>
              <a:t>barplot</a:t>
            </a:r>
            <a:r>
              <a:rPr lang="en-US" dirty="0" smtClean="0"/>
              <a:t> in which each bar represents the frequency or proportion of cases for each range of values</a:t>
            </a:r>
          </a:p>
          <a:p>
            <a:pPr lvl="1"/>
            <a:r>
              <a:rPr lang="en-US" dirty="0" smtClean="0"/>
              <a:t>Used in EDA to visually assess normality, </a:t>
            </a:r>
            <a:r>
              <a:rPr lang="en-US" dirty="0" err="1" smtClean="0"/>
              <a:t>skewness</a:t>
            </a:r>
            <a:r>
              <a:rPr lang="en-US" dirty="0" smtClean="0"/>
              <a:t>, kurtosis, and overall data distribution</a:t>
            </a:r>
          </a:p>
          <a:p>
            <a:r>
              <a:rPr lang="en-US" u="sng" dirty="0" err="1" smtClean="0"/>
              <a:t>Quantile-quantile</a:t>
            </a:r>
            <a:r>
              <a:rPr lang="en-US" u="sng" dirty="0" smtClean="0"/>
              <a:t> plot (</a:t>
            </a:r>
            <a:r>
              <a:rPr lang="en-US" u="sng" dirty="0" err="1" smtClean="0"/>
              <a:t>QQplot</a:t>
            </a:r>
            <a:r>
              <a:rPr lang="en-US" u="sng" dirty="0" smtClean="0"/>
              <a:t>) </a:t>
            </a:r>
            <a:r>
              <a:rPr lang="en-US" dirty="0" smtClean="0"/>
              <a:t>-  plot of actual data values against a Gaussian distribution (normal distribution with a mean of 0 and standard deviation of 1)</a:t>
            </a:r>
          </a:p>
          <a:p>
            <a:pPr lvl="1"/>
            <a:r>
              <a:rPr lang="en-US" dirty="0" smtClean="0"/>
              <a:t>Used in EDA to visually evaluate normality and outliers</a:t>
            </a:r>
          </a:p>
          <a:p>
            <a:endParaRPr lang="en-US" dirty="0" smtClean="0"/>
          </a:p>
          <a:p>
            <a:endParaRPr lang="en-US" dirty="0"/>
          </a:p>
        </p:txBody>
      </p:sp>
    </p:spTree>
    <p:extLst>
      <p:ext uri="{BB962C8B-B14F-4D97-AF65-F5344CB8AC3E}">
        <p14:creationId xmlns:p14="http://schemas.microsoft.com/office/powerpoint/2010/main" val="2247122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Univariate Graphical - Histograms</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940" y="1290452"/>
            <a:ext cx="4469060" cy="3339935"/>
          </a:xfrm>
          <a:prstGeom prst="rect">
            <a:avLst/>
          </a:prstGeom>
          <a:noFill/>
          <a:ln w="2857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4100"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20487" t="14845" r="7727" b="9892"/>
          <a:stretch/>
        </p:blipFill>
        <p:spPr bwMode="auto">
          <a:xfrm>
            <a:off x="4376563" y="3216233"/>
            <a:ext cx="4640933" cy="3511633"/>
          </a:xfrm>
          <a:prstGeom prst="rect">
            <a:avLst/>
          </a:prstGeom>
          <a:noFill/>
          <a:ln w="2857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2296728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Univariate Graphical - </a:t>
            </a:r>
            <a:r>
              <a:rPr lang="en-US" dirty="0" err="1"/>
              <a:t>QQPlots</a:t>
            </a:r>
            <a:endParaRPr lang="en-US" dirty="0"/>
          </a:p>
        </p:txBody>
      </p:sp>
      <p:pic>
        <p:nvPicPr>
          <p:cNvPr id="3073" name="Picture 1" descr="Normal QQ pl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472" y="1290452"/>
            <a:ext cx="6095056" cy="5262748"/>
          </a:xfrm>
          <a:prstGeom prst="rect">
            <a:avLst/>
          </a:prstGeom>
          <a:noFill/>
          <a:ln w="28575">
            <a:solidFill>
              <a:schemeClr val="bg1"/>
            </a:solidFill>
          </a:ln>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346553" y="6563096"/>
            <a:ext cx="450893" cy="276999"/>
          </a:xfrm>
          <a:prstGeom prst="rect">
            <a:avLst/>
          </a:prstGeom>
          <a:noFill/>
        </p:spPr>
        <p:txBody>
          <a:bodyPr wrap="none" rtlCol="0">
            <a:spAutoFit/>
          </a:bodyPr>
          <a:lstStyle/>
          <a:p>
            <a:r>
              <a:rPr lang="en-US" sz="1200" dirty="0" smtClean="0"/>
              <a:t>ESRI</a:t>
            </a:r>
            <a:endParaRPr lang="en-US" sz="1200" dirty="0"/>
          </a:p>
        </p:txBody>
      </p:sp>
    </p:spTree>
    <p:extLst>
      <p:ext uri="{BB962C8B-B14F-4D97-AF65-F5344CB8AC3E}">
        <p14:creationId xmlns:p14="http://schemas.microsoft.com/office/powerpoint/2010/main" val="3931570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Univariate Graphical - </a:t>
            </a:r>
            <a:r>
              <a:rPr lang="en-US" dirty="0" err="1" smtClean="0"/>
              <a:t>QQPlots</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940" y="1290452"/>
            <a:ext cx="4469060" cy="33399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940" y="1290451"/>
            <a:ext cx="5764460" cy="3339935"/>
          </a:xfrm>
          <a:prstGeom prst="rect">
            <a:avLst/>
          </a:prstGeom>
          <a:noFill/>
          <a:ln w="2857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6"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45974" t="12662" r="4351" b="25852"/>
          <a:stretch/>
        </p:blipFill>
        <p:spPr bwMode="auto">
          <a:xfrm>
            <a:off x="4572000" y="2960419"/>
            <a:ext cx="4445496" cy="3767447"/>
          </a:xfrm>
          <a:prstGeom prst="rect">
            <a:avLst/>
          </a:prstGeom>
          <a:noFill/>
          <a:ln w="2857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6524585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Multivariate Non-graphical</a:t>
            </a:r>
            <a:endParaRPr lang="en-US" dirty="0"/>
          </a:p>
        </p:txBody>
      </p:sp>
      <p:sp>
        <p:nvSpPr>
          <p:cNvPr id="3" name="Content Placeholder 2"/>
          <p:cNvSpPr>
            <a:spLocks noGrp="1"/>
          </p:cNvSpPr>
          <p:nvPr>
            <p:ph idx="1"/>
          </p:nvPr>
        </p:nvSpPr>
        <p:spPr>
          <a:xfrm>
            <a:off x="457200" y="1295400"/>
            <a:ext cx="8229600" cy="5410200"/>
          </a:xfrm>
        </p:spPr>
        <p:txBody>
          <a:bodyPr>
            <a:normAutofit fontScale="92500"/>
          </a:bodyPr>
          <a:lstStyle/>
          <a:p>
            <a:r>
              <a:rPr lang="en-US" u="sng" dirty="0" smtClean="0"/>
              <a:t>Correlation</a:t>
            </a:r>
            <a:r>
              <a:rPr lang="en-US" dirty="0" smtClean="0"/>
              <a:t> </a:t>
            </a:r>
            <a:r>
              <a:rPr lang="en-US" dirty="0"/>
              <a:t>- </a:t>
            </a:r>
            <a:r>
              <a:rPr lang="en-US" dirty="0" smtClean="0"/>
              <a:t>a quantitative measure of the relationship of two or more variables</a:t>
            </a:r>
          </a:p>
          <a:p>
            <a:pPr lvl="1"/>
            <a:r>
              <a:rPr lang="en-US" dirty="0" smtClean="0"/>
              <a:t>Used in EDA to assess predictability and multicolinearity of variables</a:t>
            </a:r>
          </a:p>
          <a:p>
            <a:r>
              <a:rPr lang="en-US" u="sng" dirty="0" smtClean="0"/>
              <a:t>Covariance</a:t>
            </a:r>
            <a:r>
              <a:rPr lang="en-US" dirty="0" smtClean="0"/>
              <a:t> - </a:t>
            </a:r>
            <a:r>
              <a:rPr lang="en-US" dirty="0"/>
              <a:t>a </a:t>
            </a:r>
            <a:r>
              <a:rPr lang="en-US" dirty="0" smtClean="0"/>
              <a:t>quantitative and graphical </a:t>
            </a:r>
            <a:r>
              <a:rPr lang="en-US" dirty="0"/>
              <a:t>measure </a:t>
            </a:r>
            <a:r>
              <a:rPr lang="en-US" dirty="0" smtClean="0"/>
              <a:t>of the similarity </a:t>
            </a:r>
            <a:r>
              <a:rPr lang="en-US" dirty="0"/>
              <a:t>between two variables with respect to location and mean </a:t>
            </a:r>
            <a:r>
              <a:rPr lang="en-US" dirty="0" smtClean="0"/>
              <a:t>value</a:t>
            </a:r>
          </a:p>
          <a:p>
            <a:pPr lvl="1"/>
            <a:r>
              <a:rPr lang="en-US" dirty="0" smtClean="0"/>
              <a:t>Used in EDA to identify spatial autocorrelation and outliers</a:t>
            </a:r>
            <a:endParaRPr lang="en-US" dirty="0"/>
          </a:p>
          <a:p>
            <a:r>
              <a:rPr lang="en-US" u="sng" dirty="0" smtClean="0"/>
              <a:t>Stepwise Regression</a:t>
            </a:r>
            <a:r>
              <a:rPr lang="en-US" dirty="0"/>
              <a:t> </a:t>
            </a:r>
            <a:r>
              <a:rPr lang="en-US" dirty="0" smtClean="0"/>
              <a:t>– forward and/or backward  variable selection technique </a:t>
            </a:r>
            <a:endParaRPr lang="en-US" dirty="0"/>
          </a:p>
        </p:txBody>
      </p:sp>
    </p:spTree>
    <p:extLst>
      <p:ext uri="{BB962C8B-B14F-4D97-AF65-F5344CB8AC3E}">
        <p14:creationId xmlns:p14="http://schemas.microsoft.com/office/powerpoint/2010/main" val="964318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1" y="274638"/>
            <a:ext cx="8787426" cy="1143000"/>
          </a:xfrm>
        </p:spPr>
        <p:txBody>
          <a:bodyPr>
            <a:noAutofit/>
          </a:bodyPr>
          <a:lstStyle/>
          <a:p>
            <a:r>
              <a:rPr lang="en-US" dirty="0" smtClean="0"/>
              <a:t>Multivariate Non-graphical Correlation</a:t>
            </a:r>
            <a:endParaRPr lang="en-US" dirty="0"/>
          </a:p>
        </p:txBody>
      </p:sp>
      <p:sp>
        <p:nvSpPr>
          <p:cNvPr id="3" name="Content Placeholder 2"/>
          <p:cNvSpPr>
            <a:spLocks noGrp="1"/>
          </p:cNvSpPr>
          <p:nvPr>
            <p:ph idx="1"/>
          </p:nvPr>
        </p:nvSpPr>
        <p:spPr>
          <a:xfrm>
            <a:off x="599704" y="1600201"/>
            <a:ext cx="3962400" cy="4953000"/>
          </a:xfrm>
        </p:spPr>
        <p:txBody>
          <a:bodyPr>
            <a:normAutofit lnSpcReduction="10000"/>
          </a:bodyPr>
          <a:lstStyle/>
          <a:p>
            <a:pPr marL="0" indent="0">
              <a:buNone/>
            </a:pPr>
            <a:r>
              <a:rPr lang="en-US" dirty="0" smtClean="0"/>
              <a:t>Three type of Correlation Coefficients:</a:t>
            </a:r>
          </a:p>
          <a:p>
            <a:pPr lvl="1"/>
            <a:r>
              <a:rPr lang="en-US" sz="2400" u="sng" dirty="0" smtClean="0"/>
              <a:t>Pearson’s Coefficient: </a:t>
            </a:r>
            <a:r>
              <a:rPr lang="en-US" sz="2400" dirty="0" smtClean="0"/>
              <a:t>parametric</a:t>
            </a:r>
          </a:p>
          <a:p>
            <a:pPr lvl="1"/>
            <a:r>
              <a:rPr lang="en-US" sz="2400" u="sng" dirty="0"/>
              <a:t>Spearman’s Rho:</a:t>
            </a:r>
            <a:r>
              <a:rPr lang="en-US" sz="2400" dirty="0"/>
              <a:t> non-parametric version of </a:t>
            </a:r>
            <a:r>
              <a:rPr lang="en-US" sz="2400" dirty="0" smtClean="0"/>
              <a:t>Pearson’s Correlation Coefficient</a:t>
            </a:r>
            <a:endParaRPr lang="en-US" sz="2400" dirty="0"/>
          </a:p>
          <a:p>
            <a:pPr lvl="1"/>
            <a:r>
              <a:rPr lang="en-US" sz="2400" u="sng" dirty="0" smtClean="0"/>
              <a:t>Kendall’s Tau: </a:t>
            </a:r>
            <a:r>
              <a:rPr lang="en-US" sz="2400" dirty="0" smtClean="0"/>
              <a:t>non-parametric; used mostly with binary and ordinal data</a:t>
            </a:r>
            <a:endParaRPr lang="en-US" sz="2400" dirty="0"/>
          </a:p>
        </p:txBody>
      </p:sp>
      <p:pic>
        <p:nvPicPr>
          <p:cNvPr id="717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753" t="18880" r="55325" b="22563"/>
          <a:stretch/>
        </p:blipFill>
        <p:spPr bwMode="auto">
          <a:xfrm>
            <a:off x="4648200" y="1752601"/>
            <a:ext cx="4243449" cy="4800600"/>
          </a:xfrm>
          <a:prstGeom prst="rect">
            <a:avLst/>
          </a:prstGeom>
          <a:noFill/>
          <a:ln w="2857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892567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Multivariate Non-graphical </a:t>
            </a:r>
            <a:r>
              <a:rPr lang="en-US" dirty="0" smtClean="0"/>
              <a:t/>
            </a:r>
            <a:br>
              <a:rPr lang="en-US" dirty="0" smtClean="0"/>
            </a:br>
            <a:r>
              <a:rPr lang="en-US" dirty="0" smtClean="0"/>
              <a:t>Covariance</a:t>
            </a:r>
            <a:endParaRPr lang="en-US" dirty="0"/>
          </a:p>
        </p:txBody>
      </p:sp>
      <p:sp>
        <p:nvSpPr>
          <p:cNvPr id="3" name="Content Placeholder 2"/>
          <p:cNvSpPr>
            <a:spLocks noGrp="1"/>
          </p:cNvSpPr>
          <p:nvPr>
            <p:ph idx="1"/>
          </p:nvPr>
        </p:nvSpPr>
        <p:spPr/>
        <p:txBody>
          <a:bodyPr/>
          <a:lstStyle/>
          <a:p>
            <a:endParaRPr lang="en-US" dirty="0"/>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683" t="17736" r="68112" b="43118"/>
          <a:stretch/>
        </p:blipFill>
        <p:spPr bwMode="auto">
          <a:xfrm>
            <a:off x="2144764" y="1720065"/>
            <a:ext cx="4854472" cy="4838272"/>
          </a:xfrm>
          <a:prstGeom prst="rect">
            <a:avLst/>
          </a:prstGeom>
          <a:noFill/>
          <a:ln w="2857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7290367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1" y="274638"/>
            <a:ext cx="8787426" cy="1143000"/>
          </a:xfrm>
        </p:spPr>
        <p:txBody>
          <a:bodyPr>
            <a:noAutofit/>
          </a:bodyPr>
          <a:lstStyle/>
          <a:p>
            <a:r>
              <a:rPr lang="en-US" dirty="0" smtClean="0"/>
              <a:t>Univariate Graphical - Covariance</a:t>
            </a:r>
            <a:endParaRPr lang="en-US" dirty="0"/>
          </a:p>
        </p:txBody>
      </p:sp>
      <p:pic>
        <p:nvPicPr>
          <p:cNvPr id="819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026" t="3987" r="1892" b="1789"/>
          <a:stretch/>
        </p:blipFill>
        <p:spPr bwMode="auto">
          <a:xfrm>
            <a:off x="1807622" y="1600200"/>
            <a:ext cx="5528756" cy="4862343"/>
          </a:xfrm>
          <a:prstGeom prst="rect">
            <a:avLst/>
          </a:prstGeom>
          <a:noFill/>
          <a:ln w="2857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2971936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Multivariate Non-graphical</a:t>
            </a:r>
            <a:br>
              <a:rPr lang="en-US" dirty="0" smtClean="0"/>
            </a:br>
            <a:r>
              <a:rPr lang="en-US" dirty="0" smtClean="0"/>
              <a:t>Stepwise Regression</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773" t="28137" r="12916" b="17661"/>
          <a:stretch/>
        </p:blipFill>
        <p:spPr bwMode="auto">
          <a:xfrm>
            <a:off x="395215" y="1905000"/>
            <a:ext cx="8353570" cy="4476750"/>
          </a:xfrm>
          <a:prstGeom prst="rect">
            <a:avLst/>
          </a:prstGeom>
          <a:noFill/>
          <a:ln w="2857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546188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Define exploratory data analysis (EDA)</a:t>
            </a:r>
          </a:p>
          <a:p>
            <a:r>
              <a:rPr lang="en-US" dirty="0" smtClean="0"/>
              <a:t>Discuss the four EDA techniques	</a:t>
            </a:r>
          </a:p>
          <a:p>
            <a:pPr lvl="1"/>
            <a:r>
              <a:rPr lang="en-US" sz="2400" dirty="0" smtClean="0"/>
              <a:t>Univariate non-graphical</a:t>
            </a:r>
          </a:p>
          <a:p>
            <a:pPr lvl="1"/>
            <a:r>
              <a:rPr lang="en-US" sz="2400" dirty="0" smtClean="0"/>
              <a:t>Univariate graphical</a:t>
            </a:r>
          </a:p>
          <a:p>
            <a:pPr lvl="1"/>
            <a:r>
              <a:rPr lang="en-US" sz="2400" dirty="0" smtClean="0"/>
              <a:t>Multivariate non-graphical</a:t>
            </a:r>
          </a:p>
          <a:p>
            <a:pPr lvl="1"/>
            <a:r>
              <a:rPr lang="en-US" sz="2400" dirty="0" smtClean="0"/>
              <a:t>Multivariate graphical</a:t>
            </a:r>
          </a:p>
          <a:p>
            <a:r>
              <a:rPr lang="en-US" dirty="0" smtClean="0"/>
              <a:t>Demonstrate EDA techniques in </a:t>
            </a:r>
            <a:r>
              <a:rPr lang="en-US" dirty="0" err="1" smtClean="0"/>
              <a:t>ArcMap</a:t>
            </a:r>
            <a:r>
              <a:rPr lang="en-US" dirty="0"/>
              <a:t> </a:t>
            </a:r>
            <a:r>
              <a:rPr lang="en-US" dirty="0" smtClean="0"/>
              <a:t>and R</a:t>
            </a:r>
          </a:p>
          <a:p>
            <a:r>
              <a:rPr lang="en-US" dirty="0" smtClean="0"/>
              <a:t>Summary</a:t>
            </a:r>
          </a:p>
          <a:p>
            <a:endParaRPr lang="en-US" dirty="0"/>
          </a:p>
        </p:txBody>
      </p:sp>
    </p:spTree>
    <p:extLst>
      <p:ext uri="{BB962C8B-B14F-4D97-AF65-F5344CB8AC3E}">
        <p14:creationId xmlns:p14="http://schemas.microsoft.com/office/powerpoint/2010/main" val="18945682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Multivariate Graphical</a:t>
            </a:r>
            <a:endParaRPr lang="en-US" dirty="0"/>
          </a:p>
        </p:txBody>
      </p:sp>
      <p:sp>
        <p:nvSpPr>
          <p:cNvPr id="3" name="Content Placeholder 2"/>
          <p:cNvSpPr>
            <a:spLocks noGrp="1"/>
          </p:cNvSpPr>
          <p:nvPr>
            <p:ph idx="1"/>
          </p:nvPr>
        </p:nvSpPr>
        <p:spPr>
          <a:xfrm>
            <a:off x="457200" y="1447800"/>
            <a:ext cx="8229600" cy="5181600"/>
          </a:xfrm>
        </p:spPr>
        <p:txBody>
          <a:bodyPr>
            <a:normAutofit fontScale="92500" lnSpcReduction="10000"/>
          </a:bodyPr>
          <a:lstStyle/>
          <a:p>
            <a:r>
              <a:rPr lang="en-US" u="sng" dirty="0" smtClean="0"/>
              <a:t>Scatterplots</a:t>
            </a:r>
            <a:r>
              <a:rPr lang="en-US" dirty="0" smtClean="0"/>
              <a:t> – graphical display of one variable plotted on the horizontal axis and another on the vertical axis</a:t>
            </a:r>
          </a:p>
          <a:p>
            <a:pPr lvl="1"/>
            <a:r>
              <a:rPr lang="en-US" dirty="0" smtClean="0"/>
              <a:t>Used in EDA to visually assess relationships between variables and identify outliers</a:t>
            </a:r>
          </a:p>
          <a:p>
            <a:r>
              <a:rPr lang="en-US" u="sng" dirty="0" smtClean="0"/>
              <a:t>Boxplots</a:t>
            </a:r>
            <a:r>
              <a:rPr lang="en-US" dirty="0" smtClean="0"/>
              <a:t> – a </a:t>
            </a:r>
            <a:r>
              <a:rPr lang="en-US" dirty="0"/>
              <a:t>visual representation of </a:t>
            </a:r>
            <a:r>
              <a:rPr lang="en-US" dirty="0" smtClean="0"/>
              <a:t>median, quartiles, symmetry</a:t>
            </a:r>
            <a:r>
              <a:rPr lang="en-US" dirty="0"/>
              <a:t>, skew, and outliers</a:t>
            </a:r>
            <a:endParaRPr lang="en-US" dirty="0" smtClean="0"/>
          </a:p>
          <a:p>
            <a:r>
              <a:rPr lang="en-US" u="sng" dirty="0" smtClean="0"/>
              <a:t>Decision Trees</a:t>
            </a:r>
            <a:r>
              <a:rPr lang="en-US" dirty="0" smtClean="0"/>
              <a:t> – a recursive statistical technique that uses dependent variables to assign discrete classes or values to an independent variable</a:t>
            </a:r>
          </a:p>
          <a:p>
            <a:pPr lvl="1"/>
            <a:r>
              <a:rPr lang="en-US" dirty="0" smtClean="0"/>
              <a:t>Used in EDA for rule-based model guidance and variable importance/predictability assessment</a:t>
            </a:r>
          </a:p>
          <a:p>
            <a:endParaRPr lang="en-US" dirty="0" smtClean="0"/>
          </a:p>
        </p:txBody>
      </p:sp>
    </p:spTree>
    <p:extLst>
      <p:ext uri="{BB962C8B-B14F-4D97-AF65-F5344CB8AC3E}">
        <p14:creationId xmlns:p14="http://schemas.microsoft.com/office/powerpoint/2010/main" val="23688005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711" y="274638"/>
            <a:ext cx="8892785" cy="1143000"/>
          </a:xfrm>
        </p:spPr>
        <p:txBody>
          <a:bodyPr>
            <a:normAutofit/>
          </a:bodyPr>
          <a:lstStyle/>
          <a:p>
            <a:r>
              <a:rPr lang="en-US" dirty="0" smtClean="0"/>
              <a:t>Multivariate Graphical - Scatterplots</a:t>
            </a:r>
            <a:endParaRPr lang="en-US" dirty="0"/>
          </a:p>
        </p:txBody>
      </p:sp>
      <p:pic>
        <p:nvPicPr>
          <p:cNvPr id="4100"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20487" t="14845" r="7727" b="9892"/>
          <a:stretch/>
        </p:blipFill>
        <p:spPr bwMode="auto">
          <a:xfrm>
            <a:off x="4376563" y="3216233"/>
            <a:ext cx="4640933" cy="35116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45974" t="12662" r="4351" b="25852"/>
          <a:stretch/>
        </p:blipFill>
        <p:spPr bwMode="auto">
          <a:xfrm>
            <a:off x="4376563" y="2960419"/>
            <a:ext cx="4640933" cy="37674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Content Placeholder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276600" y="1981200"/>
            <a:ext cx="5740896" cy="4742954"/>
          </a:xfrm>
          <a:ln w="28575">
            <a:solidFill>
              <a:schemeClr val="bg1"/>
            </a:solidFill>
          </a:ln>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711" y="1290452"/>
            <a:ext cx="2999489" cy="3339934"/>
          </a:xfrm>
          <a:prstGeom prst="rect">
            <a:avLst/>
          </a:prstGeom>
          <a:ln w="28575">
            <a:solidFill>
              <a:schemeClr val="bg1"/>
            </a:solidFill>
          </a:ln>
        </p:spPr>
      </p:pic>
    </p:spTree>
    <p:extLst>
      <p:ext uri="{BB962C8B-B14F-4D97-AF65-F5344CB8AC3E}">
        <p14:creationId xmlns:p14="http://schemas.microsoft.com/office/powerpoint/2010/main" val="26964884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Multivariate </a:t>
            </a:r>
            <a:r>
              <a:rPr lang="en-US" dirty="0"/>
              <a:t>Graphical - </a:t>
            </a:r>
            <a:r>
              <a:rPr lang="en-US" dirty="0" smtClean="0"/>
              <a:t>Boxplots</a:t>
            </a:r>
            <a:endParaRPr lang="en-US" dirty="0"/>
          </a:p>
        </p:txBody>
      </p:sp>
      <p:pic>
        <p:nvPicPr>
          <p:cNvPr id="5" name="Content Placeholder 4"/>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3886200" y="1262743"/>
            <a:ext cx="5050656" cy="5214257"/>
          </a:xfrm>
          <a:ln w="28575">
            <a:solidFill>
              <a:schemeClr val="bg1"/>
            </a:solidFill>
          </a:ln>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075" y="1989931"/>
            <a:ext cx="3189694" cy="287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494695" y="4855378"/>
            <a:ext cx="1138453" cy="276999"/>
          </a:xfrm>
          <a:prstGeom prst="rect">
            <a:avLst/>
          </a:prstGeom>
          <a:noFill/>
        </p:spPr>
        <p:txBody>
          <a:bodyPr wrap="none" rtlCol="0">
            <a:spAutoFit/>
          </a:bodyPr>
          <a:lstStyle/>
          <a:p>
            <a:r>
              <a:rPr lang="en-US" sz="1200" dirty="0" err="1" smtClean="0"/>
              <a:t>Seltman</a:t>
            </a:r>
            <a:r>
              <a:rPr lang="en-US" sz="1200" dirty="0" smtClean="0"/>
              <a:t> (2009)</a:t>
            </a:r>
            <a:endParaRPr lang="en-US" sz="1200" dirty="0"/>
          </a:p>
        </p:txBody>
      </p:sp>
    </p:spTree>
    <p:extLst>
      <p:ext uri="{BB962C8B-B14F-4D97-AF65-F5344CB8AC3E}">
        <p14:creationId xmlns:p14="http://schemas.microsoft.com/office/powerpoint/2010/main" val="16069796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Multivariate Graphical</a:t>
            </a:r>
            <a:br>
              <a:rPr lang="en-US" dirty="0"/>
            </a:br>
            <a:r>
              <a:rPr lang="en-US" dirty="0"/>
              <a:t>Decision Trees</a:t>
            </a:r>
          </a:p>
        </p:txBody>
      </p:sp>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1182220" y="2133600"/>
            <a:ext cx="6779559" cy="4191000"/>
          </a:xfrm>
          <a:solidFill>
            <a:schemeClr val="tx1"/>
          </a:solidFill>
          <a:ln w="28575">
            <a:solidFill>
              <a:schemeClr val="bg1"/>
            </a:solidFill>
          </a:ln>
        </p:spPr>
      </p:pic>
    </p:spTree>
    <p:extLst>
      <p:ext uri="{BB962C8B-B14F-4D97-AF65-F5344CB8AC3E}">
        <p14:creationId xmlns:p14="http://schemas.microsoft.com/office/powerpoint/2010/main" val="10086650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Multivariate Graphical</a:t>
            </a:r>
            <a:br>
              <a:rPr lang="en-US" dirty="0"/>
            </a:br>
            <a:r>
              <a:rPr lang="en-US" dirty="0" smtClean="0"/>
              <a:t>Regression Tree</a:t>
            </a:r>
            <a:endParaRPr lang="en-US" dirty="0"/>
          </a:p>
        </p:txBody>
      </p:sp>
      <p:sp>
        <p:nvSpPr>
          <p:cNvPr id="3" name="Content Placeholder 2"/>
          <p:cNvSpPr>
            <a:spLocks noGrp="1"/>
          </p:cNvSpPr>
          <p:nvPr>
            <p:ph idx="1"/>
          </p:nvPr>
        </p:nvSpPr>
        <p:spPr/>
        <p:txBody>
          <a:bodyPr/>
          <a:lstStyle/>
          <a:p>
            <a:endParaRPr lang="en-US" dirty="0"/>
          </a:p>
        </p:txBody>
      </p:sp>
      <p:pic>
        <p:nvPicPr>
          <p:cNvPr id="4" name="Content Placeholder 4"/>
          <p:cNvPicPr>
            <a:picLocks noChangeAspect="1"/>
          </p:cNvPicPr>
          <p:nvPr/>
        </p:nvPicPr>
        <p:blipFill rotWithShape="1">
          <a:blip r:embed="rId2" cstate="print">
            <a:extLst>
              <a:ext uri="{28A0092B-C50C-407E-A947-70E740481C1C}">
                <a14:useLocalDpi xmlns:a14="http://schemas.microsoft.com/office/drawing/2010/main" val="0"/>
              </a:ext>
            </a:extLst>
          </a:blip>
          <a:srcRect l="7031" t="1433" r="4367" b="7913"/>
          <a:stretch/>
        </p:blipFill>
        <p:spPr>
          <a:xfrm>
            <a:off x="1488192" y="1814245"/>
            <a:ext cx="6167616" cy="4668748"/>
          </a:xfrm>
          <a:prstGeom prst="rect">
            <a:avLst/>
          </a:prstGeom>
          <a:ln w="28575">
            <a:solidFill>
              <a:schemeClr val="bg1"/>
            </a:solidFill>
          </a:ln>
        </p:spPr>
      </p:pic>
    </p:spTree>
    <p:extLst>
      <p:ext uri="{BB962C8B-B14F-4D97-AF65-F5344CB8AC3E}">
        <p14:creationId xmlns:p14="http://schemas.microsoft.com/office/powerpoint/2010/main" val="17453672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Multivariate Graphical</a:t>
            </a:r>
            <a:br>
              <a:rPr lang="en-US" dirty="0"/>
            </a:br>
            <a:r>
              <a:rPr lang="en-US" dirty="0" smtClean="0"/>
              <a:t>Classification Tree</a:t>
            </a:r>
            <a:endParaRPr lang="en-US" dirty="0"/>
          </a:p>
        </p:txBody>
      </p:sp>
      <p:sp>
        <p:nvSpPr>
          <p:cNvPr id="3" name="Content Placeholder 2"/>
          <p:cNvSpPr>
            <a:spLocks noGrp="1"/>
          </p:cNvSpPr>
          <p:nvPr>
            <p:ph idx="1"/>
          </p:nvPr>
        </p:nvSpPr>
        <p:spPr/>
        <p:txBody>
          <a:bodyPr/>
          <a:lstStyle/>
          <a:p>
            <a:endParaRPr lang="en-US" dirty="0"/>
          </a:p>
        </p:txBody>
      </p:sp>
      <p:pic>
        <p:nvPicPr>
          <p:cNvPr id="4" name="Content Placeholder 4"/>
          <p:cNvPicPr>
            <a:picLocks noChangeAspect="1"/>
          </p:cNvPicPr>
          <p:nvPr/>
        </p:nvPicPr>
        <p:blipFill rotWithShape="1">
          <a:blip r:embed="rId2" cstate="print">
            <a:extLst>
              <a:ext uri="{28A0092B-C50C-407E-A947-70E740481C1C}">
                <a14:useLocalDpi xmlns:a14="http://schemas.microsoft.com/office/drawing/2010/main" val="0"/>
              </a:ext>
            </a:extLst>
          </a:blip>
          <a:srcRect l="7031" t="1433" r="4367" b="7913"/>
          <a:stretch/>
        </p:blipFill>
        <p:spPr>
          <a:xfrm>
            <a:off x="1488192" y="1814245"/>
            <a:ext cx="6167616" cy="4668748"/>
          </a:xfrm>
          <a:prstGeom prst="rect">
            <a:avLst/>
          </a:prstGeom>
          <a:ln w="28575">
            <a:solidFill>
              <a:schemeClr val="bg1"/>
            </a:solidFill>
          </a:ln>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6404" t="2351" r="3820" b="7742"/>
          <a:stretch/>
        </p:blipFill>
        <p:spPr>
          <a:xfrm>
            <a:off x="1488192" y="1814245"/>
            <a:ext cx="6167616" cy="4668748"/>
          </a:xfrm>
          <a:prstGeom prst="rect">
            <a:avLst/>
          </a:prstGeom>
          <a:ln w="28575">
            <a:solidFill>
              <a:schemeClr val="bg1"/>
            </a:solidFill>
          </a:ln>
        </p:spPr>
      </p:pic>
    </p:spTree>
    <p:extLst>
      <p:ext uri="{BB962C8B-B14F-4D97-AF65-F5344CB8AC3E}">
        <p14:creationId xmlns:p14="http://schemas.microsoft.com/office/powerpoint/2010/main" val="20732442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Multivariate Graphical</a:t>
            </a:r>
            <a:br>
              <a:rPr lang="en-US" dirty="0"/>
            </a:br>
            <a:r>
              <a:rPr lang="en-US" dirty="0" smtClean="0"/>
              <a:t>TEUI</a:t>
            </a:r>
            <a:endParaRPr lang="en-US" dirty="0"/>
          </a:p>
        </p:txBody>
      </p:sp>
      <p:sp>
        <p:nvSpPr>
          <p:cNvPr id="3" name="Content Placeholder 2"/>
          <p:cNvSpPr>
            <a:spLocks noGrp="1"/>
          </p:cNvSpPr>
          <p:nvPr>
            <p:ph idx="1"/>
          </p:nvPr>
        </p:nvSpPr>
        <p:spPr>
          <a:xfrm>
            <a:off x="457200" y="1866900"/>
            <a:ext cx="4114800" cy="4525963"/>
          </a:xfrm>
        </p:spPr>
        <p:txBody>
          <a:bodyPr/>
          <a:lstStyle/>
          <a:p>
            <a:r>
              <a:rPr lang="en-US" dirty="0" smtClean="0"/>
              <a:t>TEUI = Terrestrial </a:t>
            </a:r>
            <a:r>
              <a:rPr lang="en-US" dirty="0"/>
              <a:t>Ecological Unit </a:t>
            </a:r>
            <a:r>
              <a:rPr lang="en-US" dirty="0" smtClean="0"/>
              <a:t>Inventory </a:t>
            </a:r>
            <a:endParaRPr lang="en-US" dirty="0"/>
          </a:p>
          <a:p>
            <a:r>
              <a:rPr lang="en-US" dirty="0" smtClean="0"/>
              <a:t>It is an </a:t>
            </a:r>
            <a:r>
              <a:rPr lang="en-US" dirty="0"/>
              <a:t>ArcGIS Add-in </a:t>
            </a:r>
            <a:r>
              <a:rPr lang="en-US" dirty="0" smtClean="0"/>
              <a:t>developed by USFS and can be used to compare data between </a:t>
            </a:r>
            <a:r>
              <a:rPr lang="en-US" dirty="0" err="1" smtClean="0"/>
              <a:t>mapunits</a:t>
            </a:r>
            <a:endParaRPr lang="en-US" dirty="0"/>
          </a:p>
          <a:p>
            <a:endParaRPr lang="en-US"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5344" t="30459" r="34638" b="4091"/>
          <a:stretch/>
        </p:blipFill>
        <p:spPr bwMode="auto">
          <a:xfrm>
            <a:off x="5181599" y="1866900"/>
            <a:ext cx="3126724"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88777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2000" dirty="0" smtClean="0"/>
              <a:t>ESRI ArcGIS. Normal QQ plot and general QQ plot</a:t>
            </a:r>
            <a:r>
              <a:rPr lang="en-US" sz="2000" dirty="0"/>
              <a:t>. </a:t>
            </a:r>
            <a:r>
              <a:rPr lang="en-US" sz="2000" dirty="0">
                <a:hlinkClick r:id="rId2"/>
              </a:rPr>
              <a:t>http://help.arcgis.com/en/arcgisdesktop/10.0/help/index.html#//</a:t>
            </a:r>
            <a:r>
              <a:rPr lang="en-US" sz="2000" dirty="0" smtClean="0">
                <a:hlinkClick r:id="rId2"/>
              </a:rPr>
              <a:t>00310000000q000000</a:t>
            </a:r>
            <a:r>
              <a:rPr lang="en-US" sz="2000" dirty="0" smtClean="0"/>
              <a:t> </a:t>
            </a:r>
          </a:p>
          <a:p>
            <a:r>
              <a:rPr lang="en-US" sz="2000" dirty="0" err="1" smtClean="0"/>
              <a:t>Filliben</a:t>
            </a:r>
            <a:r>
              <a:rPr lang="en-US" sz="2000" dirty="0" smtClean="0"/>
              <a:t>, J. J. 2004. NIST/SEMATECH e-Handbook of Statistical Methods. </a:t>
            </a:r>
            <a:r>
              <a:rPr lang="en-US" sz="2000" dirty="0" smtClean="0">
                <a:hlinkClick r:id="rId3"/>
              </a:rPr>
              <a:t>http://www.itl.nist.gov/div898/handbook/eda/section1/eda11.htm</a:t>
            </a:r>
            <a:endParaRPr lang="en-US" sz="2000" dirty="0" smtClean="0"/>
          </a:p>
          <a:p>
            <a:r>
              <a:rPr lang="en-US" sz="2000" dirty="0" smtClean="0"/>
              <a:t>Hoskin, T. Parametric and Nonparametric: Demystifying the Terms. Mayo Clinic. </a:t>
            </a:r>
            <a:r>
              <a:rPr lang="en-US" sz="2000" dirty="0" smtClean="0">
                <a:hlinkClick r:id="rId4"/>
              </a:rPr>
              <a:t>http</a:t>
            </a:r>
            <a:r>
              <a:rPr lang="en-US" sz="2000" dirty="0">
                <a:hlinkClick r:id="rId4"/>
              </a:rPr>
              <a:t>://</a:t>
            </a:r>
            <a:r>
              <a:rPr lang="en-US" sz="2000" dirty="0" smtClean="0">
                <a:hlinkClick r:id="rId4"/>
              </a:rPr>
              <a:t>www.mayo.edu/mayo-edu-docs/center-for-translational-science-activities-documents/berd-5-6.pdf</a:t>
            </a:r>
            <a:r>
              <a:rPr lang="en-US" sz="2000" dirty="0" smtClean="0"/>
              <a:t> </a:t>
            </a:r>
          </a:p>
          <a:p>
            <a:r>
              <a:rPr lang="en-US" sz="2000" dirty="0" smtClean="0"/>
              <a:t>King, T.S. and R. </a:t>
            </a:r>
            <a:r>
              <a:rPr lang="en-US" sz="2000" dirty="0" err="1" smtClean="0"/>
              <a:t>Lengerich</a:t>
            </a:r>
            <a:r>
              <a:rPr lang="en-US" sz="2000" dirty="0" smtClean="0"/>
              <a:t>. Statistics 509. Penn State University. </a:t>
            </a:r>
            <a:r>
              <a:rPr lang="en-US" sz="2000" dirty="0" smtClean="0">
                <a:hlinkClick r:id="rId5"/>
              </a:rPr>
              <a:t>https</a:t>
            </a:r>
            <a:r>
              <a:rPr lang="en-US" sz="2000" dirty="0">
                <a:hlinkClick r:id="rId5"/>
              </a:rPr>
              <a:t>://</a:t>
            </a:r>
            <a:r>
              <a:rPr lang="en-US" sz="2000" dirty="0" smtClean="0">
                <a:hlinkClick r:id="rId5"/>
              </a:rPr>
              <a:t>onlinecourses.science.psu.edu/stat509/book/export/html/155</a:t>
            </a:r>
            <a:endParaRPr lang="en-US" sz="2000" dirty="0" smtClean="0"/>
          </a:p>
          <a:p>
            <a:r>
              <a:rPr lang="en-US" sz="2000" dirty="0" err="1" smtClean="0"/>
              <a:t>Seltman</a:t>
            </a:r>
            <a:r>
              <a:rPr lang="en-US" sz="2000" dirty="0" smtClean="0"/>
              <a:t>, H. 2009. Experimental Design and Analysis. Chapter 4: Exploratory Data Analysis.</a:t>
            </a:r>
            <a:r>
              <a:rPr lang="en-US" sz="2000" dirty="0"/>
              <a:t> Carnegie Mellon University. </a:t>
            </a:r>
            <a:r>
              <a:rPr lang="en-US" sz="2000" dirty="0" smtClean="0"/>
              <a:t> </a:t>
            </a:r>
            <a:r>
              <a:rPr lang="en-US" sz="2000" dirty="0" smtClean="0">
                <a:hlinkClick r:id="rId6"/>
              </a:rPr>
              <a:t>http</a:t>
            </a:r>
            <a:r>
              <a:rPr lang="en-US" sz="2000" dirty="0">
                <a:hlinkClick r:id="rId6"/>
              </a:rPr>
              <a:t>://www.stat.cmu.edu/~</a:t>
            </a:r>
            <a:r>
              <a:rPr lang="en-US" sz="2000" dirty="0" smtClean="0">
                <a:hlinkClick r:id="rId6"/>
              </a:rPr>
              <a:t>hseltman/309/Book/chapter4.pdf</a:t>
            </a:r>
            <a:r>
              <a:rPr lang="en-US" sz="2000" dirty="0" smtClean="0"/>
              <a:t>  </a:t>
            </a:r>
            <a:endParaRPr lang="en-US" sz="2000" dirty="0"/>
          </a:p>
        </p:txBody>
      </p:sp>
    </p:spTree>
    <p:extLst>
      <p:ext uri="{BB962C8B-B14F-4D97-AF65-F5344CB8AC3E}">
        <p14:creationId xmlns:p14="http://schemas.microsoft.com/office/powerpoint/2010/main" val="25568798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Appendix I </a:t>
            </a:r>
            <a:r>
              <a:rPr lang="en-US" dirty="0"/>
              <a:t>– </a:t>
            </a:r>
            <a:r>
              <a:rPr lang="en-US" dirty="0" smtClean="0"/>
              <a:t>EDA in </a:t>
            </a:r>
            <a:r>
              <a:rPr lang="en-US" dirty="0" err="1" smtClean="0"/>
              <a:t>ArcMap</a:t>
            </a:r>
            <a:endParaRPr lang="en-US" dirty="0"/>
          </a:p>
        </p:txBody>
      </p:sp>
      <p:sp>
        <p:nvSpPr>
          <p:cNvPr id="3" name="Content Placeholder 2"/>
          <p:cNvSpPr>
            <a:spLocks noGrp="1"/>
          </p:cNvSpPr>
          <p:nvPr>
            <p:ph idx="1"/>
          </p:nvPr>
        </p:nvSpPr>
        <p:spPr>
          <a:xfrm>
            <a:off x="457200" y="1283912"/>
            <a:ext cx="8229600" cy="4525963"/>
          </a:xfrm>
        </p:spPr>
        <p:txBody>
          <a:bodyPr/>
          <a:lstStyle/>
          <a:p>
            <a:r>
              <a:rPr lang="en-US" dirty="0" smtClean="0"/>
              <a:t>Geostatistical Analyst Toolbar (graphical assessment of normality and covariance)</a:t>
            </a:r>
          </a:p>
          <a:p>
            <a:endParaRPr lang="en-US" dirty="0"/>
          </a:p>
          <a:p>
            <a:endParaRPr lang="en-US" dirty="0" smtClean="0"/>
          </a:p>
          <a:p>
            <a:endParaRPr lang="en-US" dirty="0"/>
          </a:p>
          <a:p>
            <a:r>
              <a:rPr lang="en-US" dirty="0" smtClean="0"/>
              <a:t>Spatial Statistics Tool </a:t>
            </a:r>
            <a:r>
              <a:rPr lang="en-US" dirty="0" err="1" smtClean="0"/>
              <a:t>ArcToolbox</a:t>
            </a:r>
            <a:r>
              <a:rPr lang="en-US" dirty="0" smtClean="0"/>
              <a:t> &gt; Analyzing Patterns (spatial autocorrelation)</a:t>
            </a:r>
          </a:p>
          <a:p>
            <a:endParaRPr lang="en-US" dirty="0" smtClean="0"/>
          </a:p>
          <a:p>
            <a:pPr marL="457200" lvl="1" indent="0">
              <a:buNone/>
            </a:pPr>
            <a:endParaRPr lang="en-US" dirty="0"/>
          </a:p>
        </p:txBody>
      </p:sp>
      <p:pic>
        <p:nvPicPr>
          <p:cNvPr id="5124"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28450" t="9862" r="53649" b="72096"/>
          <a:stretch/>
        </p:blipFill>
        <p:spPr bwMode="auto">
          <a:xfrm>
            <a:off x="930913" y="2403894"/>
            <a:ext cx="4364968" cy="1759789"/>
          </a:xfrm>
          <a:prstGeom prst="rect">
            <a:avLst/>
          </a:prstGeom>
          <a:noFill/>
          <a:ln w="2857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5125"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t="44413" r="69128" b="41350"/>
          <a:stretch/>
        </p:blipFill>
        <p:spPr bwMode="auto">
          <a:xfrm>
            <a:off x="930913" y="5181600"/>
            <a:ext cx="4098287" cy="1452924"/>
          </a:xfrm>
          <a:prstGeom prst="rect">
            <a:avLst/>
          </a:prstGeom>
          <a:noFill/>
          <a:ln w="2857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7880712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Appendix I </a:t>
            </a:r>
            <a:r>
              <a:rPr lang="en-US" dirty="0"/>
              <a:t>– </a:t>
            </a:r>
            <a:r>
              <a:rPr lang="en-US" dirty="0" smtClean="0"/>
              <a:t>EDA in </a:t>
            </a:r>
            <a:r>
              <a:rPr lang="en-US" dirty="0" err="1" smtClean="0"/>
              <a:t>ArcMap</a:t>
            </a:r>
            <a:endParaRPr lang="en-US" dirty="0"/>
          </a:p>
        </p:txBody>
      </p:sp>
      <p:sp>
        <p:nvSpPr>
          <p:cNvPr id="3" name="Content Placeholder 2"/>
          <p:cNvSpPr>
            <a:spLocks noGrp="1"/>
          </p:cNvSpPr>
          <p:nvPr>
            <p:ph idx="1"/>
          </p:nvPr>
        </p:nvSpPr>
        <p:spPr>
          <a:xfrm>
            <a:off x="457200" y="1320340"/>
            <a:ext cx="8229600" cy="4525963"/>
          </a:xfrm>
        </p:spPr>
        <p:txBody>
          <a:bodyPr/>
          <a:lstStyle/>
          <a:p>
            <a:r>
              <a:rPr lang="en-US" dirty="0" smtClean="0"/>
              <a:t>Exploratory Regression (similar to step-wise regression)</a:t>
            </a:r>
          </a:p>
          <a:p>
            <a:endParaRPr lang="en-US" dirty="0"/>
          </a:p>
          <a:p>
            <a:endParaRPr lang="en-US" dirty="0" smtClean="0"/>
          </a:p>
          <a:p>
            <a:endParaRPr lang="en-US" dirty="0"/>
          </a:p>
          <a:p>
            <a:r>
              <a:rPr lang="en-US" dirty="0" smtClean="0"/>
              <a:t>Band Collection Statistics (used to calculate Pearson correlation and covariance matrices)</a:t>
            </a:r>
          </a:p>
          <a:p>
            <a:endParaRPr lang="en-US" dirty="0" smtClean="0"/>
          </a:p>
          <a:p>
            <a:pPr marL="457200" lvl="1" indent="0">
              <a:buNone/>
            </a:pPr>
            <a:endParaRPr lang="en-U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2386" t="44317" r="47500" b="38455"/>
          <a:stretch/>
        </p:blipFill>
        <p:spPr bwMode="auto">
          <a:xfrm>
            <a:off x="951694" y="2438400"/>
            <a:ext cx="2452255" cy="1680244"/>
          </a:xfrm>
          <a:prstGeom prst="rect">
            <a:avLst/>
          </a:prstGeom>
          <a:noFill/>
          <a:ln w="2857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31761" t="63636" r="51705" b="27415"/>
          <a:stretch/>
        </p:blipFill>
        <p:spPr bwMode="auto">
          <a:xfrm>
            <a:off x="951695" y="5257800"/>
            <a:ext cx="2463800" cy="1066800"/>
          </a:xfrm>
          <a:prstGeom prst="rect">
            <a:avLst/>
          </a:prstGeom>
          <a:noFill/>
          <a:ln w="2857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397363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a:xfrm>
            <a:off x="457200" y="1600200"/>
            <a:ext cx="8229600" cy="4800600"/>
          </a:xfrm>
        </p:spPr>
        <p:txBody>
          <a:bodyPr>
            <a:noAutofit/>
          </a:bodyPr>
          <a:lstStyle/>
          <a:p>
            <a:pPr marL="0" indent="0">
              <a:buNone/>
            </a:pPr>
            <a:r>
              <a:rPr lang="en-US" sz="2400" dirty="0" smtClean="0"/>
              <a:t>Coined by John </a:t>
            </a:r>
            <a:r>
              <a:rPr lang="en-US" sz="2400" dirty="0" err="1" smtClean="0"/>
              <a:t>Tukey</a:t>
            </a:r>
            <a:r>
              <a:rPr lang="en-US" sz="2400" dirty="0" smtClean="0"/>
              <a:t> in 1977, EDA represents: </a:t>
            </a:r>
          </a:p>
          <a:p>
            <a:pPr marL="685800" indent="-685800">
              <a:spcBef>
                <a:spcPts val="1800"/>
              </a:spcBef>
              <a:buNone/>
            </a:pPr>
            <a:r>
              <a:rPr lang="en-US" sz="2400" dirty="0"/>
              <a:t>	</a:t>
            </a:r>
            <a:r>
              <a:rPr lang="en-US" sz="2400" dirty="0" smtClean="0"/>
              <a:t>“an approach/philosophy for data analysis that 	employs a variety of techniques (mostly  graphical) to 	maximize:</a:t>
            </a:r>
          </a:p>
          <a:p>
            <a:pPr marL="685800" indent="-685800">
              <a:spcBef>
                <a:spcPts val="0"/>
              </a:spcBef>
              <a:buNone/>
            </a:pPr>
            <a:r>
              <a:rPr lang="en-US" sz="2400" dirty="0"/>
              <a:t>	</a:t>
            </a:r>
            <a:r>
              <a:rPr lang="en-US" sz="2400" dirty="0" smtClean="0"/>
              <a:t>		1. insight into a data set;</a:t>
            </a:r>
            <a:br>
              <a:rPr lang="en-US" sz="2400" dirty="0" smtClean="0"/>
            </a:br>
            <a:r>
              <a:rPr lang="en-US" sz="2400" dirty="0" smtClean="0"/>
              <a:t>		2. uncover underlying structure;</a:t>
            </a:r>
            <a:br>
              <a:rPr lang="en-US" sz="2400" dirty="0" smtClean="0"/>
            </a:br>
            <a:r>
              <a:rPr lang="en-US" sz="2400" dirty="0" smtClean="0"/>
              <a:t>		3. extract important variables;</a:t>
            </a:r>
            <a:br>
              <a:rPr lang="en-US" sz="2400" dirty="0" smtClean="0"/>
            </a:br>
            <a:r>
              <a:rPr lang="en-US" sz="2400" dirty="0" smtClean="0"/>
              <a:t>		4. detect outliers and anomalies;</a:t>
            </a:r>
            <a:br>
              <a:rPr lang="en-US" sz="2400" dirty="0" smtClean="0"/>
            </a:br>
            <a:r>
              <a:rPr lang="en-US" sz="2400" dirty="0" smtClean="0"/>
              <a:t>		5. test underlying assumptions;</a:t>
            </a:r>
            <a:br>
              <a:rPr lang="en-US" sz="2400" dirty="0" smtClean="0"/>
            </a:br>
            <a:r>
              <a:rPr lang="en-US" sz="2400" dirty="0" smtClean="0"/>
              <a:t>		6. develop parsimonious models; and</a:t>
            </a:r>
            <a:br>
              <a:rPr lang="en-US" sz="2400" dirty="0" smtClean="0"/>
            </a:br>
            <a:r>
              <a:rPr lang="en-US" sz="2400" dirty="0" smtClean="0"/>
              <a:t>		7. determine optimal factor settings 			    				 	  (</a:t>
            </a:r>
            <a:r>
              <a:rPr lang="en-US" sz="2400" dirty="0" err="1" smtClean="0"/>
              <a:t>Filliben</a:t>
            </a:r>
            <a:r>
              <a:rPr lang="en-US" sz="2400" dirty="0" smtClean="0"/>
              <a:t>, 2004).”</a:t>
            </a:r>
            <a:endParaRPr lang="en-US" sz="2400" dirty="0"/>
          </a:p>
        </p:txBody>
      </p:sp>
    </p:spTree>
    <p:extLst>
      <p:ext uri="{BB962C8B-B14F-4D97-AF65-F5344CB8AC3E}">
        <p14:creationId xmlns:p14="http://schemas.microsoft.com/office/powerpoint/2010/main" val="34297054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Appendix </a:t>
            </a:r>
            <a:r>
              <a:rPr lang="en-US" dirty="0" smtClean="0"/>
              <a:t>II </a:t>
            </a:r>
            <a:r>
              <a:rPr lang="en-US" dirty="0"/>
              <a:t>– </a:t>
            </a:r>
            <a:r>
              <a:rPr lang="en-US" dirty="0" smtClean="0"/>
              <a:t>Basic EDA </a:t>
            </a:r>
            <a:br>
              <a:rPr lang="en-US" dirty="0" smtClean="0"/>
            </a:br>
            <a:r>
              <a:rPr lang="en-US" dirty="0" smtClean="0"/>
              <a:t>Commands in R</a:t>
            </a:r>
            <a:endParaRPr lang="en-US" dirty="0"/>
          </a:p>
        </p:txBody>
      </p:sp>
      <p:sp>
        <p:nvSpPr>
          <p:cNvPr id="3" name="Content Placeholder 2"/>
          <p:cNvSpPr>
            <a:spLocks noGrp="1"/>
          </p:cNvSpPr>
          <p:nvPr>
            <p:ph idx="1"/>
          </p:nvPr>
        </p:nvSpPr>
        <p:spPr>
          <a:xfrm>
            <a:off x="457200" y="1600200"/>
            <a:ext cx="8229600" cy="5029200"/>
          </a:xfrm>
        </p:spPr>
        <p:txBody>
          <a:bodyPr>
            <a:normAutofit fontScale="85000" lnSpcReduction="10000"/>
          </a:bodyPr>
          <a:lstStyle/>
          <a:p>
            <a:r>
              <a:rPr lang="en-US" dirty="0" smtClean="0"/>
              <a:t>Mean: mean(); Median: median(); Standard Deviation: </a:t>
            </a:r>
            <a:r>
              <a:rPr lang="en-US" dirty="0" err="1" smtClean="0"/>
              <a:t>sd</a:t>
            </a:r>
            <a:r>
              <a:rPr lang="en-US" dirty="0" smtClean="0"/>
              <a:t>(); Range: range(), Minimum: min(); Maximum: max()</a:t>
            </a:r>
          </a:p>
          <a:p>
            <a:r>
              <a:rPr lang="en-US" dirty="0" smtClean="0"/>
              <a:t>Descriptive Statistics for Normality (in </a:t>
            </a:r>
            <a:r>
              <a:rPr lang="en-US" dirty="0" err="1" smtClean="0"/>
              <a:t>fBasics</a:t>
            </a:r>
            <a:r>
              <a:rPr lang="en-US" dirty="0" smtClean="0"/>
              <a:t> package): </a:t>
            </a:r>
            <a:r>
              <a:rPr lang="en-US" dirty="0" err="1" smtClean="0"/>
              <a:t>dagoTest</a:t>
            </a:r>
            <a:r>
              <a:rPr lang="en-US" dirty="0" smtClean="0"/>
              <a:t>(variable) </a:t>
            </a:r>
          </a:p>
          <a:p>
            <a:pPr lvl="1"/>
            <a:r>
              <a:rPr lang="en-US" dirty="0" err="1" smtClean="0"/>
              <a:t>D’Agostino</a:t>
            </a:r>
            <a:r>
              <a:rPr lang="en-US" dirty="0" smtClean="0"/>
              <a:t> </a:t>
            </a:r>
            <a:r>
              <a:rPr lang="en-US" dirty="0" err="1" smtClean="0"/>
              <a:t>skewness</a:t>
            </a:r>
            <a:r>
              <a:rPr lang="en-US" dirty="0" smtClean="0"/>
              <a:t>, kurtosis, omnibus, and significance, see</a:t>
            </a:r>
            <a:r>
              <a:rPr lang="en-US" dirty="0"/>
              <a:t>: </a:t>
            </a:r>
            <a:r>
              <a:rPr lang="en-US" dirty="0">
                <a:hlinkClick r:id="rId2"/>
              </a:rPr>
              <a:t>http://</a:t>
            </a:r>
            <a:r>
              <a:rPr lang="en-US" dirty="0" smtClean="0">
                <a:hlinkClick r:id="rId2"/>
              </a:rPr>
              <a:t>help.rmetrics.org/fBasics/test-normalityTests.html</a:t>
            </a:r>
            <a:r>
              <a:rPr lang="en-US" dirty="0" smtClean="0"/>
              <a:t> for other normality tests</a:t>
            </a:r>
          </a:p>
          <a:p>
            <a:r>
              <a:rPr lang="en-US" dirty="0" smtClean="0"/>
              <a:t>Histogram: </a:t>
            </a:r>
            <a:r>
              <a:rPr lang="en-US" dirty="0" err="1" smtClean="0"/>
              <a:t>hist</a:t>
            </a:r>
            <a:r>
              <a:rPr lang="en-US" dirty="0" smtClean="0"/>
              <a:t>()</a:t>
            </a:r>
          </a:p>
          <a:p>
            <a:r>
              <a:rPr lang="en-US" dirty="0" err="1" smtClean="0"/>
              <a:t>QQPlot</a:t>
            </a:r>
            <a:r>
              <a:rPr lang="en-US" dirty="0"/>
              <a:t>: </a:t>
            </a:r>
            <a:r>
              <a:rPr lang="en-US" dirty="0" err="1"/>
              <a:t>qqnorm</a:t>
            </a:r>
            <a:r>
              <a:rPr lang="en-US" dirty="0"/>
              <a:t>()  and  </a:t>
            </a:r>
            <a:r>
              <a:rPr lang="en-US" dirty="0" err="1"/>
              <a:t>qqline</a:t>
            </a:r>
            <a:r>
              <a:rPr lang="en-US" dirty="0"/>
              <a:t>()</a:t>
            </a:r>
          </a:p>
          <a:p>
            <a:r>
              <a:rPr lang="en-US" dirty="0" smtClean="0"/>
              <a:t>Scatterplot: plot()</a:t>
            </a:r>
          </a:p>
          <a:p>
            <a:r>
              <a:rPr lang="en-US" dirty="0" smtClean="0"/>
              <a:t>Scatterplot Matrix: </a:t>
            </a:r>
            <a:r>
              <a:rPr lang="en-US" dirty="0" err="1" smtClean="0"/>
              <a:t>scatterplotMatrix</a:t>
            </a:r>
            <a:r>
              <a:rPr lang="en-US" dirty="0" smtClean="0"/>
              <a:t>() in car package</a:t>
            </a:r>
          </a:p>
          <a:p>
            <a:r>
              <a:rPr lang="en-US" dirty="0" smtClean="0"/>
              <a:t>Boxplot: boxplot()</a:t>
            </a:r>
          </a:p>
          <a:p>
            <a:pPr marL="2286000" lvl="5" indent="0">
              <a:buNone/>
            </a:pPr>
            <a:endParaRPr lang="en-US" dirty="0"/>
          </a:p>
          <a:p>
            <a:endParaRPr lang="en-US" dirty="0"/>
          </a:p>
        </p:txBody>
      </p:sp>
    </p:spTree>
    <p:extLst>
      <p:ext uri="{BB962C8B-B14F-4D97-AF65-F5344CB8AC3E}">
        <p14:creationId xmlns:p14="http://schemas.microsoft.com/office/powerpoint/2010/main" val="32748970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Appendix </a:t>
            </a:r>
            <a:r>
              <a:rPr lang="en-US" dirty="0" smtClean="0"/>
              <a:t>II </a:t>
            </a:r>
            <a:r>
              <a:rPr lang="en-US" dirty="0"/>
              <a:t>– </a:t>
            </a:r>
            <a:r>
              <a:rPr lang="en-US" dirty="0" smtClean="0"/>
              <a:t>Basic EDA </a:t>
            </a:r>
            <a:br>
              <a:rPr lang="en-US" dirty="0" smtClean="0"/>
            </a:br>
            <a:r>
              <a:rPr lang="en-US" dirty="0" smtClean="0"/>
              <a:t>Commands in R</a:t>
            </a:r>
            <a:endParaRPr lang="en-US" dirty="0"/>
          </a:p>
        </p:txBody>
      </p:sp>
      <p:sp>
        <p:nvSpPr>
          <p:cNvPr id="3" name="Content Placeholder 2"/>
          <p:cNvSpPr>
            <a:spLocks noGrp="1"/>
          </p:cNvSpPr>
          <p:nvPr>
            <p:ph idx="1"/>
          </p:nvPr>
        </p:nvSpPr>
        <p:spPr>
          <a:xfrm>
            <a:off x="457200" y="1600200"/>
            <a:ext cx="8229600" cy="4800600"/>
          </a:xfrm>
        </p:spPr>
        <p:txBody>
          <a:bodyPr>
            <a:normAutofit/>
          </a:bodyPr>
          <a:lstStyle/>
          <a:p>
            <a:r>
              <a:rPr lang="en-US" dirty="0"/>
              <a:t>Correlation Matrix: </a:t>
            </a:r>
          </a:p>
          <a:p>
            <a:pPr lvl="1"/>
            <a:r>
              <a:rPr lang="en-US" dirty="0" err="1"/>
              <a:t>cor</a:t>
            </a:r>
            <a:r>
              <a:rPr lang="en-US" dirty="0"/>
              <a:t>(data, method=“</a:t>
            </a:r>
            <a:r>
              <a:rPr lang="en-US" dirty="0" err="1"/>
              <a:t>kendall</a:t>
            </a:r>
            <a:r>
              <a:rPr lang="en-US" dirty="0"/>
              <a:t>”)</a:t>
            </a:r>
          </a:p>
          <a:p>
            <a:pPr lvl="1"/>
            <a:r>
              <a:rPr lang="en-US" dirty="0" err="1"/>
              <a:t>cor</a:t>
            </a:r>
            <a:r>
              <a:rPr lang="en-US" dirty="0"/>
              <a:t>(data, method=“spearman”)</a:t>
            </a:r>
          </a:p>
          <a:p>
            <a:pPr lvl="1"/>
            <a:r>
              <a:rPr lang="en-US" dirty="0" err="1"/>
              <a:t>cor</a:t>
            </a:r>
            <a:r>
              <a:rPr lang="en-US" dirty="0"/>
              <a:t>(data, method=“</a:t>
            </a:r>
            <a:r>
              <a:rPr lang="en-US" dirty="0" err="1"/>
              <a:t>pearson</a:t>
            </a:r>
            <a:r>
              <a:rPr lang="en-US" dirty="0"/>
              <a:t>”)</a:t>
            </a:r>
          </a:p>
          <a:p>
            <a:r>
              <a:rPr lang="en-US" dirty="0" smtClean="0"/>
              <a:t>Covariance </a:t>
            </a:r>
            <a:r>
              <a:rPr lang="en-US" dirty="0"/>
              <a:t>Matrix: </a:t>
            </a:r>
          </a:p>
          <a:p>
            <a:pPr lvl="1"/>
            <a:r>
              <a:rPr lang="en-US" dirty="0" err="1" smtClean="0"/>
              <a:t>cov</a:t>
            </a:r>
            <a:r>
              <a:rPr lang="en-US" dirty="0" smtClean="0"/>
              <a:t>(data</a:t>
            </a:r>
            <a:r>
              <a:rPr lang="en-US" dirty="0"/>
              <a:t>, method=“</a:t>
            </a:r>
            <a:r>
              <a:rPr lang="en-US" dirty="0" err="1"/>
              <a:t>kendall</a:t>
            </a:r>
            <a:r>
              <a:rPr lang="en-US" dirty="0"/>
              <a:t>”)</a:t>
            </a:r>
          </a:p>
          <a:p>
            <a:pPr lvl="1"/>
            <a:r>
              <a:rPr lang="en-US" dirty="0" err="1" smtClean="0"/>
              <a:t>cov</a:t>
            </a:r>
            <a:r>
              <a:rPr lang="en-US" dirty="0" smtClean="0"/>
              <a:t>(data</a:t>
            </a:r>
            <a:r>
              <a:rPr lang="en-US" dirty="0"/>
              <a:t>, method=“spearman”)</a:t>
            </a:r>
          </a:p>
          <a:p>
            <a:pPr lvl="1"/>
            <a:r>
              <a:rPr lang="en-US" dirty="0" err="1" smtClean="0"/>
              <a:t>cov</a:t>
            </a:r>
            <a:r>
              <a:rPr lang="en-US" dirty="0" smtClean="0"/>
              <a:t>(data</a:t>
            </a:r>
            <a:r>
              <a:rPr lang="en-US" dirty="0"/>
              <a:t>, method=“</a:t>
            </a:r>
            <a:r>
              <a:rPr lang="en-US" dirty="0" err="1"/>
              <a:t>pearson</a:t>
            </a:r>
            <a:r>
              <a:rPr lang="en-US" dirty="0"/>
              <a:t>”)</a:t>
            </a:r>
          </a:p>
          <a:p>
            <a:endParaRPr lang="en-US" dirty="0"/>
          </a:p>
          <a:p>
            <a:endParaRPr lang="en-US" dirty="0"/>
          </a:p>
        </p:txBody>
      </p:sp>
    </p:spTree>
    <p:extLst>
      <p:ext uri="{BB962C8B-B14F-4D97-AF65-F5344CB8AC3E}">
        <p14:creationId xmlns:p14="http://schemas.microsoft.com/office/powerpoint/2010/main" val="31379994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Appendix </a:t>
            </a:r>
            <a:r>
              <a:rPr lang="en-US" dirty="0" smtClean="0"/>
              <a:t>II </a:t>
            </a:r>
            <a:r>
              <a:rPr lang="en-US" dirty="0"/>
              <a:t>– </a:t>
            </a:r>
            <a:r>
              <a:rPr lang="en-US" dirty="0" smtClean="0"/>
              <a:t>Basic EDA </a:t>
            </a:r>
            <a:br>
              <a:rPr lang="en-US" dirty="0" smtClean="0"/>
            </a:br>
            <a:r>
              <a:rPr lang="en-US" dirty="0" smtClean="0"/>
              <a:t>Commands in R</a:t>
            </a:r>
            <a:endParaRPr lang="en-US" dirty="0"/>
          </a:p>
        </p:txBody>
      </p:sp>
      <p:sp>
        <p:nvSpPr>
          <p:cNvPr id="3" name="Content Placeholder 2"/>
          <p:cNvSpPr>
            <a:spLocks noGrp="1"/>
          </p:cNvSpPr>
          <p:nvPr>
            <p:ph idx="1"/>
          </p:nvPr>
        </p:nvSpPr>
        <p:spPr>
          <a:xfrm>
            <a:off x="457200" y="1600200"/>
            <a:ext cx="8229600" cy="4800600"/>
          </a:xfrm>
        </p:spPr>
        <p:txBody>
          <a:bodyPr>
            <a:normAutofit/>
          </a:bodyPr>
          <a:lstStyle/>
          <a:p>
            <a:r>
              <a:rPr lang="en-US" dirty="0" smtClean="0"/>
              <a:t>Regression Tree (in </a:t>
            </a:r>
            <a:r>
              <a:rPr lang="en-US" dirty="0" err="1" smtClean="0"/>
              <a:t>rpart</a:t>
            </a:r>
            <a:r>
              <a:rPr lang="en-US" dirty="0" smtClean="0"/>
              <a:t> package): fit&lt;-</a:t>
            </a:r>
            <a:r>
              <a:rPr lang="en-US" dirty="0" err="1" smtClean="0"/>
              <a:t>rpart</a:t>
            </a:r>
            <a:r>
              <a:rPr lang="en-US" dirty="0" smtClean="0"/>
              <a:t>(X~Y, method=“</a:t>
            </a:r>
            <a:r>
              <a:rPr lang="en-US" dirty="0" err="1" smtClean="0"/>
              <a:t>anova</a:t>
            </a:r>
            <a:r>
              <a:rPr lang="en-US" dirty="0" smtClean="0"/>
              <a:t>”)</a:t>
            </a:r>
          </a:p>
          <a:p>
            <a:r>
              <a:rPr lang="en-US" dirty="0" smtClean="0"/>
              <a:t>Classification Tree </a:t>
            </a:r>
            <a:r>
              <a:rPr lang="en-US" dirty="0"/>
              <a:t>(in </a:t>
            </a:r>
            <a:r>
              <a:rPr lang="en-US" dirty="0" err="1"/>
              <a:t>rpart</a:t>
            </a:r>
            <a:r>
              <a:rPr lang="en-US" dirty="0"/>
              <a:t> package</a:t>
            </a:r>
            <a:r>
              <a:rPr lang="en-US" dirty="0" smtClean="0"/>
              <a:t>): fit</a:t>
            </a:r>
            <a:r>
              <a:rPr lang="en-US" dirty="0"/>
              <a:t>&lt;-</a:t>
            </a:r>
            <a:r>
              <a:rPr lang="en-US" dirty="0" err="1"/>
              <a:t>rpart</a:t>
            </a:r>
            <a:r>
              <a:rPr lang="en-US" dirty="0"/>
              <a:t>(X~Y, method</a:t>
            </a:r>
            <a:r>
              <a:rPr lang="en-US" dirty="0" smtClean="0"/>
              <a:t>=“class”)</a:t>
            </a:r>
            <a:endParaRPr lang="en-US" dirty="0"/>
          </a:p>
          <a:p>
            <a:endParaRPr lang="en-US" dirty="0"/>
          </a:p>
          <a:p>
            <a:endParaRPr lang="en-US" dirty="0"/>
          </a:p>
        </p:txBody>
      </p:sp>
    </p:spTree>
    <p:extLst>
      <p:ext uri="{BB962C8B-B14F-4D97-AF65-F5344CB8AC3E}">
        <p14:creationId xmlns:p14="http://schemas.microsoft.com/office/powerpoint/2010/main" val="1227075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457200" y="1447800"/>
            <a:ext cx="8229600" cy="4678363"/>
          </a:xfrm>
        </p:spPr>
        <p:txBody>
          <a:bodyPr>
            <a:normAutofit lnSpcReduction="10000"/>
          </a:bodyPr>
          <a:lstStyle/>
          <a:p>
            <a:r>
              <a:rPr lang="en-US" dirty="0" smtClean="0"/>
              <a:t>Four types of EDA:</a:t>
            </a:r>
          </a:p>
          <a:p>
            <a:pPr lvl="1"/>
            <a:r>
              <a:rPr lang="en-US" dirty="0" smtClean="0"/>
              <a:t>Univariate Non-graphical</a:t>
            </a:r>
          </a:p>
          <a:p>
            <a:pPr lvl="2"/>
            <a:r>
              <a:rPr lang="en-US" dirty="0" smtClean="0"/>
              <a:t>Ex: descriptive statistics such as mean, median, IQR, standard deviation, </a:t>
            </a:r>
            <a:r>
              <a:rPr lang="en-US" dirty="0" err="1" smtClean="0"/>
              <a:t>skewness</a:t>
            </a:r>
            <a:r>
              <a:rPr lang="en-US" dirty="0" smtClean="0"/>
              <a:t>, </a:t>
            </a:r>
            <a:r>
              <a:rPr lang="en-US" dirty="0" err="1" smtClean="0"/>
              <a:t>moran’s</a:t>
            </a:r>
            <a:r>
              <a:rPr lang="en-US" dirty="0" smtClean="0"/>
              <a:t> I, kurtosis</a:t>
            </a:r>
          </a:p>
          <a:p>
            <a:pPr lvl="1"/>
            <a:r>
              <a:rPr lang="en-US" dirty="0" smtClean="0"/>
              <a:t>Univariate Graphical</a:t>
            </a:r>
          </a:p>
          <a:p>
            <a:pPr lvl="2"/>
            <a:r>
              <a:rPr lang="en-US" dirty="0" smtClean="0"/>
              <a:t>Ex: histograms, </a:t>
            </a:r>
            <a:r>
              <a:rPr lang="en-US" dirty="0" err="1" smtClean="0"/>
              <a:t>qqplots</a:t>
            </a:r>
            <a:endParaRPr lang="en-US" dirty="0" smtClean="0"/>
          </a:p>
          <a:p>
            <a:pPr lvl="1"/>
            <a:r>
              <a:rPr lang="en-US" dirty="0" smtClean="0"/>
              <a:t>Multivariate Non-graphical </a:t>
            </a:r>
          </a:p>
          <a:p>
            <a:pPr lvl="2"/>
            <a:r>
              <a:rPr lang="en-US" dirty="0" smtClean="0"/>
              <a:t>Ex: correlation and covariance matrices</a:t>
            </a:r>
          </a:p>
          <a:p>
            <a:pPr lvl="1"/>
            <a:r>
              <a:rPr lang="en-US" dirty="0" smtClean="0"/>
              <a:t>Multivariate Graphical</a:t>
            </a:r>
          </a:p>
          <a:p>
            <a:pPr lvl="2"/>
            <a:r>
              <a:rPr lang="en-US" dirty="0" smtClean="0"/>
              <a:t>Ex: scatterplots, boxplots</a:t>
            </a:r>
            <a:endParaRPr lang="en-US" dirty="0"/>
          </a:p>
        </p:txBody>
      </p:sp>
    </p:spTree>
    <p:extLst>
      <p:ext uri="{BB962C8B-B14F-4D97-AF65-F5344CB8AC3E}">
        <p14:creationId xmlns:p14="http://schemas.microsoft.com/office/powerpoint/2010/main" val="13758895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Descriptive Statistical Definitions</a:t>
            </a:r>
            <a:endParaRPr lang="en-US" dirty="0"/>
          </a:p>
        </p:txBody>
      </p:sp>
      <p:sp>
        <p:nvSpPr>
          <p:cNvPr id="3" name="Content Placeholder 2"/>
          <p:cNvSpPr>
            <a:spLocks noGrp="1"/>
          </p:cNvSpPr>
          <p:nvPr>
            <p:ph idx="1"/>
          </p:nvPr>
        </p:nvSpPr>
        <p:spPr/>
        <p:txBody>
          <a:bodyPr>
            <a:normAutofit fontScale="92500" lnSpcReduction="10000"/>
          </a:bodyPr>
          <a:lstStyle/>
          <a:p>
            <a:r>
              <a:rPr lang="en-US" u="sng" dirty="0" smtClean="0"/>
              <a:t>Mean</a:t>
            </a:r>
            <a:r>
              <a:rPr lang="en-US" dirty="0" smtClean="0"/>
              <a:t> – arithmetic average</a:t>
            </a:r>
          </a:p>
          <a:p>
            <a:r>
              <a:rPr lang="en-US" u="sng" dirty="0" smtClean="0"/>
              <a:t>Median</a:t>
            </a:r>
            <a:r>
              <a:rPr lang="en-US" dirty="0"/>
              <a:t> </a:t>
            </a:r>
            <a:r>
              <a:rPr lang="en-US" dirty="0" smtClean="0"/>
              <a:t>– midpoint</a:t>
            </a:r>
          </a:p>
          <a:p>
            <a:r>
              <a:rPr lang="en-US" u="sng" dirty="0" smtClean="0"/>
              <a:t>Mode</a:t>
            </a:r>
            <a:r>
              <a:rPr lang="en-US" dirty="0" smtClean="0"/>
              <a:t> – most frequent value in a dataset</a:t>
            </a:r>
          </a:p>
          <a:p>
            <a:r>
              <a:rPr lang="en-US" u="sng" dirty="0" smtClean="0"/>
              <a:t>Standard Deviation </a:t>
            </a:r>
            <a:r>
              <a:rPr lang="en-US" dirty="0" smtClean="0"/>
              <a:t>– variation about the mean</a:t>
            </a:r>
          </a:p>
          <a:p>
            <a:r>
              <a:rPr lang="en-US" u="sng" dirty="0" smtClean="0"/>
              <a:t>Interquartile Range </a:t>
            </a:r>
            <a:r>
              <a:rPr lang="en-US" dirty="0" smtClean="0"/>
              <a:t>– statistical dispersion</a:t>
            </a:r>
          </a:p>
          <a:p>
            <a:r>
              <a:rPr lang="en-US" u="sng" dirty="0" smtClean="0"/>
              <a:t>Kurtosis</a:t>
            </a:r>
            <a:r>
              <a:rPr lang="en-US" dirty="0" smtClean="0"/>
              <a:t> </a:t>
            </a:r>
            <a:r>
              <a:rPr lang="en-US" dirty="0"/>
              <a:t>–</a:t>
            </a:r>
            <a:r>
              <a:rPr lang="en-US" dirty="0" smtClean="0"/>
              <a:t> </a:t>
            </a:r>
            <a:r>
              <a:rPr lang="en-US" dirty="0" err="1" smtClean="0"/>
              <a:t>peakedness</a:t>
            </a:r>
            <a:r>
              <a:rPr lang="en-US" dirty="0"/>
              <a:t> of the data distribution</a:t>
            </a:r>
            <a:endParaRPr lang="en-US" dirty="0" smtClean="0"/>
          </a:p>
          <a:p>
            <a:r>
              <a:rPr lang="en-US" u="sng" dirty="0" err="1" smtClean="0"/>
              <a:t>Skewness</a:t>
            </a:r>
            <a:r>
              <a:rPr lang="en-US" dirty="0" smtClean="0"/>
              <a:t> – symmetry of the data distribution</a:t>
            </a:r>
          </a:p>
          <a:p>
            <a:r>
              <a:rPr lang="en-US" u="sng" dirty="0" smtClean="0"/>
              <a:t>Spatial Autocorrelation </a:t>
            </a:r>
            <a:r>
              <a:rPr lang="en-US" dirty="0" smtClean="0"/>
              <a:t>– correlation of a variable with itself through geographic space</a:t>
            </a:r>
          </a:p>
          <a:p>
            <a:endParaRPr lang="en-US" dirty="0"/>
          </a:p>
        </p:txBody>
      </p:sp>
    </p:spTree>
    <p:extLst>
      <p:ext uri="{BB962C8B-B14F-4D97-AF65-F5344CB8AC3E}">
        <p14:creationId xmlns:p14="http://schemas.microsoft.com/office/powerpoint/2010/main" val="932592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Normality</a:t>
            </a:r>
            <a:endParaRPr lang="en-US" dirty="0"/>
          </a:p>
        </p:txBody>
      </p:sp>
      <p:sp>
        <p:nvSpPr>
          <p:cNvPr id="3" name="Content Placeholder 2"/>
          <p:cNvSpPr>
            <a:spLocks noGrp="1"/>
          </p:cNvSpPr>
          <p:nvPr>
            <p:ph idx="1"/>
          </p:nvPr>
        </p:nvSpPr>
        <p:spPr>
          <a:xfrm>
            <a:off x="457200" y="1600200"/>
            <a:ext cx="8229600" cy="4876800"/>
          </a:xfrm>
        </p:spPr>
        <p:txBody>
          <a:bodyPr>
            <a:normAutofit/>
          </a:bodyPr>
          <a:lstStyle/>
          <a:p>
            <a:pPr marL="0" indent="0">
              <a:buNone/>
            </a:pPr>
            <a:r>
              <a:rPr lang="en-US" dirty="0" smtClean="0"/>
              <a:t>Most statistical tests and models assume that data are normally distributed (parametric). When this assumption is violated, the results of the test or model could be inaccurate. There are two ways to handle data that are not normally distributed (nonparametric): </a:t>
            </a:r>
          </a:p>
          <a:p>
            <a:pPr marL="0" indent="0">
              <a:buNone/>
            </a:pPr>
            <a:r>
              <a:rPr lang="en-US" dirty="0"/>
              <a:t>	</a:t>
            </a:r>
            <a:r>
              <a:rPr lang="en-US" dirty="0" smtClean="0"/>
              <a:t>1. transform data so that it is normally 		    distributed OR</a:t>
            </a:r>
          </a:p>
          <a:p>
            <a:pPr marL="0" indent="0">
              <a:buNone/>
            </a:pPr>
            <a:r>
              <a:rPr lang="en-US" dirty="0"/>
              <a:t>	</a:t>
            </a:r>
            <a:r>
              <a:rPr lang="en-US" dirty="0" smtClean="0"/>
              <a:t>2. </a:t>
            </a:r>
            <a:r>
              <a:rPr lang="en-US" dirty="0"/>
              <a:t>use nonparametric tests </a:t>
            </a:r>
            <a:r>
              <a:rPr lang="en-US" dirty="0" smtClean="0"/>
              <a:t>and statistics</a:t>
            </a:r>
          </a:p>
        </p:txBody>
      </p:sp>
    </p:spTree>
    <p:extLst>
      <p:ext uri="{BB962C8B-B14F-4D97-AF65-F5344CB8AC3E}">
        <p14:creationId xmlns:p14="http://schemas.microsoft.com/office/powerpoint/2010/main" val="3561917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When to Use Nonparametric </a:t>
            </a:r>
            <a:br>
              <a:rPr lang="en-US" dirty="0" smtClean="0"/>
            </a:br>
            <a:r>
              <a:rPr lang="en-US" dirty="0" smtClean="0"/>
              <a:t>Statistics</a:t>
            </a:r>
            <a:endParaRPr lang="en-US" dirty="0"/>
          </a:p>
        </p:txBody>
      </p:sp>
      <p:sp>
        <p:nvSpPr>
          <p:cNvPr id="3" name="Content Placeholder 2"/>
          <p:cNvSpPr>
            <a:spLocks noGrp="1"/>
          </p:cNvSpPr>
          <p:nvPr>
            <p:ph idx="1"/>
          </p:nvPr>
        </p:nvSpPr>
        <p:spPr/>
        <p:txBody>
          <a:bodyPr/>
          <a:lstStyle/>
          <a:p>
            <a:pPr marL="0" indent="0">
              <a:buNone/>
            </a:pPr>
            <a:r>
              <a:rPr lang="en-US" dirty="0" smtClean="0"/>
              <a:t>Parametric statistics are easier to interpret and usually have higher predictive power than nonparametric statistics (Hoskin). It is best to use nonparametric statistics when:</a:t>
            </a:r>
          </a:p>
          <a:p>
            <a:pPr marL="852488" indent="-163513"/>
            <a:r>
              <a:rPr lang="en-US" dirty="0" smtClean="0"/>
              <a:t>data cannot be transformed to have a normal distribution</a:t>
            </a:r>
          </a:p>
          <a:p>
            <a:pPr marL="852488" indent="-163513"/>
            <a:r>
              <a:rPr lang="en-US" dirty="0" smtClean="0"/>
              <a:t>there is a small sample size (n&lt;30)</a:t>
            </a:r>
          </a:p>
          <a:p>
            <a:endParaRPr lang="en-US" dirty="0"/>
          </a:p>
        </p:txBody>
      </p:sp>
    </p:spTree>
    <p:extLst>
      <p:ext uri="{BB962C8B-B14F-4D97-AF65-F5344CB8AC3E}">
        <p14:creationId xmlns:p14="http://schemas.microsoft.com/office/powerpoint/2010/main" val="113893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7383" t="4311" r="3369" b="15763"/>
          <a:stretch/>
        </p:blipFill>
        <p:spPr bwMode="auto">
          <a:xfrm>
            <a:off x="676894" y="4303050"/>
            <a:ext cx="3451310" cy="1872828"/>
          </a:xfrm>
          <a:prstGeom prst="rect">
            <a:avLst/>
          </a:prstGeom>
          <a:noFill/>
          <a:ln w="2857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normAutofit/>
          </a:bodyPr>
          <a:lstStyle/>
          <a:p>
            <a:pPr>
              <a:tabLst>
                <a:tab pos="5313363" algn="l"/>
              </a:tabLst>
            </a:pPr>
            <a:r>
              <a:rPr lang="en-US" dirty="0" smtClean="0"/>
              <a:t>Univariate Non-graphical</a:t>
            </a:r>
            <a:endParaRPr lang="en-US" dirty="0"/>
          </a:p>
        </p:txBody>
      </p:sp>
      <p:pic>
        <p:nvPicPr>
          <p:cNvPr id="1026" name="Picture 2"/>
          <p:cNvPicPr>
            <a:picLocks noChangeAspect="1" noChangeArrowheads="1"/>
          </p:cNvPicPr>
          <p:nvPr/>
        </p:nvPicPr>
        <p:blipFill rotWithShape="1">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1875" r="2557"/>
          <a:stretch/>
        </p:blipFill>
        <p:spPr bwMode="auto">
          <a:xfrm>
            <a:off x="676894" y="1675298"/>
            <a:ext cx="3451310" cy="1900121"/>
          </a:xfrm>
          <a:prstGeom prst="rect">
            <a:avLst/>
          </a:prstGeom>
          <a:noFill/>
          <a:ln w="2857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 name="TextBox 2"/>
          <p:cNvSpPr txBox="1"/>
          <p:nvPr/>
        </p:nvSpPr>
        <p:spPr>
          <a:xfrm>
            <a:off x="538047" y="6181725"/>
            <a:ext cx="3798860" cy="369332"/>
          </a:xfrm>
          <a:prstGeom prst="rect">
            <a:avLst/>
          </a:prstGeom>
          <a:noFill/>
        </p:spPr>
        <p:txBody>
          <a:bodyPr wrap="none" rtlCol="0">
            <a:spAutoFit/>
          </a:bodyPr>
          <a:lstStyle/>
          <a:p>
            <a:r>
              <a:rPr lang="en-US" dirty="0" smtClean="0"/>
              <a:t>Negatively skewed (skewed to the left)</a:t>
            </a:r>
            <a:endParaRPr lang="en-US" dirty="0"/>
          </a:p>
        </p:txBody>
      </p:sp>
      <p:sp>
        <p:nvSpPr>
          <p:cNvPr id="10" name="TextBox 9"/>
          <p:cNvSpPr txBox="1"/>
          <p:nvPr/>
        </p:nvSpPr>
        <p:spPr>
          <a:xfrm>
            <a:off x="4876800" y="6181725"/>
            <a:ext cx="3824637" cy="369332"/>
          </a:xfrm>
          <a:prstGeom prst="rect">
            <a:avLst/>
          </a:prstGeom>
          <a:noFill/>
        </p:spPr>
        <p:txBody>
          <a:bodyPr wrap="none" rtlCol="0">
            <a:spAutoFit/>
          </a:bodyPr>
          <a:lstStyle/>
          <a:p>
            <a:r>
              <a:rPr lang="en-US" dirty="0" smtClean="0"/>
              <a:t>Positively skewed (skewed to the right)</a:t>
            </a:r>
            <a:endParaRPr lang="en-US" dirty="0"/>
          </a:p>
        </p:txBody>
      </p:sp>
      <p:sp>
        <p:nvSpPr>
          <p:cNvPr id="11" name="TextBox 10"/>
          <p:cNvSpPr txBox="1"/>
          <p:nvPr/>
        </p:nvSpPr>
        <p:spPr>
          <a:xfrm>
            <a:off x="529227" y="3567859"/>
            <a:ext cx="4042773" cy="369332"/>
          </a:xfrm>
          <a:prstGeom prst="rect">
            <a:avLst/>
          </a:prstGeom>
          <a:noFill/>
        </p:spPr>
        <p:txBody>
          <a:bodyPr wrap="none" rtlCol="0">
            <a:spAutoFit/>
          </a:bodyPr>
          <a:lstStyle/>
          <a:p>
            <a:r>
              <a:rPr lang="en-US" dirty="0" smtClean="0"/>
              <a:t>Normal Distribution (no skew or kurtosis)</a:t>
            </a:r>
            <a:endParaRPr lang="en-US" dirty="0"/>
          </a:p>
        </p:txBody>
      </p:sp>
      <p:cxnSp>
        <p:nvCxnSpPr>
          <p:cNvPr id="7" name="Straight Connector 6"/>
          <p:cNvCxnSpPr>
            <a:endCxn id="1026" idx="2"/>
          </p:cNvCxnSpPr>
          <p:nvPr/>
        </p:nvCxnSpPr>
        <p:spPr>
          <a:xfrm>
            <a:off x="2388035" y="1751052"/>
            <a:ext cx="14514" cy="18243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999434" y="1970892"/>
            <a:ext cx="792205" cy="646331"/>
          </a:xfrm>
          <a:prstGeom prst="rect">
            <a:avLst/>
          </a:prstGeom>
          <a:noFill/>
        </p:spPr>
        <p:txBody>
          <a:bodyPr wrap="none" rtlCol="0">
            <a:spAutoFit/>
          </a:bodyPr>
          <a:lstStyle/>
          <a:p>
            <a:r>
              <a:rPr lang="en-US" sz="1200" b="1" dirty="0" smtClean="0">
                <a:solidFill>
                  <a:schemeClr val="bg1"/>
                </a:solidFill>
                <a:latin typeface="Arial Black" panose="020B0A04020102020204" pitchFamily="34" charset="0"/>
              </a:rPr>
              <a:t>Mean</a:t>
            </a:r>
          </a:p>
          <a:p>
            <a:r>
              <a:rPr lang="en-US" sz="1200" b="1" dirty="0" smtClean="0">
                <a:solidFill>
                  <a:schemeClr val="bg1"/>
                </a:solidFill>
                <a:latin typeface="Arial Black" panose="020B0A04020102020204" pitchFamily="34" charset="0"/>
              </a:rPr>
              <a:t>Median</a:t>
            </a:r>
          </a:p>
          <a:p>
            <a:r>
              <a:rPr lang="en-US" sz="1200" b="1" dirty="0" smtClean="0">
                <a:solidFill>
                  <a:schemeClr val="bg1"/>
                </a:solidFill>
                <a:latin typeface="Arial Black" panose="020B0A04020102020204" pitchFamily="34" charset="0"/>
              </a:rPr>
              <a:t>Mode</a:t>
            </a:r>
            <a:endParaRPr lang="en-US" sz="1200" b="1" dirty="0">
              <a:solidFill>
                <a:schemeClr val="bg1"/>
              </a:solidFill>
              <a:latin typeface="Arial Black" panose="020B0A04020102020204" pitchFamily="34" charset="0"/>
            </a:endParaRPr>
          </a:p>
        </p:txBody>
      </p:sp>
      <p:pic>
        <p:nvPicPr>
          <p:cNvPr id="23" name="Picture 22"/>
          <p:cNvPicPr>
            <a:picLocks noChangeAspect="1" noChangeArrowheads="1"/>
          </p:cNvPicPr>
          <p:nvPr/>
        </p:nvPicPr>
        <p:blipFill rotWithShape="1">
          <a:blip r:embed="rId5">
            <a:lum bright="-20000" contrast="40000"/>
            <a:extLst>
              <a:ext uri="{28A0092B-C50C-407E-A947-70E740481C1C}">
                <a14:useLocalDpi xmlns:a14="http://schemas.microsoft.com/office/drawing/2010/main" val="0"/>
              </a:ext>
            </a:extLst>
          </a:blip>
          <a:srcRect l="4378" t="15689" r="70721" b="8794"/>
          <a:stretch/>
        </p:blipFill>
        <p:spPr bwMode="auto">
          <a:xfrm>
            <a:off x="4999512" y="1675299"/>
            <a:ext cx="3384467" cy="1900120"/>
          </a:xfrm>
          <a:prstGeom prst="rect">
            <a:avLst/>
          </a:prstGeom>
          <a:noFill/>
          <a:ln w="2857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5" name="Straight Connector 24"/>
          <p:cNvCxnSpPr/>
          <p:nvPr/>
        </p:nvCxnSpPr>
        <p:spPr>
          <a:xfrm>
            <a:off x="6019800" y="1744431"/>
            <a:ext cx="26844" cy="182436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162800" y="1778497"/>
            <a:ext cx="26844" cy="18243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6688499" y="2722907"/>
            <a:ext cx="6712" cy="8880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639243" y="2763354"/>
            <a:ext cx="13422" cy="84760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741402" y="2552180"/>
            <a:ext cx="638316" cy="276999"/>
          </a:xfrm>
          <a:prstGeom prst="rect">
            <a:avLst/>
          </a:prstGeom>
          <a:noFill/>
        </p:spPr>
        <p:txBody>
          <a:bodyPr wrap="none" rtlCol="0">
            <a:spAutoFit/>
          </a:bodyPr>
          <a:lstStyle/>
          <a:p>
            <a:r>
              <a:rPr lang="en-US" sz="1200" b="1" dirty="0" smtClean="0">
                <a:solidFill>
                  <a:schemeClr val="bg1"/>
                </a:solidFill>
                <a:latin typeface="Arial Black" panose="020B0A04020102020204" pitchFamily="34" charset="0"/>
              </a:rPr>
              <a:t>Mode</a:t>
            </a:r>
            <a:endParaRPr lang="en-US" sz="1200" b="1" dirty="0">
              <a:solidFill>
                <a:schemeClr val="bg1"/>
              </a:solidFill>
              <a:latin typeface="Arial Black" panose="020B0A04020102020204" pitchFamily="34" charset="0"/>
            </a:endParaRPr>
          </a:p>
        </p:txBody>
      </p:sp>
      <p:sp>
        <p:nvSpPr>
          <p:cNvPr id="37" name="TextBox 36"/>
          <p:cNvSpPr txBox="1"/>
          <p:nvPr/>
        </p:nvSpPr>
        <p:spPr>
          <a:xfrm>
            <a:off x="6870486" y="2552180"/>
            <a:ext cx="638316" cy="276999"/>
          </a:xfrm>
          <a:prstGeom prst="rect">
            <a:avLst/>
          </a:prstGeom>
          <a:noFill/>
        </p:spPr>
        <p:txBody>
          <a:bodyPr wrap="none" rtlCol="0">
            <a:spAutoFit/>
          </a:bodyPr>
          <a:lstStyle/>
          <a:p>
            <a:r>
              <a:rPr lang="en-US" sz="1200" b="1" dirty="0" smtClean="0">
                <a:solidFill>
                  <a:schemeClr val="bg1"/>
                </a:solidFill>
                <a:latin typeface="Arial Black" panose="020B0A04020102020204" pitchFamily="34" charset="0"/>
              </a:rPr>
              <a:t>Mode</a:t>
            </a:r>
            <a:endParaRPr lang="en-US" sz="1200" b="1" dirty="0">
              <a:solidFill>
                <a:schemeClr val="bg1"/>
              </a:solidFill>
              <a:latin typeface="Arial Black" panose="020B0A04020102020204" pitchFamily="34" charset="0"/>
            </a:endParaRPr>
          </a:p>
        </p:txBody>
      </p:sp>
      <p:sp>
        <p:nvSpPr>
          <p:cNvPr id="38" name="TextBox 37"/>
          <p:cNvSpPr txBox="1"/>
          <p:nvPr/>
        </p:nvSpPr>
        <p:spPr>
          <a:xfrm>
            <a:off x="6060560" y="3287190"/>
            <a:ext cx="638316" cy="276999"/>
          </a:xfrm>
          <a:prstGeom prst="rect">
            <a:avLst/>
          </a:prstGeom>
          <a:noFill/>
        </p:spPr>
        <p:txBody>
          <a:bodyPr wrap="none" rtlCol="0">
            <a:spAutoFit/>
          </a:bodyPr>
          <a:lstStyle/>
          <a:p>
            <a:r>
              <a:rPr lang="en-US" sz="1200" b="1" dirty="0" smtClean="0">
                <a:solidFill>
                  <a:schemeClr val="bg1"/>
                </a:solidFill>
                <a:latin typeface="Arial Black" panose="020B0A04020102020204" pitchFamily="34" charset="0"/>
              </a:rPr>
              <a:t>Mean</a:t>
            </a:r>
            <a:endParaRPr lang="en-US" sz="1200" b="1" dirty="0">
              <a:solidFill>
                <a:schemeClr val="bg1"/>
              </a:solidFill>
              <a:latin typeface="Arial Black" panose="020B0A04020102020204" pitchFamily="34" charset="0"/>
            </a:endParaRPr>
          </a:p>
        </p:txBody>
      </p:sp>
      <p:sp>
        <p:nvSpPr>
          <p:cNvPr id="39" name="TextBox 38"/>
          <p:cNvSpPr txBox="1"/>
          <p:nvPr/>
        </p:nvSpPr>
        <p:spPr>
          <a:xfrm>
            <a:off x="6639243" y="3287189"/>
            <a:ext cx="792205" cy="276999"/>
          </a:xfrm>
          <a:prstGeom prst="rect">
            <a:avLst/>
          </a:prstGeom>
          <a:noFill/>
        </p:spPr>
        <p:txBody>
          <a:bodyPr wrap="none" rtlCol="0">
            <a:spAutoFit/>
          </a:bodyPr>
          <a:lstStyle/>
          <a:p>
            <a:r>
              <a:rPr lang="en-US" sz="1200" b="1" dirty="0" smtClean="0">
                <a:solidFill>
                  <a:schemeClr val="bg1"/>
                </a:solidFill>
                <a:latin typeface="Arial Black" panose="020B0A04020102020204" pitchFamily="34" charset="0"/>
              </a:rPr>
              <a:t>Median</a:t>
            </a:r>
            <a:endParaRPr lang="en-US" sz="1200" b="1" dirty="0">
              <a:solidFill>
                <a:schemeClr val="bg1"/>
              </a:solidFill>
              <a:latin typeface="Arial Black" panose="020B0A04020102020204" pitchFamily="34" charset="0"/>
            </a:endParaRPr>
          </a:p>
        </p:txBody>
      </p:sp>
      <p:sp>
        <p:nvSpPr>
          <p:cNvPr id="40" name="TextBox 39"/>
          <p:cNvSpPr txBox="1"/>
          <p:nvPr/>
        </p:nvSpPr>
        <p:spPr>
          <a:xfrm>
            <a:off x="4852707" y="3610277"/>
            <a:ext cx="2116926" cy="369332"/>
          </a:xfrm>
          <a:prstGeom prst="rect">
            <a:avLst/>
          </a:prstGeom>
          <a:noFill/>
        </p:spPr>
        <p:txBody>
          <a:bodyPr wrap="none" rtlCol="0">
            <a:spAutoFit/>
          </a:bodyPr>
          <a:lstStyle/>
          <a:p>
            <a:r>
              <a:rPr lang="en-US" dirty="0" smtClean="0"/>
              <a:t>Bimodal Distribution</a:t>
            </a:r>
            <a:endParaRPr lang="en-US" dirty="0"/>
          </a:p>
        </p:txBody>
      </p:sp>
      <p:sp>
        <p:nvSpPr>
          <p:cNvPr id="42" name="TextBox 41"/>
          <p:cNvSpPr txBox="1"/>
          <p:nvPr/>
        </p:nvSpPr>
        <p:spPr>
          <a:xfrm>
            <a:off x="3082167" y="4295180"/>
            <a:ext cx="638316" cy="276999"/>
          </a:xfrm>
          <a:prstGeom prst="rect">
            <a:avLst/>
          </a:prstGeom>
          <a:noFill/>
        </p:spPr>
        <p:txBody>
          <a:bodyPr wrap="none" rtlCol="0">
            <a:spAutoFit/>
          </a:bodyPr>
          <a:lstStyle/>
          <a:p>
            <a:r>
              <a:rPr lang="en-US" sz="1200" b="1" dirty="0" smtClean="0">
                <a:solidFill>
                  <a:schemeClr val="bg1"/>
                </a:solidFill>
                <a:latin typeface="Arial Black" panose="020B0A04020102020204" pitchFamily="34" charset="0"/>
              </a:rPr>
              <a:t>Mode</a:t>
            </a:r>
            <a:endParaRPr lang="en-US" sz="1200" b="1" dirty="0">
              <a:solidFill>
                <a:schemeClr val="bg1"/>
              </a:solidFill>
              <a:latin typeface="Arial Black" panose="020B0A04020102020204" pitchFamily="34" charset="0"/>
            </a:endParaRPr>
          </a:p>
        </p:txBody>
      </p:sp>
      <p:sp>
        <p:nvSpPr>
          <p:cNvPr id="43" name="TextBox 42"/>
          <p:cNvSpPr txBox="1"/>
          <p:nvPr/>
        </p:nvSpPr>
        <p:spPr>
          <a:xfrm>
            <a:off x="2231455" y="4713141"/>
            <a:ext cx="689612" cy="276999"/>
          </a:xfrm>
          <a:prstGeom prst="rect">
            <a:avLst/>
          </a:prstGeom>
          <a:noFill/>
        </p:spPr>
        <p:txBody>
          <a:bodyPr wrap="none" rtlCol="0">
            <a:spAutoFit/>
          </a:bodyPr>
          <a:lstStyle/>
          <a:p>
            <a:r>
              <a:rPr lang="en-US" sz="1200" b="1" dirty="0" smtClean="0">
                <a:solidFill>
                  <a:schemeClr val="bg1"/>
                </a:solidFill>
                <a:latin typeface="Arial Black" panose="020B0A04020102020204" pitchFamily="34" charset="0"/>
              </a:rPr>
              <a:t> Mean</a:t>
            </a:r>
            <a:endParaRPr lang="en-US" sz="1200" b="1" dirty="0">
              <a:solidFill>
                <a:schemeClr val="bg1"/>
              </a:solidFill>
              <a:latin typeface="Arial Black" panose="020B0A04020102020204" pitchFamily="34" charset="0"/>
            </a:endParaRPr>
          </a:p>
        </p:txBody>
      </p:sp>
      <p:sp>
        <p:nvSpPr>
          <p:cNvPr id="44" name="TextBox 43"/>
          <p:cNvSpPr txBox="1"/>
          <p:nvPr/>
        </p:nvSpPr>
        <p:spPr>
          <a:xfrm>
            <a:off x="2402549" y="4483435"/>
            <a:ext cx="792205" cy="276999"/>
          </a:xfrm>
          <a:prstGeom prst="rect">
            <a:avLst/>
          </a:prstGeom>
          <a:noFill/>
        </p:spPr>
        <p:txBody>
          <a:bodyPr wrap="none" rtlCol="0">
            <a:spAutoFit/>
          </a:bodyPr>
          <a:lstStyle/>
          <a:p>
            <a:r>
              <a:rPr lang="en-US" sz="1200" b="1" dirty="0" smtClean="0">
                <a:solidFill>
                  <a:schemeClr val="bg1"/>
                </a:solidFill>
                <a:latin typeface="Arial Black" panose="020B0A04020102020204" pitchFamily="34" charset="0"/>
              </a:rPr>
              <a:t>Median</a:t>
            </a:r>
            <a:endParaRPr lang="en-US" sz="1200" b="1" dirty="0">
              <a:solidFill>
                <a:schemeClr val="bg1"/>
              </a:solidFill>
              <a:latin typeface="Arial Black" panose="020B0A04020102020204" pitchFamily="34" charset="0"/>
            </a:endParaRPr>
          </a:p>
        </p:txBody>
      </p:sp>
      <p:sp>
        <p:nvSpPr>
          <p:cNvPr id="46" name="TextBox 45"/>
          <p:cNvSpPr txBox="1"/>
          <p:nvPr/>
        </p:nvSpPr>
        <p:spPr>
          <a:xfrm>
            <a:off x="5381484" y="4308898"/>
            <a:ext cx="638316" cy="276999"/>
          </a:xfrm>
          <a:prstGeom prst="rect">
            <a:avLst/>
          </a:prstGeom>
          <a:noFill/>
        </p:spPr>
        <p:txBody>
          <a:bodyPr wrap="none" rtlCol="0">
            <a:spAutoFit/>
          </a:bodyPr>
          <a:lstStyle/>
          <a:p>
            <a:r>
              <a:rPr lang="en-US" sz="1200" b="1" dirty="0" smtClean="0">
                <a:solidFill>
                  <a:schemeClr val="tx1">
                    <a:lumMod val="75000"/>
                    <a:lumOff val="25000"/>
                  </a:schemeClr>
                </a:solidFill>
                <a:latin typeface="Arial Black" panose="020B0A04020102020204" pitchFamily="34" charset="0"/>
              </a:rPr>
              <a:t>Mode</a:t>
            </a:r>
            <a:endParaRPr lang="en-US" sz="1200" b="1" dirty="0">
              <a:solidFill>
                <a:schemeClr val="tx1">
                  <a:lumMod val="75000"/>
                  <a:lumOff val="25000"/>
                </a:schemeClr>
              </a:solidFill>
              <a:latin typeface="Arial Black" panose="020B0A04020102020204" pitchFamily="34" charset="0"/>
            </a:endParaRPr>
          </a:p>
        </p:txBody>
      </p:sp>
      <p:sp>
        <p:nvSpPr>
          <p:cNvPr id="47" name="TextBox 46"/>
          <p:cNvSpPr txBox="1"/>
          <p:nvPr/>
        </p:nvSpPr>
        <p:spPr>
          <a:xfrm>
            <a:off x="5915948" y="4483435"/>
            <a:ext cx="792205" cy="276999"/>
          </a:xfrm>
          <a:prstGeom prst="rect">
            <a:avLst/>
          </a:prstGeom>
          <a:noFill/>
        </p:spPr>
        <p:txBody>
          <a:bodyPr wrap="none" rtlCol="0">
            <a:spAutoFit/>
          </a:bodyPr>
          <a:lstStyle/>
          <a:p>
            <a:r>
              <a:rPr lang="en-US" sz="1200" b="1" dirty="0" smtClean="0">
                <a:solidFill>
                  <a:schemeClr val="tx1">
                    <a:lumMod val="75000"/>
                    <a:lumOff val="25000"/>
                  </a:schemeClr>
                </a:solidFill>
                <a:latin typeface="Arial Black" panose="020B0A04020102020204" pitchFamily="34" charset="0"/>
              </a:rPr>
              <a:t>Median</a:t>
            </a:r>
            <a:endParaRPr lang="en-US" sz="1200" b="1" dirty="0">
              <a:solidFill>
                <a:schemeClr val="tx1">
                  <a:lumMod val="75000"/>
                  <a:lumOff val="25000"/>
                </a:schemeClr>
              </a:solidFill>
              <a:latin typeface="Arial Black" panose="020B0A04020102020204" pitchFamily="34" charset="0"/>
            </a:endParaRPr>
          </a:p>
        </p:txBody>
      </p:sp>
      <p:pic>
        <p:nvPicPr>
          <p:cNvPr id="48"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7090" t="4108" r="4471" b="15966"/>
          <a:stretch/>
        </p:blipFill>
        <p:spPr bwMode="auto">
          <a:xfrm flipH="1">
            <a:off x="4999510" y="4303050"/>
            <a:ext cx="3384467" cy="1878676"/>
          </a:xfrm>
          <a:prstGeom prst="rect">
            <a:avLst/>
          </a:prstGeom>
          <a:noFill/>
          <a:ln w="2857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9" name="TextBox 48"/>
          <p:cNvSpPr txBox="1"/>
          <p:nvPr/>
        </p:nvSpPr>
        <p:spPr>
          <a:xfrm>
            <a:off x="6142151" y="4713143"/>
            <a:ext cx="638316" cy="276999"/>
          </a:xfrm>
          <a:prstGeom prst="rect">
            <a:avLst/>
          </a:prstGeom>
          <a:noFill/>
        </p:spPr>
        <p:txBody>
          <a:bodyPr wrap="none" rtlCol="0">
            <a:spAutoFit/>
          </a:bodyPr>
          <a:lstStyle/>
          <a:p>
            <a:r>
              <a:rPr lang="en-US" sz="1200" b="1" dirty="0" smtClean="0">
                <a:solidFill>
                  <a:schemeClr val="bg1"/>
                </a:solidFill>
                <a:latin typeface="Arial Black" panose="020B0A04020102020204" pitchFamily="34" charset="0"/>
              </a:rPr>
              <a:t>Mean</a:t>
            </a:r>
            <a:endParaRPr lang="en-US" sz="1200" b="1" dirty="0">
              <a:solidFill>
                <a:schemeClr val="bg1"/>
              </a:solidFill>
              <a:latin typeface="Arial Black" panose="020B0A04020102020204" pitchFamily="34" charset="0"/>
            </a:endParaRPr>
          </a:p>
        </p:txBody>
      </p:sp>
      <p:sp>
        <p:nvSpPr>
          <p:cNvPr id="50" name="TextBox 49"/>
          <p:cNvSpPr txBox="1"/>
          <p:nvPr/>
        </p:nvSpPr>
        <p:spPr>
          <a:xfrm>
            <a:off x="5909106" y="4483435"/>
            <a:ext cx="792205" cy="276999"/>
          </a:xfrm>
          <a:prstGeom prst="rect">
            <a:avLst/>
          </a:prstGeom>
          <a:noFill/>
        </p:spPr>
        <p:txBody>
          <a:bodyPr wrap="none" rtlCol="0">
            <a:spAutoFit/>
          </a:bodyPr>
          <a:lstStyle/>
          <a:p>
            <a:r>
              <a:rPr lang="en-US" sz="1200" b="1" dirty="0" smtClean="0">
                <a:solidFill>
                  <a:schemeClr val="bg1"/>
                </a:solidFill>
                <a:latin typeface="Arial Black" panose="020B0A04020102020204" pitchFamily="34" charset="0"/>
              </a:rPr>
              <a:t>Median</a:t>
            </a:r>
            <a:endParaRPr lang="en-US" sz="1200" b="1" dirty="0">
              <a:solidFill>
                <a:schemeClr val="bg1"/>
              </a:solidFill>
              <a:latin typeface="Arial Black" panose="020B0A04020102020204" pitchFamily="34" charset="0"/>
            </a:endParaRPr>
          </a:p>
        </p:txBody>
      </p:sp>
      <p:sp>
        <p:nvSpPr>
          <p:cNvPr id="51" name="TextBox 50"/>
          <p:cNvSpPr txBox="1"/>
          <p:nvPr/>
        </p:nvSpPr>
        <p:spPr>
          <a:xfrm>
            <a:off x="5381484" y="4301205"/>
            <a:ext cx="638316" cy="276999"/>
          </a:xfrm>
          <a:prstGeom prst="rect">
            <a:avLst/>
          </a:prstGeom>
          <a:noFill/>
        </p:spPr>
        <p:txBody>
          <a:bodyPr wrap="none" rtlCol="0">
            <a:spAutoFit/>
          </a:bodyPr>
          <a:lstStyle/>
          <a:p>
            <a:r>
              <a:rPr lang="en-US" sz="1200" b="1" dirty="0" smtClean="0">
                <a:solidFill>
                  <a:schemeClr val="bg1"/>
                </a:solidFill>
                <a:latin typeface="Arial Black" panose="020B0A04020102020204" pitchFamily="34" charset="0"/>
              </a:rPr>
              <a:t>Mode</a:t>
            </a:r>
            <a:endParaRPr lang="en-US" sz="1200" b="1"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3156926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Univariate </a:t>
            </a:r>
            <a:r>
              <a:rPr lang="en-US" dirty="0" smtClean="0"/>
              <a:t>Non-graphical</a:t>
            </a:r>
            <a:endParaRPr lang="en-US" dirty="0"/>
          </a:p>
        </p:txBody>
      </p:sp>
      <p:grpSp>
        <p:nvGrpSpPr>
          <p:cNvPr id="15" name="Group 14"/>
          <p:cNvGrpSpPr/>
          <p:nvPr/>
        </p:nvGrpSpPr>
        <p:grpSpPr>
          <a:xfrm>
            <a:off x="533400" y="1630894"/>
            <a:ext cx="3611880" cy="1950506"/>
            <a:chOff x="382099" y="1794809"/>
            <a:chExt cx="3611880" cy="1950506"/>
          </a:xfrm>
          <a:solidFill>
            <a:schemeClr val="tx1"/>
          </a:solidFill>
        </p:grpSpPr>
        <p:sp>
          <p:nvSpPr>
            <p:cNvPr id="11" name="Rectangle 10"/>
            <p:cNvSpPr/>
            <p:nvPr/>
          </p:nvSpPr>
          <p:spPr>
            <a:xfrm>
              <a:off x="382099" y="1794809"/>
              <a:ext cx="3611880" cy="1901952"/>
            </a:xfrm>
            <a:prstGeom prst="rect">
              <a:avLst/>
            </a:prstGeom>
            <a:grp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533400" y="1794809"/>
              <a:ext cx="3276600" cy="1950506"/>
            </a:xfrm>
            <a:custGeom>
              <a:avLst/>
              <a:gdLst>
                <a:gd name="connsiteX0" fmla="*/ 0 w 762000"/>
                <a:gd name="connsiteY0" fmla="*/ 717550 h 801687"/>
                <a:gd name="connsiteX1" fmla="*/ 171450 w 762000"/>
                <a:gd name="connsiteY1" fmla="*/ 698500 h 801687"/>
                <a:gd name="connsiteX2" fmla="*/ 333375 w 762000"/>
                <a:gd name="connsiteY2" fmla="*/ 98425 h 801687"/>
                <a:gd name="connsiteX3" fmla="*/ 371475 w 762000"/>
                <a:gd name="connsiteY3" fmla="*/ 107950 h 801687"/>
                <a:gd name="connsiteX4" fmla="*/ 457200 w 762000"/>
                <a:gd name="connsiteY4" fmla="*/ 631825 h 801687"/>
                <a:gd name="connsiteX5" fmla="*/ 762000 w 762000"/>
                <a:gd name="connsiteY5" fmla="*/ 727075 h 801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0" h="801687">
                  <a:moveTo>
                    <a:pt x="0" y="717550"/>
                  </a:moveTo>
                  <a:cubicBezTo>
                    <a:pt x="57944" y="759618"/>
                    <a:pt x="115888" y="801687"/>
                    <a:pt x="171450" y="698500"/>
                  </a:cubicBezTo>
                  <a:cubicBezTo>
                    <a:pt x="227012" y="595313"/>
                    <a:pt x="300038" y="196850"/>
                    <a:pt x="333375" y="98425"/>
                  </a:cubicBezTo>
                  <a:cubicBezTo>
                    <a:pt x="366712" y="0"/>
                    <a:pt x="350838" y="19050"/>
                    <a:pt x="371475" y="107950"/>
                  </a:cubicBezTo>
                  <a:cubicBezTo>
                    <a:pt x="392112" y="196850"/>
                    <a:pt x="392113" y="528638"/>
                    <a:pt x="457200" y="631825"/>
                  </a:cubicBezTo>
                  <a:cubicBezTo>
                    <a:pt x="522287" y="735012"/>
                    <a:pt x="642143" y="731043"/>
                    <a:pt x="762000" y="727075"/>
                  </a:cubicBezTo>
                </a:path>
              </a:pathLst>
            </a:custGeom>
            <a:grpFill/>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4" name="Group 13"/>
          <p:cNvGrpSpPr/>
          <p:nvPr/>
        </p:nvGrpSpPr>
        <p:grpSpPr>
          <a:xfrm>
            <a:off x="538669" y="4267200"/>
            <a:ext cx="3611880" cy="1901952"/>
            <a:chOff x="4267200" y="1829423"/>
            <a:chExt cx="3611880" cy="1901952"/>
          </a:xfrm>
        </p:grpSpPr>
        <p:sp>
          <p:nvSpPr>
            <p:cNvPr id="12" name="Rectangle 11"/>
            <p:cNvSpPr/>
            <p:nvPr/>
          </p:nvSpPr>
          <p:spPr>
            <a:xfrm>
              <a:off x="4267200" y="1829423"/>
              <a:ext cx="3611880" cy="1901952"/>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4283676" y="2159455"/>
              <a:ext cx="3595404" cy="1571920"/>
            </a:xfrm>
            <a:custGeom>
              <a:avLst/>
              <a:gdLst>
                <a:gd name="connsiteX0" fmla="*/ 0 w 961534"/>
                <a:gd name="connsiteY0" fmla="*/ 256095 h 276520"/>
                <a:gd name="connsiteX1" fmla="*/ 131975 w 961534"/>
                <a:gd name="connsiteY1" fmla="*/ 256095 h 276520"/>
                <a:gd name="connsiteX2" fmla="*/ 235670 w 961534"/>
                <a:gd name="connsiteY2" fmla="*/ 133547 h 276520"/>
                <a:gd name="connsiteX3" fmla="*/ 367645 w 961534"/>
                <a:gd name="connsiteY3" fmla="*/ 20425 h 276520"/>
                <a:gd name="connsiteX4" fmla="*/ 565608 w 961534"/>
                <a:gd name="connsiteY4" fmla="*/ 10998 h 276520"/>
                <a:gd name="connsiteX5" fmla="*/ 707010 w 961534"/>
                <a:gd name="connsiteY5" fmla="*/ 20425 h 276520"/>
                <a:gd name="connsiteX6" fmla="*/ 782425 w 961534"/>
                <a:gd name="connsiteY6" fmla="*/ 86412 h 276520"/>
                <a:gd name="connsiteX7" fmla="*/ 838985 w 961534"/>
                <a:gd name="connsiteY7" fmla="*/ 171254 h 276520"/>
                <a:gd name="connsiteX8" fmla="*/ 904973 w 961534"/>
                <a:gd name="connsiteY8" fmla="*/ 246668 h 276520"/>
                <a:gd name="connsiteX9" fmla="*/ 961534 w 961534"/>
                <a:gd name="connsiteY9" fmla="*/ 265522 h 276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1534" h="276520">
                  <a:moveTo>
                    <a:pt x="0" y="256095"/>
                  </a:moveTo>
                  <a:cubicBezTo>
                    <a:pt x="46348" y="266307"/>
                    <a:pt x="92697" y="276520"/>
                    <a:pt x="131975" y="256095"/>
                  </a:cubicBezTo>
                  <a:cubicBezTo>
                    <a:pt x="171253" y="235670"/>
                    <a:pt x="196392" y="172825"/>
                    <a:pt x="235670" y="133547"/>
                  </a:cubicBezTo>
                  <a:cubicBezTo>
                    <a:pt x="274948" y="94269"/>
                    <a:pt x="312655" y="40850"/>
                    <a:pt x="367645" y="20425"/>
                  </a:cubicBezTo>
                  <a:cubicBezTo>
                    <a:pt x="422635" y="0"/>
                    <a:pt x="509047" y="10998"/>
                    <a:pt x="565608" y="10998"/>
                  </a:cubicBezTo>
                  <a:cubicBezTo>
                    <a:pt x="622169" y="10998"/>
                    <a:pt x="670874" y="7856"/>
                    <a:pt x="707010" y="20425"/>
                  </a:cubicBezTo>
                  <a:cubicBezTo>
                    <a:pt x="743146" y="32994"/>
                    <a:pt x="760429" y="61274"/>
                    <a:pt x="782425" y="86412"/>
                  </a:cubicBezTo>
                  <a:cubicBezTo>
                    <a:pt x="804421" y="111550"/>
                    <a:pt x="818560" y="144545"/>
                    <a:pt x="838985" y="171254"/>
                  </a:cubicBezTo>
                  <a:cubicBezTo>
                    <a:pt x="859410" y="197963"/>
                    <a:pt x="884548" y="230957"/>
                    <a:pt x="904973" y="246668"/>
                  </a:cubicBezTo>
                  <a:cubicBezTo>
                    <a:pt x="925398" y="262379"/>
                    <a:pt x="943466" y="263950"/>
                    <a:pt x="961534" y="265522"/>
                  </a:cubicBez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6" name="TextBox 15"/>
          <p:cNvSpPr txBox="1"/>
          <p:nvPr/>
        </p:nvSpPr>
        <p:spPr>
          <a:xfrm>
            <a:off x="457200" y="3563178"/>
            <a:ext cx="3148811" cy="369332"/>
          </a:xfrm>
          <a:prstGeom prst="rect">
            <a:avLst/>
          </a:prstGeom>
          <a:noFill/>
        </p:spPr>
        <p:txBody>
          <a:bodyPr wrap="none" rtlCol="0">
            <a:spAutoFit/>
          </a:bodyPr>
          <a:lstStyle/>
          <a:p>
            <a:r>
              <a:rPr lang="en-US" dirty="0" smtClean="0"/>
              <a:t>High kurtosis (high </a:t>
            </a:r>
            <a:r>
              <a:rPr lang="en-US" dirty="0" err="1" smtClean="0"/>
              <a:t>peakedness</a:t>
            </a:r>
            <a:r>
              <a:rPr lang="en-US" dirty="0" smtClean="0"/>
              <a:t>)</a:t>
            </a:r>
            <a:endParaRPr lang="en-US" dirty="0"/>
          </a:p>
        </p:txBody>
      </p:sp>
      <p:sp>
        <p:nvSpPr>
          <p:cNvPr id="17" name="TextBox 16"/>
          <p:cNvSpPr txBox="1"/>
          <p:nvPr/>
        </p:nvSpPr>
        <p:spPr>
          <a:xfrm>
            <a:off x="462469" y="6199484"/>
            <a:ext cx="3038011" cy="369332"/>
          </a:xfrm>
          <a:prstGeom prst="rect">
            <a:avLst/>
          </a:prstGeom>
          <a:noFill/>
        </p:spPr>
        <p:txBody>
          <a:bodyPr wrap="none" rtlCol="0">
            <a:spAutoFit/>
          </a:bodyPr>
          <a:lstStyle/>
          <a:p>
            <a:r>
              <a:rPr lang="en-US" dirty="0" smtClean="0"/>
              <a:t>Low kurtosis (low </a:t>
            </a:r>
            <a:r>
              <a:rPr lang="en-US" dirty="0" err="1" smtClean="0"/>
              <a:t>peakedness</a:t>
            </a:r>
            <a:r>
              <a:rPr lang="en-US" dirty="0" smtClean="0"/>
              <a:t>)</a:t>
            </a:r>
            <a:endParaRPr lang="en-US"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5649" t="25214" r="29126" b="41717"/>
          <a:stretch/>
        </p:blipFill>
        <p:spPr bwMode="auto">
          <a:xfrm>
            <a:off x="4876800" y="1614071"/>
            <a:ext cx="3962400" cy="3215940"/>
          </a:xfrm>
          <a:prstGeom prst="rect">
            <a:avLst/>
          </a:prstGeom>
          <a:noFill/>
          <a:ln w="2857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799" y="4977880"/>
            <a:ext cx="3961445" cy="1191271"/>
          </a:xfrm>
          <a:prstGeom prst="rect">
            <a:avLst/>
          </a:prstGeom>
          <a:noFill/>
          <a:ln w="2857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1" name="TextBox 20"/>
          <p:cNvSpPr txBox="1"/>
          <p:nvPr/>
        </p:nvSpPr>
        <p:spPr>
          <a:xfrm>
            <a:off x="4800600" y="6199484"/>
            <a:ext cx="4253408" cy="369332"/>
          </a:xfrm>
          <a:prstGeom prst="rect">
            <a:avLst/>
          </a:prstGeom>
          <a:noFill/>
        </p:spPr>
        <p:txBody>
          <a:bodyPr wrap="none" rtlCol="0">
            <a:spAutoFit/>
          </a:bodyPr>
          <a:lstStyle/>
          <a:p>
            <a:r>
              <a:rPr lang="en-US" dirty="0" smtClean="0"/>
              <a:t>Moran’s I (spatial autocorrelation indicator)</a:t>
            </a:r>
            <a:endParaRPr lang="en-US" dirty="0"/>
          </a:p>
        </p:txBody>
      </p:sp>
    </p:spTree>
    <p:extLst>
      <p:ext uri="{BB962C8B-B14F-4D97-AF65-F5344CB8AC3E}">
        <p14:creationId xmlns:p14="http://schemas.microsoft.com/office/powerpoint/2010/main" val="3458708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3132</TotalTime>
  <Words>1277</Words>
  <Application>Microsoft Office PowerPoint</Application>
  <PresentationFormat>On-screen Show (4:3)</PresentationFormat>
  <Paragraphs>177</Paragraphs>
  <Slides>32</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Arial Black</vt:lpstr>
      <vt:lpstr>Calibri</vt:lpstr>
      <vt:lpstr>Office Theme</vt:lpstr>
      <vt:lpstr>Exploratory Data Analysis  (EDA)</vt:lpstr>
      <vt:lpstr>Overview</vt:lpstr>
      <vt:lpstr>Definition</vt:lpstr>
      <vt:lpstr>Introduction</vt:lpstr>
      <vt:lpstr>Descriptive Statistical Definitions</vt:lpstr>
      <vt:lpstr>Normality</vt:lpstr>
      <vt:lpstr>When to Use Nonparametric  Statistics</vt:lpstr>
      <vt:lpstr>Univariate Non-graphical</vt:lpstr>
      <vt:lpstr>Univariate Non-graphical</vt:lpstr>
      <vt:lpstr>Descriptive Statistics in ArcGIS</vt:lpstr>
      <vt:lpstr>Univariate Graphical</vt:lpstr>
      <vt:lpstr>Univariate Graphical - Histograms</vt:lpstr>
      <vt:lpstr>Univariate Graphical - QQPlots</vt:lpstr>
      <vt:lpstr>Univariate Graphical - QQPlots</vt:lpstr>
      <vt:lpstr>Multivariate Non-graphical</vt:lpstr>
      <vt:lpstr>Multivariate Non-graphical Correlation</vt:lpstr>
      <vt:lpstr>Multivariate Non-graphical  Covariance</vt:lpstr>
      <vt:lpstr>Univariate Graphical - Covariance</vt:lpstr>
      <vt:lpstr>Multivariate Non-graphical Stepwise Regression</vt:lpstr>
      <vt:lpstr>Multivariate Graphical</vt:lpstr>
      <vt:lpstr>Multivariate Graphical - Scatterplots</vt:lpstr>
      <vt:lpstr>Multivariate Graphical - Boxplots</vt:lpstr>
      <vt:lpstr>Multivariate Graphical Decision Trees</vt:lpstr>
      <vt:lpstr>Multivariate Graphical Regression Tree</vt:lpstr>
      <vt:lpstr>Multivariate Graphical Classification Tree</vt:lpstr>
      <vt:lpstr>Multivariate Graphical TEUI</vt:lpstr>
      <vt:lpstr>References</vt:lpstr>
      <vt:lpstr>Appendix I – EDA in ArcMap</vt:lpstr>
      <vt:lpstr>Appendix I – EDA in ArcMap</vt:lpstr>
      <vt:lpstr>Appendix II – Basic EDA  Commands in R</vt:lpstr>
      <vt:lpstr>Appendix II – Basic EDA  Commands in R</vt:lpstr>
      <vt:lpstr>Appendix II – Basic EDA  Commands in R</vt:lpstr>
    </vt:vector>
  </TitlesOfParts>
  <Company>USDA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(EDA)</dc:title>
  <dc:creator>KY</dc:creator>
  <cp:lastModifiedBy>Lab User</cp:lastModifiedBy>
  <cp:revision>69</cp:revision>
  <dcterms:created xsi:type="dcterms:W3CDTF">2014-07-22T17:36:19Z</dcterms:created>
  <dcterms:modified xsi:type="dcterms:W3CDTF">2014-08-01T15:09:15Z</dcterms:modified>
</cp:coreProperties>
</file>