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notesMasterIdLst>
    <p:notesMasterId r:id="rId39"/>
  </p:notesMasterIdLst>
  <p:handoutMasterIdLst>
    <p:handoutMasterId r:id="rId40"/>
  </p:handoutMasterIdLst>
  <p:sldIdLst>
    <p:sldId id="380" r:id="rId5"/>
    <p:sldId id="381" r:id="rId6"/>
    <p:sldId id="383" r:id="rId7"/>
    <p:sldId id="384" r:id="rId8"/>
    <p:sldId id="382" r:id="rId9"/>
    <p:sldId id="385" r:id="rId10"/>
    <p:sldId id="386" r:id="rId11"/>
    <p:sldId id="387" r:id="rId12"/>
    <p:sldId id="388" r:id="rId13"/>
    <p:sldId id="389" r:id="rId14"/>
    <p:sldId id="390" r:id="rId15"/>
    <p:sldId id="393" r:id="rId16"/>
    <p:sldId id="391" r:id="rId17"/>
    <p:sldId id="392" r:id="rId18"/>
    <p:sldId id="394" r:id="rId19"/>
    <p:sldId id="395" r:id="rId20"/>
    <p:sldId id="396" r:id="rId21"/>
    <p:sldId id="332" r:id="rId22"/>
    <p:sldId id="333" r:id="rId23"/>
    <p:sldId id="335" r:id="rId24"/>
    <p:sldId id="340" r:id="rId25"/>
    <p:sldId id="341" r:id="rId26"/>
    <p:sldId id="342" r:id="rId27"/>
    <p:sldId id="372" r:id="rId28"/>
    <p:sldId id="346" r:id="rId29"/>
    <p:sldId id="347" r:id="rId30"/>
    <p:sldId id="348" r:id="rId31"/>
    <p:sldId id="349" r:id="rId32"/>
    <p:sldId id="376" r:id="rId33"/>
    <p:sldId id="350" r:id="rId34"/>
    <p:sldId id="377" r:id="rId35"/>
    <p:sldId id="378" r:id="rId36"/>
    <p:sldId id="379" r:id="rId37"/>
    <p:sldId id="330" r:id="rId3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7" autoAdjust="0"/>
    <p:restoredTop sz="98852" autoAdjust="0"/>
  </p:normalViewPr>
  <p:slideViewPr>
    <p:cSldViewPr>
      <p:cViewPr>
        <p:scale>
          <a:sx n="100" d="100"/>
          <a:sy n="100" d="100"/>
        </p:scale>
        <p:origin x="-1326" y="-6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2A9050B-731F-4DB6-81E5-04865050285D}" type="datetimeFigureOut">
              <a:rPr lang="en-US" smtClean="0"/>
              <a:pPr/>
              <a:t>7/25/2014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614D5581-68BE-419B-8727-36CCFF5722C4}" type="slidenum">
              <a:rPr lang="en-US" smtClean="0"/>
              <a:pPr/>
              <a:t>‹#›</a:t>
            </a:fld>
            <a:endParaRPr lang="en-US"/>
          </a:p>
        </p:txBody>
      </p:sp>
    </p:spTree>
    <p:extLst>
      <p:ext uri="{BB962C8B-B14F-4D97-AF65-F5344CB8AC3E}">
        <p14:creationId xmlns:p14="http://schemas.microsoft.com/office/powerpoint/2010/main" val="2333244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C259689-2EF4-4523-A6BB-312EA7E58965}" type="datetimeFigureOut">
              <a:rPr lang="en-US" smtClean="0"/>
              <a:pPr/>
              <a:t>7/25/2014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E7715AB-68BB-45B0-8800-01F2C97E6048}" type="slidenum">
              <a:rPr lang="en-US" smtClean="0"/>
              <a:pPr/>
              <a:t>‹#›</a:t>
            </a:fld>
            <a:endParaRPr lang="en-US"/>
          </a:p>
        </p:txBody>
      </p:sp>
    </p:spTree>
    <p:extLst>
      <p:ext uri="{BB962C8B-B14F-4D97-AF65-F5344CB8AC3E}">
        <p14:creationId xmlns:p14="http://schemas.microsoft.com/office/powerpoint/2010/main" val="3251810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7"/>
          <p:cNvSpPr>
            <a:spLocks noGrp="1" noChangeArrowheads="1"/>
          </p:cNvSpPr>
          <p:nvPr>
            <p:ph type="sldNum" sz="quarter" idx="5"/>
          </p:nvPr>
        </p:nvSpPr>
        <p:spPr>
          <a:xfrm>
            <a:off x="3970938" y="8831263"/>
            <a:ext cx="3037840" cy="463550"/>
          </a:xfrm>
          <a:prstGeom prst="rect">
            <a:avLst/>
          </a:prstGeom>
          <a:noFill/>
        </p:spPr>
        <p:txBody>
          <a:bodyPr/>
          <a:lstStyle/>
          <a:p>
            <a:fld id="{640EB09F-2321-4ED4-9D78-79B7238E3DE6}" type="slidenum">
              <a:rPr lang="en-US" smtClean="0"/>
              <a:pPr/>
              <a:t>18</a:t>
            </a:fld>
            <a:endParaRPr lang="en-US" dirty="0" smtClean="0"/>
          </a:p>
        </p:txBody>
      </p:sp>
      <p:sp>
        <p:nvSpPr>
          <p:cNvPr id="25605" name="Rectangle 2"/>
          <p:cNvSpPr>
            <a:spLocks noGrp="1" noRot="1" noChangeAspect="1" noChangeArrowheads="1" noTextEdit="1"/>
          </p:cNvSpPr>
          <p:nvPr>
            <p:ph type="sldImg"/>
          </p:nvPr>
        </p:nvSpPr>
        <p:spPr>
          <a:xfrm>
            <a:off x="1181100" y="696913"/>
            <a:ext cx="4648200" cy="3486150"/>
          </a:xfrm>
          <a:ln/>
        </p:spPr>
      </p:sp>
      <p:sp>
        <p:nvSpPr>
          <p:cNvPr id="25606" name="Rectangle 3"/>
          <p:cNvSpPr>
            <a:spLocks noGrp="1" noChangeArrowheads="1"/>
          </p:cNvSpPr>
          <p:nvPr>
            <p:ph type="body" idx="1"/>
          </p:nvPr>
        </p:nvSpPr>
        <p:spPr>
          <a:xfrm>
            <a:off x="701040" y="4416425"/>
            <a:ext cx="5608320" cy="4183063"/>
          </a:xfrm>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7"/>
          <p:cNvSpPr>
            <a:spLocks noGrp="1" noChangeArrowheads="1"/>
          </p:cNvSpPr>
          <p:nvPr>
            <p:ph type="sldNum" sz="quarter" idx="5"/>
          </p:nvPr>
        </p:nvSpPr>
        <p:spPr>
          <a:xfrm>
            <a:off x="3970938" y="8831263"/>
            <a:ext cx="3037840" cy="463550"/>
          </a:xfrm>
          <a:prstGeom prst="rect">
            <a:avLst/>
          </a:prstGeom>
          <a:noFill/>
        </p:spPr>
        <p:txBody>
          <a:bodyPr/>
          <a:lstStyle/>
          <a:p>
            <a:fld id="{640EB09F-2321-4ED4-9D78-79B7238E3DE6}" type="slidenum">
              <a:rPr lang="en-US" smtClean="0"/>
              <a:pPr/>
              <a:t>19</a:t>
            </a:fld>
            <a:endParaRPr lang="en-US" dirty="0" smtClean="0"/>
          </a:p>
        </p:txBody>
      </p:sp>
      <p:sp>
        <p:nvSpPr>
          <p:cNvPr id="25605" name="Rectangle 2"/>
          <p:cNvSpPr>
            <a:spLocks noGrp="1" noRot="1" noChangeAspect="1" noChangeArrowheads="1" noTextEdit="1"/>
          </p:cNvSpPr>
          <p:nvPr>
            <p:ph type="sldImg"/>
          </p:nvPr>
        </p:nvSpPr>
        <p:spPr>
          <a:xfrm>
            <a:off x="1181100" y="696913"/>
            <a:ext cx="4648200" cy="3486150"/>
          </a:xfrm>
          <a:ln/>
        </p:spPr>
      </p:sp>
      <p:sp>
        <p:nvSpPr>
          <p:cNvPr id="25606" name="Rectangle 3"/>
          <p:cNvSpPr>
            <a:spLocks noGrp="1" noChangeArrowheads="1"/>
          </p:cNvSpPr>
          <p:nvPr>
            <p:ph type="body" idx="1"/>
          </p:nvPr>
        </p:nvSpPr>
        <p:spPr>
          <a:xfrm>
            <a:off x="701040" y="4416425"/>
            <a:ext cx="5608320" cy="4183063"/>
          </a:xfrm>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A2C249-CE4E-46F9-9B0D-B9BA98B312CB}" type="datetimeFigureOut">
              <a:rPr lang="en-US" smtClean="0">
                <a:solidFill>
                  <a:prstClr val="white">
                    <a:tint val="75000"/>
                  </a:prstClr>
                </a:solidFill>
              </a:rPr>
              <a:pPr/>
              <a:t>7/25/2014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2C249-CE4E-46F9-9B0D-B9BA98B312CB}" type="datetimeFigureOut">
              <a:rPr lang="en-US" smtClean="0">
                <a:solidFill>
                  <a:prstClr val="white">
                    <a:tint val="75000"/>
                  </a:prstClr>
                </a:solidFill>
              </a:rPr>
              <a:pPr/>
              <a:t>7/25/2014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2C249-CE4E-46F9-9B0D-B9BA98B312CB}" type="datetimeFigureOut">
              <a:rPr lang="en-US" smtClean="0">
                <a:solidFill>
                  <a:prstClr val="white">
                    <a:tint val="75000"/>
                  </a:prstClr>
                </a:solidFill>
              </a:rPr>
              <a:pPr/>
              <a:t>7/25/2014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457754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643839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050497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60823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264391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502933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15938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471138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A2C249-CE4E-46F9-9B0D-B9BA98B312CB}" type="datetimeFigureOut">
              <a:rPr lang="en-US" smtClean="0">
                <a:solidFill>
                  <a:prstClr val="white">
                    <a:tint val="75000"/>
                  </a:prstClr>
                </a:solidFill>
              </a:rPr>
              <a:pPr/>
              <a:t>7/25/2014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77564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379784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720381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19325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358069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075559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2935766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030055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26019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3978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A2C249-CE4E-46F9-9B0D-B9BA98B312CB}" type="datetimeFigureOut">
              <a:rPr lang="en-US" smtClean="0">
                <a:solidFill>
                  <a:prstClr val="white">
                    <a:tint val="75000"/>
                  </a:prstClr>
                </a:solidFill>
              </a:rPr>
              <a:pPr/>
              <a:t>7/25/2014</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050166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624352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4472378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3250474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193251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358069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075559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2935766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030055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2601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A2C249-CE4E-46F9-9B0D-B9BA98B312CB}" type="datetimeFigureOut">
              <a:rPr lang="en-US" smtClean="0">
                <a:solidFill>
                  <a:prstClr val="white">
                    <a:tint val="75000"/>
                  </a:prstClr>
                </a:solidFill>
              </a:rPr>
              <a:pPr/>
              <a:t>7/25/2014</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397893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050166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624352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4472378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325047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A2C249-CE4E-46F9-9B0D-B9BA98B312CB}" type="datetimeFigureOut">
              <a:rPr lang="en-US" smtClean="0">
                <a:solidFill>
                  <a:prstClr val="white">
                    <a:tint val="75000"/>
                  </a:prstClr>
                </a:solidFill>
              </a:rPr>
              <a:pPr/>
              <a:t>7/25/2014</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A2C249-CE4E-46F9-9B0D-B9BA98B312CB}" type="datetimeFigureOut">
              <a:rPr lang="en-US" smtClean="0">
                <a:solidFill>
                  <a:prstClr val="white">
                    <a:tint val="75000"/>
                  </a:prstClr>
                </a:solidFill>
              </a:rPr>
              <a:pPr/>
              <a:t>7/25/2014</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2C249-CE4E-46F9-9B0D-B9BA98B312CB}" type="datetimeFigureOut">
              <a:rPr lang="en-US" smtClean="0">
                <a:solidFill>
                  <a:prstClr val="white">
                    <a:tint val="75000"/>
                  </a:prstClr>
                </a:solidFill>
              </a:rPr>
              <a:pPr/>
              <a:t>7/25/2014</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2C249-CE4E-46F9-9B0D-B9BA98B312CB}" type="datetimeFigureOut">
              <a:rPr lang="en-US" smtClean="0">
                <a:solidFill>
                  <a:prstClr val="white">
                    <a:tint val="75000"/>
                  </a:prstClr>
                </a:solidFill>
              </a:rPr>
              <a:pPr/>
              <a:t>7/25/2014</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2C249-CE4E-46F9-9B0D-B9BA98B312CB}" type="datetimeFigureOut">
              <a:rPr lang="en-US" smtClean="0">
                <a:solidFill>
                  <a:prstClr val="white">
                    <a:tint val="75000"/>
                  </a:prstClr>
                </a:solidFill>
              </a:rPr>
              <a:pPr/>
              <a:t>7/25/2014</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B32B9325-070A-413B-A377-76B590A8CFA4}" type="slidenum">
              <a:rPr lang="en-US" smtClean="0">
                <a:solidFill>
                  <a:prstClr val="white">
                    <a:tint val="75000"/>
                  </a:prstClr>
                </a:solidFill>
              </a:rPr>
              <a:pPr/>
              <a:t>‹#›</a:t>
            </a:fld>
            <a:endParaRPr lang="en-US" dirty="0">
              <a:solidFill>
                <a:prstClr val="white">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fld id="{07A2C249-CE4E-46F9-9B0D-B9BA98B312CB}" type="datetimeFigureOut">
              <a:rPr lang="en-US" smtClean="0">
                <a:solidFill>
                  <a:prstClr val="white">
                    <a:tint val="75000"/>
                  </a:prstClr>
                </a:solidFill>
                <a:latin typeface="Arial" charset="0"/>
              </a:rPr>
              <a:pPr fontAlgn="base">
                <a:spcBef>
                  <a:spcPct val="0"/>
                </a:spcBef>
                <a:spcAft>
                  <a:spcPct val="0"/>
                </a:spcAft>
              </a:pPr>
              <a:t>7/25/2014</a:t>
            </a:fld>
            <a:endParaRPr lang="en-US" dirty="0">
              <a:solidFill>
                <a:prstClr val="white">
                  <a:tint val="75000"/>
                </a:prstClr>
              </a:solidFill>
              <a:latin typeface="Arial"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dirty="0">
              <a:solidFill>
                <a:prstClr val="white">
                  <a:tint val="75000"/>
                </a:prstClr>
              </a:solidFill>
              <a:latin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B32B9325-070A-413B-A377-76B590A8CFA4}" type="slidenum">
              <a:rPr lang="en-US" smtClean="0">
                <a:solidFill>
                  <a:prstClr val="white">
                    <a:tint val="75000"/>
                  </a:prstClr>
                </a:solidFill>
                <a:latin typeface="Arial" charset="0"/>
              </a:rPr>
              <a:pPr fontAlgn="base">
                <a:spcBef>
                  <a:spcPct val="0"/>
                </a:spcBef>
                <a:spcAft>
                  <a:spcPct val="0"/>
                </a:spcAft>
              </a:pPr>
              <a:t>‹#›</a:t>
            </a:fld>
            <a:endParaRPr lang="en-US" dirty="0">
              <a:solidFill>
                <a:prstClr val="white">
                  <a:tint val="75000"/>
                </a:prstClr>
              </a:solidFill>
              <a:latin typeface="Arial" charset="0"/>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512064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55035635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b="1" kern="1200">
          <a:solidFill>
            <a:srgbClr val="FFC000"/>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512064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18205523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b="1" kern="1200">
          <a:solidFill>
            <a:srgbClr val="FFC000"/>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512064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41AB0-5ECD-4F0C-8435-DFC39302280B}" type="datetimeFigureOut">
              <a:rPr lang="en-US" smtClean="0">
                <a:solidFill>
                  <a:prstClr val="white">
                    <a:tint val="75000"/>
                  </a:prstClr>
                </a:solidFill>
              </a:rPr>
              <a:pPr/>
              <a:t>7/25/2014</a:t>
            </a:fld>
            <a:endParaRPr lang="en-US">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E5DF8-F63F-4758-AB35-74575B7F71F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1820552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b="1" kern="1200">
          <a:solidFill>
            <a:srgbClr val="FFC000"/>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www.mathsisfun.com/data/quartiles.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ctrTitle"/>
          </p:nvPr>
        </p:nvSpPr>
        <p:spPr/>
        <p:txBody>
          <a:bodyPr/>
          <a:lstStyle/>
          <a:p>
            <a:r>
              <a:rPr lang="en-US" dirty="0" smtClean="0"/>
              <a:t>A brief intro to </a:t>
            </a:r>
            <a:r>
              <a:rPr lang="en-US" dirty="0" err="1" smtClean="0"/>
              <a:t>Rcmdr</a:t>
            </a:r>
            <a:r>
              <a:rPr lang="en-US" dirty="0" smtClean="0"/>
              <a:t> </a:t>
            </a:r>
            <a:endParaRPr lang="en-US" dirty="0"/>
          </a:p>
        </p:txBody>
      </p:sp>
      <p:sp>
        <p:nvSpPr>
          <p:cNvPr id="24" name="Subtitle 2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92384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fontScale="90000"/>
          </a:bodyPr>
          <a:lstStyle/>
          <a:p>
            <a:r>
              <a:rPr lang="en-US" dirty="0"/>
              <a:t>Load </a:t>
            </a:r>
            <a:r>
              <a:rPr lang="en-US" dirty="0" smtClean="0"/>
              <a:t>Data </a:t>
            </a:r>
            <a:r>
              <a:rPr lang="en-US" dirty="0"/>
              <a:t>into </a:t>
            </a:r>
            <a:r>
              <a:rPr lang="en-US" dirty="0" err="1"/>
              <a:t>RCmdr</a:t>
            </a:r>
            <a:r>
              <a:rPr lang="en-US" dirty="0"/>
              <a:t/>
            </a:r>
            <a:br>
              <a:rPr lang="en-US" dirty="0"/>
            </a:br>
            <a:endParaRPr lang="en-US" dirty="0"/>
          </a:p>
        </p:txBody>
      </p:sp>
      <p:sp>
        <p:nvSpPr>
          <p:cNvPr id="25" name="Content Placeholder 24"/>
          <p:cNvSpPr>
            <a:spLocks noGrp="1"/>
          </p:cNvSpPr>
          <p:nvPr>
            <p:ph idx="1"/>
          </p:nvPr>
        </p:nvSpPr>
        <p:spPr/>
        <p:txBody>
          <a:bodyPr/>
          <a:lstStyle/>
          <a:p>
            <a:endParaRPr lang="en-US" dirty="0"/>
          </a:p>
        </p:txBody>
      </p:sp>
      <p:sp>
        <p:nvSpPr>
          <p:cNvPr id="4" name="TextBox 3"/>
          <p:cNvSpPr txBox="1"/>
          <p:nvPr/>
        </p:nvSpPr>
        <p:spPr>
          <a:xfrm>
            <a:off x="152400" y="1676400"/>
            <a:ext cx="3052631" cy="230832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Navigate to location of file and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select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Then hit Open</a:t>
            </a:r>
          </a:p>
        </p:txBody>
      </p:sp>
      <p:pic>
        <p:nvPicPr>
          <p:cNvPr id="5" name="Picture 3"/>
          <p:cNvPicPr>
            <a:picLocks noChangeAspect="1" noChangeArrowheads="1"/>
          </p:cNvPicPr>
          <p:nvPr/>
        </p:nvPicPr>
        <p:blipFill>
          <a:blip r:embed="rId2" cstate="print"/>
          <a:srcRect/>
          <a:stretch>
            <a:fillRect/>
          </a:stretch>
        </p:blipFill>
        <p:spPr bwMode="auto">
          <a:xfrm>
            <a:off x="3581400" y="1295400"/>
            <a:ext cx="5362575" cy="3990975"/>
          </a:xfrm>
          <a:prstGeom prst="rect">
            <a:avLst/>
          </a:prstGeom>
          <a:noFill/>
          <a:ln w="9525">
            <a:noFill/>
            <a:miter lim="800000"/>
            <a:headEnd/>
            <a:tailEnd/>
          </a:ln>
        </p:spPr>
      </p:pic>
      <p:cxnSp>
        <p:nvCxnSpPr>
          <p:cNvPr id="6" name="Straight Arrow Connector 5"/>
          <p:cNvCxnSpPr/>
          <p:nvPr/>
        </p:nvCxnSpPr>
        <p:spPr>
          <a:xfrm>
            <a:off x="914400" y="2133600"/>
            <a:ext cx="3657600" cy="1981200"/>
          </a:xfrm>
          <a:prstGeom prst="straightConnector1">
            <a:avLst/>
          </a:prstGeom>
          <a:noFill/>
          <a:ln w="28575" cap="flat" cmpd="sng" algn="ctr">
            <a:solidFill>
              <a:srgbClr val="FFFF00"/>
            </a:solidFill>
            <a:prstDash val="solid"/>
            <a:tailEnd type="arrow"/>
          </a:ln>
          <a:effectLst/>
        </p:spPr>
      </p:cxnSp>
      <p:cxnSp>
        <p:nvCxnSpPr>
          <p:cNvPr id="7" name="Straight Arrow Connector 6"/>
          <p:cNvCxnSpPr/>
          <p:nvPr/>
        </p:nvCxnSpPr>
        <p:spPr>
          <a:xfrm>
            <a:off x="1600200" y="3810000"/>
            <a:ext cx="6553200" cy="990600"/>
          </a:xfrm>
          <a:prstGeom prst="straightConnector1">
            <a:avLst/>
          </a:prstGeom>
          <a:noFill/>
          <a:ln w="28575" cap="flat" cmpd="sng" algn="ctr">
            <a:solidFill>
              <a:srgbClr val="FFFF00"/>
            </a:solidFill>
            <a:prstDash val="solid"/>
            <a:tailEnd type="arrow"/>
          </a:ln>
          <a:effectLst/>
        </p:spPr>
      </p:cxnSp>
    </p:spTree>
    <p:extLst>
      <p:ext uri="{BB962C8B-B14F-4D97-AF65-F5344CB8AC3E}">
        <p14:creationId xmlns:p14="http://schemas.microsoft.com/office/powerpoint/2010/main" val="222019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fontScale="90000"/>
          </a:bodyPr>
          <a:lstStyle/>
          <a:p>
            <a:r>
              <a:rPr lang="en-US" dirty="0"/>
              <a:t>The Dataset is active in </a:t>
            </a:r>
            <a:r>
              <a:rPr lang="en-US" dirty="0" err="1"/>
              <a:t>Rcmdr</a:t>
            </a:r>
            <a:r>
              <a:rPr lang="en-US" dirty="0"/>
              <a:t> </a:t>
            </a:r>
            <a:br>
              <a:rPr lang="en-US" dirty="0"/>
            </a:br>
            <a:endParaRPr lang="en-US" dirty="0"/>
          </a:p>
        </p:txBody>
      </p:sp>
      <p:sp>
        <p:nvSpPr>
          <p:cNvPr id="25" name="Content Placeholder 24"/>
          <p:cNvSpPr>
            <a:spLocks noGrp="1"/>
          </p:cNvSpPr>
          <p:nvPr>
            <p:ph idx="1"/>
          </p:nvPr>
        </p:nvSpPr>
        <p:spPr/>
        <p:txBody>
          <a:bodyPr/>
          <a:lstStyle/>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3810000" y="1143000"/>
            <a:ext cx="5172075" cy="5609364"/>
          </a:xfrm>
          <a:prstGeom prst="rect">
            <a:avLst/>
          </a:prstGeom>
          <a:noFill/>
          <a:ln w="9525">
            <a:noFill/>
            <a:miter lim="800000"/>
            <a:headEnd/>
            <a:tailEnd/>
          </a:ln>
        </p:spPr>
      </p:pic>
      <p:cxnSp>
        <p:nvCxnSpPr>
          <p:cNvPr id="5" name="Elbow Connector 4"/>
          <p:cNvCxnSpPr/>
          <p:nvPr/>
        </p:nvCxnSpPr>
        <p:spPr>
          <a:xfrm>
            <a:off x="3124200" y="609600"/>
            <a:ext cx="1676400" cy="838200"/>
          </a:xfrm>
          <a:prstGeom prst="bentConnector3">
            <a:avLst>
              <a:gd name="adj1" fmla="val 100000"/>
            </a:avLst>
          </a:prstGeom>
          <a:noFill/>
          <a:ln w="31750" cap="flat" cmpd="sng" algn="ctr">
            <a:solidFill>
              <a:srgbClr val="FFFF00"/>
            </a:solidFill>
            <a:prstDash val="solid"/>
            <a:tailEnd type="arrow"/>
          </a:ln>
          <a:effectLst/>
        </p:spPr>
      </p:cxnSp>
    </p:spTree>
    <p:extLst>
      <p:ext uri="{BB962C8B-B14F-4D97-AF65-F5344CB8AC3E}">
        <p14:creationId xmlns:p14="http://schemas.microsoft.com/office/powerpoint/2010/main" val="222019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Manage data</a:t>
            </a:r>
            <a:endParaRPr lang="en-US" dirty="0"/>
          </a:p>
        </p:txBody>
      </p:sp>
      <p:sp>
        <p:nvSpPr>
          <p:cNvPr id="25" name="Content Placeholder 24"/>
          <p:cNvSpPr>
            <a:spLocks noGrp="1"/>
          </p:cNvSpPr>
          <p:nvPr>
            <p:ph idx="1"/>
          </p:nvPr>
        </p:nvSpPr>
        <p:spPr>
          <a:xfrm>
            <a:off x="457199" y="1219200"/>
            <a:ext cx="8396287" cy="5120640"/>
          </a:xfrm>
        </p:spPr>
        <p:txBody>
          <a:bodyPr/>
          <a:lstStyle/>
          <a:p>
            <a:r>
              <a:rPr lang="en-US" dirty="0" smtClean="0"/>
              <a:t>Convert a numeric variable to a factor.   </a:t>
            </a:r>
          </a:p>
          <a:p>
            <a:pPr marL="0" indent="0">
              <a:buNone/>
            </a:pPr>
            <a:r>
              <a:rPr lang="en-US" dirty="0"/>
              <a:t> </a:t>
            </a:r>
            <a:r>
              <a:rPr lang="en-US" dirty="0" smtClean="0"/>
              <a:t>                                                       </a:t>
            </a:r>
            <a:r>
              <a:rPr lang="en-US" dirty="0" smtClean="0"/>
              <a:t> </a:t>
            </a:r>
            <a:r>
              <a:rPr lang="en-US" sz="2000" dirty="0" err="1" smtClean="0"/>
              <a:t>compnum</a:t>
            </a:r>
            <a:r>
              <a:rPr lang="en-US" sz="2000" dirty="0" smtClean="0"/>
              <a:t> is a </a:t>
            </a:r>
            <a:r>
              <a:rPr lang="en-US" sz="2000" dirty="0" err="1" smtClean="0"/>
              <a:t>categoric</a:t>
            </a:r>
            <a:endParaRPr lang="en-US" sz="2000" dirty="0" smtClean="0"/>
          </a:p>
          <a:p>
            <a:pPr marL="0" indent="0">
              <a:buNone/>
            </a:pPr>
            <a:r>
              <a:rPr lang="en-US" sz="2000" dirty="0" smtClean="0"/>
              <a:t>                                                                                            </a:t>
            </a:r>
            <a:r>
              <a:rPr lang="en-US" sz="2000" dirty="0" smtClean="0"/>
              <a:t>data type as others like   </a:t>
            </a:r>
          </a:p>
          <a:p>
            <a:pPr marL="0" indent="0">
              <a:buNone/>
            </a:pPr>
            <a:r>
              <a:rPr lang="en-US" sz="2000" dirty="0"/>
              <a:t> </a:t>
            </a:r>
            <a:r>
              <a:rPr lang="en-US" sz="2000" dirty="0" smtClean="0"/>
              <a:t>                                                                                           </a:t>
            </a:r>
            <a:r>
              <a:rPr lang="en-US" sz="2000" dirty="0" err="1" smtClean="0"/>
              <a:t>spodic</a:t>
            </a:r>
            <a:r>
              <a:rPr lang="en-US" sz="2000" dirty="0" smtClean="0"/>
              <a:t> intensity or </a:t>
            </a:r>
            <a:r>
              <a:rPr lang="en-US" sz="2000" dirty="0" err="1" smtClean="0"/>
              <a:t>tip_mnd</a:t>
            </a:r>
            <a:endParaRPr lang="en-US" sz="2000" dirty="0" smtClean="0"/>
          </a:p>
          <a:p>
            <a:pPr marL="0" indent="0">
              <a:buNone/>
            </a:pPr>
            <a:r>
              <a:rPr lang="en-US" sz="2000" dirty="0"/>
              <a:t> </a:t>
            </a:r>
            <a:r>
              <a:rPr lang="en-US" sz="2000" dirty="0" smtClean="0"/>
              <a:t>                                                                                          </a:t>
            </a:r>
            <a:r>
              <a:rPr lang="en-US" sz="2000" dirty="0"/>
              <a:t> </a:t>
            </a:r>
            <a:r>
              <a:rPr lang="en-US" sz="2000" dirty="0" smtClean="0"/>
              <a:t>could be treated</a:t>
            </a: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4390034"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038600"/>
            <a:ext cx="3743325" cy="1646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4495800"/>
            <a:ext cx="2300287" cy="2180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019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228600" y="152400"/>
            <a:ext cx="8229600" cy="914400"/>
          </a:xfrm>
        </p:spPr>
        <p:txBody>
          <a:bodyPr/>
          <a:lstStyle/>
          <a:p>
            <a:r>
              <a:rPr lang="en-US" dirty="0" smtClean="0"/>
              <a:t>Graphical exploration</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447800"/>
            <a:ext cx="3314700"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362700" y="2819400"/>
            <a:ext cx="1701107" cy="369332"/>
          </a:xfrm>
          <a:prstGeom prst="rect">
            <a:avLst/>
          </a:prstGeom>
          <a:noFill/>
        </p:spPr>
        <p:txBody>
          <a:bodyPr wrap="none" rtlCol="0">
            <a:spAutoFit/>
          </a:bodyPr>
          <a:lstStyle/>
          <a:p>
            <a:r>
              <a:rPr lang="en-US" dirty="0" smtClean="0"/>
              <a:t>Commonly used</a:t>
            </a:r>
            <a:endParaRPr lang="en-US" dirty="0"/>
          </a:p>
        </p:txBody>
      </p:sp>
      <p:cxnSp>
        <p:nvCxnSpPr>
          <p:cNvPr id="5" name="Straight Arrow Connector 4"/>
          <p:cNvCxnSpPr/>
          <p:nvPr/>
        </p:nvCxnSpPr>
        <p:spPr>
          <a:xfrm flipH="1" flipV="1">
            <a:off x="4419600" y="2362200"/>
            <a:ext cx="1828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5257800" y="2819400"/>
            <a:ext cx="990600"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257800" y="2971800"/>
            <a:ext cx="990600"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800600" y="3004066"/>
            <a:ext cx="1447800"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724400" y="3004066"/>
            <a:ext cx="1524000" cy="272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495800" y="3004066"/>
            <a:ext cx="1752600" cy="501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19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Boxplots</a:t>
            </a:r>
            <a:endParaRPr lang="en-US" dirty="0"/>
          </a:p>
        </p:txBody>
      </p:sp>
      <p:sp>
        <p:nvSpPr>
          <p:cNvPr id="25" name="Content Placeholder 24"/>
          <p:cNvSpPr>
            <a:spLocks noGrp="1"/>
          </p:cNvSpPr>
          <p:nvPr>
            <p:ph idx="1"/>
          </p:nvPr>
        </p:nvSpPr>
        <p:spPr/>
        <p:txBody>
          <a:bodyPr/>
          <a:lstStyle/>
          <a:p>
            <a:r>
              <a:rPr lang="en-US" dirty="0" smtClean="0"/>
              <a:t>Plot </a:t>
            </a:r>
            <a:r>
              <a:rPr lang="en-US" dirty="0" err="1" smtClean="0"/>
              <a:t>northwestness</a:t>
            </a:r>
            <a:r>
              <a:rPr lang="en-US" dirty="0" smtClean="0"/>
              <a:t> by soil order</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09800"/>
            <a:ext cx="5781675"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Elbow Connector 2"/>
          <p:cNvCxnSpPr/>
          <p:nvPr/>
        </p:nvCxnSpPr>
        <p:spPr>
          <a:xfrm rot="5400000">
            <a:off x="3352800" y="2667000"/>
            <a:ext cx="2590800" cy="914400"/>
          </a:xfrm>
          <a:prstGeom prst="bentConnector3">
            <a:avLst>
              <a:gd name="adj1" fmla="val 100000"/>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19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T</a:t>
            </a:r>
            <a:r>
              <a:rPr lang="en-US" dirty="0" smtClean="0"/>
              <a:t>he plot is in the </a:t>
            </a:r>
            <a:r>
              <a:rPr lang="en-US" dirty="0" err="1" smtClean="0"/>
              <a:t>Rgui</a:t>
            </a:r>
            <a:r>
              <a:rPr lang="en-US" dirty="0" smtClean="0"/>
              <a:t> window</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6200" y="1828800"/>
            <a:ext cx="5085271"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2400" y="2362200"/>
            <a:ext cx="3581400" cy="3416320"/>
          </a:xfrm>
          <a:prstGeom prst="rect">
            <a:avLst/>
          </a:prstGeom>
          <a:noFill/>
        </p:spPr>
        <p:txBody>
          <a:bodyPr wrap="square" rtlCol="0">
            <a:spAutoFit/>
          </a:bodyPr>
          <a:lstStyle/>
          <a:p>
            <a:r>
              <a:rPr lang="en-US" dirty="0" smtClean="0"/>
              <a:t>3</a:t>
            </a:r>
            <a:r>
              <a:rPr lang="en-US" baseline="30000" dirty="0" smtClean="0"/>
              <a:t>rd</a:t>
            </a:r>
            <a:r>
              <a:rPr lang="en-US" dirty="0" smtClean="0"/>
              <a:t> quartile </a:t>
            </a:r>
            <a:r>
              <a:rPr lang="en-US" dirty="0" smtClean="0">
                <a:cs typeface="Arial" pitchFamily="34" charset="0"/>
              </a:rPr>
              <a:t>(75</a:t>
            </a:r>
            <a:r>
              <a:rPr lang="en-US" baseline="30000" dirty="0" smtClean="0">
                <a:cs typeface="Arial" pitchFamily="34" charset="0"/>
              </a:rPr>
              <a:t>th</a:t>
            </a:r>
            <a:r>
              <a:rPr lang="en-US" dirty="0" smtClean="0">
                <a:cs typeface="Arial" pitchFamily="34" charset="0"/>
              </a:rPr>
              <a:t> </a:t>
            </a:r>
            <a:r>
              <a:rPr lang="en-US" dirty="0" err="1">
                <a:cs typeface="Arial" pitchFamily="34" charset="0"/>
              </a:rPr>
              <a:t>quantile</a:t>
            </a:r>
            <a:r>
              <a:rPr lang="en-US" dirty="0">
                <a:cs typeface="Arial" pitchFamily="34" charset="0"/>
              </a:rPr>
              <a:t>) </a:t>
            </a:r>
            <a:endParaRPr lang="en-US" dirty="0" smtClean="0"/>
          </a:p>
          <a:p>
            <a:endParaRPr lang="en-US" dirty="0" smtClean="0"/>
          </a:p>
          <a:p>
            <a:r>
              <a:rPr lang="en-US" dirty="0" smtClean="0"/>
              <a:t>2</a:t>
            </a:r>
            <a:r>
              <a:rPr lang="en-US" baseline="30000" dirty="0" smtClean="0"/>
              <a:t>nd</a:t>
            </a:r>
            <a:r>
              <a:rPr lang="en-US" dirty="0" smtClean="0"/>
              <a:t> quartile = Median (50</a:t>
            </a:r>
            <a:r>
              <a:rPr lang="en-US" baseline="30000" dirty="0" smtClean="0"/>
              <a:t>th</a:t>
            </a:r>
            <a:r>
              <a:rPr lang="en-US" dirty="0" smtClean="0"/>
              <a:t> </a:t>
            </a:r>
            <a:r>
              <a:rPr lang="en-US" dirty="0" err="1" smtClean="0"/>
              <a:t>quantile</a:t>
            </a:r>
            <a:r>
              <a:rPr lang="en-US" dirty="0" smtClean="0"/>
              <a:t>)</a:t>
            </a:r>
          </a:p>
          <a:p>
            <a:endParaRPr lang="en-US" dirty="0" smtClean="0"/>
          </a:p>
          <a:p>
            <a:r>
              <a:rPr lang="en-US" dirty="0" smtClean="0"/>
              <a:t>1</a:t>
            </a:r>
            <a:r>
              <a:rPr lang="en-US" baseline="30000" dirty="0" smtClean="0"/>
              <a:t>st</a:t>
            </a:r>
            <a:r>
              <a:rPr lang="en-US" dirty="0" smtClean="0"/>
              <a:t> quartile </a:t>
            </a:r>
            <a:r>
              <a:rPr lang="en-US" dirty="0">
                <a:cs typeface="Arial" pitchFamily="34" charset="0"/>
              </a:rPr>
              <a:t>(25</a:t>
            </a:r>
            <a:r>
              <a:rPr lang="en-US" baseline="30000" dirty="0">
                <a:cs typeface="Arial" pitchFamily="34" charset="0"/>
              </a:rPr>
              <a:t>th</a:t>
            </a:r>
            <a:r>
              <a:rPr lang="en-US" dirty="0">
                <a:cs typeface="Arial" pitchFamily="34" charset="0"/>
              </a:rPr>
              <a:t> </a:t>
            </a:r>
            <a:r>
              <a:rPr lang="en-US" dirty="0" err="1">
                <a:cs typeface="Arial" pitchFamily="34" charset="0"/>
              </a:rPr>
              <a:t>quantile</a:t>
            </a:r>
            <a:r>
              <a:rPr lang="en-US" dirty="0">
                <a:cs typeface="Arial" pitchFamily="34" charset="0"/>
              </a:rPr>
              <a:t>) </a:t>
            </a:r>
            <a:endParaRPr lang="en-US" dirty="0" smtClean="0"/>
          </a:p>
          <a:p>
            <a:endParaRPr lang="en-US" dirty="0"/>
          </a:p>
          <a:p>
            <a:r>
              <a:rPr lang="en-US" dirty="0" smtClean="0"/>
              <a:t>The “Box” is the </a:t>
            </a:r>
            <a:r>
              <a:rPr lang="en-US" dirty="0" smtClean="0">
                <a:cs typeface="Arial" pitchFamily="34" charset="0"/>
              </a:rPr>
              <a:t>interquartile range (IQR) or 3rd – 1st quartile</a:t>
            </a:r>
          </a:p>
          <a:p>
            <a:endParaRPr lang="en-US" dirty="0">
              <a:cs typeface="Arial" pitchFamily="34" charset="0"/>
            </a:endParaRPr>
          </a:p>
          <a:p>
            <a:r>
              <a:rPr lang="en-US" dirty="0" smtClean="0">
                <a:cs typeface="Arial" pitchFamily="34" charset="0"/>
              </a:rPr>
              <a:t>Whiskers extend 1.5x the IQR as a default</a:t>
            </a:r>
            <a:endParaRPr lang="en-US" dirty="0" smtClean="0"/>
          </a:p>
          <a:p>
            <a:endParaRPr lang="en-US" dirty="0"/>
          </a:p>
        </p:txBody>
      </p:sp>
      <p:cxnSp>
        <p:nvCxnSpPr>
          <p:cNvPr id="13" name="Straight Arrow Connector 12"/>
          <p:cNvCxnSpPr/>
          <p:nvPr/>
        </p:nvCxnSpPr>
        <p:spPr>
          <a:xfrm>
            <a:off x="2743200" y="2590800"/>
            <a:ext cx="2819400" cy="152400"/>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57600" y="3124200"/>
            <a:ext cx="1905000" cy="685800"/>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743200" y="3657600"/>
            <a:ext cx="2819400" cy="1219200"/>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505200" y="5105400"/>
            <a:ext cx="2209800" cy="152400"/>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19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457200" y="19050"/>
            <a:ext cx="8229600" cy="914400"/>
          </a:xfrm>
        </p:spPr>
        <p:txBody>
          <a:bodyPr/>
          <a:lstStyle/>
          <a:p>
            <a:r>
              <a:rPr lang="en-US" dirty="0" smtClean="0"/>
              <a:t>Descriptive statistics</a:t>
            </a:r>
            <a:endParaRPr lang="en-US" dirty="0"/>
          </a:p>
        </p:txBody>
      </p:sp>
      <p:sp>
        <p:nvSpPr>
          <p:cNvPr id="25" name="Content Placeholder 24"/>
          <p:cNvSpPr>
            <a:spLocks noGrp="1"/>
          </p:cNvSpPr>
          <p:nvPr>
            <p:ph idx="1"/>
          </p:nvPr>
        </p:nvSpPr>
        <p:spPr>
          <a:xfrm>
            <a:off x="381000" y="762000"/>
            <a:ext cx="8229600" cy="5120640"/>
          </a:xfrm>
        </p:spPr>
        <p:txBody>
          <a:bodyPr/>
          <a:lstStyle/>
          <a:p>
            <a:r>
              <a:rPr lang="en-US" dirty="0" smtClean="0"/>
              <a:t>Numerical summaries </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3443593"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362200"/>
            <a:ext cx="1822881" cy="2399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953000"/>
            <a:ext cx="7391400" cy="1412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0199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Appendix</a:t>
            </a:r>
            <a:endParaRPr lang="en-US" dirty="0"/>
          </a:p>
        </p:txBody>
      </p:sp>
      <p:sp>
        <p:nvSpPr>
          <p:cNvPr id="25" name="Content Placeholder 24"/>
          <p:cNvSpPr>
            <a:spLocks noGrp="1"/>
          </p:cNvSpPr>
          <p:nvPr>
            <p:ph idx="1"/>
          </p:nvPr>
        </p:nvSpPr>
        <p:spPr/>
        <p:txBody>
          <a:bodyPr/>
          <a:lstStyle/>
          <a:p>
            <a:r>
              <a:rPr lang="en-US" dirty="0" smtClean="0"/>
              <a:t>Developing data for input to R</a:t>
            </a:r>
            <a:endParaRPr lang="en-US" dirty="0"/>
          </a:p>
        </p:txBody>
      </p:sp>
    </p:spTree>
    <p:extLst>
      <p:ext uri="{BB962C8B-B14F-4D97-AF65-F5344CB8AC3E}">
        <p14:creationId xmlns:p14="http://schemas.microsoft.com/office/powerpoint/2010/main" val="222019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
          <p:cNvSpPr>
            <a:spLocks noGrp="1" noChangeArrowheads="1"/>
          </p:cNvSpPr>
          <p:nvPr>
            <p:ph type="ctrTitle"/>
          </p:nvPr>
        </p:nvSpPr>
        <p:spPr>
          <a:xfrm>
            <a:off x="685800" y="76200"/>
            <a:ext cx="7772400" cy="648400"/>
          </a:xfrm>
        </p:spPr>
        <p:txBody>
          <a:bodyPr>
            <a:noAutofit/>
          </a:bodyPr>
          <a:lstStyle/>
          <a:p>
            <a:r>
              <a:rPr lang="en-US" sz="2800" dirty="0" smtClean="0"/>
              <a:t> Exploring data</a:t>
            </a:r>
            <a:br>
              <a:rPr lang="en-US" sz="2800" dirty="0" smtClean="0"/>
            </a:br>
            <a:r>
              <a:rPr lang="en-US" sz="2800" dirty="0" smtClean="0">
                <a:solidFill>
                  <a:srgbClr val="FFFF00"/>
                </a:solidFill>
              </a:rPr>
              <a:t> Exercise</a:t>
            </a:r>
            <a:endParaRPr lang="en-US" sz="2800" dirty="0" smtClean="0"/>
          </a:p>
        </p:txBody>
      </p:sp>
      <p:sp>
        <p:nvSpPr>
          <p:cNvPr id="19" name="TextBox 18"/>
          <p:cNvSpPr txBox="1"/>
          <p:nvPr/>
        </p:nvSpPr>
        <p:spPr>
          <a:xfrm>
            <a:off x="404037" y="762000"/>
            <a:ext cx="8666155" cy="1846659"/>
          </a:xfrm>
          <a:prstGeom prst="rect">
            <a:avLst/>
          </a:prstGeom>
          <a:noFill/>
        </p:spPr>
        <p:txBody>
          <a:bodyPr wrap="square" rtlCol="0">
            <a:spAutoFit/>
          </a:bodyPr>
          <a:lstStyle/>
          <a:p>
            <a:r>
              <a:rPr lang="en-US" sz="2400" dirty="0" smtClean="0"/>
              <a:t>Open the project file </a:t>
            </a:r>
          </a:p>
          <a:p>
            <a:r>
              <a:rPr lang="en-US" sz="2400" dirty="0" smtClean="0"/>
              <a:t>Open the Extract Multi Values to Points tool from Spatial Analyst Tools &gt; Extraction Toolbox</a:t>
            </a:r>
          </a:p>
          <a:p>
            <a:r>
              <a:rPr lang="en-US" sz="2400" dirty="0" smtClean="0"/>
              <a:t>     </a:t>
            </a:r>
            <a:r>
              <a:rPr lang="en-US" sz="1800" dirty="0" smtClean="0"/>
              <a:t>Add </a:t>
            </a:r>
            <a:r>
              <a:rPr lang="en-US" sz="1800" dirty="0" smtClean="0">
                <a:solidFill>
                  <a:srgbClr val="FFFF00"/>
                </a:solidFill>
              </a:rPr>
              <a:t>“raster covariates of interest” </a:t>
            </a:r>
            <a:r>
              <a:rPr lang="en-US" sz="1800" dirty="0" smtClean="0"/>
              <a:t>as Input rasters and </a:t>
            </a:r>
            <a:r>
              <a:rPr lang="en-US" sz="1800" dirty="0" smtClean="0"/>
              <a:t>your sample points </a:t>
            </a:r>
            <a:r>
              <a:rPr lang="en-US" sz="1800" dirty="0" smtClean="0"/>
              <a:t>as</a:t>
            </a:r>
          </a:p>
          <a:p>
            <a:r>
              <a:rPr lang="en-US" dirty="0"/>
              <a:t> </a:t>
            </a:r>
            <a:r>
              <a:rPr lang="en-US" dirty="0" smtClean="0"/>
              <a:t>    </a:t>
            </a:r>
            <a:r>
              <a:rPr lang="en-US" sz="1800" dirty="0" smtClean="0"/>
              <a:t> the point feature and hit “OK”</a:t>
            </a:r>
            <a:endParaRPr lang="en-US" sz="1800" dirty="0">
              <a:solidFill>
                <a:srgbClr val="FFFF00"/>
              </a:solidFill>
            </a:endParaRPr>
          </a:p>
        </p:txBody>
      </p:sp>
      <p:sp>
        <p:nvSpPr>
          <p:cNvPr id="28" name="Rectangle 27"/>
          <p:cNvSpPr/>
          <p:nvPr/>
        </p:nvSpPr>
        <p:spPr>
          <a:xfrm>
            <a:off x="3371850" y="3060700"/>
            <a:ext cx="292100" cy="698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667000"/>
            <a:ext cx="7607508" cy="3985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823778"/>
            <a:ext cx="2085975"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3" name="Elbow Connector 42"/>
          <p:cNvCxnSpPr/>
          <p:nvPr/>
        </p:nvCxnSpPr>
        <p:spPr>
          <a:xfrm rot="16200000" flipH="1">
            <a:off x="-1400970" y="4032408"/>
            <a:ext cx="4671378" cy="568961"/>
          </a:xfrm>
          <a:prstGeom prst="bentConnector3">
            <a:avLst>
              <a:gd name="adj1" fmla="val 99956"/>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277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
          <p:cNvSpPr>
            <a:spLocks noGrp="1" noChangeArrowheads="1"/>
          </p:cNvSpPr>
          <p:nvPr>
            <p:ph type="ctrTitle"/>
          </p:nvPr>
        </p:nvSpPr>
        <p:spPr>
          <a:xfrm>
            <a:off x="666652" y="243840"/>
            <a:ext cx="7772400" cy="648400"/>
          </a:xfrm>
        </p:spPr>
        <p:txBody>
          <a:bodyPr>
            <a:noAutofit/>
          </a:bodyPr>
          <a:lstStyle/>
          <a:p>
            <a:r>
              <a:rPr lang="en-US" sz="2800" dirty="0" smtClean="0"/>
              <a:t> Exploring data </a:t>
            </a:r>
            <a:br>
              <a:rPr lang="en-US" sz="2800" dirty="0" smtClean="0"/>
            </a:br>
            <a:r>
              <a:rPr lang="en-US" sz="2800" dirty="0" smtClean="0">
                <a:solidFill>
                  <a:srgbClr val="FFFF00"/>
                </a:solidFill>
              </a:rPr>
              <a:t> Exercise</a:t>
            </a:r>
            <a:endParaRPr lang="en-US" sz="2800" dirty="0" smtClean="0"/>
          </a:p>
        </p:txBody>
      </p:sp>
      <p:sp>
        <p:nvSpPr>
          <p:cNvPr id="5" name="TextBox 4"/>
          <p:cNvSpPr txBox="1"/>
          <p:nvPr/>
        </p:nvSpPr>
        <p:spPr>
          <a:xfrm>
            <a:off x="152400" y="1524000"/>
            <a:ext cx="8001000" cy="1323439"/>
          </a:xfrm>
          <a:prstGeom prst="rect">
            <a:avLst/>
          </a:prstGeom>
          <a:noFill/>
        </p:spPr>
        <p:txBody>
          <a:bodyPr wrap="square" rtlCol="0">
            <a:spAutoFit/>
          </a:bodyPr>
          <a:lstStyle/>
          <a:p>
            <a:r>
              <a:rPr lang="en-US" sz="2000" dirty="0" smtClean="0"/>
              <a:t>This </a:t>
            </a:r>
            <a:r>
              <a:rPr lang="en-US" sz="2000" dirty="0" smtClean="0"/>
              <a:t>example shows </a:t>
            </a:r>
            <a:r>
              <a:rPr lang="en-US" sz="2000" dirty="0" smtClean="0"/>
              <a:t>the corresponding pixel values of slope, plan curvature and wetness index to </a:t>
            </a:r>
            <a:r>
              <a:rPr lang="en-US" sz="2000" dirty="0" err="1" smtClean="0"/>
              <a:t>pedon</a:t>
            </a:r>
            <a:r>
              <a:rPr lang="en-US" sz="2000" dirty="0" smtClean="0"/>
              <a:t> locations.</a:t>
            </a:r>
          </a:p>
          <a:p>
            <a:endParaRPr lang="en-US" sz="2000" dirty="0" smtClean="0"/>
          </a:p>
          <a:p>
            <a:endParaRPr lang="en-US" sz="2000" b="1" i="1" u="sng" dirty="0" smtClean="0">
              <a:solidFill>
                <a:srgbClr val="FFFF00"/>
              </a:solidFill>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2956992"/>
            <a:ext cx="8315325" cy="1401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7391400" y="3505200"/>
            <a:ext cx="1000125"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4851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fontScale="90000"/>
          </a:bodyPr>
          <a:lstStyle/>
          <a:p>
            <a:r>
              <a:rPr lang="en-US" dirty="0"/>
              <a:t>H</a:t>
            </a:r>
            <a:r>
              <a:rPr lang="en-US" dirty="0" smtClean="0"/>
              <a:t>ave </a:t>
            </a:r>
            <a:r>
              <a:rPr lang="en-US" dirty="0"/>
              <a:t>field </a:t>
            </a:r>
            <a:r>
              <a:rPr lang="en-US" dirty="0" smtClean="0"/>
              <a:t>acquired information </a:t>
            </a:r>
            <a:r>
              <a:rPr lang="en-US" dirty="0"/>
              <a:t/>
            </a:r>
            <a:br>
              <a:rPr lang="en-US" dirty="0"/>
            </a:br>
            <a:r>
              <a:rPr lang="en-US" dirty="0" smtClean="0"/>
              <a:t>and associated covariates</a:t>
            </a:r>
            <a:endParaRPr lang="en-US" dirty="0"/>
          </a:p>
        </p:txBody>
      </p:sp>
      <p:sp>
        <p:nvSpPr>
          <p:cNvPr id="25" name="Content Placeholder 24"/>
          <p:cNvSpPr>
            <a:spLocks noGrp="1"/>
          </p:cNvSpPr>
          <p:nvPr>
            <p:ph idx="1"/>
          </p:nvPr>
        </p:nvSpPr>
        <p:spPr>
          <a:xfrm>
            <a:off x="152400" y="1440055"/>
            <a:ext cx="8229600" cy="5120640"/>
          </a:xfrm>
        </p:spPr>
        <p:txBody>
          <a:bodyPr/>
          <a:lstStyle/>
          <a:p>
            <a:pPr marL="0" lvl="0" indent="0">
              <a:spcBef>
                <a:spcPts val="0"/>
              </a:spcBef>
              <a:buNone/>
            </a:pPr>
            <a:r>
              <a:rPr lang="en-US" sz="1800" dirty="0" smtClean="0">
                <a:solidFill>
                  <a:prstClr val="white"/>
                </a:solidFill>
                <a:effectLst/>
              </a:rPr>
              <a:t>To expand existing knowledge/understanding </a:t>
            </a:r>
          </a:p>
          <a:p>
            <a:pPr marL="0" lvl="0" indent="0">
              <a:spcBef>
                <a:spcPts val="0"/>
              </a:spcBef>
              <a:buNone/>
            </a:pPr>
            <a:r>
              <a:rPr lang="en-US" sz="1800" dirty="0" smtClean="0">
                <a:solidFill>
                  <a:prstClr val="white"/>
                </a:solidFill>
                <a:effectLst/>
              </a:rPr>
              <a:t>about </a:t>
            </a:r>
            <a:r>
              <a:rPr lang="en-US" sz="1800" dirty="0">
                <a:solidFill>
                  <a:prstClr val="white"/>
                </a:solidFill>
                <a:effectLst/>
              </a:rPr>
              <a:t>processes that may be </a:t>
            </a:r>
            <a:r>
              <a:rPr lang="en-US" sz="1800" dirty="0" smtClean="0">
                <a:solidFill>
                  <a:prstClr val="white"/>
                </a:solidFill>
                <a:effectLst/>
              </a:rPr>
              <a:t>occurring </a:t>
            </a:r>
            <a:r>
              <a:rPr lang="en-US" sz="1800" dirty="0">
                <a:solidFill>
                  <a:prstClr val="white"/>
                </a:solidFill>
                <a:effectLst/>
              </a:rPr>
              <a:t>on the </a:t>
            </a:r>
            <a:endParaRPr lang="en-US" sz="1800" dirty="0" smtClean="0">
              <a:solidFill>
                <a:prstClr val="white"/>
              </a:solidFill>
              <a:effectLst/>
            </a:endParaRPr>
          </a:p>
          <a:p>
            <a:pPr marL="0" lvl="0" indent="0">
              <a:spcBef>
                <a:spcPts val="0"/>
              </a:spcBef>
              <a:buNone/>
            </a:pPr>
            <a:r>
              <a:rPr lang="en-US" sz="1800" dirty="0" smtClean="0">
                <a:solidFill>
                  <a:prstClr val="white"/>
                </a:solidFill>
                <a:effectLst/>
              </a:rPr>
              <a:t>landscape </a:t>
            </a:r>
          </a:p>
          <a:p>
            <a:pPr marL="0" lvl="0" indent="0">
              <a:spcBef>
                <a:spcPts val="0"/>
              </a:spcBef>
              <a:buNone/>
            </a:pPr>
            <a:endParaRPr lang="en-US" sz="1800" dirty="0">
              <a:solidFill>
                <a:prstClr val="white"/>
              </a:solidFill>
              <a:effectLst/>
            </a:endParaRPr>
          </a:p>
          <a:p>
            <a:pPr marL="0" lvl="0" indent="0">
              <a:spcBef>
                <a:spcPts val="0"/>
              </a:spcBef>
              <a:buNone/>
            </a:pPr>
            <a:endParaRPr lang="en-US" sz="1800" dirty="0">
              <a:solidFill>
                <a:prstClr val="white"/>
              </a:solidFill>
              <a:effectLst/>
            </a:endParaRPr>
          </a:p>
          <a:p>
            <a:pPr lvl="0">
              <a:spcBef>
                <a:spcPts val="0"/>
              </a:spcBef>
              <a:buFontTx/>
              <a:buAutoNum type="arabicParenR"/>
            </a:pPr>
            <a:r>
              <a:rPr lang="en-US" sz="1800" dirty="0">
                <a:solidFill>
                  <a:prstClr val="white"/>
                </a:solidFill>
                <a:effectLst/>
              </a:rPr>
              <a:t>Extract to the observation</a:t>
            </a:r>
          </a:p>
          <a:p>
            <a:pPr marL="800100" lvl="1" indent="-342900">
              <a:spcBef>
                <a:spcPts val="0"/>
              </a:spcBef>
              <a:buNone/>
            </a:pPr>
            <a:r>
              <a:rPr lang="en-US" sz="1800" dirty="0">
                <a:solidFill>
                  <a:prstClr val="white"/>
                </a:solidFill>
                <a:effectLst/>
              </a:rPr>
              <a:t>points (point features) landscape covariates or,</a:t>
            </a:r>
          </a:p>
          <a:p>
            <a:pPr lvl="0">
              <a:spcBef>
                <a:spcPts val="0"/>
              </a:spcBef>
              <a:buFontTx/>
              <a:buAutoNum type="arabicParenR"/>
            </a:pPr>
            <a:endParaRPr lang="en-US" sz="1800" dirty="0">
              <a:solidFill>
                <a:prstClr val="white"/>
              </a:solidFill>
              <a:effectLst/>
            </a:endParaRPr>
          </a:p>
          <a:p>
            <a:pPr lvl="0">
              <a:spcBef>
                <a:spcPts val="0"/>
              </a:spcBef>
              <a:buFontTx/>
              <a:buAutoNum type="arabicParenR"/>
            </a:pPr>
            <a:r>
              <a:rPr lang="en-US" sz="1800" dirty="0">
                <a:solidFill>
                  <a:prstClr val="white"/>
                </a:solidFill>
                <a:effectLst/>
              </a:rPr>
              <a:t>Extract to polygon features landscape covariates (Convert graphics to feature). Polygons can be drawn – see the example later, or can be from SSURGO soil polygons – if they are consistent.</a:t>
            </a:r>
          </a:p>
          <a:p>
            <a:endParaRPr lang="en-US" dirty="0"/>
          </a:p>
        </p:txBody>
      </p:sp>
      <p:pic>
        <p:nvPicPr>
          <p:cNvPr id="4" name="Picture 2"/>
          <p:cNvPicPr>
            <a:picLocks noChangeAspect="1" noChangeArrowheads="1"/>
          </p:cNvPicPr>
          <p:nvPr/>
        </p:nvPicPr>
        <p:blipFill>
          <a:blip r:embed="rId2" cstate="print"/>
          <a:srcRect l="24687" t="22656" r="56251" b="16406"/>
          <a:stretch>
            <a:fillRect/>
          </a:stretch>
        </p:blipFill>
        <p:spPr bwMode="auto">
          <a:xfrm>
            <a:off x="5334000" y="1981200"/>
            <a:ext cx="3581400" cy="4579495"/>
          </a:xfrm>
          <a:prstGeom prst="rect">
            <a:avLst/>
          </a:prstGeom>
          <a:noFill/>
          <a:ln w="9525">
            <a:noFill/>
            <a:miter lim="800000"/>
            <a:headEnd/>
            <a:tailEnd/>
          </a:ln>
        </p:spPr>
      </p:pic>
    </p:spTree>
    <p:extLst>
      <p:ext uri="{BB962C8B-B14F-4D97-AF65-F5344CB8AC3E}">
        <p14:creationId xmlns:p14="http://schemas.microsoft.com/office/powerpoint/2010/main" val="26398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title"/>
          </p:nvPr>
        </p:nvSpPr>
        <p:spPr>
          <a:xfrm>
            <a:off x="381000" y="152400"/>
            <a:ext cx="8229600" cy="812800"/>
          </a:xfrm>
        </p:spPr>
        <p:txBody>
          <a:bodyPr>
            <a:noAutofit/>
          </a:bodyPr>
          <a:lstStyle/>
          <a:p>
            <a:r>
              <a:rPr lang="en-US" sz="2800" dirty="0" smtClean="0"/>
              <a:t> Exploring data </a:t>
            </a:r>
            <a:br>
              <a:rPr lang="en-US" sz="2800" dirty="0" smtClean="0"/>
            </a:br>
            <a:r>
              <a:rPr lang="en-US" sz="2800" dirty="0" smtClean="0">
                <a:solidFill>
                  <a:srgbClr val="FFFF00"/>
                </a:solidFill>
              </a:rPr>
              <a:t> Exercise</a:t>
            </a:r>
            <a:endParaRPr lang="en-US" sz="2800" dirty="0" smtClean="0"/>
          </a:p>
        </p:txBody>
      </p:sp>
      <p:sp>
        <p:nvSpPr>
          <p:cNvPr id="7" name="TextBox 6"/>
          <p:cNvSpPr txBox="1"/>
          <p:nvPr/>
        </p:nvSpPr>
        <p:spPr>
          <a:xfrm>
            <a:off x="228600" y="1676400"/>
            <a:ext cx="8686800" cy="2308324"/>
          </a:xfrm>
          <a:prstGeom prst="rect">
            <a:avLst/>
          </a:prstGeom>
          <a:noFill/>
        </p:spPr>
        <p:txBody>
          <a:bodyPr wrap="square" rtlCol="0">
            <a:spAutoFit/>
          </a:bodyPr>
          <a:lstStyle/>
          <a:p>
            <a:r>
              <a:rPr lang="en-US" sz="1600" dirty="0" smtClean="0"/>
              <a:t>Sample and Extract Values to Points are similar tools found under the same Extraction Toolbox as Extract Multi Values to Points. Extract Values to Points attaches the value from one raster and creates a new point file. This could be a data management problem if dealing with many covariates.</a:t>
            </a:r>
          </a:p>
          <a:p>
            <a:endParaRPr lang="en-US" sz="1600" dirty="0"/>
          </a:p>
          <a:p>
            <a:r>
              <a:rPr lang="en-US" sz="1600" dirty="0" smtClean="0"/>
              <a:t>Sample creates a separate table with the attributes from the selected covariates, but requires a join back to the original point file to get all of the desired information of soil class and covariate data in one place.</a:t>
            </a:r>
          </a:p>
          <a:p>
            <a:endParaRPr lang="en-US" sz="1600" dirty="0" smtClean="0"/>
          </a:p>
          <a:p>
            <a:endParaRPr lang="en-US" sz="1600" dirty="0"/>
          </a:p>
        </p:txBody>
      </p:sp>
    </p:spTree>
    <p:extLst>
      <p:ext uri="{BB962C8B-B14F-4D97-AF65-F5344CB8AC3E}">
        <p14:creationId xmlns:p14="http://schemas.microsoft.com/office/powerpoint/2010/main" val="31280428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219200"/>
            <a:ext cx="4058355" cy="1754326"/>
          </a:xfrm>
          <a:prstGeom prst="rect">
            <a:avLst/>
          </a:prstGeom>
          <a:noFill/>
        </p:spPr>
        <p:txBody>
          <a:bodyPr wrap="none" rtlCol="0">
            <a:spAutoFit/>
          </a:bodyPr>
          <a:lstStyle/>
          <a:p>
            <a:r>
              <a:rPr lang="en-US" dirty="0" smtClean="0"/>
              <a:t>Arc Will Automatically Load the Dbf Table</a:t>
            </a:r>
          </a:p>
          <a:p>
            <a:r>
              <a:rPr lang="en-US" dirty="0" smtClean="0"/>
              <a:t>into the Layer, to view it:</a:t>
            </a:r>
          </a:p>
          <a:p>
            <a:endParaRPr lang="en-US" dirty="0" smtClean="0"/>
          </a:p>
          <a:p>
            <a:pPr>
              <a:buFont typeface="Wingdings"/>
              <a:buChar char="Ø"/>
            </a:pPr>
            <a:r>
              <a:rPr lang="en-US" dirty="0" smtClean="0"/>
              <a:t>right Click on the point file and select</a:t>
            </a:r>
          </a:p>
          <a:p>
            <a:pPr lvl="2"/>
            <a:r>
              <a:rPr lang="en-US" dirty="0" smtClean="0"/>
              <a:t>Open Attribute Table</a:t>
            </a:r>
          </a:p>
          <a:p>
            <a:r>
              <a:rPr lang="en-US" dirty="0" smtClean="0"/>
              <a:t>	</a:t>
            </a:r>
            <a:endParaRPr lang="en-US" dirty="0"/>
          </a:p>
        </p:txBody>
      </p:sp>
      <p:sp>
        <p:nvSpPr>
          <p:cNvPr id="11" name="TextBox 10"/>
          <p:cNvSpPr txBox="1"/>
          <p:nvPr/>
        </p:nvSpPr>
        <p:spPr>
          <a:xfrm>
            <a:off x="914400" y="3352800"/>
            <a:ext cx="2033121" cy="923330"/>
          </a:xfrm>
          <a:prstGeom prst="rect">
            <a:avLst/>
          </a:prstGeom>
          <a:noFill/>
        </p:spPr>
        <p:txBody>
          <a:bodyPr wrap="none" rtlCol="0">
            <a:spAutoFit/>
          </a:bodyPr>
          <a:lstStyle/>
          <a:p>
            <a:r>
              <a:rPr lang="en-US" dirty="0" smtClean="0"/>
              <a:t>Open Table Options</a:t>
            </a:r>
          </a:p>
          <a:p>
            <a:endParaRPr lang="en-US" dirty="0"/>
          </a:p>
          <a:p>
            <a:r>
              <a:rPr lang="en-US" dirty="0" smtClean="0"/>
              <a:t> Exports</a:t>
            </a:r>
            <a:endParaRPr lang="en-US" dirty="0"/>
          </a:p>
        </p:txBody>
      </p:sp>
      <p:sp>
        <p:nvSpPr>
          <p:cNvPr id="8" name="Rectangle 10"/>
          <p:cNvSpPr txBox="1">
            <a:spLocks noChangeArrowheads="1"/>
          </p:cNvSpPr>
          <p:nvPr/>
        </p:nvSpPr>
        <p:spPr>
          <a:xfrm>
            <a:off x="381000" y="152400"/>
            <a:ext cx="8229600" cy="8128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 Exploring data </a:t>
            </a:r>
            <a:br>
              <a:rPr kumimoji="0" lang="en-US" sz="2800" b="0" i="0" u="none" strike="noStrike" kern="1200" cap="none" spc="0" normalizeH="0" baseline="0" noProof="0" dirty="0" smtClean="0">
                <a:ln>
                  <a:noFill/>
                </a:ln>
                <a:solidFill>
                  <a:schemeClr val="tx1"/>
                </a:solidFill>
                <a:effectLst/>
                <a:uLnTx/>
                <a:uFillTx/>
                <a:latin typeface="+mj-lt"/>
                <a:ea typeface="+mj-ea"/>
                <a:cs typeface="+mj-cs"/>
              </a:rPr>
            </a:br>
            <a:r>
              <a:rPr kumimoji="0" lang="en-US" sz="2800" b="0" i="0" u="none" strike="noStrike" kern="1200" cap="none" spc="0" normalizeH="0" baseline="0" noProof="0" dirty="0" smtClean="0">
                <a:ln>
                  <a:noFill/>
                </a:ln>
                <a:solidFill>
                  <a:srgbClr val="FFFF00"/>
                </a:solidFill>
                <a:effectLst/>
                <a:uLnTx/>
                <a:uFillTx/>
                <a:latin typeface="+mj-lt"/>
                <a:ea typeface="+mj-ea"/>
                <a:cs typeface="+mj-cs"/>
              </a:rPr>
              <a:t> </a:t>
            </a:r>
            <a:r>
              <a:rPr lang="en-US" sz="2800" dirty="0" err="1" smtClean="0">
                <a:solidFill>
                  <a:srgbClr val="FFFF00"/>
                </a:solidFill>
                <a:latin typeface="+mj-lt"/>
                <a:ea typeface="+mj-ea"/>
                <a:cs typeface="+mj-cs"/>
              </a:rPr>
              <a:t>formatt</a:t>
            </a:r>
            <a:r>
              <a:rPr kumimoji="0" lang="en-US" sz="2800" b="0" i="0" u="none" strike="noStrike" kern="1200" cap="none" spc="0" normalizeH="0" baseline="0" noProof="0" dirty="0" err="1" smtClean="0">
                <a:ln>
                  <a:noFill/>
                </a:ln>
                <a:solidFill>
                  <a:srgbClr val="FFFF00"/>
                </a:solidFill>
                <a:effectLst/>
                <a:uLnTx/>
                <a:uFillTx/>
                <a:latin typeface="+mj-lt"/>
                <a:ea typeface="+mj-ea"/>
                <a:cs typeface="+mj-cs"/>
              </a:rPr>
              <a:t>ing</a:t>
            </a:r>
            <a:r>
              <a:rPr kumimoji="0" lang="en-US" sz="2800" b="0" i="0" u="none" strike="noStrike" kern="1200" cap="none" spc="0" normalizeH="0" noProof="0" dirty="0" smtClean="0">
                <a:ln>
                  <a:noFill/>
                </a:ln>
                <a:solidFill>
                  <a:srgbClr val="FFFF00"/>
                </a:solidFill>
                <a:effectLst/>
                <a:uLnTx/>
                <a:uFillTx/>
                <a:latin typeface="+mj-lt"/>
                <a:ea typeface="+mj-ea"/>
                <a:cs typeface="+mj-cs"/>
              </a:rPr>
              <a:t> data </a:t>
            </a:r>
            <a:r>
              <a:rPr lang="en-US" sz="2800" dirty="0" smtClean="0">
                <a:solidFill>
                  <a:srgbClr val="FFFF00"/>
                </a:solidFill>
                <a:latin typeface="+mj-lt"/>
                <a:ea typeface="+mj-ea"/>
                <a:cs typeface="+mj-cs"/>
              </a:rPr>
              <a:t>for</a:t>
            </a:r>
            <a:r>
              <a:rPr kumimoji="0" lang="en-US" sz="2800" b="0" i="0" u="none" strike="noStrike" kern="1200" cap="none" spc="0" normalizeH="0" noProof="0" dirty="0" smtClean="0">
                <a:ln>
                  <a:noFill/>
                </a:ln>
                <a:solidFill>
                  <a:srgbClr val="FFFF00"/>
                </a:solidFill>
                <a:effectLst/>
                <a:uLnTx/>
                <a:uFillTx/>
                <a:latin typeface="+mj-lt"/>
                <a:ea typeface="+mj-ea"/>
                <a:cs typeface="+mj-cs"/>
              </a:rPr>
              <a:t> </a:t>
            </a:r>
            <a:r>
              <a:rPr lang="en-US" sz="2800" dirty="0" smtClean="0">
                <a:solidFill>
                  <a:srgbClr val="FFFF00"/>
                </a:solidFill>
                <a:latin typeface="+mj-lt"/>
                <a:ea typeface="+mj-ea"/>
                <a:cs typeface="+mj-cs"/>
              </a:rPr>
              <a:t>R</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438274"/>
            <a:ext cx="33337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a:xfrm flipV="1">
            <a:off x="3657600" y="2286000"/>
            <a:ext cx="2209800" cy="2286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52700"/>
            <a:ext cx="186582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Arrow Connector 12"/>
          <p:cNvCxnSpPr/>
          <p:nvPr/>
        </p:nvCxnSpPr>
        <p:spPr>
          <a:xfrm flipV="1">
            <a:off x="2914650" y="2895600"/>
            <a:ext cx="3181350" cy="6858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842621" y="4114800"/>
            <a:ext cx="4177179" cy="243840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327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2567" y="1600855"/>
            <a:ext cx="4836965" cy="523220"/>
          </a:xfrm>
          <a:prstGeom prst="rect">
            <a:avLst/>
          </a:prstGeom>
          <a:noFill/>
        </p:spPr>
        <p:txBody>
          <a:bodyPr wrap="none" rtlCol="0">
            <a:spAutoFit/>
          </a:bodyPr>
          <a:lstStyle/>
          <a:p>
            <a:r>
              <a:rPr lang="en-US" sz="2800" dirty="0" smtClean="0"/>
              <a:t>Export Data From the Dbf Table </a:t>
            </a:r>
            <a:endParaRPr lang="en-US"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25" y="3124200"/>
            <a:ext cx="382905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124200" y="2133600"/>
            <a:ext cx="2711640" cy="369332"/>
          </a:xfrm>
          <a:prstGeom prst="rect">
            <a:avLst/>
          </a:prstGeom>
          <a:noFill/>
        </p:spPr>
        <p:txBody>
          <a:bodyPr wrap="none" rtlCol="0">
            <a:spAutoFit/>
          </a:bodyPr>
          <a:lstStyle/>
          <a:p>
            <a:r>
              <a:rPr lang="en-US" dirty="0" smtClean="0"/>
              <a:t>Click on the Browse button</a:t>
            </a:r>
            <a:endParaRPr lang="en-US" dirty="0"/>
          </a:p>
        </p:txBody>
      </p:sp>
      <p:cxnSp>
        <p:nvCxnSpPr>
          <p:cNvPr id="9" name="Straight Arrow Connector 8"/>
          <p:cNvCxnSpPr/>
          <p:nvPr/>
        </p:nvCxnSpPr>
        <p:spPr>
          <a:xfrm>
            <a:off x="4829175" y="2667000"/>
            <a:ext cx="1371600" cy="2221468"/>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0"/>
          <p:cNvSpPr txBox="1">
            <a:spLocks noChangeArrowheads="1"/>
          </p:cNvSpPr>
          <p:nvPr/>
        </p:nvSpPr>
        <p:spPr>
          <a:xfrm>
            <a:off x="381000" y="152400"/>
            <a:ext cx="8229600" cy="8128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 Exploring data </a:t>
            </a:r>
            <a:br>
              <a:rPr kumimoji="0" lang="en-US" sz="2800" b="0" i="0" u="none" strike="noStrike" kern="1200" cap="none" spc="0" normalizeH="0" baseline="0" noProof="0" dirty="0" smtClean="0">
                <a:ln>
                  <a:noFill/>
                </a:ln>
                <a:solidFill>
                  <a:schemeClr val="tx1"/>
                </a:solidFill>
                <a:effectLst/>
                <a:uLnTx/>
                <a:uFillTx/>
                <a:latin typeface="+mj-lt"/>
                <a:ea typeface="+mj-ea"/>
                <a:cs typeface="+mj-cs"/>
              </a:rPr>
            </a:br>
            <a:r>
              <a:rPr kumimoji="0" lang="en-US" sz="2800" b="0" i="0" u="none" strike="noStrike" kern="1200" cap="none" spc="0" normalizeH="0" baseline="0" noProof="0" dirty="0" smtClean="0">
                <a:ln>
                  <a:noFill/>
                </a:ln>
                <a:solidFill>
                  <a:srgbClr val="FFFF00"/>
                </a:solidFill>
                <a:effectLst/>
                <a:uLnTx/>
                <a:uFillTx/>
                <a:latin typeface="+mj-lt"/>
                <a:ea typeface="+mj-ea"/>
                <a:cs typeface="+mj-cs"/>
              </a:rPr>
              <a:t> </a:t>
            </a:r>
            <a:r>
              <a:rPr lang="en-US" sz="2800" dirty="0" err="1" smtClean="0">
                <a:solidFill>
                  <a:srgbClr val="FFFF00"/>
                </a:solidFill>
                <a:latin typeface="+mj-lt"/>
                <a:ea typeface="+mj-ea"/>
                <a:cs typeface="+mj-cs"/>
              </a:rPr>
              <a:t>formatt</a:t>
            </a:r>
            <a:r>
              <a:rPr kumimoji="0" lang="en-US" sz="2800" b="0" i="0" u="none" strike="noStrike" kern="1200" cap="none" spc="0" normalizeH="0" baseline="0" noProof="0" dirty="0" err="1" smtClean="0">
                <a:ln>
                  <a:noFill/>
                </a:ln>
                <a:solidFill>
                  <a:srgbClr val="FFFF00"/>
                </a:solidFill>
                <a:effectLst/>
                <a:uLnTx/>
                <a:uFillTx/>
                <a:latin typeface="+mj-lt"/>
                <a:ea typeface="+mj-ea"/>
                <a:cs typeface="+mj-cs"/>
              </a:rPr>
              <a:t>ing</a:t>
            </a:r>
            <a:r>
              <a:rPr kumimoji="0" lang="en-US" sz="2800" b="0" i="0" u="none" strike="noStrike" kern="1200" cap="none" spc="0" normalizeH="0" noProof="0" dirty="0" smtClean="0">
                <a:ln>
                  <a:noFill/>
                </a:ln>
                <a:solidFill>
                  <a:srgbClr val="FFFF00"/>
                </a:solidFill>
                <a:effectLst/>
                <a:uLnTx/>
                <a:uFillTx/>
                <a:latin typeface="+mj-lt"/>
                <a:ea typeface="+mj-ea"/>
                <a:cs typeface="+mj-cs"/>
              </a:rPr>
              <a:t> data </a:t>
            </a:r>
            <a:r>
              <a:rPr lang="en-US" sz="2800" dirty="0" smtClean="0">
                <a:solidFill>
                  <a:srgbClr val="FFFF00"/>
                </a:solidFill>
                <a:latin typeface="+mj-lt"/>
                <a:ea typeface="+mj-ea"/>
                <a:cs typeface="+mj-cs"/>
              </a:rPr>
              <a:t>for</a:t>
            </a:r>
            <a:r>
              <a:rPr kumimoji="0" lang="en-US" sz="2800" b="0" i="0" u="none" strike="noStrike" kern="1200" cap="none" spc="0" normalizeH="0" noProof="0" dirty="0" smtClean="0">
                <a:ln>
                  <a:noFill/>
                </a:ln>
                <a:solidFill>
                  <a:srgbClr val="FFFF00"/>
                </a:solidFill>
                <a:effectLst/>
                <a:uLnTx/>
                <a:uFillTx/>
                <a:latin typeface="+mj-lt"/>
                <a:ea typeface="+mj-ea"/>
                <a:cs typeface="+mj-cs"/>
              </a:rPr>
              <a:t> </a:t>
            </a:r>
            <a:r>
              <a:rPr lang="en-US" sz="2800" dirty="0" smtClean="0">
                <a:solidFill>
                  <a:srgbClr val="FFFF00"/>
                </a:solidFill>
                <a:latin typeface="+mj-lt"/>
                <a:ea typeface="+mj-ea"/>
                <a:cs typeface="+mj-cs"/>
              </a:rPr>
              <a:t>R</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014724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2943225" y="1790700"/>
            <a:ext cx="5562600" cy="4305452"/>
          </a:xfrm>
          <a:prstGeom prst="rect">
            <a:avLst/>
          </a:prstGeom>
          <a:noFill/>
          <a:ln w="9525">
            <a:noFill/>
            <a:miter lim="800000"/>
            <a:headEnd/>
            <a:tailEnd/>
          </a:ln>
        </p:spPr>
      </p:pic>
      <p:sp>
        <p:nvSpPr>
          <p:cNvPr id="10" name="TextBox 9"/>
          <p:cNvSpPr txBox="1"/>
          <p:nvPr/>
        </p:nvSpPr>
        <p:spPr>
          <a:xfrm>
            <a:off x="790575" y="1013936"/>
            <a:ext cx="3454985" cy="1477328"/>
          </a:xfrm>
          <a:prstGeom prst="rect">
            <a:avLst/>
          </a:prstGeom>
          <a:noFill/>
        </p:spPr>
        <p:txBody>
          <a:bodyPr wrap="none" rtlCol="0">
            <a:spAutoFit/>
          </a:bodyPr>
          <a:lstStyle/>
          <a:p>
            <a:pPr marL="0" lvl="1">
              <a:buFont typeface="Wingdings"/>
              <a:buChar char="Ø"/>
            </a:pPr>
            <a:r>
              <a:rPr lang="en-US" dirty="0" smtClean="0"/>
              <a:t>Select Text file for “Save as Type”</a:t>
            </a:r>
          </a:p>
          <a:p>
            <a:pPr marL="457200" lvl="2">
              <a:buFont typeface="Wingdings"/>
              <a:buChar char="Ø"/>
            </a:pPr>
            <a:r>
              <a:rPr lang="en-US" dirty="0" smtClean="0"/>
              <a:t>save as a Text (.txt) file</a:t>
            </a:r>
          </a:p>
          <a:p>
            <a:pPr marL="0" lvl="1"/>
            <a:endParaRPr lang="en-US" dirty="0" smtClean="0"/>
          </a:p>
          <a:p>
            <a:pPr marL="0" lvl="1"/>
            <a:endParaRPr lang="en-US" dirty="0" smtClean="0"/>
          </a:p>
          <a:p>
            <a:endParaRPr lang="en-US" dirty="0"/>
          </a:p>
        </p:txBody>
      </p:sp>
      <p:cxnSp>
        <p:nvCxnSpPr>
          <p:cNvPr id="12" name="Straight Connector 11"/>
          <p:cNvCxnSpPr/>
          <p:nvPr/>
        </p:nvCxnSpPr>
        <p:spPr>
          <a:xfrm>
            <a:off x="2518067" y="1619326"/>
            <a:ext cx="0" cy="409567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492960" y="5715000"/>
            <a:ext cx="1469440" cy="0"/>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429000" y="5410200"/>
            <a:ext cx="304800" cy="76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429000" y="5334000"/>
            <a:ext cx="304800" cy="215444"/>
          </a:xfrm>
          <a:prstGeom prst="rect">
            <a:avLst/>
          </a:prstGeom>
          <a:noFill/>
        </p:spPr>
        <p:txBody>
          <a:bodyPr wrap="square" rtlCol="0">
            <a:spAutoFit/>
          </a:bodyPr>
          <a:lstStyle/>
          <a:p>
            <a:r>
              <a:rPr lang="en-US" sz="800" dirty="0" smtClean="0">
                <a:solidFill>
                  <a:schemeClr val="bg1"/>
                </a:solidFill>
                <a:latin typeface="Arial" pitchFamily="34" charset="0"/>
                <a:cs typeface="Arial" pitchFamily="34" charset="0"/>
              </a:rPr>
              <a:t>txt</a:t>
            </a:r>
            <a:endParaRPr lang="en-US" sz="800" dirty="0">
              <a:solidFill>
                <a:schemeClr val="bg1"/>
              </a:solidFill>
              <a:latin typeface="Arial" pitchFamily="34" charset="0"/>
              <a:cs typeface="Arial" pitchFamily="34" charset="0"/>
            </a:endParaRPr>
          </a:p>
        </p:txBody>
      </p:sp>
      <p:sp>
        <p:nvSpPr>
          <p:cNvPr id="16" name="Rectangle 10"/>
          <p:cNvSpPr txBox="1">
            <a:spLocks noChangeArrowheads="1"/>
          </p:cNvSpPr>
          <p:nvPr/>
        </p:nvSpPr>
        <p:spPr>
          <a:xfrm>
            <a:off x="381000" y="152400"/>
            <a:ext cx="8229600" cy="8128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 Exploring data </a:t>
            </a:r>
            <a:br>
              <a:rPr kumimoji="0" lang="en-US" sz="2800" b="0" i="0" u="none" strike="noStrike" kern="1200" cap="none" spc="0" normalizeH="0" baseline="0" noProof="0" dirty="0" smtClean="0">
                <a:ln>
                  <a:noFill/>
                </a:ln>
                <a:solidFill>
                  <a:schemeClr val="tx1"/>
                </a:solidFill>
                <a:effectLst/>
                <a:uLnTx/>
                <a:uFillTx/>
                <a:latin typeface="+mj-lt"/>
                <a:ea typeface="+mj-ea"/>
                <a:cs typeface="+mj-cs"/>
              </a:rPr>
            </a:br>
            <a:r>
              <a:rPr kumimoji="0" lang="en-US" sz="2800" b="0" i="0" u="none" strike="noStrike" kern="1200" cap="none" spc="0" normalizeH="0" baseline="0" noProof="0" dirty="0" smtClean="0">
                <a:ln>
                  <a:noFill/>
                </a:ln>
                <a:solidFill>
                  <a:srgbClr val="FFFF00"/>
                </a:solidFill>
                <a:effectLst/>
                <a:uLnTx/>
                <a:uFillTx/>
                <a:latin typeface="+mj-lt"/>
                <a:ea typeface="+mj-ea"/>
                <a:cs typeface="+mj-cs"/>
              </a:rPr>
              <a:t> </a:t>
            </a:r>
            <a:r>
              <a:rPr lang="en-US" sz="2800" dirty="0" err="1" smtClean="0">
                <a:solidFill>
                  <a:srgbClr val="FFFF00"/>
                </a:solidFill>
                <a:latin typeface="+mj-lt"/>
                <a:ea typeface="+mj-ea"/>
                <a:cs typeface="+mj-cs"/>
              </a:rPr>
              <a:t>formatt</a:t>
            </a:r>
            <a:r>
              <a:rPr kumimoji="0" lang="en-US" sz="2800" b="0" i="0" u="none" strike="noStrike" kern="1200" cap="none" spc="0" normalizeH="0" baseline="0" noProof="0" dirty="0" err="1" smtClean="0">
                <a:ln>
                  <a:noFill/>
                </a:ln>
                <a:solidFill>
                  <a:srgbClr val="FFFF00"/>
                </a:solidFill>
                <a:effectLst/>
                <a:uLnTx/>
                <a:uFillTx/>
                <a:latin typeface="+mj-lt"/>
                <a:ea typeface="+mj-ea"/>
                <a:cs typeface="+mj-cs"/>
              </a:rPr>
              <a:t>ing</a:t>
            </a:r>
            <a:r>
              <a:rPr kumimoji="0" lang="en-US" sz="2800" b="0" i="0" u="none" strike="noStrike" kern="1200" cap="none" spc="0" normalizeH="0" noProof="0" dirty="0" smtClean="0">
                <a:ln>
                  <a:noFill/>
                </a:ln>
                <a:solidFill>
                  <a:srgbClr val="FFFF00"/>
                </a:solidFill>
                <a:effectLst/>
                <a:uLnTx/>
                <a:uFillTx/>
                <a:latin typeface="+mj-lt"/>
                <a:ea typeface="+mj-ea"/>
                <a:cs typeface="+mj-cs"/>
              </a:rPr>
              <a:t> data </a:t>
            </a:r>
            <a:r>
              <a:rPr lang="en-US" sz="2800" dirty="0" smtClean="0">
                <a:solidFill>
                  <a:srgbClr val="FFFF00"/>
                </a:solidFill>
                <a:latin typeface="+mj-lt"/>
                <a:ea typeface="+mj-ea"/>
                <a:cs typeface="+mj-cs"/>
              </a:rPr>
              <a:t>for</a:t>
            </a:r>
            <a:r>
              <a:rPr kumimoji="0" lang="en-US" sz="2800" b="0" i="0" u="none" strike="noStrike" kern="1200" cap="none" spc="0" normalizeH="0" noProof="0" dirty="0" smtClean="0">
                <a:ln>
                  <a:noFill/>
                </a:ln>
                <a:solidFill>
                  <a:srgbClr val="FFFF00"/>
                </a:solidFill>
                <a:effectLst/>
                <a:uLnTx/>
                <a:uFillTx/>
                <a:latin typeface="+mj-lt"/>
                <a:ea typeface="+mj-ea"/>
                <a:cs typeface="+mj-cs"/>
              </a:rPr>
              <a:t> </a:t>
            </a:r>
            <a:r>
              <a:rPr lang="en-US" sz="2800" dirty="0" smtClean="0">
                <a:solidFill>
                  <a:srgbClr val="FFFF00"/>
                </a:solidFill>
                <a:latin typeface="+mj-lt"/>
                <a:ea typeface="+mj-ea"/>
                <a:cs typeface="+mj-cs"/>
              </a:rPr>
              <a:t>R</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251600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txBox="1">
            <a:spLocks noChangeArrowheads="1"/>
          </p:cNvSpPr>
          <p:nvPr/>
        </p:nvSpPr>
        <p:spPr>
          <a:xfrm>
            <a:off x="381000" y="152400"/>
            <a:ext cx="8229600" cy="8128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 Exploring data </a:t>
            </a:r>
            <a:br>
              <a:rPr kumimoji="0" lang="en-US" sz="2800" b="0" i="0" u="none" strike="noStrike" kern="1200" cap="none" spc="0" normalizeH="0" baseline="0" noProof="0" dirty="0" smtClean="0">
                <a:ln>
                  <a:noFill/>
                </a:ln>
                <a:solidFill>
                  <a:schemeClr val="tx1"/>
                </a:solidFill>
                <a:effectLst/>
                <a:uLnTx/>
                <a:uFillTx/>
                <a:latin typeface="+mj-lt"/>
                <a:ea typeface="+mj-ea"/>
                <a:cs typeface="+mj-cs"/>
              </a:rPr>
            </a:br>
            <a:r>
              <a:rPr kumimoji="0" lang="en-US" sz="2800" b="0" i="0" u="none" strike="noStrike" kern="1200" cap="none" spc="0" normalizeH="0" baseline="0" noProof="0" dirty="0" smtClean="0">
                <a:ln>
                  <a:noFill/>
                </a:ln>
                <a:solidFill>
                  <a:srgbClr val="FFFF00"/>
                </a:solidFill>
                <a:effectLst/>
                <a:uLnTx/>
                <a:uFillTx/>
                <a:latin typeface="+mj-lt"/>
                <a:ea typeface="+mj-ea"/>
                <a:cs typeface="+mj-cs"/>
              </a:rPr>
              <a:t> </a:t>
            </a:r>
            <a:r>
              <a:rPr lang="en-US" sz="2800" dirty="0" err="1" smtClean="0">
                <a:solidFill>
                  <a:srgbClr val="FFFF00"/>
                </a:solidFill>
                <a:latin typeface="+mj-lt"/>
                <a:ea typeface="+mj-ea"/>
                <a:cs typeface="+mj-cs"/>
              </a:rPr>
              <a:t>formatt</a:t>
            </a:r>
            <a:r>
              <a:rPr kumimoji="0" lang="en-US" sz="2800" b="0" i="0" u="none" strike="noStrike" kern="1200" cap="none" spc="0" normalizeH="0" baseline="0" noProof="0" dirty="0" err="1" smtClean="0">
                <a:ln>
                  <a:noFill/>
                </a:ln>
                <a:solidFill>
                  <a:srgbClr val="FFFF00"/>
                </a:solidFill>
                <a:effectLst/>
                <a:uLnTx/>
                <a:uFillTx/>
                <a:latin typeface="+mj-lt"/>
                <a:ea typeface="+mj-ea"/>
                <a:cs typeface="+mj-cs"/>
              </a:rPr>
              <a:t>ing</a:t>
            </a:r>
            <a:r>
              <a:rPr kumimoji="0" lang="en-US" sz="2800" b="0" i="0" u="none" strike="noStrike" kern="1200" cap="none" spc="0" normalizeH="0" noProof="0" dirty="0" smtClean="0">
                <a:ln>
                  <a:noFill/>
                </a:ln>
                <a:solidFill>
                  <a:srgbClr val="FFFF00"/>
                </a:solidFill>
                <a:effectLst/>
                <a:uLnTx/>
                <a:uFillTx/>
                <a:latin typeface="+mj-lt"/>
                <a:ea typeface="+mj-ea"/>
                <a:cs typeface="+mj-cs"/>
              </a:rPr>
              <a:t> data </a:t>
            </a:r>
            <a:r>
              <a:rPr lang="en-US" sz="2800" dirty="0" smtClean="0">
                <a:solidFill>
                  <a:srgbClr val="FFFF00"/>
                </a:solidFill>
                <a:latin typeface="+mj-lt"/>
                <a:ea typeface="+mj-ea"/>
                <a:cs typeface="+mj-cs"/>
              </a:rPr>
              <a:t>for</a:t>
            </a:r>
            <a:r>
              <a:rPr kumimoji="0" lang="en-US" sz="2800" b="0" i="0" u="none" strike="noStrike" kern="1200" cap="none" spc="0" normalizeH="0" noProof="0" dirty="0" smtClean="0">
                <a:ln>
                  <a:noFill/>
                </a:ln>
                <a:solidFill>
                  <a:srgbClr val="FFFF00"/>
                </a:solidFill>
                <a:effectLst/>
                <a:uLnTx/>
                <a:uFillTx/>
                <a:latin typeface="+mj-lt"/>
                <a:ea typeface="+mj-ea"/>
                <a:cs typeface="+mj-cs"/>
              </a:rPr>
              <a:t> </a:t>
            </a:r>
            <a:r>
              <a:rPr lang="en-US" sz="2800" dirty="0" smtClean="0">
                <a:solidFill>
                  <a:srgbClr val="FFFF00"/>
                </a:solidFill>
                <a:latin typeface="+mj-lt"/>
                <a:ea typeface="+mj-ea"/>
                <a:cs typeface="+mj-cs"/>
              </a:rPr>
              <a:t>R</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TextBox 3"/>
          <p:cNvSpPr txBox="1"/>
          <p:nvPr/>
        </p:nvSpPr>
        <p:spPr>
          <a:xfrm>
            <a:off x="685800" y="1752600"/>
            <a:ext cx="5207131" cy="523220"/>
          </a:xfrm>
          <a:prstGeom prst="rect">
            <a:avLst/>
          </a:prstGeom>
          <a:noFill/>
        </p:spPr>
        <p:txBody>
          <a:bodyPr wrap="none" rtlCol="0">
            <a:spAutoFit/>
          </a:bodyPr>
          <a:lstStyle/>
          <a:p>
            <a:r>
              <a:rPr lang="en-US" sz="2800" dirty="0" smtClean="0"/>
              <a:t>The text file is ready for use with R</a:t>
            </a:r>
            <a:endParaRPr 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5801" y="152400"/>
            <a:ext cx="6280117" cy="1384995"/>
          </a:xfrm>
          <a:prstGeom prst="rect">
            <a:avLst/>
          </a:prstGeom>
          <a:noFill/>
        </p:spPr>
        <p:txBody>
          <a:bodyPr wrap="none" rtlCol="0">
            <a:spAutoFit/>
          </a:bodyPr>
          <a:lstStyle/>
          <a:p>
            <a:r>
              <a:rPr lang="en-US" sz="2800" dirty="0" smtClean="0"/>
              <a:t>2. Using </a:t>
            </a:r>
            <a:r>
              <a:rPr lang="en-US" sz="2800" dirty="0" err="1" smtClean="0"/>
              <a:t>ArcMap</a:t>
            </a:r>
            <a:r>
              <a:rPr lang="en-US" sz="2800" dirty="0" smtClean="0"/>
              <a:t> Drawing Tool to Extract   </a:t>
            </a:r>
          </a:p>
          <a:p>
            <a:r>
              <a:rPr lang="en-US" sz="2800" dirty="0" smtClean="0"/>
              <a:t>    Data from polygons </a:t>
            </a:r>
          </a:p>
          <a:p>
            <a:endParaRPr lang="en-US" sz="2800" dirty="0"/>
          </a:p>
        </p:txBody>
      </p:sp>
      <p:sp>
        <p:nvSpPr>
          <p:cNvPr id="2" name="TextBox 1"/>
          <p:cNvSpPr txBox="1"/>
          <p:nvPr/>
        </p:nvSpPr>
        <p:spPr>
          <a:xfrm>
            <a:off x="289133" y="1371600"/>
            <a:ext cx="8055154" cy="4031873"/>
          </a:xfrm>
          <a:prstGeom prst="rect">
            <a:avLst/>
          </a:prstGeom>
          <a:noFill/>
        </p:spPr>
        <p:txBody>
          <a:bodyPr wrap="none" rtlCol="0">
            <a:spAutoFit/>
          </a:bodyPr>
          <a:lstStyle/>
          <a:p>
            <a:r>
              <a:rPr lang="en-US" sz="1600" dirty="0" smtClean="0"/>
              <a:t>Assume you have few or no field collected points, and you have tacit knowledge of </a:t>
            </a:r>
            <a:endParaRPr lang="en-US" sz="1600" dirty="0"/>
          </a:p>
          <a:p>
            <a:r>
              <a:rPr lang="en-US" sz="1600" dirty="0"/>
              <a:t>a</a:t>
            </a:r>
            <a:r>
              <a:rPr lang="en-US" sz="1600" dirty="0" smtClean="0"/>
              <a:t>nticipated soil-landform breaks. For example, you know drainage ways or concave/concave </a:t>
            </a:r>
          </a:p>
          <a:p>
            <a:r>
              <a:rPr lang="en-US" sz="1600" dirty="0" smtClean="0"/>
              <a:t>curvatures will have soil X. You also know soil Y occurs on certain aspects and is associated </a:t>
            </a:r>
          </a:p>
          <a:p>
            <a:r>
              <a:rPr lang="en-US" sz="1600" dirty="0" smtClean="0"/>
              <a:t>with a particular conifer that you can plainly identify on imagery.</a:t>
            </a:r>
          </a:p>
          <a:p>
            <a:endParaRPr lang="en-US" sz="1600" dirty="0"/>
          </a:p>
          <a:p>
            <a:r>
              <a:rPr lang="en-US" sz="1600" dirty="0" smtClean="0"/>
              <a:t>You can use ArcGIS to draw polygons around the places that are typical soil X and Y settings.</a:t>
            </a:r>
          </a:p>
          <a:p>
            <a:r>
              <a:rPr lang="en-US" sz="1600" dirty="0" smtClean="0"/>
              <a:t>If you are familiar with Image Processing, it is loosely analogous to selecting a training set for </a:t>
            </a:r>
          </a:p>
          <a:p>
            <a:r>
              <a:rPr lang="en-US" sz="1600" dirty="0" smtClean="0"/>
              <a:t>Supervised classification. </a:t>
            </a:r>
          </a:p>
          <a:p>
            <a:endParaRPr lang="en-US" sz="1600" dirty="0"/>
          </a:p>
          <a:p>
            <a:r>
              <a:rPr lang="en-US" sz="1600" dirty="0" smtClean="0"/>
              <a:t>The next 7 slides or so demonstrate compilation of covariate data from polygons.</a:t>
            </a:r>
          </a:p>
          <a:p>
            <a:endParaRPr lang="en-US" sz="1600" dirty="0"/>
          </a:p>
          <a:p>
            <a:r>
              <a:rPr lang="en-US" sz="1600" dirty="0" smtClean="0"/>
              <a:t>The slides focus on one polygon, but in practice, you would draw a number of polygons of</a:t>
            </a:r>
          </a:p>
          <a:p>
            <a:r>
              <a:rPr lang="en-US" sz="1600" dirty="0"/>
              <a:t>s</a:t>
            </a:r>
            <a:r>
              <a:rPr lang="en-US" sz="1600" dirty="0" smtClean="0"/>
              <a:t>oil X, soil Y, soil Z………</a:t>
            </a:r>
            <a:r>
              <a:rPr lang="en-US" sz="1600" dirty="0" err="1" smtClean="0"/>
              <a:t>etc</a:t>
            </a:r>
            <a:endParaRPr lang="en-US" sz="1600" dirty="0" smtClean="0"/>
          </a:p>
          <a:p>
            <a:endParaRPr lang="en-US" sz="1600" dirty="0"/>
          </a:p>
          <a:p>
            <a:r>
              <a:rPr lang="en-US" sz="1600" dirty="0" smtClean="0"/>
              <a:t>You would also attribute the polygons X, Y, Z….</a:t>
            </a:r>
            <a:r>
              <a:rPr lang="en-US" sz="1600" dirty="0" err="1" smtClean="0"/>
              <a:t>etc</a:t>
            </a:r>
            <a:r>
              <a:rPr lang="en-US" sz="1600" dirty="0" smtClean="0"/>
              <a:t> accordingly when the graphic is converted to</a:t>
            </a:r>
          </a:p>
          <a:p>
            <a:r>
              <a:rPr lang="en-US" sz="1600" dirty="0" smtClean="0"/>
              <a:t>a feature</a:t>
            </a:r>
          </a:p>
        </p:txBody>
      </p:sp>
    </p:spTree>
    <p:extLst>
      <p:ext uri="{BB962C8B-B14F-4D97-AF65-F5344CB8AC3E}">
        <p14:creationId xmlns:p14="http://schemas.microsoft.com/office/powerpoint/2010/main" val="33954349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srcRect/>
          <a:stretch>
            <a:fillRect/>
          </a:stretch>
        </p:blipFill>
        <p:spPr bwMode="auto">
          <a:xfrm>
            <a:off x="3962400" y="1828800"/>
            <a:ext cx="3724275" cy="424815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5257800" y="4267200"/>
            <a:ext cx="2447925" cy="1390650"/>
          </a:xfrm>
          <a:prstGeom prst="rect">
            <a:avLst/>
          </a:prstGeom>
          <a:noFill/>
          <a:ln w="9525">
            <a:noFill/>
            <a:miter lim="800000"/>
            <a:headEnd/>
            <a:tailEnd/>
          </a:ln>
        </p:spPr>
      </p:pic>
      <p:sp>
        <p:nvSpPr>
          <p:cNvPr id="5" name="TextBox 4"/>
          <p:cNvSpPr txBox="1"/>
          <p:nvPr/>
        </p:nvSpPr>
        <p:spPr>
          <a:xfrm>
            <a:off x="1143000" y="4495800"/>
            <a:ext cx="1556901" cy="1477328"/>
          </a:xfrm>
          <a:prstGeom prst="rect">
            <a:avLst/>
          </a:prstGeom>
          <a:noFill/>
        </p:spPr>
        <p:txBody>
          <a:bodyPr wrap="none" rtlCol="0">
            <a:spAutoFit/>
          </a:bodyPr>
          <a:lstStyle/>
          <a:p>
            <a:r>
              <a:rPr lang="en-US" dirty="0" smtClean="0"/>
              <a:t>Select drawing</a:t>
            </a:r>
          </a:p>
          <a:p>
            <a:endParaRPr lang="en-US" dirty="0" smtClean="0"/>
          </a:p>
          <a:p>
            <a:endParaRPr lang="en-US" dirty="0"/>
          </a:p>
          <a:p>
            <a:endParaRPr lang="en-US" dirty="0" smtClean="0"/>
          </a:p>
          <a:p>
            <a:r>
              <a:rPr lang="en-US" dirty="0" smtClean="0"/>
              <a:t>Polygons</a:t>
            </a:r>
            <a:endParaRPr lang="en-US" dirty="0"/>
          </a:p>
        </p:txBody>
      </p:sp>
      <p:cxnSp>
        <p:nvCxnSpPr>
          <p:cNvPr id="7" name="Straight Arrow Connector 6"/>
          <p:cNvCxnSpPr/>
          <p:nvPr/>
        </p:nvCxnSpPr>
        <p:spPr>
          <a:xfrm>
            <a:off x="2667000" y="4724400"/>
            <a:ext cx="2667000" cy="6096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flipV="1">
            <a:off x="2209800" y="4724400"/>
            <a:ext cx="4800600" cy="1066800"/>
          </a:xfrm>
          <a:prstGeom prst="bentConnector3">
            <a:avLst>
              <a:gd name="adj1" fmla="val 88095"/>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0" name="Title 9"/>
          <p:cNvSpPr txBox="1">
            <a:spLocks noGrp="1"/>
          </p:cNvSpPr>
          <p:nvPr>
            <p:ph type="ctrTitle"/>
          </p:nvPr>
        </p:nvSpPr>
        <p:spPr>
          <a:xfrm>
            <a:off x="1355741" y="271115"/>
            <a:ext cx="6280117" cy="1384995"/>
          </a:xfrm>
          <a:prstGeom prst="rect">
            <a:avLst/>
          </a:prstGeom>
          <a:noFill/>
        </p:spPr>
        <p:txBody>
          <a:bodyPr wrap="none" rtlCol="0">
            <a:spAutoFit/>
          </a:bodyPr>
          <a:lstStyle/>
          <a:p>
            <a:r>
              <a:rPr lang="en-US" sz="2800" dirty="0" smtClean="0"/>
              <a:t>2. Using </a:t>
            </a:r>
            <a:r>
              <a:rPr lang="en-US" sz="2800" dirty="0" err="1" smtClean="0"/>
              <a:t>ArcMap</a:t>
            </a:r>
            <a:r>
              <a:rPr lang="en-US" sz="2800" dirty="0" smtClean="0"/>
              <a:t> Drawing Tool to Extract   </a:t>
            </a:r>
          </a:p>
          <a:p>
            <a:r>
              <a:rPr lang="en-US" sz="2800" dirty="0" smtClean="0"/>
              <a:t>    Data from polygons </a:t>
            </a:r>
          </a:p>
          <a:p>
            <a:endParaRPr lang="en-US" sz="2800" dirty="0"/>
          </a:p>
        </p:txBody>
      </p:sp>
    </p:spTree>
    <p:extLst>
      <p:ext uri="{BB962C8B-B14F-4D97-AF65-F5344CB8AC3E}">
        <p14:creationId xmlns:p14="http://schemas.microsoft.com/office/powerpoint/2010/main" val="21588895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tretch>
            <a:fillRect/>
          </a:stretch>
        </p:blipFill>
        <p:spPr bwMode="auto">
          <a:xfrm>
            <a:off x="4114800" y="1676400"/>
            <a:ext cx="3724275" cy="4248150"/>
          </a:xfrm>
          <a:prstGeom prst="rect">
            <a:avLst/>
          </a:prstGeom>
          <a:noFill/>
          <a:ln w="9525">
            <a:noFill/>
            <a:miter lim="800000"/>
            <a:headEnd/>
            <a:tailEnd/>
          </a:ln>
        </p:spPr>
      </p:pic>
      <p:sp>
        <p:nvSpPr>
          <p:cNvPr id="5" name="TextBox 4"/>
          <p:cNvSpPr txBox="1"/>
          <p:nvPr/>
        </p:nvSpPr>
        <p:spPr>
          <a:xfrm>
            <a:off x="152400" y="2133600"/>
            <a:ext cx="3950312" cy="2031325"/>
          </a:xfrm>
          <a:prstGeom prst="rect">
            <a:avLst/>
          </a:prstGeom>
          <a:noFill/>
        </p:spPr>
        <p:txBody>
          <a:bodyPr wrap="none" rtlCol="0">
            <a:spAutoFit/>
          </a:bodyPr>
          <a:lstStyle/>
          <a:p>
            <a:r>
              <a:rPr lang="en-US" dirty="0" smtClean="0"/>
              <a:t>Draw a polygon around the desired area</a:t>
            </a:r>
          </a:p>
          <a:p>
            <a:endParaRPr lang="en-US" dirty="0" smtClean="0"/>
          </a:p>
          <a:p>
            <a:r>
              <a:rPr lang="en-US" dirty="0" smtClean="0"/>
              <a:t>The polygons you draw represent</a:t>
            </a:r>
          </a:p>
          <a:p>
            <a:r>
              <a:rPr lang="en-US" dirty="0" smtClean="0"/>
              <a:t>various soils (Dependent Variables),</a:t>
            </a:r>
          </a:p>
          <a:p>
            <a:r>
              <a:rPr lang="en-US" dirty="0" smtClean="0"/>
              <a:t> analogous to the point file from the</a:t>
            </a:r>
          </a:p>
          <a:p>
            <a:r>
              <a:rPr lang="en-US" dirty="0" smtClean="0"/>
              <a:t>previous exercise. </a:t>
            </a:r>
          </a:p>
          <a:p>
            <a:endParaRPr lang="en-US" dirty="0"/>
          </a:p>
        </p:txBody>
      </p:sp>
      <p:sp>
        <p:nvSpPr>
          <p:cNvPr id="6" name="Title 5"/>
          <p:cNvSpPr txBox="1">
            <a:spLocks noGrp="1"/>
          </p:cNvSpPr>
          <p:nvPr>
            <p:ph type="title"/>
          </p:nvPr>
        </p:nvSpPr>
        <p:spPr>
          <a:xfrm>
            <a:off x="1431941" y="153641"/>
            <a:ext cx="6280117" cy="1384995"/>
          </a:xfrm>
          <a:prstGeom prst="rect">
            <a:avLst/>
          </a:prstGeom>
          <a:noFill/>
        </p:spPr>
        <p:txBody>
          <a:bodyPr wrap="none" rtlCol="0">
            <a:spAutoFit/>
          </a:bodyPr>
          <a:lstStyle/>
          <a:p>
            <a:r>
              <a:rPr lang="en-US" sz="2800" dirty="0" smtClean="0"/>
              <a:t>2. Using </a:t>
            </a:r>
            <a:r>
              <a:rPr lang="en-US" sz="2800" dirty="0" err="1" smtClean="0"/>
              <a:t>ArcMap</a:t>
            </a:r>
            <a:r>
              <a:rPr lang="en-US" sz="2800" dirty="0" smtClean="0"/>
              <a:t> Drawing Tool to Extract   </a:t>
            </a:r>
          </a:p>
          <a:p>
            <a:r>
              <a:rPr lang="en-US" sz="2800" dirty="0" smtClean="0"/>
              <a:t>    Data from polygons </a:t>
            </a:r>
          </a:p>
          <a:p>
            <a:endParaRPr lang="en-US" sz="2800" dirty="0"/>
          </a:p>
        </p:txBody>
      </p:sp>
    </p:spTree>
    <p:extLst>
      <p:ext uri="{BB962C8B-B14F-4D97-AF65-F5344CB8AC3E}">
        <p14:creationId xmlns:p14="http://schemas.microsoft.com/office/powerpoint/2010/main" val="24825455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1151840"/>
            <a:ext cx="3800475" cy="609600"/>
          </a:xfrm>
        </p:spPr>
        <p:txBody>
          <a:bodyPr>
            <a:normAutofit fontScale="90000"/>
          </a:bodyPr>
          <a:lstStyle/>
          <a:p>
            <a:r>
              <a:rPr lang="en-US" sz="2800" dirty="0" smtClean="0"/>
              <a:t>Convert graphic to feature</a:t>
            </a:r>
            <a:endParaRPr lang="en-US" sz="2800"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807005" y="2514600"/>
            <a:ext cx="2465628" cy="3219450"/>
          </a:xfrm>
          <a:prstGeom prst="rect">
            <a:avLst/>
          </a:prstGeom>
          <a:noFill/>
          <a:ln w="9525">
            <a:noFill/>
            <a:miter lim="800000"/>
            <a:headEnd/>
            <a:tailEnd/>
          </a:ln>
        </p:spPr>
      </p:pic>
      <p:sp>
        <p:nvSpPr>
          <p:cNvPr id="5" name="TextBox 4"/>
          <p:cNvSpPr txBox="1"/>
          <p:nvPr/>
        </p:nvSpPr>
        <p:spPr>
          <a:xfrm>
            <a:off x="228600" y="1761440"/>
            <a:ext cx="2811219" cy="646331"/>
          </a:xfrm>
          <a:prstGeom prst="rect">
            <a:avLst/>
          </a:prstGeom>
          <a:noFill/>
        </p:spPr>
        <p:txBody>
          <a:bodyPr wrap="none" rtlCol="0">
            <a:spAutoFit/>
          </a:bodyPr>
          <a:lstStyle/>
          <a:p>
            <a:r>
              <a:rPr lang="en-US" dirty="0" smtClean="0"/>
              <a:t>Right-click Layers</a:t>
            </a:r>
          </a:p>
          <a:p>
            <a:r>
              <a:rPr lang="en-US" dirty="0" smtClean="0"/>
              <a:t>Convert Graphic to Features</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4419600" y="2667000"/>
            <a:ext cx="4572000" cy="4000500"/>
          </a:xfrm>
          <a:prstGeom prst="rect">
            <a:avLst/>
          </a:prstGeom>
          <a:noFill/>
          <a:ln w="9525">
            <a:noFill/>
            <a:miter lim="800000"/>
            <a:headEnd/>
            <a:tailEnd/>
          </a:ln>
        </p:spPr>
      </p:pic>
      <p:sp>
        <p:nvSpPr>
          <p:cNvPr id="6" name="Title 5"/>
          <p:cNvSpPr txBox="1">
            <a:spLocks/>
          </p:cNvSpPr>
          <p:nvPr/>
        </p:nvSpPr>
        <p:spPr>
          <a:xfrm>
            <a:off x="762000" y="191779"/>
            <a:ext cx="7772400" cy="1384995"/>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2. Using </a:t>
            </a:r>
            <a:r>
              <a:rPr lang="en-US" sz="2800" dirty="0" err="1" smtClean="0"/>
              <a:t>ArcMap</a:t>
            </a:r>
            <a:r>
              <a:rPr lang="en-US" sz="2800" dirty="0" smtClean="0"/>
              <a:t> Drawing Tool to Extract   </a:t>
            </a:r>
          </a:p>
          <a:p>
            <a:r>
              <a:rPr lang="en-US" sz="2800" dirty="0" smtClean="0"/>
              <a:t>    Data from polygons </a:t>
            </a:r>
          </a:p>
          <a:p>
            <a:endParaRPr lang="en-US" sz="2800" dirty="0"/>
          </a:p>
        </p:txBody>
      </p:sp>
    </p:spTree>
    <p:extLst>
      <p:ext uri="{BB962C8B-B14F-4D97-AF65-F5344CB8AC3E}">
        <p14:creationId xmlns:p14="http://schemas.microsoft.com/office/powerpoint/2010/main" val="29435628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828800"/>
            <a:ext cx="7772400" cy="923330"/>
          </a:xfrm>
          <a:prstGeom prst="rect">
            <a:avLst/>
          </a:prstGeom>
        </p:spPr>
        <p:txBody>
          <a:bodyPr wrap="square">
            <a:spAutoFit/>
          </a:bodyPr>
          <a:lstStyle/>
          <a:p>
            <a:r>
              <a:rPr lang="en-US" dirty="0"/>
              <a:t>You will need to attribute </a:t>
            </a:r>
            <a:r>
              <a:rPr lang="en-US" dirty="0" smtClean="0"/>
              <a:t>these polygons </a:t>
            </a:r>
            <a:r>
              <a:rPr lang="en-US" dirty="0"/>
              <a:t>with their respective soil IDs </a:t>
            </a:r>
          </a:p>
          <a:p>
            <a:r>
              <a:rPr lang="en-US" dirty="0"/>
              <a:t>(e.g. </a:t>
            </a:r>
            <a:r>
              <a:rPr lang="en-US" dirty="0" err="1" smtClean="0"/>
              <a:t>Dixfield</a:t>
            </a:r>
            <a:r>
              <a:rPr lang="en-US" dirty="0" smtClean="0"/>
              <a:t>, </a:t>
            </a:r>
            <a:r>
              <a:rPr lang="en-US" dirty="0"/>
              <a:t>Cabot or Colonel) </a:t>
            </a:r>
            <a:endParaRPr lang="en-US" dirty="0" smtClean="0"/>
          </a:p>
          <a:p>
            <a:endParaRPr lang="en-US" dirty="0"/>
          </a:p>
        </p:txBody>
      </p:sp>
      <p:sp>
        <p:nvSpPr>
          <p:cNvPr id="3" name="Title 5"/>
          <p:cNvSpPr txBox="1">
            <a:spLocks/>
          </p:cNvSpPr>
          <p:nvPr/>
        </p:nvSpPr>
        <p:spPr>
          <a:xfrm>
            <a:off x="533400" y="76200"/>
            <a:ext cx="7772400" cy="1384995"/>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2. Using </a:t>
            </a:r>
            <a:r>
              <a:rPr lang="en-US" sz="2800" dirty="0" err="1" smtClean="0"/>
              <a:t>ArcMap</a:t>
            </a:r>
            <a:r>
              <a:rPr lang="en-US" sz="2800" dirty="0" smtClean="0"/>
              <a:t> Drawing Tool to Extract   </a:t>
            </a:r>
          </a:p>
          <a:p>
            <a:r>
              <a:rPr lang="en-US" sz="2800" dirty="0" smtClean="0"/>
              <a:t>    Data from polygons </a:t>
            </a:r>
          </a:p>
          <a:p>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752130"/>
            <a:ext cx="2543175"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7896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Study area</a:t>
            </a:r>
            <a:endParaRPr lang="en-US" dirty="0"/>
          </a:p>
        </p:txBody>
      </p:sp>
      <p:sp>
        <p:nvSpPr>
          <p:cNvPr id="4" name="TextBox 3"/>
          <p:cNvSpPr txBox="1"/>
          <p:nvPr/>
        </p:nvSpPr>
        <p:spPr>
          <a:xfrm>
            <a:off x="914400" y="1230868"/>
            <a:ext cx="2256836"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Dependent Variables=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Soil Series</a:t>
            </a:r>
          </a:p>
        </p:txBody>
      </p:sp>
      <p:sp>
        <p:nvSpPr>
          <p:cNvPr id="5" name="TextBox 4"/>
          <p:cNvSpPr txBox="1"/>
          <p:nvPr/>
        </p:nvSpPr>
        <p:spPr>
          <a:xfrm>
            <a:off x="5486400" y="1230868"/>
            <a:ext cx="2415533"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Independent Variables=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Landscape Attributes</a:t>
            </a:r>
          </a:p>
        </p:txBody>
      </p:sp>
      <p:sp>
        <p:nvSpPr>
          <p:cNvPr id="6" name="TextBox 5"/>
          <p:cNvSpPr txBox="1"/>
          <p:nvPr/>
        </p:nvSpPr>
        <p:spPr>
          <a:xfrm>
            <a:off x="1751727" y="2152650"/>
            <a:ext cx="104894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white"/>
                </a:solidFill>
                <a:effectLst/>
                <a:uLnTx/>
                <a:uFillTx/>
              </a:rPr>
              <a:t>Snowdog</a:t>
            </a:r>
            <a:endParaRPr kumimoji="0" lang="en-US" sz="1800" b="0" i="0" u="none" strike="noStrike" kern="0" cap="none" spc="0" normalizeH="0" baseline="0" noProof="0" dirty="0" smtClean="0">
              <a:ln>
                <a:noFill/>
              </a:ln>
              <a:solidFill>
                <a:prstClr val="white"/>
              </a:solidFill>
              <a:effectLst/>
              <a:uLnTx/>
              <a:uFillTx/>
            </a:endParaRPr>
          </a:p>
        </p:txBody>
      </p:sp>
      <p:sp>
        <p:nvSpPr>
          <p:cNvPr id="7" name="TextBox 6"/>
          <p:cNvSpPr txBox="1"/>
          <p:nvPr/>
        </p:nvSpPr>
        <p:spPr>
          <a:xfrm>
            <a:off x="1828800" y="3048000"/>
            <a:ext cx="84029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Mandy</a:t>
            </a:r>
          </a:p>
        </p:txBody>
      </p:sp>
      <p:sp>
        <p:nvSpPr>
          <p:cNvPr id="8" name="TextBox 7"/>
          <p:cNvSpPr txBox="1"/>
          <p:nvPr/>
        </p:nvSpPr>
        <p:spPr>
          <a:xfrm>
            <a:off x="1828800" y="3962400"/>
            <a:ext cx="83869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white"/>
                </a:solidFill>
                <a:effectLst/>
                <a:uLnTx/>
                <a:uFillTx/>
              </a:rPr>
              <a:t>Wildell</a:t>
            </a:r>
            <a:endParaRPr kumimoji="0" lang="en-US" sz="1800" b="0" i="0" u="none" strike="noStrike" kern="0" cap="none" spc="0" normalizeH="0" baseline="0" noProof="0" dirty="0" smtClean="0">
              <a:ln>
                <a:noFill/>
              </a:ln>
              <a:solidFill>
                <a:prstClr val="white"/>
              </a:solidFill>
              <a:effectLst/>
              <a:uLnTx/>
              <a:uFillTx/>
            </a:endParaRPr>
          </a:p>
        </p:txBody>
      </p:sp>
      <p:sp>
        <p:nvSpPr>
          <p:cNvPr id="9" name="TextBox 8"/>
          <p:cNvSpPr txBox="1"/>
          <p:nvPr/>
        </p:nvSpPr>
        <p:spPr>
          <a:xfrm>
            <a:off x="6400800" y="2239296"/>
            <a:ext cx="212910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Plan Curvature (PLN)</a:t>
            </a:r>
          </a:p>
        </p:txBody>
      </p:sp>
      <p:sp>
        <p:nvSpPr>
          <p:cNvPr id="10" name="TextBox 9"/>
          <p:cNvSpPr txBox="1"/>
          <p:nvPr/>
        </p:nvSpPr>
        <p:spPr>
          <a:xfrm>
            <a:off x="6400800" y="3048000"/>
            <a:ext cx="143661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Slope % (SLP)</a:t>
            </a:r>
          </a:p>
        </p:txBody>
      </p:sp>
      <p:sp>
        <p:nvSpPr>
          <p:cNvPr id="11" name="TextBox 10"/>
          <p:cNvSpPr txBox="1"/>
          <p:nvPr/>
        </p:nvSpPr>
        <p:spPr>
          <a:xfrm>
            <a:off x="6400800" y="3962400"/>
            <a:ext cx="181004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Wetness (WETM)</a:t>
            </a:r>
          </a:p>
        </p:txBody>
      </p:sp>
      <p:cxnSp>
        <p:nvCxnSpPr>
          <p:cNvPr id="12" name="Straight Arrow Connector 11"/>
          <p:cNvCxnSpPr>
            <a:stCxn id="8" idx="3"/>
          </p:cNvCxnSpPr>
          <p:nvPr/>
        </p:nvCxnSpPr>
        <p:spPr>
          <a:xfrm flipV="1">
            <a:off x="2667491" y="2438400"/>
            <a:ext cx="3733309" cy="1708666"/>
          </a:xfrm>
          <a:prstGeom prst="straightConnector1">
            <a:avLst/>
          </a:prstGeom>
          <a:noFill/>
          <a:ln w="25400" cap="flat" cmpd="sng" algn="ctr">
            <a:solidFill>
              <a:srgbClr val="00B050"/>
            </a:solidFill>
            <a:prstDash val="solid"/>
            <a:tailEnd type="arrow"/>
          </a:ln>
          <a:effectLst/>
        </p:spPr>
      </p:cxnSp>
      <p:cxnSp>
        <p:nvCxnSpPr>
          <p:cNvPr id="13" name="Straight Arrow Connector 12"/>
          <p:cNvCxnSpPr>
            <a:stCxn id="8" idx="3"/>
            <a:endCxn id="10" idx="1"/>
          </p:cNvCxnSpPr>
          <p:nvPr/>
        </p:nvCxnSpPr>
        <p:spPr>
          <a:xfrm flipV="1">
            <a:off x="2667491" y="3232666"/>
            <a:ext cx="3733309" cy="914400"/>
          </a:xfrm>
          <a:prstGeom prst="straightConnector1">
            <a:avLst/>
          </a:prstGeom>
          <a:noFill/>
          <a:ln w="25400" cap="flat" cmpd="sng" algn="ctr">
            <a:solidFill>
              <a:srgbClr val="00B050"/>
            </a:solidFill>
            <a:prstDash val="solid"/>
            <a:tailEnd type="arrow"/>
          </a:ln>
          <a:effectLst/>
        </p:spPr>
      </p:cxnSp>
      <p:cxnSp>
        <p:nvCxnSpPr>
          <p:cNvPr id="14" name="Straight Arrow Connector 13"/>
          <p:cNvCxnSpPr>
            <a:stCxn id="8" idx="3"/>
            <a:endCxn id="11" idx="1"/>
          </p:cNvCxnSpPr>
          <p:nvPr/>
        </p:nvCxnSpPr>
        <p:spPr>
          <a:xfrm>
            <a:off x="2667491" y="4147066"/>
            <a:ext cx="3733309" cy="0"/>
          </a:xfrm>
          <a:prstGeom prst="straightConnector1">
            <a:avLst/>
          </a:prstGeom>
          <a:noFill/>
          <a:ln w="25400" cap="flat" cmpd="sng" algn="ctr">
            <a:solidFill>
              <a:srgbClr val="00B050"/>
            </a:solidFill>
            <a:prstDash val="solid"/>
            <a:tailEnd type="arrow"/>
          </a:ln>
          <a:effectLst/>
        </p:spPr>
      </p:cxnSp>
      <p:cxnSp>
        <p:nvCxnSpPr>
          <p:cNvPr id="15" name="Straight Arrow Connector 14"/>
          <p:cNvCxnSpPr/>
          <p:nvPr/>
        </p:nvCxnSpPr>
        <p:spPr>
          <a:xfrm flipV="1">
            <a:off x="2743200" y="2438400"/>
            <a:ext cx="3657600" cy="838200"/>
          </a:xfrm>
          <a:prstGeom prst="straightConnector1">
            <a:avLst/>
          </a:prstGeom>
          <a:noFill/>
          <a:ln w="25400" cap="flat" cmpd="sng" algn="ctr">
            <a:solidFill>
              <a:srgbClr val="FFFF00"/>
            </a:solidFill>
            <a:prstDash val="solid"/>
            <a:tailEnd type="arrow"/>
          </a:ln>
          <a:effectLst/>
        </p:spPr>
      </p:cxnSp>
      <p:cxnSp>
        <p:nvCxnSpPr>
          <p:cNvPr id="16" name="Straight Arrow Connector 15"/>
          <p:cNvCxnSpPr>
            <a:endCxn id="10" idx="1"/>
          </p:cNvCxnSpPr>
          <p:nvPr/>
        </p:nvCxnSpPr>
        <p:spPr>
          <a:xfrm flipV="1">
            <a:off x="2743200" y="3232666"/>
            <a:ext cx="3657600" cy="43934"/>
          </a:xfrm>
          <a:prstGeom prst="straightConnector1">
            <a:avLst/>
          </a:prstGeom>
          <a:noFill/>
          <a:ln w="25400" cap="flat" cmpd="sng" algn="ctr">
            <a:solidFill>
              <a:srgbClr val="FFFF00"/>
            </a:solidFill>
            <a:prstDash val="solid"/>
            <a:tailEnd type="arrow"/>
          </a:ln>
          <a:effectLst/>
        </p:spPr>
      </p:cxnSp>
      <p:cxnSp>
        <p:nvCxnSpPr>
          <p:cNvPr id="17" name="Straight Arrow Connector 16"/>
          <p:cNvCxnSpPr>
            <a:endCxn id="11" idx="1"/>
          </p:cNvCxnSpPr>
          <p:nvPr/>
        </p:nvCxnSpPr>
        <p:spPr>
          <a:xfrm>
            <a:off x="2743200" y="3276600"/>
            <a:ext cx="3657600" cy="870466"/>
          </a:xfrm>
          <a:prstGeom prst="straightConnector1">
            <a:avLst/>
          </a:prstGeom>
          <a:noFill/>
          <a:ln w="25400" cap="flat" cmpd="sng" algn="ctr">
            <a:solidFill>
              <a:srgbClr val="FFFF00"/>
            </a:solidFill>
            <a:prstDash val="solid"/>
            <a:tailEnd type="arrow"/>
          </a:ln>
          <a:effectLst/>
        </p:spPr>
      </p:cxnSp>
      <p:cxnSp>
        <p:nvCxnSpPr>
          <p:cNvPr id="18" name="Straight Arrow Connector 17"/>
          <p:cNvCxnSpPr/>
          <p:nvPr/>
        </p:nvCxnSpPr>
        <p:spPr>
          <a:xfrm>
            <a:off x="2743200" y="2362200"/>
            <a:ext cx="3657600" cy="76200"/>
          </a:xfrm>
          <a:prstGeom prst="straightConnector1">
            <a:avLst/>
          </a:prstGeom>
          <a:noFill/>
          <a:ln w="25400" cap="flat" cmpd="sng" algn="ctr">
            <a:solidFill>
              <a:srgbClr val="FF0000"/>
            </a:solidFill>
            <a:prstDash val="solid"/>
            <a:tailEnd type="arrow"/>
          </a:ln>
          <a:effectLst/>
        </p:spPr>
      </p:cxnSp>
      <p:cxnSp>
        <p:nvCxnSpPr>
          <p:cNvPr id="19" name="Straight Arrow Connector 18"/>
          <p:cNvCxnSpPr>
            <a:endCxn id="10" idx="1"/>
          </p:cNvCxnSpPr>
          <p:nvPr/>
        </p:nvCxnSpPr>
        <p:spPr>
          <a:xfrm>
            <a:off x="2743200" y="2362200"/>
            <a:ext cx="3657600" cy="870466"/>
          </a:xfrm>
          <a:prstGeom prst="straightConnector1">
            <a:avLst/>
          </a:prstGeom>
          <a:noFill/>
          <a:ln w="25400" cap="flat" cmpd="sng" algn="ctr">
            <a:solidFill>
              <a:srgbClr val="FF0000"/>
            </a:solidFill>
            <a:prstDash val="solid"/>
            <a:tailEnd type="arrow"/>
          </a:ln>
          <a:effectLst/>
        </p:spPr>
      </p:cxnSp>
      <p:cxnSp>
        <p:nvCxnSpPr>
          <p:cNvPr id="20" name="Straight Arrow Connector 19"/>
          <p:cNvCxnSpPr>
            <a:endCxn id="11" idx="1"/>
          </p:cNvCxnSpPr>
          <p:nvPr/>
        </p:nvCxnSpPr>
        <p:spPr>
          <a:xfrm>
            <a:off x="2743200" y="2362200"/>
            <a:ext cx="3657600" cy="1784866"/>
          </a:xfrm>
          <a:prstGeom prst="straightConnector1">
            <a:avLst/>
          </a:prstGeom>
          <a:noFill/>
          <a:ln w="25400" cap="flat" cmpd="sng" algn="ctr">
            <a:solidFill>
              <a:srgbClr val="FF0000"/>
            </a:solidFill>
            <a:prstDash val="solid"/>
            <a:tailEnd type="arrow"/>
          </a:ln>
          <a:effectLst/>
        </p:spPr>
      </p:cxnSp>
      <p:sp>
        <p:nvSpPr>
          <p:cNvPr id="21" name="TextBox 20"/>
          <p:cNvSpPr txBox="1"/>
          <p:nvPr/>
        </p:nvSpPr>
        <p:spPr>
          <a:xfrm>
            <a:off x="2971800" y="5791200"/>
            <a:ext cx="328833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Things Get Complicated Real Fast</a:t>
            </a:r>
          </a:p>
        </p:txBody>
      </p:sp>
    </p:spTree>
    <p:extLst>
      <p:ext uri="{BB962C8B-B14F-4D97-AF65-F5344CB8AC3E}">
        <p14:creationId xmlns:p14="http://schemas.microsoft.com/office/powerpoint/2010/main" val="11256502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txBox="1">
            <a:spLocks/>
          </p:cNvSpPr>
          <p:nvPr/>
        </p:nvSpPr>
        <p:spPr>
          <a:xfrm>
            <a:off x="762000" y="191779"/>
            <a:ext cx="7772400" cy="1384995"/>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2. Using </a:t>
            </a:r>
            <a:r>
              <a:rPr lang="en-US" sz="2800" dirty="0" err="1" smtClean="0"/>
              <a:t>ArcMap</a:t>
            </a:r>
            <a:r>
              <a:rPr lang="en-US" sz="2800" dirty="0" smtClean="0"/>
              <a:t> Drawing Tool to Extract   </a:t>
            </a:r>
          </a:p>
          <a:p>
            <a:r>
              <a:rPr lang="en-US" sz="2800" dirty="0" smtClean="0"/>
              <a:t>    Data from polygons </a:t>
            </a:r>
          </a:p>
          <a:p>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86200"/>
            <a:ext cx="8839200" cy="2544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143000"/>
            <a:ext cx="1221087"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23875" y="1392108"/>
            <a:ext cx="4368312" cy="1477328"/>
          </a:xfrm>
          <a:prstGeom prst="rect">
            <a:avLst/>
          </a:prstGeom>
          <a:noFill/>
        </p:spPr>
        <p:txBody>
          <a:bodyPr wrap="none" rtlCol="0">
            <a:spAutoFit/>
          </a:bodyPr>
          <a:lstStyle/>
          <a:p>
            <a:r>
              <a:rPr lang="en-US" dirty="0" smtClean="0"/>
              <a:t>Use Zonal Statistics as Table </a:t>
            </a:r>
          </a:p>
          <a:p>
            <a:r>
              <a:rPr lang="en-US" dirty="0" smtClean="0"/>
              <a:t>with FID as the Zone field</a:t>
            </a:r>
          </a:p>
          <a:p>
            <a:r>
              <a:rPr lang="en-US" dirty="0"/>
              <a:t> </a:t>
            </a:r>
            <a:r>
              <a:rPr lang="en-US" dirty="0" smtClean="0"/>
              <a:t>                    In this example – the output will</a:t>
            </a:r>
          </a:p>
          <a:p>
            <a:r>
              <a:rPr lang="en-US" dirty="0"/>
              <a:t> </a:t>
            </a:r>
            <a:r>
              <a:rPr lang="en-US" dirty="0" smtClean="0"/>
              <a:t>                    consist of descriptive statistics of</a:t>
            </a:r>
          </a:p>
          <a:p>
            <a:r>
              <a:rPr lang="en-US" dirty="0"/>
              <a:t> </a:t>
            </a:r>
            <a:r>
              <a:rPr lang="en-US" dirty="0" smtClean="0"/>
              <a:t>                    wetness index by </a:t>
            </a:r>
            <a:r>
              <a:rPr lang="en-US" dirty="0" smtClean="0">
                <a:solidFill>
                  <a:srgbClr val="FFFF00"/>
                </a:solidFill>
              </a:rPr>
              <a:t>polygon</a:t>
            </a:r>
            <a:r>
              <a:rPr lang="en-US" dirty="0"/>
              <a:t>.</a:t>
            </a:r>
          </a:p>
        </p:txBody>
      </p:sp>
      <p:cxnSp>
        <p:nvCxnSpPr>
          <p:cNvPr id="5" name="Elbow Connector 4"/>
          <p:cNvCxnSpPr/>
          <p:nvPr/>
        </p:nvCxnSpPr>
        <p:spPr>
          <a:xfrm>
            <a:off x="3355163" y="1576774"/>
            <a:ext cx="3502837" cy="2157026"/>
          </a:xfrm>
          <a:prstGeom prst="bentConnector3">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5400000">
            <a:off x="-428580" y="2848019"/>
            <a:ext cx="2457361" cy="838200"/>
          </a:xfrm>
          <a:prstGeom prst="bentConnector3">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67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600200"/>
            <a:ext cx="7772400" cy="923330"/>
          </a:xfrm>
          <a:prstGeom prst="rect">
            <a:avLst/>
          </a:prstGeom>
        </p:spPr>
        <p:txBody>
          <a:bodyPr wrap="square">
            <a:spAutoFit/>
          </a:bodyPr>
          <a:lstStyle/>
          <a:p>
            <a:r>
              <a:rPr lang="en-US" dirty="0" smtClean="0"/>
              <a:t>This is what the output table looks like. You </a:t>
            </a:r>
            <a:r>
              <a:rPr lang="en-US" dirty="0"/>
              <a:t>will need to </a:t>
            </a:r>
            <a:r>
              <a:rPr lang="en-US" dirty="0" smtClean="0"/>
              <a:t>join this table to your “Converted Graphics” polygon to get the soil associated with each polygon</a:t>
            </a:r>
          </a:p>
          <a:p>
            <a:endParaRPr lang="en-US" dirty="0"/>
          </a:p>
        </p:txBody>
      </p:sp>
      <p:sp>
        <p:nvSpPr>
          <p:cNvPr id="3" name="Title 5"/>
          <p:cNvSpPr txBox="1">
            <a:spLocks/>
          </p:cNvSpPr>
          <p:nvPr/>
        </p:nvSpPr>
        <p:spPr>
          <a:xfrm>
            <a:off x="533400" y="76200"/>
            <a:ext cx="7772400" cy="1384995"/>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2. Using </a:t>
            </a:r>
            <a:r>
              <a:rPr lang="en-US" sz="2800" dirty="0" err="1" smtClean="0"/>
              <a:t>ArcMap</a:t>
            </a:r>
            <a:r>
              <a:rPr lang="en-US" sz="2800" dirty="0" smtClean="0"/>
              <a:t> Drawing Tool to Extract   </a:t>
            </a:r>
          </a:p>
          <a:p>
            <a:r>
              <a:rPr lang="en-US" sz="2800" dirty="0" smtClean="0"/>
              <a:t>    Data from polygons </a:t>
            </a:r>
          </a:p>
          <a:p>
            <a:endParaRPr lang="en-US"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2590800"/>
            <a:ext cx="601980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1208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77034"/>
            <a:ext cx="7772400" cy="646331"/>
          </a:xfrm>
          <a:prstGeom prst="rect">
            <a:avLst/>
          </a:prstGeom>
        </p:spPr>
        <p:txBody>
          <a:bodyPr wrap="square">
            <a:spAutoFit/>
          </a:bodyPr>
          <a:lstStyle/>
          <a:p>
            <a:r>
              <a:rPr lang="en-US" dirty="0" smtClean="0"/>
              <a:t>Right-click on the “Converted Graphics” layer and select Join and Relates -&gt; Join</a:t>
            </a:r>
          </a:p>
          <a:p>
            <a:endParaRPr lang="en-US" dirty="0"/>
          </a:p>
        </p:txBody>
      </p:sp>
      <p:sp>
        <p:nvSpPr>
          <p:cNvPr id="3" name="Title 5"/>
          <p:cNvSpPr txBox="1">
            <a:spLocks/>
          </p:cNvSpPr>
          <p:nvPr/>
        </p:nvSpPr>
        <p:spPr>
          <a:xfrm>
            <a:off x="533400" y="128795"/>
            <a:ext cx="7772400" cy="1384995"/>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2. Using </a:t>
            </a:r>
            <a:r>
              <a:rPr lang="en-US" sz="2800" dirty="0" err="1" smtClean="0"/>
              <a:t>ArcMap</a:t>
            </a:r>
            <a:r>
              <a:rPr lang="en-US" sz="2800" dirty="0" smtClean="0"/>
              <a:t> Drawing Tool to Extract   </a:t>
            </a:r>
          </a:p>
          <a:p>
            <a:r>
              <a:rPr lang="en-US" sz="2800" dirty="0" smtClean="0"/>
              <a:t>    Data from polygons </a:t>
            </a:r>
          </a:p>
          <a:p>
            <a:endParaRPr lang="en-US"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634386"/>
            <a:ext cx="4038600" cy="821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590800"/>
            <a:ext cx="2800350" cy="4064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90600" y="2971800"/>
            <a:ext cx="3424335" cy="369332"/>
          </a:xfrm>
          <a:prstGeom prst="rect">
            <a:avLst/>
          </a:prstGeom>
          <a:noFill/>
        </p:spPr>
        <p:txBody>
          <a:bodyPr wrap="none" rtlCol="0">
            <a:spAutoFit/>
          </a:bodyPr>
          <a:lstStyle/>
          <a:p>
            <a:r>
              <a:rPr lang="en-US" dirty="0" smtClean="0"/>
              <a:t>Use FID as the join field and hit OK</a:t>
            </a:r>
            <a:endParaRPr lang="en-US" dirty="0"/>
          </a:p>
        </p:txBody>
      </p:sp>
    </p:spTree>
    <p:extLst>
      <p:ext uri="{BB962C8B-B14F-4D97-AF65-F5344CB8AC3E}">
        <p14:creationId xmlns:p14="http://schemas.microsoft.com/office/powerpoint/2010/main" val="2335984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07770"/>
            <a:ext cx="7772400" cy="2308324"/>
          </a:xfrm>
          <a:prstGeom prst="rect">
            <a:avLst/>
          </a:prstGeom>
        </p:spPr>
        <p:txBody>
          <a:bodyPr wrap="square">
            <a:spAutoFit/>
          </a:bodyPr>
          <a:lstStyle/>
          <a:p>
            <a:r>
              <a:rPr lang="en-US" dirty="0" smtClean="0"/>
              <a:t>The joined table now contains soil names with associated statistics. Export this table as a text file. </a:t>
            </a:r>
          </a:p>
          <a:p>
            <a:endParaRPr lang="en-US" dirty="0"/>
          </a:p>
          <a:p>
            <a:r>
              <a:rPr lang="en-US" dirty="0" smtClean="0"/>
              <a:t>At this point you may use this comma delimited file in </a:t>
            </a:r>
            <a:r>
              <a:rPr lang="en-US" dirty="0" err="1" smtClean="0"/>
              <a:t>Rcmdr</a:t>
            </a:r>
            <a:r>
              <a:rPr lang="en-US" dirty="0" smtClean="0"/>
              <a:t> just like the point</a:t>
            </a:r>
          </a:p>
          <a:p>
            <a:r>
              <a:rPr lang="en-US" dirty="0" smtClean="0"/>
              <a:t>observation file was used. </a:t>
            </a:r>
            <a:endParaRPr lang="en-US" dirty="0"/>
          </a:p>
          <a:p>
            <a:endParaRPr lang="en-US" dirty="0" smtClean="0"/>
          </a:p>
          <a:p>
            <a:r>
              <a:rPr lang="en-US" dirty="0" smtClean="0"/>
              <a:t>Mean would be the most useful statistic to use</a:t>
            </a:r>
          </a:p>
          <a:p>
            <a:endParaRPr lang="en-US" dirty="0"/>
          </a:p>
        </p:txBody>
      </p:sp>
      <p:sp>
        <p:nvSpPr>
          <p:cNvPr id="3" name="Title 5"/>
          <p:cNvSpPr txBox="1">
            <a:spLocks/>
          </p:cNvSpPr>
          <p:nvPr/>
        </p:nvSpPr>
        <p:spPr>
          <a:xfrm>
            <a:off x="533400" y="128795"/>
            <a:ext cx="7772400" cy="1384995"/>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2. Using </a:t>
            </a:r>
            <a:r>
              <a:rPr lang="en-US" sz="2800" dirty="0" err="1" smtClean="0"/>
              <a:t>ArcMap</a:t>
            </a:r>
            <a:r>
              <a:rPr lang="en-US" sz="2800" dirty="0" smtClean="0"/>
              <a:t> Drawing Tool to Extract   </a:t>
            </a:r>
          </a:p>
          <a:p>
            <a:r>
              <a:rPr lang="en-US" sz="2800" dirty="0" smtClean="0"/>
              <a:t>    Data from polygons </a:t>
            </a:r>
          </a:p>
          <a:p>
            <a:endParaRPr lang="en-US"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3505200"/>
            <a:ext cx="659130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9846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0800" y="1600200"/>
            <a:ext cx="3508140" cy="1200329"/>
          </a:xfrm>
          <a:prstGeom prst="rect">
            <a:avLst/>
          </a:prstGeom>
          <a:noFill/>
        </p:spPr>
        <p:txBody>
          <a:bodyPr wrap="none" rtlCol="0">
            <a:spAutoFit/>
          </a:bodyPr>
          <a:lstStyle/>
          <a:p>
            <a:r>
              <a:rPr lang="en-US" dirty="0" smtClean="0"/>
              <a:t>R: Copyright © 2004-2008</a:t>
            </a:r>
          </a:p>
          <a:p>
            <a:r>
              <a:rPr lang="en-US" dirty="0" smtClean="0"/>
              <a:t>	The R Foundation</a:t>
            </a:r>
          </a:p>
          <a:p>
            <a:r>
              <a:rPr lang="en-US" dirty="0" smtClean="0"/>
              <a:t>	for Statistical Computing</a:t>
            </a:r>
          </a:p>
          <a:p>
            <a:r>
              <a:rPr lang="en-US" dirty="0" smtClean="0"/>
              <a:t>	http://www.R-project.org</a:t>
            </a:r>
            <a:endParaRPr lang="en-US" dirty="0"/>
          </a:p>
        </p:txBody>
      </p:sp>
      <p:sp>
        <p:nvSpPr>
          <p:cNvPr id="5" name="TextBox 4"/>
          <p:cNvSpPr txBox="1"/>
          <p:nvPr/>
        </p:nvSpPr>
        <p:spPr>
          <a:xfrm>
            <a:off x="3124200" y="990600"/>
            <a:ext cx="2836802" cy="369332"/>
          </a:xfrm>
          <a:prstGeom prst="rect">
            <a:avLst/>
          </a:prstGeom>
          <a:noFill/>
        </p:spPr>
        <p:txBody>
          <a:bodyPr wrap="none" rtlCol="0">
            <a:spAutoFit/>
          </a:bodyPr>
          <a:lstStyle/>
          <a:p>
            <a:r>
              <a:rPr lang="en-US" b="1" u="sng" dirty="0" smtClean="0"/>
              <a:t>References and Useful Links</a:t>
            </a:r>
            <a:endParaRPr lang="en-US" b="1" u="sng" dirty="0"/>
          </a:p>
        </p:txBody>
      </p:sp>
      <p:sp>
        <p:nvSpPr>
          <p:cNvPr id="6" name="Rectangle 5"/>
          <p:cNvSpPr/>
          <p:nvPr/>
        </p:nvSpPr>
        <p:spPr>
          <a:xfrm>
            <a:off x="762000" y="3810000"/>
            <a:ext cx="6781800" cy="609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93" name="Rectangle 1">
            <a:hlinkClick r:id="rId2"/>
          </p:cNvPr>
          <p:cNvSpPr>
            <a:spLocks noChangeArrowheads="1"/>
          </p:cNvSpPr>
          <p:nvPr/>
        </p:nvSpPr>
        <p:spPr bwMode="auto">
          <a:xfrm>
            <a:off x="990600" y="3886200"/>
            <a:ext cx="69342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Calibri" pitchFamily="34" charset="0"/>
                <a:cs typeface="Times New Roman" pitchFamily="18" charset="0"/>
                <a:hlinkClick r:id="rId2"/>
              </a:rPr>
              <a:t>http://www.mathsisfun.com/data/quartiles.html</a:t>
            </a:r>
            <a:endParaRPr kumimoji="0" lang="en-US" sz="2400" b="0" i="0" u="none" strike="noStrike" cap="none" normalizeH="0" baseline="0" dirty="0" smtClean="0">
              <a:ln>
                <a:noFill/>
              </a:ln>
              <a:effectLst/>
              <a:latin typeface="Arial" pitchFamily="34" charset="0"/>
            </a:endParaRPr>
          </a:p>
        </p:txBody>
      </p:sp>
    </p:spTree>
    <p:extLst>
      <p:ext uri="{BB962C8B-B14F-4D97-AF65-F5344CB8AC3E}">
        <p14:creationId xmlns:p14="http://schemas.microsoft.com/office/powerpoint/2010/main" val="1256340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p:cNvSpPr>
            <a:spLocks noGrp="1"/>
          </p:cNvSpPr>
          <p:nvPr>
            <p:ph idx="1"/>
          </p:nvPr>
        </p:nvSpPr>
        <p:spPr/>
        <p:txBody>
          <a:bodyPr/>
          <a:lstStyle/>
          <a:p>
            <a:r>
              <a:rPr lang="en-US" dirty="0" smtClean="0"/>
              <a:t>Descriptive statistics</a:t>
            </a:r>
          </a:p>
          <a:p>
            <a:r>
              <a:rPr lang="en-US" dirty="0" smtClean="0"/>
              <a:t>Graphical plots</a:t>
            </a:r>
          </a:p>
        </p:txBody>
      </p:sp>
      <p:sp>
        <p:nvSpPr>
          <p:cNvPr id="2" name="Title 1"/>
          <p:cNvSpPr>
            <a:spLocks noGrp="1"/>
          </p:cNvSpPr>
          <p:nvPr>
            <p:ph type="title"/>
          </p:nvPr>
        </p:nvSpPr>
        <p:spPr/>
        <p:txBody>
          <a:bodyPr/>
          <a:lstStyle/>
          <a:p>
            <a:r>
              <a:rPr lang="en-US" dirty="0" err="1" smtClean="0"/>
              <a:t>Rcmdr</a:t>
            </a:r>
            <a:r>
              <a:rPr lang="en-US" dirty="0" smtClean="0"/>
              <a:t> intro</a:t>
            </a:r>
            <a:endParaRPr lang="en-US" dirty="0"/>
          </a:p>
        </p:txBody>
      </p:sp>
    </p:spTree>
    <p:extLst>
      <p:ext uri="{BB962C8B-B14F-4D97-AF65-F5344CB8AC3E}">
        <p14:creationId xmlns:p14="http://schemas.microsoft.com/office/powerpoint/2010/main" val="927567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Load </a:t>
            </a:r>
            <a:r>
              <a:rPr lang="en-US" dirty="0" err="1" smtClean="0"/>
              <a:t>Rcmdr</a:t>
            </a:r>
            <a:r>
              <a:rPr lang="en-US" dirty="0" smtClean="0"/>
              <a:t> from R</a:t>
            </a:r>
            <a:endParaRPr lang="en-US" dirty="0"/>
          </a:p>
        </p:txBody>
      </p:sp>
      <p:sp>
        <p:nvSpPr>
          <p:cNvPr id="25" name="Content Placeholder 24"/>
          <p:cNvSpPr>
            <a:spLocks noGrp="1"/>
          </p:cNvSpPr>
          <p:nvPr>
            <p:ph idx="1"/>
          </p:nvPr>
        </p:nvSpPr>
        <p:spPr/>
        <p:txBody>
          <a:bodyPr/>
          <a:lstStyle/>
          <a:p>
            <a:endParaRPr lang="en-US" dirty="0"/>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667" r="46163" b="73086"/>
          <a:stretch/>
        </p:blipFill>
        <p:spPr bwMode="auto">
          <a:xfrm>
            <a:off x="228600" y="1569950"/>
            <a:ext cx="3200400" cy="233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2209800"/>
            <a:ext cx="1127083" cy="4434095"/>
          </a:xfrm>
          <a:prstGeom prst="rect">
            <a:avLst/>
          </a:prstGeom>
        </p:spPr>
      </p:pic>
      <p:cxnSp>
        <p:nvCxnSpPr>
          <p:cNvPr id="6" name="Straight Arrow Connector 5"/>
          <p:cNvCxnSpPr/>
          <p:nvPr/>
        </p:nvCxnSpPr>
        <p:spPr>
          <a:xfrm>
            <a:off x="3429000" y="1614280"/>
            <a:ext cx="3733800" cy="3338720"/>
          </a:xfrm>
          <a:prstGeom prst="straightConnector1">
            <a:avLst/>
          </a:prstGeom>
          <a:noFill/>
          <a:ln w="31750" cap="flat" cmpd="sng" algn="ctr">
            <a:solidFill>
              <a:srgbClr val="FFFF00"/>
            </a:solidFill>
            <a:prstDash val="solid"/>
            <a:tailEnd type="arrow"/>
          </a:ln>
          <a:effectLst/>
        </p:spPr>
      </p:cxnSp>
      <p:sp>
        <p:nvSpPr>
          <p:cNvPr id="7" name="TextBox 6"/>
          <p:cNvSpPr txBox="1"/>
          <p:nvPr/>
        </p:nvSpPr>
        <p:spPr>
          <a:xfrm>
            <a:off x="85725" y="4166375"/>
            <a:ext cx="6415924" cy="2308324"/>
          </a:xfrm>
          <a:prstGeom prst="rect">
            <a:avLst/>
          </a:prstGeom>
          <a:noFill/>
        </p:spPr>
        <p:txBody>
          <a:bodyPr wrap="none" rtlCol="0">
            <a:spAutoFit/>
          </a:bodyPr>
          <a:lstStyle/>
          <a:p>
            <a:pPr marL="342900" marR="0" lvl="0" indent="-342900" defTabSz="914400" eaLnBrk="1" fontAlgn="auto" latinLnBrk="0" hangingPunct="1">
              <a:lnSpc>
                <a:spcPct val="100000"/>
              </a:lnSpc>
              <a:spcBef>
                <a:spcPts val="0"/>
              </a:spcBef>
              <a:spcAft>
                <a:spcPts val="0"/>
              </a:spcAft>
              <a:buClrTx/>
              <a:buSzTx/>
              <a:buFontTx/>
              <a:buAutoNum type="arabicParenR"/>
              <a:tabLst/>
              <a:defRPr/>
            </a:pPr>
            <a:r>
              <a:rPr kumimoji="0" lang="en-US" sz="2400" b="1" i="0" u="none" strike="noStrike" kern="0" cap="none" spc="0" normalizeH="0" baseline="0" noProof="0" dirty="0" smtClean="0">
                <a:ln>
                  <a:noFill/>
                </a:ln>
                <a:solidFill>
                  <a:prstClr val="white"/>
                </a:solidFill>
                <a:effectLst/>
                <a:uLnTx/>
                <a:uFillTx/>
              </a:rPr>
              <a:t>Select packages on the R tool bars 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prstClr val="white"/>
                </a:solidFill>
                <a:effectLst/>
                <a:uLnTx/>
                <a:uFillTx/>
              </a:rPr>
              <a:t>choose Load package.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prstClr val="white"/>
                </a:solidFill>
                <a:effectLst/>
                <a:uLnTx/>
                <a:uFillTx/>
              </a:rPr>
              <a:t>2) Scroll To </a:t>
            </a:r>
            <a:r>
              <a:rPr kumimoji="0" lang="en-US" sz="2400" b="1" i="0" u="none" strike="noStrike" kern="0" cap="none" spc="0" normalizeH="0" baseline="0" noProof="0" dirty="0" err="1" smtClean="0">
                <a:ln>
                  <a:noFill/>
                </a:ln>
                <a:solidFill>
                  <a:prstClr val="white"/>
                </a:solidFill>
                <a:effectLst/>
                <a:uLnTx/>
                <a:uFillTx/>
              </a:rPr>
              <a:t>Rcmdr</a:t>
            </a:r>
            <a:r>
              <a:rPr kumimoji="0" lang="en-US" sz="2400" b="1" i="0" u="none" strike="noStrike" kern="0" cap="none" spc="0" normalizeH="0" baseline="0" noProof="0" dirty="0" smtClean="0">
                <a:ln>
                  <a:noFill/>
                </a:ln>
                <a:solidFill>
                  <a:prstClr val="white"/>
                </a:solidFill>
                <a:effectLst/>
                <a:uLnTx/>
                <a:uFillTx/>
              </a:rPr>
              <a:t> select and hit OK</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prstClr val="white"/>
                </a:solidFill>
                <a:effectLst/>
                <a:uLnTx/>
                <a:uFillTx/>
              </a:rPr>
              <a:t>3) </a:t>
            </a:r>
            <a:r>
              <a:rPr kumimoji="0" lang="en-US" sz="2400" b="1" i="1" u="none" strike="noStrike" kern="0" cap="none" spc="0" normalizeH="0" baseline="0" noProof="0" dirty="0" smtClean="0">
                <a:ln>
                  <a:noFill/>
                </a:ln>
                <a:solidFill>
                  <a:srgbClr val="FFFF00"/>
                </a:solidFill>
                <a:effectLst/>
                <a:uLnTx/>
                <a:uFillTx/>
              </a:rPr>
              <a:t>If </a:t>
            </a:r>
            <a:r>
              <a:rPr kumimoji="0" lang="en-US" sz="2400" b="1" i="1" u="none" strike="noStrike" kern="0" cap="none" spc="0" normalizeH="0" baseline="0" noProof="0" dirty="0" err="1" smtClean="0">
                <a:ln>
                  <a:noFill/>
                </a:ln>
                <a:solidFill>
                  <a:srgbClr val="FFFF00"/>
                </a:solidFill>
                <a:effectLst/>
                <a:uLnTx/>
                <a:uFillTx/>
              </a:rPr>
              <a:t>Rcmdr</a:t>
            </a:r>
            <a:r>
              <a:rPr kumimoji="0" lang="en-US" sz="2400" b="1" i="1" u="none" strike="noStrike" kern="0" cap="none" spc="0" normalizeH="0" baseline="0" noProof="0" dirty="0" smtClean="0">
                <a:ln>
                  <a:noFill/>
                </a:ln>
                <a:solidFill>
                  <a:srgbClr val="FFFF00"/>
                </a:solidFill>
                <a:effectLst/>
                <a:uLnTx/>
                <a:uFillTx/>
              </a:rPr>
              <a:t> is not an option please see next slide </a:t>
            </a:r>
          </a:p>
        </p:txBody>
      </p:sp>
    </p:spTree>
    <p:extLst>
      <p:ext uri="{BB962C8B-B14F-4D97-AF65-F5344CB8AC3E}">
        <p14:creationId xmlns:p14="http://schemas.microsoft.com/office/powerpoint/2010/main" val="26398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Install packages in R</a:t>
            </a:r>
            <a:endParaRPr lang="en-US" dirty="0"/>
          </a:p>
        </p:txBody>
      </p:sp>
      <p:sp>
        <p:nvSpPr>
          <p:cNvPr id="25" name="Content Placeholder 24"/>
          <p:cNvSpPr>
            <a:spLocks noGrp="1"/>
          </p:cNvSpPr>
          <p:nvPr>
            <p:ph idx="1"/>
          </p:nvPr>
        </p:nvSpPr>
        <p:spPr/>
        <p:txBody>
          <a:bodyPr/>
          <a:lstStyle/>
          <a:p>
            <a:endParaRPr lang="en-US" dirty="0"/>
          </a:p>
        </p:txBody>
      </p:sp>
      <p:pic>
        <p:nvPicPr>
          <p:cNvPr id="4"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460" r="44445" b="66375"/>
          <a:stretch/>
        </p:blipFill>
        <p:spPr bwMode="auto">
          <a:xfrm>
            <a:off x="533400" y="1360354"/>
            <a:ext cx="3142441" cy="2468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1219200"/>
            <a:ext cx="1344706" cy="4572001"/>
          </a:xfrm>
          <a:prstGeom prst="rect">
            <a:avLst/>
          </a:prstGeom>
        </p:spPr>
      </p:pic>
      <p:cxnSp>
        <p:nvCxnSpPr>
          <p:cNvPr id="6" name="Straight Arrow Connector 5"/>
          <p:cNvCxnSpPr/>
          <p:nvPr/>
        </p:nvCxnSpPr>
        <p:spPr>
          <a:xfrm>
            <a:off x="2590800" y="2133600"/>
            <a:ext cx="2590800" cy="3276600"/>
          </a:xfrm>
          <a:prstGeom prst="straightConnector1">
            <a:avLst/>
          </a:prstGeom>
          <a:noFill/>
          <a:ln w="31750" cap="flat" cmpd="sng" algn="ctr">
            <a:solidFill>
              <a:srgbClr val="FFFF00"/>
            </a:solidFill>
            <a:prstDash val="solid"/>
            <a:tailEnd type="arrow"/>
          </a:ln>
          <a:effectLst/>
        </p:spPr>
      </p:cxn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91400" y="1600199"/>
            <a:ext cx="1291019" cy="5021893"/>
          </a:xfrm>
          <a:prstGeom prst="rect">
            <a:avLst/>
          </a:prstGeom>
        </p:spPr>
      </p:pic>
      <p:sp>
        <p:nvSpPr>
          <p:cNvPr id="8" name="TextBox 7"/>
          <p:cNvSpPr txBox="1"/>
          <p:nvPr/>
        </p:nvSpPr>
        <p:spPr>
          <a:xfrm>
            <a:off x="533400" y="4294823"/>
            <a:ext cx="3754200" cy="2031325"/>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Tx/>
              <a:buAutoNum type="arabicParenR"/>
              <a:tabLst/>
              <a:defRPr/>
            </a:pPr>
            <a:r>
              <a:rPr kumimoji="0" lang="en-US" b="1" i="0" u="none" strike="noStrike" kern="0" cap="none" spc="0" normalizeH="0" baseline="0" noProof="0" dirty="0" smtClean="0">
                <a:ln>
                  <a:noFill/>
                </a:ln>
                <a:solidFill>
                  <a:prstClr val="white"/>
                </a:solidFill>
                <a:effectLst/>
                <a:uLnTx/>
                <a:uFillTx/>
              </a:rPr>
              <a:t>Scroll to a mirror Repository I </a:t>
            </a:r>
          </a:p>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prstClr val="white"/>
                </a:solidFill>
                <a:effectLst/>
                <a:uLnTx/>
                <a:uFillTx/>
              </a:rPr>
              <a:t>usually use CA1 then select OK</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prstClr val="white"/>
                </a:solidFill>
                <a:effectLst/>
                <a:uLnTx/>
                <a:uFillTx/>
              </a:rPr>
              <a:t>2) Packages window will open: Scroll</a:t>
            </a:r>
          </a:p>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prstClr val="white"/>
                </a:solidFill>
                <a:effectLst/>
                <a:uLnTx/>
                <a:uFillTx/>
              </a:rPr>
              <a:t>to and select </a:t>
            </a:r>
            <a:r>
              <a:rPr kumimoji="0" lang="en-US" b="1" i="0" u="none" strike="noStrike" kern="0" cap="none" spc="0" normalizeH="0" baseline="0" noProof="0" dirty="0" err="1" smtClean="0">
                <a:ln>
                  <a:noFill/>
                </a:ln>
                <a:solidFill>
                  <a:prstClr val="white"/>
                </a:solidFill>
                <a:effectLst/>
                <a:uLnTx/>
                <a:uFillTx/>
              </a:rPr>
              <a:t>Rcmdr</a:t>
            </a:r>
            <a:r>
              <a:rPr kumimoji="0" lang="en-US" b="1" i="0" u="none" strike="noStrike" kern="0" cap="none" spc="0" normalizeH="0" baseline="0" noProof="0" dirty="0" smtClean="0">
                <a:ln>
                  <a:noFill/>
                </a:ln>
                <a:solidFill>
                  <a:prstClr val="white"/>
                </a:solidFill>
                <a:effectLst/>
                <a:uLnTx/>
                <a:uFillTx/>
              </a:rPr>
              <a:t> and select OK</a:t>
            </a:r>
          </a:p>
          <a:p>
            <a:pPr marL="0" marR="0" lvl="0" indent="0" defTabSz="914400" eaLnBrk="1" fontAlgn="auto" latinLnBrk="0" hangingPunct="1">
              <a:lnSpc>
                <a:spcPct val="100000"/>
              </a:lnSpc>
              <a:spcBef>
                <a:spcPts val="0"/>
              </a:spcBef>
              <a:spcAft>
                <a:spcPts val="0"/>
              </a:spcAft>
              <a:buClrTx/>
              <a:buSzTx/>
              <a:buFontTx/>
              <a:buNone/>
              <a:tabLst/>
              <a:defRPr/>
            </a:pPr>
            <a:endParaRPr lang="en-US" b="1" kern="0" dirty="0">
              <a:solidFill>
                <a:prstClr val="white"/>
              </a:solidFil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prstClr val="white"/>
                </a:solidFill>
                <a:effectLst/>
                <a:uLnTx/>
                <a:uFillTx/>
              </a:rPr>
              <a:t>3) Load </a:t>
            </a:r>
            <a:r>
              <a:rPr kumimoji="0" lang="en-US" b="1" i="0" u="none" strike="noStrike" kern="0" cap="none" spc="0" normalizeH="0" baseline="0" noProof="0" dirty="0" err="1" smtClean="0">
                <a:ln>
                  <a:noFill/>
                </a:ln>
                <a:solidFill>
                  <a:prstClr val="white"/>
                </a:solidFill>
                <a:effectLst/>
                <a:uLnTx/>
                <a:uFillTx/>
              </a:rPr>
              <a:t>Rcmdr</a:t>
            </a:r>
            <a:r>
              <a:rPr kumimoji="0" lang="en-US" b="1" i="0" u="none" strike="noStrike" kern="0" cap="none" spc="0" normalizeH="0" baseline="0" noProof="0" dirty="0" smtClean="0">
                <a:ln>
                  <a:noFill/>
                </a:ln>
                <a:solidFill>
                  <a:prstClr val="white"/>
                </a:solidFill>
                <a:effectLst/>
                <a:uLnTx/>
                <a:uFillTx/>
              </a:rPr>
              <a:t> package as in slide 5</a:t>
            </a:r>
          </a:p>
        </p:txBody>
      </p:sp>
      <p:cxnSp>
        <p:nvCxnSpPr>
          <p:cNvPr id="9" name="Straight Arrow Connector 8"/>
          <p:cNvCxnSpPr/>
          <p:nvPr/>
        </p:nvCxnSpPr>
        <p:spPr>
          <a:xfrm>
            <a:off x="4039644" y="5638800"/>
            <a:ext cx="3351756" cy="304801"/>
          </a:xfrm>
          <a:prstGeom prst="straightConnector1">
            <a:avLst/>
          </a:prstGeom>
          <a:noFill/>
          <a:ln w="31750" cap="flat" cmpd="sng" algn="ctr">
            <a:solidFill>
              <a:srgbClr val="FFFF00"/>
            </a:solidFill>
            <a:prstDash val="solid"/>
            <a:tailEnd type="arrow"/>
          </a:ln>
          <a:effectLst/>
        </p:spPr>
      </p:cxnSp>
    </p:spTree>
    <p:extLst>
      <p:ext uri="{BB962C8B-B14F-4D97-AF65-F5344CB8AC3E}">
        <p14:creationId xmlns:p14="http://schemas.microsoft.com/office/powerpoint/2010/main" val="3976376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457200" y="0"/>
            <a:ext cx="8229600" cy="914400"/>
          </a:xfrm>
        </p:spPr>
        <p:txBody>
          <a:bodyPr/>
          <a:lstStyle/>
          <a:p>
            <a:r>
              <a:rPr lang="en-US" dirty="0" smtClean="0"/>
              <a:t>Possible messages</a:t>
            </a:r>
            <a:endParaRPr lang="en-US" dirty="0"/>
          </a:p>
        </p:txBody>
      </p:sp>
      <p:sp>
        <p:nvSpPr>
          <p:cNvPr id="25" name="Content Placeholder 24"/>
          <p:cNvSpPr>
            <a:spLocks noGrp="1"/>
          </p:cNvSpPr>
          <p:nvPr>
            <p:ph idx="1"/>
          </p:nvPr>
        </p:nvSpPr>
        <p:spPr>
          <a:xfrm>
            <a:off x="381000" y="838200"/>
            <a:ext cx="8229600" cy="5120640"/>
          </a:xfrm>
        </p:spPr>
        <p:txBody>
          <a:bodyPr/>
          <a:lstStyle/>
          <a:p>
            <a:r>
              <a:rPr lang="en-US" b="1" dirty="0"/>
              <a:t>After the first time you load Package you will likely get an error </a:t>
            </a:r>
            <a:r>
              <a:rPr lang="en-US" b="1" dirty="0" smtClean="0"/>
              <a:t>indicating </a:t>
            </a:r>
            <a:r>
              <a:rPr lang="en-US" b="1" dirty="0"/>
              <a:t>that Some packages are missing: Select </a:t>
            </a:r>
            <a:r>
              <a:rPr lang="en-US" b="1" dirty="0" smtClean="0"/>
              <a:t>OK</a:t>
            </a:r>
          </a:p>
          <a:p>
            <a:endParaRPr lang="en-US" b="1" dirty="0"/>
          </a:p>
          <a:p>
            <a:endParaRPr lang="en-US" b="1" dirty="0" smtClean="0"/>
          </a:p>
          <a:p>
            <a:r>
              <a:rPr lang="en-US" b="1" dirty="0"/>
              <a:t>Another window will Pop-Up by default CRAN should be selected hit OK</a:t>
            </a:r>
          </a:p>
          <a:p>
            <a:endParaRPr lang="en-US" b="1" dirty="0"/>
          </a:p>
          <a:p>
            <a:pPr marL="0" lvl="0" indent="0">
              <a:spcBef>
                <a:spcPts val="0"/>
              </a:spcBef>
              <a:buNone/>
            </a:pPr>
            <a:endParaRPr lang="en-US" sz="2400" b="1" dirty="0">
              <a:solidFill>
                <a:prstClr val="white"/>
              </a:solidFill>
              <a:effectLs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4600" y="1962150"/>
            <a:ext cx="2713927" cy="12192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225" y="4724400"/>
            <a:ext cx="4288486" cy="1752600"/>
          </a:xfrm>
          <a:prstGeom prst="rect">
            <a:avLst/>
          </a:prstGeom>
        </p:spPr>
      </p:pic>
    </p:spTree>
    <p:extLst>
      <p:ext uri="{BB962C8B-B14F-4D97-AF65-F5344CB8AC3E}">
        <p14:creationId xmlns:p14="http://schemas.microsoft.com/office/powerpoint/2010/main" val="970703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Exercise</a:t>
            </a:r>
            <a:endParaRPr lang="en-US" dirty="0"/>
          </a:p>
        </p:txBody>
      </p:sp>
      <p:sp>
        <p:nvSpPr>
          <p:cNvPr id="25" name="Content Placeholder 24"/>
          <p:cNvSpPr>
            <a:spLocks noGrp="1"/>
          </p:cNvSpPr>
          <p:nvPr>
            <p:ph idx="1"/>
          </p:nvPr>
        </p:nvSpPr>
        <p:spPr/>
        <p:txBody>
          <a:bodyPr/>
          <a:lstStyle/>
          <a:p>
            <a:r>
              <a:rPr lang="en-US" dirty="0"/>
              <a:t>The data to be input into R is developed using the Extract Multi Values to Points command in ArcGIS, which is described in the Appendix of this module</a:t>
            </a:r>
            <a:endParaRPr lang="en-US" dirty="0"/>
          </a:p>
        </p:txBody>
      </p:sp>
      <p:pic>
        <p:nvPicPr>
          <p:cNvPr id="7" name="Picture 2"/>
          <p:cNvPicPr>
            <a:picLocks noChangeAspect="1" noChangeArrowheads="1"/>
          </p:cNvPicPr>
          <p:nvPr/>
        </p:nvPicPr>
        <p:blipFill>
          <a:blip r:embed="rId2" cstate="print"/>
          <a:srcRect/>
          <a:stretch>
            <a:fillRect/>
          </a:stretch>
        </p:blipFill>
        <p:spPr bwMode="auto">
          <a:xfrm>
            <a:off x="2209800" y="3657600"/>
            <a:ext cx="4114800" cy="2879642"/>
          </a:xfrm>
          <a:prstGeom prst="rect">
            <a:avLst/>
          </a:prstGeom>
          <a:noFill/>
          <a:ln w="9525">
            <a:noFill/>
            <a:miter lim="800000"/>
            <a:headEnd/>
            <a:tailEnd/>
          </a:ln>
        </p:spPr>
      </p:pic>
      <p:sp>
        <p:nvSpPr>
          <p:cNvPr id="8" name="TextBox 7"/>
          <p:cNvSpPr txBox="1"/>
          <p:nvPr/>
        </p:nvSpPr>
        <p:spPr>
          <a:xfrm>
            <a:off x="2209800" y="3349823"/>
            <a:ext cx="2133600" cy="307777"/>
          </a:xfrm>
          <a:prstGeom prst="rect">
            <a:avLst/>
          </a:prstGeom>
          <a:noFill/>
        </p:spPr>
        <p:txBody>
          <a:bodyPr wrap="square" rtlCol="0">
            <a:spAutoFit/>
          </a:bodyPr>
          <a:lstStyle/>
          <a:p>
            <a:pPr algn="ctr"/>
            <a:r>
              <a:rPr lang="en-US" sz="1400" dirty="0" smtClean="0">
                <a:solidFill>
                  <a:schemeClr val="bg1"/>
                </a:solidFill>
              </a:rPr>
              <a:t>Dependent </a:t>
            </a:r>
            <a:endParaRPr lang="en-US" sz="1400" dirty="0">
              <a:solidFill>
                <a:schemeClr val="bg1"/>
              </a:solidFill>
            </a:endParaRPr>
          </a:p>
        </p:txBody>
      </p:sp>
      <p:sp>
        <p:nvSpPr>
          <p:cNvPr id="9" name="TextBox 8"/>
          <p:cNvSpPr txBox="1"/>
          <p:nvPr/>
        </p:nvSpPr>
        <p:spPr>
          <a:xfrm>
            <a:off x="4038600" y="3348334"/>
            <a:ext cx="2133600" cy="307777"/>
          </a:xfrm>
          <a:prstGeom prst="rect">
            <a:avLst/>
          </a:prstGeom>
          <a:noFill/>
        </p:spPr>
        <p:txBody>
          <a:bodyPr wrap="square" rtlCol="0">
            <a:spAutoFit/>
          </a:bodyPr>
          <a:lstStyle/>
          <a:p>
            <a:pPr algn="ctr"/>
            <a:r>
              <a:rPr lang="en-US" sz="1400" dirty="0" smtClean="0">
                <a:solidFill>
                  <a:schemeClr val="bg1"/>
                </a:solidFill>
              </a:rPr>
              <a:t>Independent </a:t>
            </a:r>
            <a:endParaRPr lang="en-US" sz="1400" dirty="0">
              <a:solidFill>
                <a:schemeClr val="bg1"/>
              </a:solidFill>
            </a:endParaRPr>
          </a:p>
        </p:txBody>
      </p:sp>
    </p:spTree>
    <p:extLst>
      <p:ext uri="{BB962C8B-B14F-4D97-AF65-F5344CB8AC3E}">
        <p14:creationId xmlns:p14="http://schemas.microsoft.com/office/powerpoint/2010/main" val="2476256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fontScale="90000"/>
          </a:bodyPr>
          <a:lstStyle/>
          <a:p>
            <a:r>
              <a:rPr lang="en-US" dirty="0" smtClean="0"/>
              <a:t>Load </a:t>
            </a:r>
            <a:r>
              <a:rPr lang="en-US" dirty="0"/>
              <a:t>Data into </a:t>
            </a:r>
            <a:r>
              <a:rPr lang="en-US" dirty="0" err="1"/>
              <a:t>RCmdr</a:t>
            </a:r>
            <a:r>
              <a:rPr lang="en-US" dirty="0"/>
              <a:t/>
            </a:r>
            <a:br>
              <a:rPr lang="en-US" dirty="0"/>
            </a:br>
            <a:endParaRPr lang="en-US" dirty="0"/>
          </a:p>
        </p:txBody>
      </p:sp>
      <p:sp>
        <p:nvSpPr>
          <p:cNvPr id="25" name="Content Placeholder 24"/>
          <p:cNvSpPr>
            <a:spLocks noGrp="1"/>
          </p:cNvSpPr>
          <p:nvPr>
            <p:ph idx="1"/>
          </p:nvPr>
        </p:nvSpPr>
        <p:spPr/>
        <p:txBody>
          <a:bodyPr/>
          <a:lstStyle/>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52400" y="838200"/>
            <a:ext cx="5638800" cy="2545235"/>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5867400" y="3020544"/>
            <a:ext cx="3114675" cy="3675805"/>
          </a:xfrm>
          <a:prstGeom prst="rect">
            <a:avLst/>
          </a:prstGeom>
          <a:noFill/>
          <a:ln w="9525">
            <a:noFill/>
            <a:miter lim="800000"/>
            <a:headEnd/>
            <a:tailEnd/>
          </a:ln>
        </p:spPr>
      </p:pic>
      <p:sp>
        <p:nvSpPr>
          <p:cNvPr id="6" name="TextBox 5"/>
          <p:cNvSpPr txBox="1"/>
          <p:nvPr/>
        </p:nvSpPr>
        <p:spPr>
          <a:xfrm>
            <a:off x="1676400" y="3962400"/>
            <a:ext cx="3403945" cy="923330"/>
          </a:xfrm>
          <a:prstGeom prst="rect">
            <a:avLst/>
          </a:prstGeom>
          <a:noFill/>
        </p:spPr>
        <p:txBody>
          <a:bodyPr wrap="none" rtlCol="0">
            <a:spAutoFit/>
          </a:bodyPr>
          <a:lstStyle/>
          <a:p>
            <a:r>
              <a:rPr lang="en-US" dirty="0" smtClean="0"/>
              <a:t>Check Commas for Field Separator</a:t>
            </a:r>
          </a:p>
          <a:p>
            <a:endParaRPr lang="en-US" dirty="0" smtClean="0"/>
          </a:p>
          <a:p>
            <a:r>
              <a:rPr lang="en-US" dirty="0" smtClean="0"/>
              <a:t>Then click OK</a:t>
            </a:r>
            <a:endParaRPr lang="en-US" dirty="0"/>
          </a:p>
        </p:txBody>
      </p:sp>
      <p:cxnSp>
        <p:nvCxnSpPr>
          <p:cNvPr id="7" name="Straight Arrow Connector 6"/>
          <p:cNvCxnSpPr/>
          <p:nvPr/>
        </p:nvCxnSpPr>
        <p:spPr>
          <a:xfrm>
            <a:off x="5029200" y="4267200"/>
            <a:ext cx="914400" cy="8382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048000" y="4800600"/>
            <a:ext cx="2895600" cy="16002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593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4745</TotalTime>
  <Words>1118</Words>
  <Application>Microsoft Office PowerPoint</Application>
  <PresentationFormat>On-screen Show (4:3)</PresentationFormat>
  <Paragraphs>191</Paragraphs>
  <Slides>34</Slides>
  <Notes>3</Notes>
  <HiddenSlides>0</HiddenSlides>
  <MMClips>0</MMClips>
  <ScaleCrop>false</ScaleCrop>
  <HeadingPairs>
    <vt:vector size="4" baseType="variant">
      <vt:variant>
        <vt:lpstr>Theme</vt:lpstr>
      </vt:variant>
      <vt:variant>
        <vt:i4>4</vt:i4>
      </vt:variant>
      <vt:variant>
        <vt:lpstr>Slide Titles</vt:lpstr>
      </vt:variant>
      <vt:variant>
        <vt:i4>34</vt:i4>
      </vt:variant>
    </vt:vector>
  </HeadingPairs>
  <TitlesOfParts>
    <vt:vector size="38" baseType="lpstr">
      <vt:lpstr>1_Office Theme</vt:lpstr>
      <vt:lpstr>Office Theme</vt:lpstr>
      <vt:lpstr>2_Office Theme</vt:lpstr>
      <vt:lpstr>3_Office Theme</vt:lpstr>
      <vt:lpstr>A brief intro to Rcmdr </vt:lpstr>
      <vt:lpstr>Have field acquired information  and associated covariates</vt:lpstr>
      <vt:lpstr>Study area</vt:lpstr>
      <vt:lpstr>Rcmdr intro</vt:lpstr>
      <vt:lpstr>Load Rcmdr from R</vt:lpstr>
      <vt:lpstr>Install packages in R</vt:lpstr>
      <vt:lpstr>Possible messages</vt:lpstr>
      <vt:lpstr>Exercise</vt:lpstr>
      <vt:lpstr>Load Data into RCmdr </vt:lpstr>
      <vt:lpstr>Load Data into RCmdr </vt:lpstr>
      <vt:lpstr>The Dataset is active in Rcmdr  </vt:lpstr>
      <vt:lpstr>Manage data</vt:lpstr>
      <vt:lpstr>Graphical exploration</vt:lpstr>
      <vt:lpstr>Boxplots</vt:lpstr>
      <vt:lpstr>The plot is in the Rgui window</vt:lpstr>
      <vt:lpstr>Descriptive statistics</vt:lpstr>
      <vt:lpstr>Appendix</vt:lpstr>
      <vt:lpstr> Exploring data  Exercise</vt:lpstr>
      <vt:lpstr> Exploring data   Exercise</vt:lpstr>
      <vt:lpstr> Exploring data   Exercise</vt:lpstr>
      <vt:lpstr>PowerPoint Presentation</vt:lpstr>
      <vt:lpstr>PowerPoint Presentation</vt:lpstr>
      <vt:lpstr>PowerPoint Presentation</vt:lpstr>
      <vt:lpstr>PowerPoint Presentation</vt:lpstr>
      <vt:lpstr>PowerPoint Presentation</vt:lpstr>
      <vt:lpstr>2. Using ArcMap Drawing Tool to Extract        Data from polygons  </vt:lpstr>
      <vt:lpstr>2. Using ArcMap Drawing Tool to Extract        Data from polygons  </vt:lpstr>
      <vt:lpstr>Convert graphic to feature</vt:lpstr>
      <vt:lpstr>PowerPoint Presentation</vt:lpstr>
      <vt:lpstr>PowerPoint Presentation</vt:lpstr>
      <vt:lpstr>PowerPoint Presentation</vt:lpstr>
      <vt:lpstr>PowerPoint Presentation</vt:lpstr>
      <vt:lpstr>PowerPoint Presentation</vt:lpstr>
      <vt:lpstr>PowerPoint Presentation</vt:lpstr>
    </vt:vector>
  </TitlesOfParts>
  <Company>USDA OCIO-ITS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robert.a.brown</dc:creator>
  <cp:lastModifiedBy>tom.davello</cp:lastModifiedBy>
  <cp:revision>314</cp:revision>
  <cp:lastPrinted>2013-02-02T18:33:49Z</cp:lastPrinted>
  <dcterms:created xsi:type="dcterms:W3CDTF">2011-12-12T23:28:34Z</dcterms:created>
  <dcterms:modified xsi:type="dcterms:W3CDTF">2014-07-25T16:28:24Z</dcterms:modified>
</cp:coreProperties>
</file>