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4"/>
    <p:sldMasterId id="2147483935" r:id="rId5"/>
    <p:sldMasterId id="2147483947" r:id="rId6"/>
    <p:sldMasterId id="2147483959" r:id="rId7"/>
    <p:sldMasterId id="2147483971" r:id="rId8"/>
    <p:sldMasterId id="2147483983" r:id="rId9"/>
    <p:sldMasterId id="2147483995" r:id="rId10"/>
    <p:sldMasterId id="2147484007" r:id="rId11"/>
    <p:sldMasterId id="2147484019" r:id="rId12"/>
    <p:sldMasterId id="2147484031" r:id="rId13"/>
    <p:sldMasterId id="2147484043" r:id="rId14"/>
    <p:sldMasterId id="2147484055" r:id="rId15"/>
    <p:sldMasterId id="2147484067" r:id="rId16"/>
    <p:sldMasterId id="2147484079" r:id="rId17"/>
    <p:sldMasterId id="2147484091" r:id="rId18"/>
    <p:sldMasterId id="2147484103" r:id="rId19"/>
    <p:sldMasterId id="2147484115" r:id="rId20"/>
    <p:sldMasterId id="2147484127" r:id="rId21"/>
    <p:sldMasterId id="2147484139" r:id="rId22"/>
  </p:sldMasterIdLst>
  <p:notesMasterIdLst>
    <p:notesMasterId r:id="rId45"/>
  </p:notesMasterIdLst>
  <p:handoutMasterIdLst>
    <p:handoutMasterId r:id="rId46"/>
  </p:handoutMasterIdLst>
  <p:sldIdLst>
    <p:sldId id="343" r:id="rId23"/>
    <p:sldId id="344" r:id="rId24"/>
    <p:sldId id="346" r:id="rId25"/>
    <p:sldId id="347" r:id="rId26"/>
    <p:sldId id="345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4" r:id="rId43"/>
    <p:sldId id="363" r:id="rId4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FF"/>
    <a:srgbClr val="A4BCFE"/>
    <a:srgbClr val="2747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9" autoAdjust="0"/>
    <p:restoredTop sz="86825" autoAdjust="0"/>
  </p:normalViewPr>
  <p:slideViewPr>
    <p:cSldViewPr snapToGrid="0">
      <p:cViewPr>
        <p:scale>
          <a:sx n="90" d="100"/>
          <a:sy n="90" d="100"/>
        </p:scale>
        <p:origin x="-1530" y="-9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2982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7.xml"/><Relationship Id="rId41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0244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r>
              <a:rPr lang="en-US" dirty="0" smtClean="0"/>
              <a:t>Introduction to Digital Soil Mapping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1704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r>
              <a:rPr lang="en-US" dirty="0"/>
              <a:t>4.0 Project Management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090BA355-2477-4148-832F-1862B29FED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r>
              <a:rPr lang="en-US" dirty="0"/>
              <a:t>Remote Sensing for Soil Survey Applications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r>
              <a:rPr lang="en-US" dirty="0"/>
              <a:t>4.0 Project Management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6CEF8D11-160F-44FC-92CC-BE9531EA49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505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47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3775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7416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7627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8137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2960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2856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531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8224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0725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3191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1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6324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8291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7416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7627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8137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2960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2856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5310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8224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0725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3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27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1780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829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1779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5278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1437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4584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7847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9176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6079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5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36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5476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8507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1160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1779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5278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1437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4584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7847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9176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60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9744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5323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5476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8507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1160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1779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5278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1437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4584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7847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91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2414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6079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5323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5476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8507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1160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1779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5278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1437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4584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78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244785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9176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6079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5323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5476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8507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1160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1779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52787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14374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45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91670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7847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9176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6079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5323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5476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8507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1160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17798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5278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14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55929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4584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78477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9176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60793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5323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5476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8507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1160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1779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52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9658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14374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4584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78477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9176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6079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53239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54766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8507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11600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4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544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32398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844252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1086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6158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154573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40685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2211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56567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7925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681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04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37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80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21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668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516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0826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952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803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5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8958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499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5215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257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128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21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668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516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0826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8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4270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516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499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521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257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128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741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762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81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296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2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23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531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822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072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319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178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829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741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762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813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2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067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285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531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8224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0725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319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178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8291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7416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762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8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9362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296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2856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531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8224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072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3191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178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829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7416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7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9876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813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2960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285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5310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822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0725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3191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1780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8291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7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7492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7627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8137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2960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2856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5310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8224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072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3191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178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8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7/25/2014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47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7/25/2014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23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7/25/2014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23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7/25/2014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694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7/25/2014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694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7/25/2014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694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7/25/2014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694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7/25/2014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694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7/25/2014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694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7/25/2014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694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7/25/2014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3416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7/25/2014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6670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7/25/2014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94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7/25/2014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94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7/25/2014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23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7/25/2014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23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7/25/2014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23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7/25/2014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23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7/25/2014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23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7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sref.com/HTML/index.html" TargetMode="External"/><Relationship Id="rId1" Type="http://schemas.openxmlformats.org/officeDocument/2006/relationships/slideLayout" Target="../slideLayouts/slideLayout18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data analysis with ArcGIS</a:t>
            </a:r>
            <a:endParaRPr lang="en-US" dirty="0"/>
          </a:p>
        </p:txBody>
      </p:sp>
      <p:sp>
        <p:nvSpPr>
          <p:cNvPr id="24" name="Subtitle 2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93404" y="0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93405" y="772632"/>
            <a:ext cx="8229600" cy="5120640"/>
          </a:xfrm>
        </p:spPr>
        <p:txBody>
          <a:bodyPr/>
          <a:lstStyle/>
          <a:p>
            <a:r>
              <a:rPr lang="en-US" dirty="0"/>
              <a:t>View the histograms for each layer and fill in the table </a:t>
            </a:r>
            <a:r>
              <a:rPr lang="en-US" dirty="0" smtClean="0"/>
              <a:t>below using </a:t>
            </a:r>
            <a:r>
              <a:rPr lang="en-US" dirty="0"/>
              <a:t>the associated legend: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55311"/>
              </p:ext>
            </p:extLst>
          </p:nvPr>
        </p:nvGraphicFramePr>
        <p:xfrm>
          <a:off x="771523" y="3028949"/>
          <a:ext cx="4593432" cy="21678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1144"/>
                <a:gridCol w="1531144"/>
                <a:gridCol w="1531144"/>
              </a:tblGrid>
              <a:tr h="653479">
                <a:tc>
                  <a:txBody>
                    <a:bodyPr/>
                    <a:lstStyle/>
                    <a:p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Kurtosis</a:t>
                      </a:r>
                    </a:p>
                    <a:p>
                      <a:r>
                        <a:rPr lang="en-US" dirty="0" smtClean="0"/>
                        <a:t>(Shape)</a:t>
                      </a:r>
                      <a:endParaRPr lang="en-US" dirty="0"/>
                    </a:p>
                  </a:txBody>
                  <a:tcPr/>
                </a:tc>
              </a:tr>
              <a:tr h="3786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603">
                <a:tc>
                  <a:txBody>
                    <a:bodyPr/>
                    <a:lstStyle/>
                    <a:p>
                      <a:r>
                        <a:rPr lang="en-US" dirty="0" smtClean="0"/>
                        <a:t>slope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6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6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3057525"/>
            <a:ext cx="27879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 smtClean="0"/>
              <a:t>Distribution</a:t>
            </a:r>
          </a:p>
          <a:p>
            <a:r>
              <a:rPr lang="en-US" sz="1800" dirty="0" smtClean="0"/>
              <a:t>Normal (or close enough)</a:t>
            </a:r>
          </a:p>
          <a:p>
            <a:r>
              <a:rPr lang="en-US" sz="1800" dirty="0" smtClean="0"/>
              <a:t>Skew positive</a:t>
            </a:r>
          </a:p>
          <a:p>
            <a:r>
              <a:rPr lang="en-US" sz="1800" dirty="0" smtClean="0"/>
              <a:t>Skew negative</a:t>
            </a:r>
          </a:p>
          <a:p>
            <a:r>
              <a:rPr lang="en-US" sz="1800" dirty="0" smtClean="0"/>
              <a:t>Bi-modal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4772025"/>
            <a:ext cx="2787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 smtClean="0"/>
              <a:t>Kurtosis</a:t>
            </a:r>
          </a:p>
          <a:p>
            <a:r>
              <a:rPr lang="en-US" sz="1800" dirty="0" smtClean="0"/>
              <a:t>Normal (or close enough)</a:t>
            </a:r>
          </a:p>
          <a:p>
            <a:r>
              <a:rPr lang="en-US" sz="1800" dirty="0" smtClean="0"/>
              <a:t>High (i.e. pointy)</a:t>
            </a:r>
          </a:p>
          <a:p>
            <a:r>
              <a:rPr lang="en-US" sz="1800" dirty="0" smtClean="0"/>
              <a:t>Low (i.e. flat)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8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50875" y="0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04037" y="655674"/>
            <a:ext cx="8229600" cy="5120640"/>
          </a:xfrm>
        </p:spPr>
        <p:txBody>
          <a:bodyPr/>
          <a:lstStyle/>
          <a:p>
            <a:r>
              <a:rPr lang="en-US" dirty="0"/>
              <a:t>Explore data through </a:t>
            </a:r>
            <a:r>
              <a:rPr lang="en-US" dirty="0" err="1"/>
              <a:t>symbology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0388" y="1643063"/>
            <a:ext cx="57054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0975" y="1285875"/>
            <a:ext cx="35154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1) Open Layer Properties for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slope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Layer,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Select Classified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then select  2 classes from the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drop-down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2) Hit Classify 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1914525" y="1647825"/>
            <a:ext cx="1200150" cy="847725"/>
          </a:xfrm>
          <a:prstGeom prst="bentConnector3">
            <a:avLst>
              <a:gd name="adj1" fmla="val 88889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7" name="Elbow Connector 6"/>
          <p:cNvCxnSpPr/>
          <p:nvPr/>
        </p:nvCxnSpPr>
        <p:spPr>
          <a:xfrm>
            <a:off x="1485900" y="2105025"/>
            <a:ext cx="6315075" cy="857250"/>
          </a:xfrm>
          <a:prstGeom prst="bentConnector3">
            <a:avLst>
              <a:gd name="adj1" fmla="val 20588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8" name="Elbow Connector 7"/>
          <p:cNvCxnSpPr/>
          <p:nvPr/>
        </p:nvCxnSpPr>
        <p:spPr>
          <a:xfrm>
            <a:off x="1495425" y="2552700"/>
            <a:ext cx="6553200" cy="638175"/>
          </a:xfrm>
          <a:prstGeom prst="bentConnector3">
            <a:avLst>
              <a:gd name="adj1" fmla="val 8285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0" y="4287726"/>
            <a:ext cx="1985963" cy="243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47651" y="4730637"/>
            <a:ext cx="5502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TIP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Create a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hillshade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from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dem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layer and apply a transparency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    to layers as you proceed to help visualize data with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    theme draped over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hillshade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34300" y="4492511"/>
            <a:ext cx="466725" cy="352425"/>
          </a:xfrm>
          <a:prstGeom prst="ellipse">
            <a:avLst/>
          </a:prstGeom>
          <a:noFill/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38750" y="5048250"/>
            <a:ext cx="1381125" cy="1387362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58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82772" y="0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35935" y="762000"/>
            <a:ext cx="8229600" cy="5120640"/>
          </a:xfrm>
        </p:spPr>
        <p:txBody>
          <a:bodyPr/>
          <a:lstStyle/>
          <a:p>
            <a:r>
              <a:rPr lang="en-US" dirty="0"/>
              <a:t>Explore data through </a:t>
            </a:r>
            <a:r>
              <a:rPr lang="en-US" dirty="0" err="1"/>
              <a:t>symbology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4188" y="1976438"/>
            <a:ext cx="5991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619250"/>
            <a:ext cx="29306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3) Open Classification Method and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Select Manual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4) Enter the value “20” 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Break Values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1771650" y="2028825"/>
            <a:ext cx="1438275" cy="43815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7" name="Elbow Connector 6"/>
          <p:cNvCxnSpPr/>
          <p:nvPr/>
        </p:nvCxnSpPr>
        <p:spPr>
          <a:xfrm>
            <a:off x="1657350" y="2657475"/>
            <a:ext cx="6324600" cy="1381125"/>
          </a:xfrm>
          <a:prstGeom prst="bentConnector3">
            <a:avLst>
              <a:gd name="adj1" fmla="val 13554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58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650" y="1390650"/>
            <a:ext cx="8161209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5) Results display a two class map:      &lt;= 20% slopes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			       =&gt; 20% slopes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This is a hard break that soil scientists think to be a threshold for a soil in the area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We can all relate to Slope, but what about something like curvature, with unfamiliar, small values?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How to relate the data values to what is on the ground?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Open Layer Properties for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“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plnc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”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and set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Symbology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to Stretched – Minimum-Maximum, with a ramp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of broad color spread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248150"/>
            <a:ext cx="42481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6858000" y="3600450"/>
            <a:ext cx="838200" cy="590550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00272" y="5705475"/>
            <a:ext cx="2935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How does it look?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Any meaningful breaks?</a:t>
            </a:r>
          </a:p>
        </p:txBody>
      </p:sp>
    </p:spTree>
    <p:extLst>
      <p:ext uri="{BB962C8B-B14F-4D97-AF65-F5344CB8AC3E}">
        <p14:creationId xmlns:p14="http://schemas.microsoft.com/office/powerpoint/2010/main" val="1658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08344" y="0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48480" y="718003"/>
            <a:ext cx="8463516" cy="5244687"/>
          </a:xfrm>
        </p:spPr>
        <p:txBody>
          <a:bodyPr/>
          <a:lstStyle/>
          <a:p>
            <a:r>
              <a:rPr lang="en-US" dirty="0"/>
              <a:t>The Cross-section/Profile tool is a useful visualization tool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2259" y="2389492"/>
            <a:ext cx="2431422" cy="106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14025" y="2253214"/>
            <a:ext cx="2972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Tools-&gt;Extensions-&gt; 3d Analyst</a:t>
            </a:r>
          </a:p>
        </p:txBody>
      </p:sp>
      <p:cxnSp>
        <p:nvCxnSpPr>
          <p:cNvPr id="6" name="Elbow Connector 5"/>
          <p:cNvCxnSpPr>
            <a:stCxn id="5" idx="3"/>
          </p:cNvCxnSpPr>
          <p:nvPr/>
        </p:nvCxnSpPr>
        <p:spPr>
          <a:xfrm>
            <a:off x="3986879" y="2607157"/>
            <a:ext cx="2492280" cy="73319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95049" y="1791549"/>
            <a:ext cx="3291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Turn on 3DAnalyst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0314" y="4055247"/>
            <a:ext cx="3643369" cy="383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87689" y="3522033"/>
            <a:ext cx="3049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Select “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” from 3D Dropdown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26059" y="3875976"/>
            <a:ext cx="1406200" cy="353943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371987" y="4610098"/>
            <a:ext cx="235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Click Interpolate line tool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2143" y="5374442"/>
            <a:ext cx="1377555" cy="145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556284" y="5368997"/>
            <a:ext cx="2294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Draw line along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transect of observations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80238" y="5626347"/>
            <a:ext cx="2860158" cy="489098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3370521" y="4439156"/>
            <a:ext cx="4010399" cy="441188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58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3213" y="1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8830" y="1364401"/>
            <a:ext cx="58293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4158" y="914401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Create profile graph</a:t>
            </a:r>
          </a:p>
        </p:txBody>
      </p:sp>
      <p:cxnSp>
        <p:nvCxnSpPr>
          <p:cNvPr id="6" name="Elbow Connector 5"/>
          <p:cNvCxnSpPr>
            <a:stCxn id="5" idx="3"/>
          </p:cNvCxnSpPr>
          <p:nvPr/>
        </p:nvCxnSpPr>
        <p:spPr>
          <a:xfrm>
            <a:off x="3023868" y="1114456"/>
            <a:ext cx="4546513" cy="501693"/>
          </a:xfrm>
          <a:prstGeom prst="bentConnector3">
            <a:avLst>
              <a:gd name="adj1" fmla="val 100047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5499" y="2348255"/>
            <a:ext cx="4954519" cy="1692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8957" y="3899496"/>
            <a:ext cx="2607413" cy="209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98475" y="2877881"/>
            <a:ext cx="3831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Right-click on profile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and select Identify to see which part of the profile corresponds to a point on the ground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58140" y="3040912"/>
            <a:ext cx="2392325" cy="42530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069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67832" y="0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35935" y="793897"/>
            <a:ext cx="8452884" cy="5120640"/>
          </a:xfrm>
        </p:spPr>
        <p:txBody>
          <a:bodyPr/>
          <a:lstStyle/>
          <a:p>
            <a:r>
              <a:rPr lang="en-US" dirty="0"/>
              <a:t>A 3-D rendering in </a:t>
            </a:r>
            <a:r>
              <a:rPr lang="en-US" dirty="0" err="1"/>
              <a:t>ArcScene</a:t>
            </a:r>
            <a:r>
              <a:rPr lang="en-US" dirty="0"/>
              <a:t> may help you discern a pattern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1786" y="2390995"/>
            <a:ext cx="548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1629" y="2331631"/>
            <a:ext cx="2987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Open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ArcScene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From 3D Analyst Toolbar</a:t>
            </a:r>
          </a:p>
        </p:txBody>
      </p:sp>
      <p:sp>
        <p:nvSpPr>
          <p:cNvPr id="6" name="Oval 5"/>
          <p:cNvSpPr/>
          <p:nvPr/>
        </p:nvSpPr>
        <p:spPr>
          <a:xfrm>
            <a:off x="8261498" y="2374161"/>
            <a:ext cx="308345" cy="393406"/>
          </a:xfrm>
          <a:prstGeom prst="ellipse">
            <a:avLst/>
          </a:prstGeom>
          <a:noFill/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09014" y="2554914"/>
            <a:ext cx="5220587" cy="21265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552" y="2993950"/>
            <a:ext cx="23241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56931" y="3139705"/>
            <a:ext cx="3459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Add layer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“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dem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”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to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ArcScene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59349" y="3458682"/>
            <a:ext cx="2519917" cy="148856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9921" y="4076589"/>
            <a:ext cx="22574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488558" y="4213594"/>
            <a:ext cx="3916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Right-click 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“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dem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”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and scroll to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Properties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37814" y="4713324"/>
            <a:ext cx="1222745" cy="723014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069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04038" y="73325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711" y="1212112"/>
            <a:ext cx="258115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Check “Floating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on a custom surface”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Select “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”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Specify vertical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exageration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if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desired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753" y="4848447"/>
            <a:ext cx="25074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Use the Rendering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and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Symbology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tabs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to customize as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desired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902" y="987725"/>
            <a:ext cx="593407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935126" y="1935126"/>
            <a:ext cx="1158948" cy="127590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>
          <a:xfrm flipV="1">
            <a:off x="2052084" y="3519377"/>
            <a:ext cx="5454502" cy="446568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069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1700324"/>
            <a:ext cx="374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Add sample points to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ArcScene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158" y="1584252"/>
            <a:ext cx="4686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Elbow Connector 6"/>
          <p:cNvCxnSpPr/>
          <p:nvPr/>
        </p:nvCxnSpPr>
        <p:spPr>
          <a:xfrm>
            <a:off x="4125433" y="2019300"/>
            <a:ext cx="2445488" cy="244549"/>
          </a:xfrm>
          <a:prstGeom prst="bentConnector3">
            <a:avLst>
              <a:gd name="adj1" fmla="val 82174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0814" y="3563568"/>
            <a:ext cx="22860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95424" y="3592919"/>
            <a:ext cx="4815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Right-click sample point theme and open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Layer Properties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78056" y="4092649"/>
            <a:ext cx="1531089" cy="2402958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069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50875" y="0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670" y="744280"/>
            <a:ext cx="262123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Check “Floating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on a custom surface”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Select “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”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Specify the same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vertical exaggeration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of “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631" y="5284381"/>
            <a:ext cx="2721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Symbolize points as categories using “FEATURE”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566" y="1008990"/>
            <a:ext cx="593407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030819" y="1594883"/>
            <a:ext cx="1350334" cy="563526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>
          <a:xfrm>
            <a:off x="2923953" y="3402420"/>
            <a:ext cx="4763387" cy="127589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069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Histogram</a:t>
            </a:r>
          </a:p>
          <a:p>
            <a:r>
              <a:rPr lang="en-US" dirty="0" smtClean="0"/>
              <a:t>Visualization	</a:t>
            </a:r>
          </a:p>
          <a:p>
            <a:r>
              <a:rPr lang="en-US" dirty="0" smtClean="0"/>
              <a:t>Descriptive statistics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22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82772" y="0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Picture 3" descr="sce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9405" y="2870791"/>
            <a:ext cx="5397543" cy="384898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5540" y="1254975"/>
            <a:ext cx="41148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4837814" y="1137684"/>
            <a:ext cx="2806996" cy="606056"/>
          </a:xfrm>
          <a:prstGeom prst="ellipse">
            <a:avLst/>
          </a:prstGeom>
          <a:noFill/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158" y="1212112"/>
            <a:ext cx="63241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These buttons control your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rendering. The Navigate Button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and left mouse and scroll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wheel provide enough to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introduce you to navigating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ArcScene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if it is new to you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74558" y="1297172"/>
            <a:ext cx="1116419" cy="1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9" name="Elbow Connector 8"/>
          <p:cNvCxnSpPr/>
          <p:nvPr/>
        </p:nvCxnSpPr>
        <p:spPr>
          <a:xfrm flipV="1">
            <a:off x="4210493" y="1658679"/>
            <a:ext cx="786809" cy="637955"/>
          </a:xfrm>
          <a:prstGeom prst="bentConnector3">
            <a:avLst>
              <a:gd name="adj1" fmla="val 100000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069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tools in ArcGIS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Modeling Spatial Relationships Toolbox provides a number of tools to use for point data that contains dependent and independent variables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Information from </a:t>
            </a:r>
            <a:r>
              <a:rPr lang="en-US" smtClean="0"/>
              <a:t>R presentations for </a:t>
            </a:r>
            <a:r>
              <a:rPr lang="en-US" dirty="0" smtClean="0"/>
              <a:t>evaluating regression models applies here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17" y="3391121"/>
            <a:ext cx="24955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0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8707" y="1222744"/>
            <a:ext cx="7354332" cy="6592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http://www.statsref.com/HTML/index.html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245" y="1981325"/>
            <a:ext cx="7775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9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Symbology</a:t>
            </a:r>
            <a:endParaRPr lang="en-US" dirty="0"/>
          </a:p>
          <a:p>
            <a:r>
              <a:rPr lang="en-US" dirty="0"/>
              <a:t>Classified legend</a:t>
            </a:r>
          </a:p>
          <a:p>
            <a:r>
              <a:rPr lang="en-US" dirty="0"/>
              <a:t>Classification method</a:t>
            </a:r>
          </a:p>
          <a:p>
            <a:r>
              <a:rPr lang="en-US" dirty="0" err="1"/>
              <a:t>Hillshade</a:t>
            </a:r>
            <a:r>
              <a:rPr lang="en-US" dirty="0"/>
              <a:t> draped with ‘transparent’ theme of interest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2075" y="3441626"/>
            <a:ext cx="210597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679626"/>
            <a:ext cx="2990849" cy="192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0025" y="2774876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/>
            <a:r>
              <a:rPr lang="en-US" sz="1400" dirty="0" smtClean="0"/>
              <a:t>1) </a:t>
            </a:r>
            <a:r>
              <a:rPr lang="en-US" sz="1400" dirty="0" err="1" smtClean="0"/>
              <a:t>Rght</a:t>
            </a:r>
            <a:r>
              <a:rPr lang="en-US" sz="1400" dirty="0" smtClean="0"/>
              <a:t>-click on layer</a:t>
            </a:r>
          </a:p>
          <a:p>
            <a:pPr marL="742950" indent="-742950"/>
            <a:r>
              <a:rPr lang="en-US" sz="1400" dirty="0" smtClean="0"/>
              <a:t>    and select Properties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314700" y="2841551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/>
            <a:r>
              <a:rPr lang="en-US" sz="1400" dirty="0" smtClean="0"/>
              <a:t>2) Hit Source Tab and</a:t>
            </a:r>
          </a:p>
          <a:p>
            <a:pPr marL="742950" indent="-742950"/>
            <a:r>
              <a:rPr lang="en-US" sz="1400" dirty="0" smtClean="0"/>
              <a:t>    scroll down to Statistics</a:t>
            </a:r>
            <a:endParaRPr lang="en-US" sz="1400" dirty="0"/>
          </a:p>
        </p:txBody>
      </p:sp>
      <p:cxnSp>
        <p:nvCxnSpPr>
          <p:cNvPr id="8" name="Elbow Connector 7"/>
          <p:cNvCxnSpPr/>
          <p:nvPr/>
        </p:nvCxnSpPr>
        <p:spPr>
          <a:xfrm>
            <a:off x="904875" y="3279701"/>
            <a:ext cx="571500" cy="419100"/>
          </a:xfrm>
          <a:prstGeom prst="bentConnector3">
            <a:avLst>
              <a:gd name="adj1" fmla="val 50000"/>
            </a:avLst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67425" y="2832026"/>
            <a:ext cx="419100" cy="304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>
            <a:off x="5257800" y="2965376"/>
            <a:ext cx="742950" cy="9525"/>
          </a:xfrm>
          <a:prstGeom prst="bentConnector3">
            <a:avLst>
              <a:gd name="adj1" fmla="val 50000"/>
            </a:avLst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71214" y="3317358"/>
            <a:ext cx="382772" cy="10632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 ArcGIS</a:t>
            </a:r>
          </a:p>
          <a:p>
            <a:r>
              <a:rPr lang="en-US" dirty="0"/>
              <a:t>Add </a:t>
            </a:r>
            <a:r>
              <a:rPr lang="en-US" dirty="0" smtClean="0"/>
              <a:t>layers of interest from the “</a:t>
            </a:r>
            <a:r>
              <a:rPr lang="en-US" dirty="0" err="1" smtClean="0"/>
              <a:t>wv_DSM</a:t>
            </a:r>
            <a:r>
              <a:rPr lang="en-US" dirty="0" smtClean="0"/>
              <a:t>” </a:t>
            </a:r>
            <a:r>
              <a:rPr lang="en-US" dirty="0"/>
              <a:t>folder: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“</a:t>
            </a:r>
            <a:r>
              <a:rPr lang="en-US" dirty="0" err="1"/>
              <a:t>dem</a:t>
            </a:r>
            <a:r>
              <a:rPr lang="en-US" dirty="0"/>
              <a:t>”</a:t>
            </a:r>
          </a:p>
          <a:p>
            <a:pPr>
              <a:buNone/>
            </a:pPr>
            <a:r>
              <a:rPr lang="en-US" dirty="0"/>
              <a:t>	“</a:t>
            </a:r>
            <a:r>
              <a:rPr lang="en-US" dirty="0" err="1"/>
              <a:t>slp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		.</a:t>
            </a:r>
          </a:p>
          <a:p>
            <a:pPr>
              <a:buNone/>
            </a:pPr>
            <a:r>
              <a:rPr lang="en-US" dirty="0" smtClean="0"/>
              <a:t>		.</a:t>
            </a:r>
          </a:p>
          <a:p>
            <a:pPr>
              <a:buNone/>
            </a:pPr>
            <a:r>
              <a:rPr lang="en-US" dirty="0" smtClean="0"/>
              <a:t>		.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etc</a:t>
            </a:r>
            <a:r>
              <a:rPr lang="en-US" dirty="0" smtClean="0"/>
              <a:t>”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in the following for layers of interest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64980"/>
              </p:ext>
            </p:extLst>
          </p:nvPr>
        </p:nvGraphicFramePr>
        <p:xfrm>
          <a:off x="1104900" y="3006725"/>
          <a:ext cx="6096000" cy="1854200"/>
        </p:xfrm>
        <a:graphic>
          <a:graphicData uri="http://schemas.openxmlformats.org/drawingml/2006/table">
            <a:tbl>
              <a:tblPr firstRow="1" bandRow="1"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Minimum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Maximum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Std. Dev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err="1" smtClean="0"/>
                        <a:t>dem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slope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7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270909" y="111642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33480" y="1018199"/>
            <a:ext cx="8229600" cy="5120640"/>
          </a:xfrm>
        </p:spPr>
        <p:txBody>
          <a:bodyPr/>
          <a:lstStyle/>
          <a:p>
            <a:r>
              <a:rPr lang="en-US" dirty="0" smtClean="0"/>
              <a:t>Explore the histogram of a layer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2850" y="3154657"/>
            <a:ext cx="2438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00" y="2447925"/>
            <a:ext cx="210597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1450" y="1781175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1) Right-click on layer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and select Properties</a:t>
            </a:r>
          </a:p>
        </p:txBody>
      </p:sp>
      <p:cxnSp>
        <p:nvCxnSpPr>
          <p:cNvPr id="7" name="Elbow Connector 6"/>
          <p:cNvCxnSpPr/>
          <p:nvPr/>
        </p:nvCxnSpPr>
        <p:spPr>
          <a:xfrm>
            <a:off x="876300" y="2286000"/>
            <a:ext cx="571500" cy="41910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609725" y="3230857"/>
            <a:ext cx="19672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2) Click on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Symbology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tab and highlight 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Stretched</a:t>
            </a:r>
          </a:p>
        </p:txBody>
      </p:sp>
      <p:cxnSp>
        <p:nvCxnSpPr>
          <p:cNvPr id="9" name="Elbow Connector 8"/>
          <p:cNvCxnSpPr/>
          <p:nvPr/>
        </p:nvCxnSpPr>
        <p:spPr>
          <a:xfrm>
            <a:off x="2857500" y="3802357"/>
            <a:ext cx="1009650" cy="390525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995978" y="4386263"/>
            <a:ext cx="2552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3) Select Minimum-Maximum 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for Stretch Type</a:t>
            </a:r>
          </a:p>
        </p:txBody>
      </p:sp>
      <p:sp>
        <p:nvSpPr>
          <p:cNvPr id="11" name="Oval 10"/>
          <p:cNvSpPr/>
          <p:nvPr/>
        </p:nvSpPr>
        <p:spPr>
          <a:xfrm>
            <a:off x="5553075" y="3383257"/>
            <a:ext cx="733425" cy="390525"/>
          </a:xfrm>
          <a:prstGeom prst="ellipse">
            <a:avLst/>
          </a:prstGeom>
          <a:noFill/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043" y="4494560"/>
            <a:ext cx="3491466" cy="115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Elbow Connector 12"/>
          <p:cNvCxnSpPr/>
          <p:nvPr/>
        </p:nvCxnSpPr>
        <p:spPr>
          <a:xfrm>
            <a:off x="3668233" y="4786313"/>
            <a:ext cx="1922942" cy="57150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5744188"/>
            <a:ext cx="3158313" cy="102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86489" y="5733993"/>
            <a:ext cx="306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4) Select From Each Raster Dataset</a:t>
            </a:r>
          </a:p>
        </p:txBody>
      </p:sp>
      <p:cxnSp>
        <p:nvCxnSpPr>
          <p:cNvPr id="16" name="Elbow Connector 15"/>
          <p:cNvCxnSpPr/>
          <p:nvPr/>
        </p:nvCxnSpPr>
        <p:spPr>
          <a:xfrm>
            <a:off x="4972050" y="6041770"/>
            <a:ext cx="1219200" cy="550416"/>
          </a:xfrm>
          <a:prstGeom prst="bentConnector3">
            <a:avLst>
              <a:gd name="adj1" fmla="val 38663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227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Spatial Analyst if needed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5475" y="2510631"/>
            <a:ext cx="3886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04875" y="2095500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5) Select layer from drop-down menu</a:t>
            </a:r>
          </a:p>
        </p:txBody>
      </p:sp>
      <p:cxnSp>
        <p:nvCxnSpPr>
          <p:cNvPr id="6" name="Elbow Connector 5"/>
          <p:cNvCxnSpPr>
            <a:stCxn id="5" idx="3"/>
          </p:cNvCxnSpPr>
          <p:nvPr/>
        </p:nvCxnSpPr>
        <p:spPr>
          <a:xfrm>
            <a:off x="4032654" y="2249389"/>
            <a:ext cx="367896" cy="455711"/>
          </a:xfrm>
          <a:prstGeom prst="bentConnector2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720306"/>
            <a:ext cx="3886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57375" y="3305175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6) Click the histogram tool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162425" y="3448050"/>
            <a:ext cx="2057400" cy="9525"/>
          </a:xfrm>
          <a:prstGeom prst="lin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658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50875" y="79744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61508" y="880659"/>
            <a:ext cx="8229600" cy="5120640"/>
          </a:xfrm>
        </p:spPr>
        <p:txBody>
          <a:bodyPr/>
          <a:lstStyle/>
          <a:p>
            <a:r>
              <a:rPr lang="en-US" dirty="0" smtClean="0"/>
              <a:t>Beware, </a:t>
            </a:r>
            <a:r>
              <a:rPr lang="en-US" dirty="0" err="1" smtClean="0"/>
              <a:t>Symbology</a:t>
            </a:r>
            <a:r>
              <a:rPr lang="en-US" dirty="0" smtClean="0"/>
              <a:t> effects the histogram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6116" y="1557862"/>
            <a:ext cx="232146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Histogram “Native”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Minimum-Maximum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From each dataset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4060" y="3198820"/>
            <a:ext cx="2534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Histogram Standard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Deviation n=2.5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7192" y="4985636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Histogram Standard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Deviation n=1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142" y="1453353"/>
            <a:ext cx="3924085" cy="169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443" y="3198820"/>
            <a:ext cx="3949661" cy="170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42" y="4985636"/>
            <a:ext cx="3887754" cy="167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E35FC0136F24EA9EFBD1D23C20C49" ma:contentTypeVersion="0" ma:contentTypeDescription="Create a new document." ma:contentTypeScope="" ma:versionID="0ed5dfdc1569fe336abc272461fec44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6C3E40-B2F2-4660-8134-C17352A7A4D6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EBA69F6-EBAB-4F0D-8EF4-FF74124220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32DAE66-CC5F-4876-A81F-02CEE04BE4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14663</TotalTime>
  <Words>562</Words>
  <Application>Microsoft Office PowerPoint</Application>
  <PresentationFormat>On-screen Show (4:3)</PresentationFormat>
  <Paragraphs>175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19</vt:i4>
      </vt:variant>
      <vt:variant>
        <vt:lpstr>Slide Titles</vt:lpstr>
      </vt:variant>
      <vt:variant>
        <vt:i4>22</vt:i4>
      </vt:variant>
    </vt:vector>
  </HeadingPairs>
  <TitlesOfParts>
    <vt:vector size="41" baseType="lpstr"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14_Office Theme</vt:lpstr>
      <vt:lpstr>15_Office Theme</vt:lpstr>
      <vt:lpstr>16_Office Theme</vt:lpstr>
      <vt:lpstr>17_Office Theme</vt:lpstr>
      <vt:lpstr>18_Office Theme</vt:lpstr>
      <vt:lpstr>Office Theme</vt:lpstr>
      <vt:lpstr>Exploratory data analysis with ArcGIS</vt:lpstr>
      <vt:lpstr>Overview</vt:lpstr>
      <vt:lpstr>Visualization</vt:lpstr>
      <vt:lpstr>Descriptive statistics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Regression tools in ArcGIS</vt:lpstr>
      <vt:lpstr>References</vt:lpstr>
    </vt:vector>
  </TitlesOfParts>
  <Company>NRCS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mgt lecture</dc:title>
  <dc:creator>amoore-dhowell-tdavello</dc:creator>
  <cp:lastModifiedBy>tom.davello</cp:lastModifiedBy>
  <cp:revision>346</cp:revision>
  <dcterms:created xsi:type="dcterms:W3CDTF">2006-12-13T20:46:16Z</dcterms:created>
  <dcterms:modified xsi:type="dcterms:W3CDTF">2014-07-25T20:32:56Z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