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87" r:id="rId3"/>
    <p:sldId id="298" r:id="rId4"/>
    <p:sldId id="303" r:id="rId5"/>
    <p:sldId id="323" r:id="rId6"/>
    <p:sldId id="312" r:id="rId7"/>
    <p:sldId id="300" r:id="rId8"/>
    <p:sldId id="301" r:id="rId9"/>
    <p:sldId id="299" r:id="rId10"/>
    <p:sldId id="302" r:id="rId11"/>
    <p:sldId id="307" r:id="rId12"/>
    <p:sldId id="304" r:id="rId13"/>
    <p:sldId id="322" r:id="rId14"/>
    <p:sldId id="315" r:id="rId15"/>
    <p:sldId id="316" r:id="rId16"/>
    <p:sldId id="317" r:id="rId17"/>
    <p:sldId id="318" r:id="rId18"/>
    <p:sldId id="319" r:id="rId19"/>
    <p:sldId id="296" r:id="rId20"/>
    <p:sldId id="297" r:id="rId21"/>
    <p:sldId id="310" r:id="rId22"/>
    <p:sldId id="294" r:id="rId23"/>
    <p:sldId id="306" r:id="rId24"/>
    <p:sldId id="325" r:id="rId25"/>
    <p:sldId id="320" r:id="rId26"/>
    <p:sldId id="308" r:id="rId27"/>
    <p:sldId id="324" r:id="rId28"/>
    <p:sldId id="309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84180" autoAdjust="0"/>
  </p:normalViewPr>
  <p:slideViewPr>
    <p:cSldViewPr showGuides="1">
      <p:cViewPr varScale="1">
        <p:scale>
          <a:sx n="74" d="100"/>
          <a:sy n="74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the other plots, this time patterns are irrelevant.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all models,</a:t>
            </a:r>
            <a:r>
              <a:rPr lang="en-US" baseline="0" dirty="0" smtClean="0"/>
              <a:t> it is important to remember that correlation does not imply causation. Always remember to look at the variables you have – do they make sense that they would be good predictors of the response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can you conclude from this regression</a:t>
            </a:r>
            <a:r>
              <a:rPr lang="en-US" b="1" baseline="0" dirty="0" smtClean="0"/>
              <a:t> summary?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Shapiro-Wilk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752601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 a full linear regression model.</a:t>
            </a:r>
          </a:p>
          <a:p>
            <a:r>
              <a:rPr lang="en-US" sz="2400" dirty="0" smtClean="0"/>
              <a:t>Interpret model results.</a:t>
            </a:r>
          </a:p>
          <a:p>
            <a:r>
              <a:rPr lang="en-US" sz="2400" dirty="0" smtClean="0"/>
              <a:t>Test model assumptions (normality, outliers, multicollinearity, homoscedasticity).</a:t>
            </a:r>
          </a:p>
          <a:p>
            <a:r>
              <a:rPr lang="en-US" sz="2400" dirty="0" smtClean="0"/>
              <a:t>Modify and rerun the model (if necessary).</a:t>
            </a:r>
          </a:p>
          <a:p>
            <a:r>
              <a:rPr lang="en-US" sz="2400" dirty="0" smtClean="0"/>
              <a:t>Interpret model results.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9653"/>
          <a:stretch/>
        </p:blipFill>
        <p:spPr>
          <a:xfrm>
            <a:off x="918328" y="2057399"/>
            <a:ext cx="6867762" cy="406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328" y="2388314"/>
            <a:ext cx="6843698" cy="441763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8" y="2975273"/>
            <a:ext cx="3589505" cy="65363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3034" y="3994987"/>
            <a:ext cx="2495966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1032" y="3990013"/>
            <a:ext cx="1130967" cy="973754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9" y="3994986"/>
            <a:ext cx="838201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2234" y="3990012"/>
            <a:ext cx="1359566" cy="973755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3034" y="5479006"/>
            <a:ext cx="6229766" cy="22397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3034" y="5702767"/>
            <a:ext cx="3219825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52859" y="5702983"/>
            <a:ext cx="3009941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117" y="5892989"/>
            <a:ext cx="6227683" cy="223329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1017" y="3713014"/>
            <a:ext cx="5846472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= 11.95 + 0.037(slope) – 0.000006(solar) + 3.035(understory conifer yes)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42915"/>
          <a:stretch/>
        </p:blipFill>
        <p:spPr>
          <a:xfrm>
            <a:off x="918328" y="2057399"/>
            <a:ext cx="6867762" cy="228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Interpreting Model Results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3500" t="27036" r="24000" b="6444"/>
          <a:stretch/>
        </p:blipFill>
        <p:spPr>
          <a:xfrm>
            <a:off x="918328" y="2438399"/>
            <a:ext cx="6244472" cy="38975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42556"/>
            <a:ext cx="6396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http://www.montana.edu/screel/Webpages/conservation%20biology/Interpreting%20Regression%20Coefficients.html#/24</a:t>
            </a:r>
          </a:p>
        </p:txBody>
      </p:sp>
    </p:spTree>
    <p:extLst>
      <p:ext uri="{BB962C8B-B14F-4D97-AF65-F5344CB8AC3E}">
        <p14:creationId xmlns:p14="http://schemas.microsoft.com/office/powerpoint/2010/main" val="28204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/>
          <a:stretch/>
        </p:blipFill>
        <p:spPr>
          <a:xfrm>
            <a:off x="457200" y="1691322"/>
            <a:ext cx="7565602" cy="4724400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457200" y="1691322"/>
            <a:ext cx="7543800" cy="47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609600" y="1691322"/>
            <a:ext cx="7455535" cy="47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/>
          <a:stretch/>
        </p:blipFill>
        <p:spPr>
          <a:xfrm>
            <a:off x="457200" y="1691322"/>
            <a:ext cx="7658100" cy="47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Compute and interpret coefficients in a linear regression analysis in R.</a:t>
            </a:r>
          </a:p>
          <a:p>
            <a:r>
              <a:rPr lang="en-US" sz="2400" dirty="0"/>
              <a:t>Interpolate regression model in R to produce a raster layer.</a:t>
            </a:r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" y="1777032"/>
            <a:ext cx="6765798" cy="432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2556"/>
            <a:ext cx="1140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http://xkcd.com/833/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764" y="6106556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2719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 – Diagnostic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133"/>
              </p:ext>
            </p:extLst>
          </p:nvPr>
        </p:nvGraphicFramePr>
        <p:xfrm>
          <a:off x="946404" y="1852864"/>
          <a:ext cx="7316233" cy="185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cor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correlation matrix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hist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 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variance-inflation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generalized variance inflation factors for linear and generalized linear models (in car package)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Step-wise regression - </a:t>
            </a:r>
          </a:p>
          <a:p>
            <a:r>
              <a:rPr lang="en-US" sz="2400" b="1" dirty="0"/>
              <a:t>Logistic 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you are predicting a binary outcome from a set of continuous predictor variables.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Bishop, T.F.A, A.B. </a:t>
            </a:r>
            <a:r>
              <a:rPr lang="en-US" sz="1900" dirty="0" err="1" smtClean="0"/>
              <a:t>McBratney</a:t>
            </a:r>
            <a:r>
              <a:rPr lang="en-US" sz="1900" dirty="0" smtClean="0"/>
  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</a:r>
            <a:r>
              <a:rPr lang="en-US" sz="19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900" dirty="0"/>
              <a:t>Faraway, J. J. 2002. Practical regression and </a:t>
            </a:r>
            <a:r>
              <a:rPr lang="en-US" altLang="en-US" sz="1900" dirty="0" err="1"/>
              <a:t>anova</a:t>
            </a:r>
            <a:r>
              <a:rPr lang="en-US" altLang="en-US" sz="1900" dirty="0"/>
              <a:t> using R. &lt; https://cran.r-project.org/doc/contrib/Faraway-PRA.pdf&gt;.</a:t>
            </a:r>
          </a:p>
          <a:p>
            <a:pPr marL="0" indent="0">
              <a:buNone/>
            </a:pPr>
            <a:r>
              <a:rPr lang="en-US" sz="1900" dirty="0" smtClean="0"/>
              <a:t>Seybold, C.A., P.R. </a:t>
            </a:r>
            <a:r>
              <a:rPr lang="en-US" sz="1900" dirty="0" err="1" smtClean="0"/>
              <a:t>Finnell</a:t>
            </a:r>
            <a:r>
              <a:rPr lang="en-US" sz="1900" dirty="0" smtClean="0"/>
              <a:t>, M.A. </a:t>
            </a:r>
            <a:r>
              <a:rPr lang="en-US" sz="1900" dirty="0" err="1" smtClean="0"/>
              <a:t>Elrashidi</a:t>
            </a:r>
            <a:r>
              <a:rPr lang="en-US" sz="1900" dirty="0" smtClean="0"/>
              <a:t>. 2009. Estimating total acidity from soil properties using linear models. Soil Science. 174:2, 88-93.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Wills</a:t>
            </a:r>
            <a:r>
              <a:rPr lang="en-US" sz="1900" dirty="0"/>
              <a:t>, S., C. Seybold, J. </a:t>
            </a:r>
            <a:r>
              <a:rPr lang="en-US" sz="1900" dirty="0" err="1"/>
              <a:t>Chiaretti</a:t>
            </a:r>
            <a:r>
              <a:rPr lang="en-US" sz="1900" dirty="0"/>
              <a:t>, C. </a:t>
            </a:r>
            <a:r>
              <a:rPr lang="en-US" sz="1900" dirty="0" err="1"/>
              <a:t>Sequeira</a:t>
            </a:r>
            <a:r>
              <a:rPr lang="en-US" sz="1900" dirty="0"/>
              <a:t>, and L. West. 2013. Quantifying tacit knowledge about soil SOC stocks using soil taxa and official soil series descriptions. Soil Science Society of America Journal. 77, 1711-1723</a:t>
            </a:r>
            <a:r>
              <a:rPr lang="en-US" sz="19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Used in soil survey since the early 1900s </a:t>
            </a:r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924785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924785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5082992"/>
            <a:ext cx="134178" cy="547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3599" y="5082993"/>
            <a:ext cx="0" cy="60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77099" y="5055293"/>
            <a:ext cx="577435" cy="63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531739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63008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508017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59733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62719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s</a:t>
            </a:r>
            <a:r>
              <a:rPr lang="en-US" dirty="0" smtClean="0"/>
              <a:t>quared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200" dirty="0" smtClean="0"/>
              <a:t>Simple linear regression (SLR): </a:t>
            </a:r>
          </a:p>
          <a:p>
            <a:pPr marL="274320" lvl="2" indent="0">
              <a:spcAft>
                <a:spcPts val="1200"/>
              </a:spcAft>
              <a:buNone/>
            </a:pPr>
            <a:r>
              <a:rPr lang="en-US" sz="2000" dirty="0" smtClean="0"/>
              <a:t>Y is predicted from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independent variable (X)</a:t>
            </a:r>
          </a:p>
          <a:p>
            <a:pPr marL="182563" lvl="1" indent="-182563"/>
            <a:r>
              <a:rPr lang="en-US" sz="22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000" dirty="0" smtClean="0"/>
              <a:t>Y is </a:t>
            </a:r>
            <a:r>
              <a:rPr lang="en-US" sz="2000" dirty="0"/>
              <a:t>predicted from </a:t>
            </a:r>
            <a:r>
              <a:rPr lang="en-US" sz="2000" b="1" u="sng" dirty="0" smtClean="0"/>
              <a:t>two or more </a:t>
            </a:r>
            <a:r>
              <a:rPr lang="en-US" sz="2000" dirty="0" smtClean="0"/>
              <a:t>independent variables 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)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  <a:p>
            <a:pPr marL="0" lvl="1" indent="0">
              <a:buNone/>
              <a:defRPr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0.93, root mean square error [RMSE] = 1.8</a:t>
            </a:r>
            <a:endParaRPr lang="en-US" altLang="en-US" sz="2000" dirty="0"/>
          </a:p>
          <a:p>
            <a:pPr marL="0" lvl="1" indent="0">
              <a:lnSpc>
                <a:spcPct val="150000"/>
              </a:lnSpc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1"/>
            <a:ext cx="7933653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0" y="24291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4291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GOOD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11556</TotalTime>
  <Words>1522</Words>
  <Application>Microsoft Office PowerPoint</Application>
  <PresentationFormat>On-screen Show (4:3)</PresentationFormat>
  <Paragraphs>231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Objectives</vt:lpstr>
      <vt:lpstr>Linear Regression</vt:lpstr>
      <vt:lpstr>Linear Regression</vt:lpstr>
      <vt:lpstr>Ordinary Least Squares</vt:lpstr>
      <vt:lpstr>Simple vs. Multiple Linear Regression</vt:lpstr>
      <vt:lpstr>Wills et al., 2013</vt:lpstr>
      <vt:lpstr>Seybold et al., 2009</vt:lpstr>
      <vt:lpstr>Model Assumptions</vt:lpstr>
      <vt:lpstr>Testing Model Assumptions</vt:lpstr>
      <vt:lpstr>Methodology</vt:lpstr>
      <vt:lpstr>Interpreting Model Results</vt:lpstr>
      <vt:lpstr>EXERCISE: 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Summary</vt:lpstr>
      <vt:lpstr>Summary</vt:lpstr>
      <vt:lpstr>Linear Regression in R</vt:lpstr>
      <vt:lpstr>Linear Regression in R – Diagnostic Tests</vt:lpstr>
      <vt:lpstr>Other Types of Regression</vt:lpstr>
      <vt:lpstr>Review Questions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301</cp:revision>
  <dcterms:created xsi:type="dcterms:W3CDTF">2014-07-22T17:36:19Z</dcterms:created>
  <dcterms:modified xsi:type="dcterms:W3CDTF">2016-02-12T14:41:16Z</dcterms:modified>
</cp:coreProperties>
</file>