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87" r:id="rId3"/>
    <p:sldId id="298" r:id="rId4"/>
    <p:sldId id="303" r:id="rId5"/>
    <p:sldId id="323" r:id="rId6"/>
    <p:sldId id="312" r:id="rId7"/>
    <p:sldId id="300" r:id="rId8"/>
    <p:sldId id="301" r:id="rId9"/>
    <p:sldId id="299" r:id="rId10"/>
    <p:sldId id="302" r:id="rId11"/>
    <p:sldId id="307" r:id="rId12"/>
    <p:sldId id="304" r:id="rId13"/>
    <p:sldId id="322" r:id="rId14"/>
    <p:sldId id="315" r:id="rId15"/>
    <p:sldId id="316" r:id="rId16"/>
    <p:sldId id="317" r:id="rId17"/>
    <p:sldId id="318" r:id="rId18"/>
    <p:sldId id="319" r:id="rId19"/>
    <p:sldId id="296" r:id="rId20"/>
    <p:sldId id="297" r:id="rId21"/>
    <p:sldId id="310" r:id="rId22"/>
    <p:sldId id="294" r:id="rId23"/>
    <p:sldId id="306" r:id="rId24"/>
    <p:sldId id="320" r:id="rId25"/>
    <p:sldId id="308" r:id="rId26"/>
    <p:sldId id="324" r:id="rId27"/>
    <p:sldId id="309" r:id="rId28"/>
    <p:sldId id="31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5" autoAdjust="0"/>
    <p:restoredTop sz="84180" autoAdjust="0"/>
  </p:normalViewPr>
  <p:slideViewPr>
    <p:cSldViewPr showGuides="1">
      <p:cViewPr>
        <p:scale>
          <a:sx n="70" d="100"/>
          <a:sy n="70" d="100"/>
        </p:scale>
        <p:origin x="149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3983C-EFA1-41D2-8DCF-4CEF34100D6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A1FCD-79C7-4337-B79E-A5141770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62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Quantile</a:t>
            </a:r>
            <a:r>
              <a:rPr lang="en-US" baseline="0" dirty="0" smtClean="0"/>
              <a:t> plot is a probability plot that can be used to compare the shapes of the data vs theoretical distribution,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: location, scale, and skewness . If the quantiles of the theoretical and data distributions agree, observations will plot on the line shown in the figure above. </a:t>
            </a:r>
            <a:r>
              <a:rPr lang="en-US" b="1" baseline="0" dirty="0" smtClean="0"/>
              <a:t>What do you notice about the tails of this distribution? </a:t>
            </a:r>
            <a:r>
              <a:rPr lang="en-US" dirty="0" smtClean="0"/>
              <a:t>The tails </a:t>
            </a:r>
            <a:r>
              <a:rPr lang="en-US" baseline="0" dirty="0" smtClean="0"/>
              <a:t>are positively skewed and there are a few outliers denoted by the observations labels--</a:t>
            </a:r>
            <a:r>
              <a:rPr lang="en-US" dirty="0" smtClean="0"/>
              <a:t>same outliers in this</a:t>
            </a:r>
            <a:r>
              <a:rPr lang="en-US" baseline="0" dirty="0" smtClean="0"/>
              <a:t> plot as the last.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4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plot shows if residuals are spread equally along the ranges of predictors. This is how you can check the assumption of equal variance (homoscedasticity). It’s good if you see a horizontal line with equally (randomly) spread points. </a:t>
            </a:r>
            <a:r>
              <a:rPr lang="en-US" b="1" dirty="0" smtClean="0"/>
              <a:t>What</a:t>
            </a:r>
            <a:r>
              <a:rPr lang="en-US" b="1" baseline="0" dirty="0" smtClean="0"/>
              <a:t> does this plot tell you?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9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Unlike the other plots, this time patterns are irrelevant.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4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with all models,</a:t>
            </a:r>
            <a:r>
              <a:rPr lang="en-US" baseline="0" dirty="0" smtClean="0"/>
              <a:t> it is important to remember that correlation does not imply causation. Always remember to look at the variables you have – do they make sense that they would be good predictors of the response variable?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01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95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/>
              <a:t>The Sum of Squares Regression (SSR) is the sum of the squared differences between the prediction for each observation and the population mean. (explained</a:t>
            </a:r>
            <a:r>
              <a:rPr lang="en-US" altLang="en-US" b="0" baseline="0" dirty="0" smtClean="0"/>
              <a:t> variation)</a:t>
            </a:r>
            <a:endParaRPr lang="en-US" altLang="en-US" b="0" dirty="0" smtClean="0"/>
          </a:p>
          <a:p>
            <a:endParaRPr lang="en-US" b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dirty="0" smtClean="0"/>
              <a:t>A least squares regression selects the line with the lowest total sum of squared prediction errors or SSE</a:t>
            </a:r>
            <a:r>
              <a:rPr lang="en-US" altLang="en-US" b="0" baseline="0" dirty="0" smtClean="0"/>
              <a:t> (unexplained variation)</a:t>
            </a:r>
          </a:p>
          <a:p>
            <a:pPr eaLnBrk="1" hangingPunct="1">
              <a:spcBef>
                <a:spcPct val="50000"/>
              </a:spcBef>
            </a:pPr>
            <a:endParaRPr lang="en-US" altLang="en-US" b="0" baseline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baseline="0" dirty="0" smtClean="0"/>
              <a:t>SST (total variation in y)</a:t>
            </a:r>
            <a:endParaRPr lang="en-US" alt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2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94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r>
              <a:rPr lang="en-US" baseline="0" dirty="0" smtClean="0"/>
              <a:t> of best fit = mean of y given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 produces a line that minimizes the sum of the squared vertical distances from the line to the observed data points.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9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anyone provide an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of how regression has been used in the natural resources field?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0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36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Model</a:t>
            </a:r>
            <a:r>
              <a:rPr lang="en-US" baseline="0" dirty="0" smtClean="0"/>
              <a:t> formula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Quartiles, or 5 number summary of residuals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Estimate of the y-intercept (estimated mean of Y when all X’s are zero) and slope of x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Standard error of the y-intercept and slope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t-values test the hypothesis that the coefficient is different from 0. You can get the t-values by dividing the coefficient by its standard error. The t-values also show the importance of a variable in the model.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Two-tail p-values test the hypothesis that each coefficient is different from 0.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RMSE; Relative</a:t>
            </a:r>
            <a:r>
              <a:rPr lang="en-US" b="0" u="none" baseline="0" dirty="0" smtClean="0">
                <a:solidFill>
                  <a:srgbClr val="0E13E2"/>
                </a:solidFill>
              </a:rPr>
              <a:t> model error; </a:t>
            </a:r>
            <a:r>
              <a:rPr lang="en-US" b="0" u="none" dirty="0" smtClean="0">
                <a:solidFill>
                  <a:srgbClr val="0E13E2"/>
                </a:solidFill>
              </a:rPr>
              <a:t>degrees</a:t>
            </a:r>
            <a:r>
              <a:rPr lang="en-US" b="0" u="none" baseline="0" dirty="0" smtClean="0">
                <a:solidFill>
                  <a:srgbClr val="0E13E2"/>
                </a:solidFill>
              </a:rPr>
              <a:t> of freedom = n-2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shows the amount of variance of Y explained by X. Adjusted R2 shows the same as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adjusted by the # of cases and # of variables. When the # of variables is small and the # of cases is very large then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closer to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provides a more honest association between X and Y.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F-statistic</a:t>
            </a:r>
            <a:r>
              <a:rPr lang="en-US" b="0" u="none" baseline="0" dirty="0" smtClean="0">
                <a:solidFill>
                  <a:srgbClr val="0E13E2"/>
                </a:solidFill>
              </a:rPr>
              <a:t> = tests the null hypothesis that all the model coefficients are 0;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of the model--tests whether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different from 0. 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7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can you conclude from this regression</a:t>
            </a:r>
            <a:r>
              <a:rPr lang="en-US" b="1" baseline="0" dirty="0" smtClean="0"/>
              <a:t> summary?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5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plot is used to detect non-linearity, unequal error variances, and outliers. In</a:t>
            </a:r>
            <a:r>
              <a:rPr lang="en-US" baseline="0" dirty="0" smtClean="0"/>
              <a:t> a perfect world, the observations would be equally spread around a horizontal line without any distinct patterns.  </a:t>
            </a:r>
            <a:r>
              <a:rPr lang="en-US" b="1" baseline="0" dirty="0" smtClean="0"/>
              <a:t>Do you see a linear trend? What about their variances? Are there any outliers? </a:t>
            </a:r>
            <a:r>
              <a:rPr lang="en-US" baseline="0" dirty="0" smtClean="0"/>
              <a:t>–click- </a:t>
            </a:r>
            <a:r>
              <a:rPr lang="en-US" b="1" baseline="0" dirty="0" smtClean="0"/>
              <a:t>what about this model?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9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5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51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6999"/>
            <a:ext cx="7772400" cy="842963"/>
          </a:xfrm>
          <a:solidFill>
            <a:schemeClr val="bg2">
              <a:alpha val="68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513275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 Katey Yoast and Stephen Roecker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800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smtClean="0"/>
              <a:t>Normality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Histograms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Residual plots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Shapiro-Wilk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u="sng" dirty="0" smtClean="0"/>
              <a:t>Outliers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marL="0" indent="0">
              <a:buNone/>
            </a:pPr>
            <a:r>
              <a:rPr lang="en-US" sz="2400" u="sng" dirty="0" smtClean="0"/>
              <a:t>Multicollinearity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Correlation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Variance inflation factors</a:t>
            </a:r>
          </a:p>
          <a:p>
            <a:pPr marL="0" indent="0">
              <a:buNone/>
            </a:pPr>
            <a:r>
              <a:rPr lang="en-US" sz="2400" u="sng" dirty="0" smtClean="0"/>
              <a:t>Homoscedasticity</a:t>
            </a:r>
          </a:p>
          <a:p>
            <a:pPr marL="457200" indent="-2222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Residual plots</a:t>
            </a:r>
            <a:endParaRPr 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6404" y="1752601"/>
            <a:ext cx="6446520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Normality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Multicollinearity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30472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Run a full linear regression model.</a:t>
            </a:r>
          </a:p>
          <a:p>
            <a:r>
              <a:rPr lang="en-US" sz="2400" dirty="0" smtClean="0"/>
              <a:t>Interpret model results.</a:t>
            </a:r>
          </a:p>
          <a:p>
            <a:r>
              <a:rPr lang="en-US" sz="2400" dirty="0" smtClean="0"/>
              <a:t>Test model assumptions (normality, outliers, multicollinearity, homoscedasticity).</a:t>
            </a:r>
          </a:p>
          <a:p>
            <a:r>
              <a:rPr lang="en-US" sz="2400" dirty="0" smtClean="0"/>
              <a:t>Modify and rerun the model (if necessary).</a:t>
            </a:r>
          </a:p>
          <a:p>
            <a:r>
              <a:rPr lang="en-US" sz="2400" dirty="0" smtClean="0"/>
              <a:t>Interpret model results.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839" t="55103" r="65661" b="9653"/>
          <a:stretch/>
        </p:blipFill>
        <p:spPr>
          <a:xfrm>
            <a:off x="918328" y="2057399"/>
            <a:ext cx="6867762" cy="4064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Model 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8328" y="2388314"/>
            <a:ext cx="6843698" cy="441763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8328" y="2975273"/>
            <a:ext cx="3589505" cy="653637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33034" y="3994987"/>
            <a:ext cx="2495966" cy="968781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41032" y="3990013"/>
            <a:ext cx="1130967" cy="973754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1999" y="3994986"/>
            <a:ext cx="838201" cy="968781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22234" y="3990012"/>
            <a:ext cx="1359566" cy="973755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33034" y="5479006"/>
            <a:ext cx="6229766" cy="223977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33034" y="5702767"/>
            <a:ext cx="3219825" cy="18979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52859" y="5702983"/>
            <a:ext cx="3009941" cy="18979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35117" y="5892989"/>
            <a:ext cx="6227683" cy="223329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81017" y="3713014"/>
            <a:ext cx="5846472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= 11.95 + 0.037(slope) – 0.000006(solar) + 3.035(understory conifer yes)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513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839" t="55103" r="65661" b="42915"/>
          <a:stretch/>
        </p:blipFill>
        <p:spPr>
          <a:xfrm>
            <a:off x="918328" y="2057399"/>
            <a:ext cx="6867762" cy="228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Interpreting Model Results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23500" t="27036" r="24000" b="6444"/>
          <a:stretch/>
        </p:blipFill>
        <p:spPr>
          <a:xfrm>
            <a:off x="918328" y="2438399"/>
            <a:ext cx="6244472" cy="38975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42556"/>
            <a:ext cx="6396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http://www.montana.edu/screel/Webpages/conservation%20biology/Interpreting%20Regression%20Coefficients.html#/24</a:t>
            </a:r>
          </a:p>
        </p:txBody>
      </p:sp>
    </p:spTree>
    <p:extLst>
      <p:ext uri="{BB962C8B-B14F-4D97-AF65-F5344CB8AC3E}">
        <p14:creationId xmlns:p14="http://schemas.microsoft.com/office/powerpoint/2010/main" val="28204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Plots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1" r="1025" b="1492"/>
          <a:stretch/>
        </p:blipFill>
        <p:spPr>
          <a:xfrm>
            <a:off x="685800" y="1715385"/>
            <a:ext cx="7239000" cy="4724400"/>
          </a:xfrm>
        </p:spPr>
      </p:pic>
    </p:spTree>
    <p:extLst>
      <p:ext uri="{BB962C8B-B14F-4D97-AF65-F5344CB8AC3E}">
        <p14:creationId xmlns:p14="http://schemas.microsoft.com/office/powerpoint/2010/main" val="25528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vs Fitted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6" r="2445"/>
          <a:stretch/>
        </p:blipFill>
        <p:spPr>
          <a:xfrm>
            <a:off x="457200" y="1691322"/>
            <a:ext cx="7565602" cy="4724400"/>
          </a:xfrm>
          <a:prstGeom prst="rect">
            <a:avLst/>
          </a:prstGeom>
        </p:spPr>
      </p:pic>
      <p:pic>
        <p:nvPicPr>
          <p:cNvPr id="1026" name="Picture 2" descr="https://data.library.virginia.edu/files/diagnostics1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6" t="13583" r="3833" b="4417"/>
          <a:stretch/>
        </p:blipFill>
        <p:spPr bwMode="auto">
          <a:xfrm>
            <a:off x="1813851" y="2008084"/>
            <a:ext cx="4852300" cy="43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QQ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3333"/>
          <a:stretch/>
        </p:blipFill>
        <p:spPr>
          <a:xfrm>
            <a:off x="457200" y="1691322"/>
            <a:ext cx="7543800" cy="47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Spread-Location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3333"/>
          <a:stretch/>
        </p:blipFill>
        <p:spPr>
          <a:xfrm>
            <a:off x="609600" y="1691322"/>
            <a:ext cx="7455535" cy="470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833"/>
          <a:stretch/>
        </p:blipFill>
        <p:spPr>
          <a:xfrm>
            <a:off x="457200" y="1691322"/>
            <a:ext cx="7658100" cy="471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****INSERT LINK TO LINEAR REGRESSION .RMD FILE****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Compute and interpret coefficients in a linear regression analysis in R.</a:t>
            </a:r>
          </a:p>
          <a:p>
            <a:r>
              <a:rPr lang="en-US" sz="2400" dirty="0"/>
              <a:t>Interpolate regression model in R to produce a raster layer.</a:t>
            </a:r>
          </a:p>
        </p:txBody>
      </p:sp>
    </p:spTree>
    <p:extLst>
      <p:ext uri="{BB962C8B-B14F-4D97-AF65-F5344CB8AC3E}">
        <p14:creationId xmlns:p14="http://schemas.microsoft.com/office/powerpoint/2010/main" val="6257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" y="1777032"/>
            <a:ext cx="6765798" cy="43295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42556"/>
            <a:ext cx="11400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http://xkcd.com/833/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9764" y="6106556"/>
            <a:ext cx="441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 does NOT imply Causation!</a:t>
            </a:r>
          </a:p>
        </p:txBody>
      </p:sp>
    </p:spTree>
    <p:extLst>
      <p:ext uri="{BB962C8B-B14F-4D97-AF65-F5344CB8AC3E}">
        <p14:creationId xmlns:p14="http://schemas.microsoft.com/office/powerpoint/2010/main" val="27195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Linear regression models are intuitive, quick to execute, and easy to interpret, making them useful for NASIS calculations and </a:t>
            </a:r>
            <a:r>
              <a:rPr lang="en-US" sz="2000" dirty="0" err="1" smtClean="0"/>
              <a:t>pedotransfer</a:t>
            </a:r>
            <a:r>
              <a:rPr lang="en-US" sz="2000" dirty="0" smtClean="0"/>
              <a:t> functions. </a:t>
            </a:r>
          </a:p>
          <a:p>
            <a:r>
              <a:rPr lang="en-US" sz="2000" dirty="0" smtClean="0"/>
              <a:t>Due to the non-linear nature of environmental data, data transformations or deletions are often needed to meet model assumptions. </a:t>
            </a:r>
          </a:p>
          <a:p>
            <a:r>
              <a:rPr lang="en-US" sz="2000" dirty="0" smtClean="0"/>
              <a:t>Tacit knowledge is needed throughout model development.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91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smtClean="0">
                <a:cs typeface="Times New Roman" panose="02020603050405020304" pitchFamily="18" charset="0"/>
              </a:rPr>
              <a:t>lm(formula, data)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formula </a:t>
            </a:r>
            <a:r>
              <a:rPr lang="en-US" sz="2000" dirty="0" smtClean="0">
                <a:cs typeface="Times New Roman" panose="02020603050405020304" pitchFamily="18" charset="0"/>
              </a:rPr>
              <a:t>    response~predictor1+predictor2+predictorx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data=</a:t>
            </a:r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       specifies </a:t>
            </a:r>
            <a:r>
              <a:rPr lang="en-US" sz="2000" dirty="0"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cs typeface="Times New Roman" panose="02020603050405020304" pitchFamily="18" charset="0"/>
              </a:rPr>
              <a:t>dataset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27818"/>
              </p:ext>
            </p:extLst>
          </p:nvPr>
        </p:nvGraphicFramePr>
        <p:xfrm>
          <a:off x="946404" y="3200400"/>
          <a:ext cx="7316233" cy="1217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111"/>
                <a:gridCol w="5483122"/>
              </a:tblGrid>
              <a:tr h="516067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summary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detailed statistical summary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plot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series of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diagnostic plots,</a:t>
                      </a:r>
                      <a:r>
                        <a:rPr lang="en-US" sz="2000" baseline="0" dirty="0" smtClean="0"/>
                        <a:t> including leverage, residual, and QQ plots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7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 R – Diagnostic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6133"/>
              </p:ext>
            </p:extLst>
          </p:nvPr>
        </p:nvGraphicFramePr>
        <p:xfrm>
          <a:off x="946404" y="1852864"/>
          <a:ext cx="7316233" cy="1857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111"/>
                <a:gridCol w="5483122"/>
              </a:tblGrid>
              <a:tr h="516067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cor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correlation matrix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hist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histogram 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vif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variance-inflation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and generalized variance inflation factors for linear and generalized linear models (in car package)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34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more variables better?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/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more variables better?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/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more variables better?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/>
              <a:t>Are more variables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2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Regression (SSR)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Error (SSE)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Total Sum of Squares (SST)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en-US" sz="2400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nary>
                  </m:oMath>
                </a14:m>
                <a:r>
                  <a:rPr lang="en-US" altLang="en-US" sz="2400" b="1" dirty="0" smtClean="0"/>
                  <a:t> </a:t>
                </a:r>
                <a:r>
                  <a:rPr lang="en-US" altLang="en-US" sz="2400" dirty="0" smtClean="0"/>
                  <a:t>= </a:t>
                </a:r>
                <a:r>
                  <a:rPr lang="en-US" altLang="en-US" sz="2200" dirty="0" smtClean="0"/>
                  <a:t>SSR + SSE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b="1" dirty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000" dirty="0" smtClean="0"/>
                  <a:t>where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 smtClean="0"/>
                  <a:t>      </a:t>
                </a:r>
                <a:r>
                  <a:rPr lang="cy-GB" altLang="en-US" sz="2000" dirty="0" smtClean="0"/>
                  <a:t>y</a:t>
                </a:r>
                <a:r>
                  <a:rPr lang="en-US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en-US" sz="2000" dirty="0" smtClean="0"/>
                  <a:t>= observed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cy-GB" altLang="en-US" sz="2000" dirty="0" smtClean="0"/>
                  <a:t>      y    </a:t>
                </a:r>
                <a:r>
                  <a:rPr lang="en-US" altLang="en-US" sz="2000" dirty="0" smtClean="0"/>
                  <a:t>= predicted 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     y    = population mean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  <a:blipFill rotWithShape="0">
                <a:blip r:embed="rId3"/>
                <a:stretch>
                  <a:fillRect l="-1066" t="-12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5881806" y="3048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2798" y="1838446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4206" y="17009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96106" y="22902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457464" y="550934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71600" y="48006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81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4633815" cy="4267199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2200" dirty="0" smtClean="0"/>
                  <a:t>Root </a:t>
                </a:r>
                <a:r>
                  <a:rPr lang="en-US" altLang="en-US" sz="2200" dirty="0" smtClean="0"/>
                  <a:t>Mean Square Error =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1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 smtClean="0"/>
                  <a:t>=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8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/>
                  <a:t>(</a:t>
                </a:r>
                <a:r>
                  <a:rPr lang="en-US" altLang="en-US" sz="2200" dirty="0" err="1"/>
                  <a:t>adj</a:t>
                </a:r>
                <a:r>
                  <a:rPr lang="en-US" altLang="en-US" sz="2200" dirty="0"/>
                  <a:t>) =</a:t>
                </a:r>
                <a14:m>
                  <m:oMath xmlns:m="http://schemas.openxmlformats.org/officeDocument/2006/math">
                    <m:r>
                      <a:rPr lang="en-US" altLang="en-US" sz="22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𝑺𝑺𝑬</m:t>
                        </m:r>
                      </m:num>
                      <m:den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𝑺𝑺𝑻</m:t>
                        </m:r>
                      </m:den>
                    </m:f>
                  </m:oMath>
                </a14:m>
                <a:endParaRPr lang="en-US" altLang="en-US" sz="16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Residual </a:t>
                </a:r>
                <a:r>
                  <a:rPr lang="en-US" altLang="en-US" sz="2200" dirty="0"/>
                  <a:t>Standard Error =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200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b="1" i="1" dirty="0">
                            <a:latin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𝑺𝑬</m:t>
                        </m:r>
                        <m:r>
                          <a:rPr lang="el-GR" sz="2800" b="1" i="1" baseline="-25000" dirty="0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en-US" altLang="en-US" sz="2200" dirty="0"/>
                  <a:t>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4633815" cy="4267199"/>
              </a:xfrm>
              <a:blipFill rotWithShape="0">
                <a:blip r:embed="rId3"/>
                <a:stretch>
                  <a:fillRect l="-17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419600" y="1926500"/>
                <a:ext cx="1160619" cy="470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en-US" sz="2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2200" b="1" i="1">
                              <a:latin typeface="Cambria Math" panose="02040503050406030204" pitchFamily="18" charset="0"/>
                            </a:rPr>
                            <m:t>𝑴𝑺𝑬</m:t>
                          </m:r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926500"/>
                <a:ext cx="1160619" cy="4708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371600" y="2621225"/>
                <a:ext cx="1160619" cy="728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𝑺𝑺𝑹</m:t>
                          </m:r>
                        </m:num>
                        <m:den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𝑺𝑺𝑻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21225"/>
                <a:ext cx="1160619" cy="7283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144099" y="2621225"/>
                <a:ext cx="2071785" cy="175432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N </a:t>
                </a:r>
                <a:r>
                  <a:rPr lang="en-US" altLang="en-US" dirty="0" smtClean="0"/>
                  <a:t>= </a:t>
                </a:r>
                <a:r>
                  <a:rPr lang="en-US" altLang="en-US" dirty="0" smtClean="0"/>
                  <a:t>number of observations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K = number of variables</a:t>
                </a: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dirty="0"/>
                  <a:t>= </a:t>
                </a:r>
                <a:r>
                  <a:rPr lang="en-US" altLang="en-US" dirty="0" smtClean="0"/>
                  <a:t>coefficient</a:t>
                </a:r>
                <a:endParaRPr lang="en-US" alt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099" y="2621225"/>
                <a:ext cx="2071785" cy="1754326"/>
              </a:xfrm>
              <a:prstGeom prst="rect">
                <a:avLst/>
              </a:prstGeom>
              <a:blipFill rotWithShape="0">
                <a:blip r:embed="rId6"/>
                <a:stretch>
                  <a:fillRect l="-2339" t="-1724" b="-413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411630" y="4229100"/>
                <a:ext cx="1200649" cy="1092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𝑺𝑺𝑬</m:t>
                              </m:r>
                            </m:num>
                            <m:den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2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630" y="4229100"/>
                <a:ext cx="1200649" cy="10926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7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r>
              <a:rPr lang="en-US" dirty="0" smtClean="0"/>
              <a:t>Resources - ANOVA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7722108" cy="35344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5374605"/>
            <a:ext cx="7975854" cy="861774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w</a:t>
            </a:r>
            <a:r>
              <a:rPr lang="en-US" altLang="en-US" sz="2000" dirty="0" smtClean="0"/>
              <a:t>here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</a:t>
            </a:r>
            <a:r>
              <a:rPr lang="en-US" altLang="en-US" dirty="0" smtClean="0"/>
              <a:t>N </a:t>
            </a:r>
            <a:r>
              <a:rPr lang="en-US" altLang="en-US" dirty="0" smtClean="0"/>
              <a:t>= </a:t>
            </a:r>
            <a:r>
              <a:rPr lang="en-US" altLang="en-US" dirty="0" smtClean="0"/>
              <a:t>number of observations             K = number of variables</a:t>
            </a:r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-10236" y="6642556"/>
            <a:ext cx="61630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https://www3.nd.edu/~rwilliam/stats2/l02.pdf</a:t>
            </a:r>
          </a:p>
        </p:txBody>
      </p:sp>
    </p:spTree>
    <p:extLst>
      <p:ext uri="{BB962C8B-B14F-4D97-AF65-F5344CB8AC3E}">
        <p14:creationId xmlns:p14="http://schemas.microsoft.com/office/powerpoint/2010/main" val="30365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495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smtClean="0"/>
              <a:t>Bishop, T.F.A, A.B. </a:t>
            </a:r>
            <a:r>
              <a:rPr lang="en-US" sz="1900" dirty="0" err="1" smtClean="0"/>
              <a:t>McBratney</a:t>
            </a:r>
            <a:r>
              <a:rPr lang="en-US" sz="1900" dirty="0" smtClean="0"/>
              <a:t>. 2001. A comparison of prediction methods for the creation of field-extent soil property maps. </a:t>
            </a:r>
            <a:r>
              <a:rPr lang="en-US" sz="1900" dirty="0" err="1" smtClean="0"/>
              <a:t>Geoderma</a:t>
            </a:r>
            <a:r>
              <a:rPr lang="en-US" sz="1900" dirty="0" smtClean="0"/>
              <a:t>. 103: 1-2, 149-160.</a:t>
            </a:r>
          </a:p>
          <a:p>
            <a:pPr marL="0" indent="0">
              <a:buNone/>
            </a:pPr>
            <a:r>
              <a:rPr lang="en-US" altLang="en-US" sz="1900" dirty="0"/>
              <a:t>Faraway, J. J. 2002. Practical regression and </a:t>
            </a:r>
            <a:r>
              <a:rPr lang="en-US" altLang="en-US" sz="1900" dirty="0" err="1"/>
              <a:t>anova</a:t>
            </a:r>
            <a:r>
              <a:rPr lang="en-US" altLang="en-US" sz="1900" dirty="0"/>
              <a:t> using R. &lt; https://cran.r-project.org/doc/contrib/Faraway-PRA.pdf&gt;.</a:t>
            </a:r>
          </a:p>
          <a:p>
            <a:pPr marL="0" indent="0">
              <a:buNone/>
            </a:pPr>
            <a:r>
              <a:rPr lang="en-US" sz="1900" dirty="0" smtClean="0"/>
              <a:t>Seybold, C.A., P.R. </a:t>
            </a:r>
            <a:r>
              <a:rPr lang="en-US" sz="1900" dirty="0" err="1" smtClean="0"/>
              <a:t>Finnell</a:t>
            </a:r>
            <a:r>
              <a:rPr lang="en-US" sz="1900" dirty="0" smtClean="0"/>
              <a:t>, M.A. </a:t>
            </a:r>
            <a:r>
              <a:rPr lang="en-US" sz="1900" dirty="0" err="1" smtClean="0"/>
              <a:t>Elrashidi</a:t>
            </a:r>
            <a:r>
              <a:rPr lang="en-US" sz="1900" dirty="0" smtClean="0"/>
              <a:t>. 2009. Estimating total acidity from soil properties using linear models. Soil Science. 174:2, 88-93.</a:t>
            </a:r>
            <a:r>
              <a:rPr lang="en-US" sz="1900" dirty="0"/>
              <a:t>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Wills</a:t>
            </a:r>
            <a:r>
              <a:rPr lang="en-US" sz="1900" dirty="0"/>
              <a:t>, S., C. Seybold, J. </a:t>
            </a:r>
            <a:r>
              <a:rPr lang="en-US" sz="1900" dirty="0" err="1"/>
              <a:t>Chiaretti</a:t>
            </a:r>
            <a:r>
              <a:rPr lang="en-US" sz="1900" dirty="0"/>
              <a:t>, C. </a:t>
            </a:r>
            <a:r>
              <a:rPr lang="en-US" sz="1900" dirty="0" err="1"/>
              <a:t>Sequeira</a:t>
            </a:r>
            <a:r>
              <a:rPr lang="en-US" sz="1900" dirty="0"/>
              <a:t>, and L. West. 2013. Quantifying tacit knowledge about soil SOC stocks using soil taxa and official soil series descriptions. Soil Science Society of America Journal. 77, 1711-1723</a:t>
            </a:r>
            <a:r>
              <a:rPr lang="en-US" sz="19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130796" cy="435133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Regression </a:t>
            </a:r>
            <a:r>
              <a:rPr lang="en-US" altLang="en-US" sz="2400" dirty="0" smtClean="0"/>
              <a:t>attempts </a:t>
            </a:r>
            <a:r>
              <a:rPr lang="en-US" altLang="en-US" sz="2400" dirty="0"/>
              <a:t>to explain the variation in a dependent variable using the variation in </a:t>
            </a:r>
            <a:r>
              <a:rPr lang="en-US" altLang="en-US" sz="2400" dirty="0" smtClean="0"/>
              <a:t>one or more independent variable(s).</a:t>
            </a:r>
            <a:endParaRPr lang="en-US" altLang="en-US" sz="2400" dirty="0"/>
          </a:p>
          <a:p>
            <a:pPr lvl="0"/>
            <a:r>
              <a:rPr lang="en-US" sz="2400" dirty="0" smtClean="0"/>
              <a:t>Used in soil survey since the early 1900s </a:t>
            </a:r>
          </a:p>
          <a:p>
            <a:pPr lvl="0"/>
            <a:r>
              <a:rPr lang="en-US" sz="2400" dirty="0" smtClean="0"/>
              <a:t>Commonly used to develop </a:t>
            </a:r>
            <a:r>
              <a:rPr lang="en-US" sz="2400" dirty="0" err="1" smtClean="0"/>
              <a:t>pedotransfer</a:t>
            </a:r>
            <a:r>
              <a:rPr lang="en-US" sz="2400" dirty="0" smtClean="0"/>
              <a:t> functions</a:t>
            </a:r>
          </a:p>
          <a:p>
            <a:pPr marL="0" lvl="0" indent="0" algn="ctr">
              <a:spcBef>
                <a:spcPts val="1200"/>
              </a:spcBef>
              <a:buNone/>
            </a:pPr>
            <a:endParaRPr lang="en-US" sz="8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smtClean="0"/>
              <a:t>                        y =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 + </a:t>
            </a:r>
            <a:r>
              <a:rPr lang="el-GR" sz="2400" dirty="0" smtClean="0"/>
              <a:t>ε</a:t>
            </a:r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02399" y="4924785"/>
            <a:ext cx="609600" cy="3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221799" y="4924785"/>
            <a:ext cx="643128" cy="316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2069" y="5082992"/>
            <a:ext cx="134178" cy="547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383599" y="5082993"/>
            <a:ext cx="0" cy="6037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677099" y="5055293"/>
            <a:ext cx="577435" cy="631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2545" y="5317398"/>
            <a:ext cx="12506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ependent </a:t>
            </a:r>
          </a:p>
          <a:p>
            <a:r>
              <a:rPr lang="en-US" sz="1400" dirty="0" smtClean="0"/>
              <a:t>(or response)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79192" y="5630081"/>
            <a:ext cx="1324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ndependent</a:t>
            </a:r>
          </a:p>
          <a:p>
            <a:r>
              <a:rPr lang="en-US" sz="1400" dirty="0" smtClean="0"/>
              <a:t>(or predictor) 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811495" y="508017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error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008084" y="5597332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-intercept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108929" y="562719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slope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83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14600" y="2362200"/>
            <a:ext cx="52388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2514602" y="4817268"/>
            <a:ext cx="3475038" cy="246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148013" y="3898900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3528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600" y="3482975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443413" y="28956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429000" y="4267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038602" y="4014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550172" y="3245392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953002" y="32766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Connector 20"/>
          <p:cNvCxnSpPr>
            <a:cxnSpLocks noChangeShapeType="1"/>
          </p:cNvCxnSpPr>
          <p:nvPr/>
        </p:nvCxnSpPr>
        <p:spPr bwMode="auto">
          <a:xfrm flipV="1">
            <a:off x="3020022" y="2643980"/>
            <a:ext cx="2360017" cy="1751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15"/>
          <p:cNvSpPr txBox="1">
            <a:spLocks noChangeArrowheads="1"/>
          </p:cNvSpPr>
          <p:nvPr/>
        </p:nvSpPr>
        <p:spPr bwMode="auto">
          <a:xfrm rot="16200000">
            <a:off x="1321080" y="3472933"/>
            <a:ext cx="2027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smtClean="0"/>
              <a:t>Bulk Density</a:t>
            </a:r>
            <a:endParaRPr lang="en-US" sz="1800" dirty="0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2378077" y="4805362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Sand Content</a:t>
            </a:r>
            <a:endParaRPr lang="en-US" sz="1800" dirty="0"/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5251452" y="2674936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99730" y="53226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</a:t>
            </a:r>
            <a:r>
              <a:rPr lang="en-US" dirty="0"/>
              <a:t>x </a:t>
            </a:r>
            <a:r>
              <a:rPr lang="en-US" dirty="0" smtClean="0"/>
              <a:t> +  </a:t>
            </a:r>
            <a:r>
              <a:rPr lang="el-GR" dirty="0" smtClean="0"/>
              <a:t>ε</a:t>
            </a:r>
            <a:endParaRPr lang="en-US" dirty="0"/>
          </a:p>
          <a:p>
            <a:r>
              <a:rPr lang="en-US" dirty="0" smtClean="0"/>
              <a:t>Bulk Density =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 </a:t>
            </a:r>
            <a:r>
              <a:rPr lang="en-US" dirty="0" smtClean="0"/>
              <a:t>(sand)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3422033"/>
            <a:ext cx="0" cy="3790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833147" y="3790685"/>
            <a:ext cx="510253" cy="64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545" r="-14545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545" r="-72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716505" y="3555255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u="sng" dirty="0" smtClean="0">
                  <a:ea typeface="Cambria Math" panose="02040503050406030204" pitchFamily="18" charset="0"/>
                </a:endParaRPr>
              </a:p>
              <a:p>
                <a:endParaRPr lang="en-US" u="sn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740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051096" y="4145211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}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51745" y="4368958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38" name="Straight Connector 37"/>
          <p:cNvCxnSpPr>
            <a:endCxn id="25" idx="0"/>
          </p:cNvCxnSpPr>
          <p:nvPr/>
        </p:nvCxnSpPr>
        <p:spPr>
          <a:xfrm>
            <a:off x="5017295" y="2922381"/>
            <a:ext cx="1" cy="3542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4"/>
          </p:cNvCxnSpPr>
          <p:nvPr/>
        </p:nvCxnSpPr>
        <p:spPr>
          <a:xfrm flipH="1">
            <a:off x="4503336" y="3025775"/>
            <a:ext cx="4371" cy="2606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447768" y="289311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56370" y="2893853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2" grpId="0"/>
      <p:bldP spid="30" grpId="0"/>
      <p:bldP spid="13" grpId="0"/>
      <p:bldP spid="32" grpId="0"/>
      <p:bldP spid="34" grpId="0"/>
      <p:bldP spid="35" grpId="0"/>
      <p:bldP spid="36" grpId="0"/>
      <p:bldP spid="44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Least Squares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14600" y="2362200"/>
            <a:ext cx="52388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2514602" y="4817268"/>
            <a:ext cx="3475038" cy="246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148013" y="3898900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3528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600" y="3482975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443413" y="28956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429000" y="4267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038602" y="4014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550172" y="3245392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953002" y="32766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26" name="Straight Connector 20"/>
          <p:cNvCxnSpPr>
            <a:cxnSpLocks noChangeShapeType="1"/>
          </p:cNvCxnSpPr>
          <p:nvPr/>
        </p:nvCxnSpPr>
        <p:spPr bwMode="auto">
          <a:xfrm flipV="1">
            <a:off x="3020022" y="2643980"/>
            <a:ext cx="2360017" cy="1751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15"/>
          <p:cNvSpPr txBox="1">
            <a:spLocks noChangeArrowheads="1"/>
          </p:cNvSpPr>
          <p:nvPr/>
        </p:nvSpPr>
        <p:spPr bwMode="auto">
          <a:xfrm rot="16200000">
            <a:off x="1321080" y="3472933"/>
            <a:ext cx="2027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Bulk Density</a:t>
            </a:r>
            <a:endParaRPr lang="en-US" sz="1800" dirty="0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2378077" y="4805362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Sand Content</a:t>
            </a:r>
            <a:endParaRPr lang="en-US" sz="1800" dirty="0"/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5251452" y="2674936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99730" y="53226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</a:t>
            </a:r>
            <a:r>
              <a:rPr lang="en-US" dirty="0"/>
              <a:t>x </a:t>
            </a:r>
            <a:r>
              <a:rPr lang="en-US" dirty="0" smtClean="0"/>
              <a:t> +  </a:t>
            </a:r>
            <a:r>
              <a:rPr lang="el-GR" dirty="0" smtClean="0"/>
              <a:t>ε</a:t>
            </a:r>
            <a:endParaRPr lang="en-US" dirty="0"/>
          </a:p>
          <a:p>
            <a:r>
              <a:rPr lang="en-US" dirty="0" smtClean="0"/>
              <a:t>Bulk Density =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 </a:t>
            </a:r>
            <a:r>
              <a:rPr lang="en-US" dirty="0" smtClean="0"/>
              <a:t>(sand)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31556" y="3958289"/>
            <a:ext cx="280750" cy="2873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43200" y="3553909"/>
            <a:ext cx="602461" cy="580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67189" y="2948734"/>
            <a:ext cx="338750" cy="3278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798695" y="3413387"/>
            <a:ext cx="247317" cy="214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89128" y="4038600"/>
            <a:ext cx="265511" cy="278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097935" y="3595184"/>
            <a:ext cx="522288" cy="479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023623" y="2895600"/>
            <a:ext cx="444882" cy="4452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13023" y="3200400"/>
            <a:ext cx="109969" cy="11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320009" y="2674935"/>
            <a:ext cx="60030" cy="614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321" y="2413221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minimize </a:t>
            </a:r>
          </a:p>
          <a:p>
            <a:r>
              <a:rPr lang="en-US" dirty="0" smtClean="0"/>
              <a:t>sum of squares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8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vs. 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563" lvl="1" indent="-182563"/>
            <a:r>
              <a:rPr lang="en-US" sz="2200" dirty="0" smtClean="0"/>
              <a:t>Simple linear regression (SLR): </a:t>
            </a:r>
            <a:endParaRPr lang="en-US" sz="2200" dirty="0" smtClean="0"/>
          </a:p>
          <a:p>
            <a:pPr marL="274320" lvl="2" indent="0">
              <a:spcAft>
                <a:spcPts val="1200"/>
              </a:spcAft>
              <a:buNone/>
            </a:pPr>
            <a:r>
              <a:rPr lang="en-US" sz="2000" dirty="0" smtClean="0"/>
              <a:t>Y </a:t>
            </a:r>
            <a:r>
              <a:rPr lang="en-US" sz="2000" dirty="0" smtClean="0"/>
              <a:t>is predicted from </a:t>
            </a:r>
            <a:r>
              <a:rPr lang="en-US" sz="2000" b="1" u="sng" dirty="0" smtClean="0"/>
              <a:t>one</a:t>
            </a:r>
            <a:r>
              <a:rPr lang="en-US" sz="2000" dirty="0" smtClean="0"/>
              <a:t> independent variable (X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182563" lvl="1" indent="-182563"/>
            <a:r>
              <a:rPr lang="en-US" sz="2200" dirty="0" smtClean="0"/>
              <a:t>Multiple linear regression (MLR): </a:t>
            </a:r>
            <a:endParaRPr lang="en-US" sz="2200" dirty="0" smtClean="0"/>
          </a:p>
          <a:p>
            <a:pPr marL="274320" lvl="2" indent="0">
              <a:buNone/>
            </a:pPr>
            <a:r>
              <a:rPr lang="en-US" sz="2000" dirty="0" smtClean="0"/>
              <a:t>Y </a:t>
            </a:r>
            <a:r>
              <a:rPr lang="en-US" sz="2000" dirty="0" smtClean="0"/>
              <a:t>is </a:t>
            </a:r>
            <a:r>
              <a:rPr lang="en-US" sz="2000" dirty="0"/>
              <a:t>predicted from </a:t>
            </a:r>
            <a:r>
              <a:rPr lang="en-US" sz="2000" b="1" u="sng" dirty="0" smtClean="0"/>
              <a:t>two or more </a:t>
            </a:r>
            <a:r>
              <a:rPr lang="en-US" sz="2000" dirty="0" smtClean="0"/>
              <a:t>independent variables 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) </a:t>
            </a:r>
            <a:endParaRPr lang="en-US" sz="2000" dirty="0" smtClean="0"/>
          </a:p>
          <a:p>
            <a:pPr marL="182563" lvl="1" indent="-182563"/>
            <a:endParaRPr lang="en-US" sz="2200" dirty="0" smtClean="0"/>
          </a:p>
          <a:p>
            <a:pPr marL="182563" lvl="1" indent="-182563"/>
            <a:endParaRPr lang="en-US" sz="2000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9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Wills et al.,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02196" cy="435133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en-US" altLang="en-US" sz="2400" dirty="0"/>
              <a:t>C</a:t>
            </a:r>
            <a:r>
              <a:rPr lang="en-US" altLang="en-US" sz="2400" dirty="0" smtClean="0"/>
              <a:t>arbon </a:t>
            </a:r>
            <a:r>
              <a:rPr lang="en-US" altLang="en-US" sz="2400" dirty="0"/>
              <a:t>equivalent correction </a:t>
            </a:r>
            <a:r>
              <a:rPr lang="en-US" altLang="en-US" sz="2400" dirty="0" smtClean="0"/>
              <a:t>regression factor: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3000" dirty="0" smtClean="0"/>
              <a:t>OC</a:t>
            </a:r>
            <a:r>
              <a:rPr lang="en-US" altLang="en-US" sz="3000" baseline="-25000" dirty="0" smtClean="0"/>
              <a:t>dc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= 0.25 + </a:t>
            </a:r>
            <a:r>
              <a:rPr lang="en-US" altLang="en-US" sz="3000" dirty="0" smtClean="0"/>
              <a:t>0.86(</a:t>
            </a:r>
            <a:r>
              <a:rPr lang="en-US" altLang="en-US" sz="3000" dirty="0" smtClean="0"/>
              <a:t>OC</a:t>
            </a:r>
            <a:r>
              <a:rPr lang="en-US" altLang="en-US" sz="3000" baseline="-25000" dirty="0" smtClean="0"/>
              <a:t>wc</a:t>
            </a:r>
            <a:r>
              <a:rPr lang="en-US" altLang="en-US" sz="3000" dirty="0" smtClean="0"/>
              <a:t>)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2000" dirty="0" smtClean="0"/>
              <a:t>where</a:t>
            </a:r>
            <a:r>
              <a:rPr lang="en-US" altLang="en-US" sz="2600" dirty="0" smtClean="0"/>
              <a:t> </a:t>
            </a:r>
          </a:p>
          <a:p>
            <a:pPr lvl="1" indent="0">
              <a:buNone/>
              <a:defRPr/>
            </a:pPr>
            <a:r>
              <a:rPr lang="en-US" altLang="en-US" sz="2000" dirty="0" smtClean="0"/>
              <a:t>OC</a:t>
            </a:r>
            <a:r>
              <a:rPr lang="en-US" altLang="en-US" sz="2000" baseline="-25000" dirty="0" smtClean="0"/>
              <a:t>dc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organic carbon by dry combustion </a:t>
            </a:r>
            <a:r>
              <a:rPr lang="en-US" altLang="en-US" sz="2000" dirty="0" smtClean="0"/>
              <a:t>(%) </a:t>
            </a:r>
          </a:p>
          <a:p>
            <a:pPr lvl="1" indent="0">
              <a:buNone/>
              <a:defRPr/>
            </a:pPr>
            <a:r>
              <a:rPr lang="en-US" altLang="en-US" sz="2000" dirty="0" smtClean="0"/>
              <a:t>OC</a:t>
            </a:r>
            <a:r>
              <a:rPr lang="en-US" altLang="en-US" sz="2000" baseline="-25000" dirty="0" smtClean="0"/>
              <a:t>wc</a:t>
            </a:r>
            <a:r>
              <a:rPr lang="en-US" altLang="en-US" sz="2000" baseline="-25000" dirty="0" smtClean="0"/>
              <a:t>  </a:t>
            </a:r>
            <a:r>
              <a:rPr lang="en-US" altLang="en-US" sz="2000" dirty="0"/>
              <a:t>= organic carbon by wet combustion </a:t>
            </a:r>
            <a:r>
              <a:rPr lang="en-US" altLang="en-US" sz="2000" dirty="0" smtClean="0"/>
              <a:t>(%)</a:t>
            </a:r>
          </a:p>
          <a:p>
            <a:pPr lvl="1" indent="0">
              <a:buNone/>
              <a:defRPr/>
            </a:pPr>
            <a:endParaRPr lang="en-US" sz="2000" dirty="0" smtClean="0"/>
          </a:p>
          <a:p>
            <a:pPr marL="0" lvl="1" indent="0">
              <a:buNone/>
              <a:defRPr/>
            </a:pPr>
            <a:r>
              <a:rPr lang="en-US" sz="2000" dirty="0" smtClean="0"/>
              <a:t>r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= 0.93, root mean square error [RMSE] = 1.8</a:t>
            </a:r>
            <a:endParaRPr lang="en-US" altLang="en-US" sz="2000" dirty="0"/>
          </a:p>
          <a:p>
            <a:pPr marL="0" lvl="1" indent="0">
              <a:lnSpc>
                <a:spcPct val="150000"/>
              </a:lnSpc>
              <a:defRPr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2424308"/>
            <a:ext cx="838200" cy="38100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424308"/>
            <a:ext cx="838200" cy="38100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6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959" t="18599" r="22179" b="22497"/>
          <a:stretch/>
        </p:blipFill>
        <p:spPr>
          <a:xfrm>
            <a:off x="835422" y="1870116"/>
            <a:ext cx="6668481" cy="4260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Seybold et al.,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667"/>
          <a:stretch/>
        </p:blipFill>
        <p:spPr>
          <a:xfrm>
            <a:off x="189519" y="1870116"/>
            <a:ext cx="7960289" cy="4268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9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mathcoachblog.files.wordpress.com/2014/10/paranorm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0" t="46712" r="13625" b="6413"/>
          <a:stretch/>
        </p:blipFill>
        <p:spPr bwMode="auto">
          <a:xfrm>
            <a:off x="4464856" y="4046890"/>
            <a:ext cx="3505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/>
              <a:t>Observations are representative of the population.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/>
              <a:t>Model errors follow a </a:t>
            </a:r>
            <a:r>
              <a:rPr lang="en-US" altLang="en-US" sz="2200" b="1" u="sng" dirty="0" smtClean="0"/>
              <a:t>normal distribution </a:t>
            </a:r>
            <a:r>
              <a:rPr lang="en-US" altLang="en-US" sz="2200" dirty="0" smtClean="0"/>
              <a:t>(</a:t>
            </a:r>
            <a:r>
              <a:rPr lang="el-GR" altLang="en-US" sz="2200" dirty="0" smtClean="0"/>
              <a:t>μ</a:t>
            </a:r>
            <a:r>
              <a:rPr lang="en-US" altLang="en-US" sz="2200" dirty="0" smtClean="0"/>
              <a:t>=0) with a </a:t>
            </a:r>
            <a:r>
              <a:rPr lang="en-US" altLang="en-US" sz="2200" b="1" u="sng" dirty="0" smtClean="0"/>
              <a:t>common variance</a:t>
            </a:r>
            <a:r>
              <a:rPr lang="en-US" altLang="en-US" sz="2200" dirty="0" smtClean="0"/>
              <a:t> (h</a:t>
            </a:r>
            <a:r>
              <a:rPr lang="en-US" sz="2200" dirty="0" smtClean="0"/>
              <a:t>omoscedasticity).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Model errors are </a:t>
            </a:r>
            <a:r>
              <a:rPr lang="en-US" sz="2200" b="1" u="sng" dirty="0" smtClean="0"/>
              <a:t>independent</a:t>
            </a:r>
            <a:r>
              <a:rPr lang="en-US" sz="2200" dirty="0" smtClean="0"/>
              <a:t> of             one another.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026" name="Picture 2" descr="https://mathcoachblog.files.wordpress.com/2014/10/paranorm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0" t="6087" r="13625" b="57975"/>
          <a:stretch/>
        </p:blipFill>
        <p:spPr bwMode="auto">
          <a:xfrm>
            <a:off x="943091" y="4580290"/>
            <a:ext cx="35052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23191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https://mathcoachblog.files.wordpress.com/2014/10/paranormal.jpg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6526" y="458029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GOOD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4640" y="458029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56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11471</TotalTime>
  <Words>1469</Words>
  <Application>Microsoft Office PowerPoint</Application>
  <PresentationFormat>On-screen Show (4:3)</PresentationFormat>
  <Paragraphs>226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Book Antiqua</vt:lpstr>
      <vt:lpstr>Calibri</vt:lpstr>
      <vt:lpstr>Cambria Math</vt:lpstr>
      <vt:lpstr>Century Schoolbook</vt:lpstr>
      <vt:lpstr>Times New Roman</vt:lpstr>
      <vt:lpstr>Wingdings 2</vt:lpstr>
      <vt:lpstr>Wingdings 3</vt:lpstr>
      <vt:lpstr>View</vt:lpstr>
      <vt:lpstr>Linear Regression</vt:lpstr>
      <vt:lpstr>Objectives</vt:lpstr>
      <vt:lpstr>Linear Regression</vt:lpstr>
      <vt:lpstr>Linear Regression</vt:lpstr>
      <vt:lpstr>Ordinary Least Squares</vt:lpstr>
      <vt:lpstr>Simple vs. Multiple Linear Regression</vt:lpstr>
      <vt:lpstr>Wills et al., 2013</vt:lpstr>
      <vt:lpstr>Seybold et al., 2009</vt:lpstr>
      <vt:lpstr>Model Assumptions</vt:lpstr>
      <vt:lpstr>Testing Model Assumptions</vt:lpstr>
      <vt:lpstr>Methodology</vt:lpstr>
      <vt:lpstr>Interpreting Model Results</vt:lpstr>
      <vt:lpstr>EXERCISE: Interpreting Model Results</vt:lpstr>
      <vt:lpstr>Diagnostic Plots</vt:lpstr>
      <vt:lpstr>Residuals vs Fitted</vt:lpstr>
      <vt:lpstr>QQ Plot</vt:lpstr>
      <vt:lpstr>Spread-Location</vt:lpstr>
      <vt:lpstr>Leverage Plot</vt:lpstr>
      <vt:lpstr>EXERCISE: Linear Regression</vt:lpstr>
      <vt:lpstr>Summary</vt:lpstr>
      <vt:lpstr>Summary</vt:lpstr>
      <vt:lpstr>Linear Regression in R</vt:lpstr>
      <vt:lpstr>Linear Regression in R – Diagnostic Tests</vt:lpstr>
      <vt:lpstr>Review Questions</vt:lpstr>
      <vt:lpstr>Additional Resources</vt:lpstr>
      <vt:lpstr>Additional Resources</vt:lpstr>
      <vt:lpstr>Additional Resources - ANOVA</vt:lpstr>
      <vt:lpstr>References</vt:lpstr>
    </vt:vector>
  </TitlesOfParts>
  <Company>USDA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Tree_models</dc:title>
  <dc:creator>KY</dc:creator>
  <cp:lastModifiedBy>Katey Yoast</cp:lastModifiedBy>
  <cp:revision>293</cp:revision>
  <dcterms:created xsi:type="dcterms:W3CDTF">2014-07-22T17:36:19Z</dcterms:created>
  <dcterms:modified xsi:type="dcterms:W3CDTF">2016-02-10T18:47:49Z</dcterms:modified>
</cp:coreProperties>
</file>